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3"/>
  </p:notesMasterIdLst>
  <p:handoutMasterIdLst>
    <p:handoutMasterId r:id="rId44"/>
  </p:handoutMasterIdLst>
  <p:sldIdLst>
    <p:sldId id="425" r:id="rId2"/>
    <p:sldId id="387" r:id="rId3"/>
    <p:sldId id="424" r:id="rId4"/>
    <p:sldId id="388" r:id="rId5"/>
    <p:sldId id="389" r:id="rId6"/>
    <p:sldId id="390" r:id="rId7"/>
    <p:sldId id="391" r:id="rId8"/>
    <p:sldId id="392" r:id="rId9"/>
    <p:sldId id="393" r:id="rId10"/>
    <p:sldId id="394" r:id="rId11"/>
    <p:sldId id="395" r:id="rId12"/>
    <p:sldId id="420" r:id="rId13"/>
    <p:sldId id="396" r:id="rId14"/>
    <p:sldId id="397" r:id="rId15"/>
    <p:sldId id="423" r:id="rId16"/>
    <p:sldId id="398" r:id="rId17"/>
    <p:sldId id="399" r:id="rId18"/>
    <p:sldId id="400" r:id="rId19"/>
    <p:sldId id="401" r:id="rId20"/>
    <p:sldId id="422" r:id="rId21"/>
    <p:sldId id="402" r:id="rId22"/>
    <p:sldId id="404" r:id="rId23"/>
    <p:sldId id="405" r:id="rId24"/>
    <p:sldId id="403" r:id="rId25"/>
    <p:sldId id="421" r:id="rId26"/>
    <p:sldId id="406" r:id="rId27"/>
    <p:sldId id="407" r:id="rId28"/>
    <p:sldId id="408" r:id="rId29"/>
    <p:sldId id="409" r:id="rId30"/>
    <p:sldId id="410" r:id="rId31"/>
    <p:sldId id="411" r:id="rId32"/>
    <p:sldId id="412" r:id="rId33"/>
    <p:sldId id="413" r:id="rId34"/>
    <p:sldId id="414" r:id="rId35"/>
    <p:sldId id="415" r:id="rId36"/>
    <p:sldId id="416" r:id="rId37"/>
    <p:sldId id="417" r:id="rId38"/>
    <p:sldId id="418" r:id="rId39"/>
    <p:sldId id="419" r:id="rId40"/>
    <p:sldId id="426" r:id="rId41"/>
    <p:sldId id="427" r:id="rId42"/>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8000"/>
    <a:srgbClr val="D60093"/>
    <a:srgbClr val="FF0000"/>
    <a:srgbClr val="CC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11" autoAdjust="0"/>
    <p:restoredTop sz="91103" autoAdjust="0"/>
  </p:normalViewPr>
  <p:slideViewPr>
    <p:cSldViewPr>
      <p:cViewPr varScale="1">
        <p:scale>
          <a:sx n="107" d="100"/>
          <a:sy n="107" d="100"/>
        </p:scale>
        <p:origin x="1712" y="160"/>
      </p:cViewPr>
      <p:guideLst>
        <p:guide orient="horz" pos="2160"/>
        <p:guide pos="2880"/>
      </p:guideLst>
    </p:cSldViewPr>
  </p:slideViewPr>
  <p:notesTextViewPr>
    <p:cViewPr>
      <p:scale>
        <a:sx n="100" d="100"/>
        <a:sy n="100" d="100"/>
      </p:scale>
      <p:origin x="0" y="0"/>
    </p:cViewPr>
  </p:notesTextViewPr>
  <p:sorterViewPr>
    <p:cViewPr>
      <p:scale>
        <a:sx n="51" d="100"/>
        <a:sy n="51" d="100"/>
      </p:scale>
      <p:origin x="0" y="3768"/>
    </p:cViewPr>
  </p:sorterViewPr>
  <p:notesViewPr>
    <p:cSldViewPr>
      <p:cViewPr varScale="1">
        <p:scale>
          <a:sx n="53" d="100"/>
          <a:sy n="53" d="100"/>
        </p:scale>
        <p:origin x="-1836" y="-84"/>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30" tIns="45715" rIns="91430" bIns="45715"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30" tIns="45715" rIns="91430" bIns="45715" rtlCol="0"/>
          <a:lstStyle>
            <a:lvl1pPr algn="r">
              <a:defRPr sz="1200"/>
            </a:lvl1pPr>
          </a:lstStyle>
          <a:p>
            <a:fld id="{D3E28C4F-4FE9-4D22-93D8-487A4D01D983}" type="datetimeFigureOut">
              <a:rPr lang="en-US" smtClean="0"/>
              <a:pPr/>
              <a:t>3/23/20</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30" tIns="45715" rIns="91430" bIns="45715"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30" tIns="45715" rIns="91430" bIns="45715" rtlCol="0" anchor="b"/>
          <a:lstStyle>
            <a:lvl1pPr algn="r">
              <a:defRPr sz="1200"/>
            </a:lvl1pPr>
          </a:lstStyle>
          <a:p>
            <a:fld id="{BD5F390F-F66B-4732-9C46-6C80D0575FA0}" type="slidenum">
              <a:rPr lang="en-US" smtClean="0"/>
              <a:pPr/>
              <a:t>‹#›</a:t>
            </a:fld>
            <a:endParaRPr lang="en-US"/>
          </a:p>
        </p:txBody>
      </p:sp>
    </p:spTree>
    <p:extLst>
      <p:ext uri="{BB962C8B-B14F-4D97-AF65-F5344CB8AC3E}">
        <p14:creationId xmlns:p14="http://schemas.microsoft.com/office/powerpoint/2010/main" val="706496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0060"/>
          </a:xfrm>
          <a:prstGeom prst="rect">
            <a:avLst/>
          </a:prstGeom>
        </p:spPr>
        <p:txBody>
          <a:bodyPr vert="horz" lIns="96651" tIns="48326" rIns="96651" bIns="48326" rtlCol="0"/>
          <a:lstStyle>
            <a:lvl1pPr algn="r">
              <a:defRPr sz="1300"/>
            </a:lvl1pPr>
          </a:lstStyle>
          <a:p>
            <a:fld id="{EE18CB36-612C-4E4A-AC83-E89476AEC2BF}" type="datetimeFigureOut">
              <a:rPr lang="en-US" smtClean="0"/>
              <a:pPr/>
              <a:t>3/23/20</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1" tIns="48326" rIns="96651"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51" tIns="48326" rIns="96651" bIns="48326"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5"/>
            <a:ext cx="3169920" cy="480060"/>
          </a:xfrm>
          <a:prstGeom prst="rect">
            <a:avLst/>
          </a:prstGeom>
        </p:spPr>
        <p:txBody>
          <a:bodyPr vert="horz" lIns="96651" tIns="48326" rIns="96651" bIns="48326" rtlCol="0" anchor="b"/>
          <a:lstStyle>
            <a:lvl1pPr algn="r">
              <a:defRPr sz="1300"/>
            </a:lvl1pPr>
          </a:lstStyle>
          <a:p>
            <a:fld id="{EE707532-839C-41A2-9E71-D5288AEAE66A}" type="slidenum">
              <a:rPr lang="en-US" smtClean="0"/>
              <a:pPr/>
              <a:t>‹#›</a:t>
            </a:fld>
            <a:endParaRPr lang="en-US"/>
          </a:p>
        </p:txBody>
      </p:sp>
    </p:spTree>
    <p:extLst>
      <p:ext uri="{BB962C8B-B14F-4D97-AF65-F5344CB8AC3E}">
        <p14:creationId xmlns:p14="http://schemas.microsoft.com/office/powerpoint/2010/main" val="2786649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707532-839C-41A2-9E71-D5288AEAE66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FB745E-9F70-4BEB-B647-46417C89B391}" type="slidenum">
              <a:rPr lang="en-US"/>
              <a:pPr/>
              <a:t>11</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A4A16-0D46-46BB-8C40-53DE857DBF35}" type="slidenum">
              <a:rPr lang="en-US"/>
              <a:pPr/>
              <a:t>12</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2A4A16-0D46-46BB-8C40-53DE857DBF35}" type="slidenum">
              <a:rPr lang="en-US"/>
              <a:pPr/>
              <a:t>13</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Arial" pitchFamily="34" charset="0"/>
                <a:cs typeface="Arial" pitchFamily="34" charset="0"/>
              </a:rPr>
              <a:t>This is a general proof.</a:t>
            </a:r>
          </a:p>
          <a:p>
            <a:r>
              <a:rPr lang="en-US" dirty="0"/>
              <a:t>We make no assumptions about the structure</a:t>
            </a:r>
            <a:r>
              <a:rPr lang="en-US" baseline="0" dirty="0"/>
              <a:t> of the bipartite graph.</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CD544B-790D-4162-9761-878F2D3B6831}" type="slidenum">
              <a:rPr lang="en-US"/>
              <a:pPr/>
              <a:t>14</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B4F8B7-53A2-478D-A906-60285298E90E}" type="slidenum">
              <a:rPr lang="en-US"/>
              <a:pPr/>
              <a:t>16</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4A5859-A41F-4408-B449-ECCAF903F361}" type="slidenum">
              <a:rPr lang="en-US"/>
              <a:pPr/>
              <a:t>17</a:t>
            </a:fld>
            <a:endParaRPr lang="en-US"/>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D814F-D39C-471A-972C-CA4903C081A7}" type="slidenum">
              <a:rPr lang="en-US"/>
              <a:pPr/>
              <a:t>18</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A6D1A-ADD9-4FAE-BBCA-A9658D9D5116}" type="slidenum">
              <a:rPr lang="en-US"/>
              <a:pPr/>
              <a:t>19</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F024FF-19F2-4ADC-90ED-4798E89F3B39}" type="slidenum">
              <a:rPr lang="en-US"/>
              <a:pPr/>
              <a:t>21</a:t>
            </a:fld>
            <a:endParaRPr lang="en-US"/>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9E9F30-39DA-40D5-9E4E-4575B29A9371}" type="slidenum">
              <a:rPr lang="en-US"/>
              <a:pPr/>
              <a:t>22</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BECCC-FEA5-4D30-8755-32241C60A2D1}" type="slidenum">
              <a:rPr lang="en-US"/>
              <a:pPr/>
              <a:t>2</a:t>
            </a:fld>
            <a:endParaRPr lang="en-US"/>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8950B-80BA-4D8C-BBA6-19F187DB8547}" type="slidenum">
              <a:rPr lang="en-US"/>
              <a:pPr/>
              <a:t>23</a:t>
            </a:fld>
            <a:endParaRPr lang="en-US"/>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051F8-D2DD-4F7A-9357-6E734CA9A9EB}" type="slidenum">
              <a:rPr lang="en-US"/>
              <a:pPr/>
              <a:t>24</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31C3F8-703E-4337-BBA8-F9F88E86A971}" type="slidenum">
              <a:rPr lang="en-US"/>
              <a:pPr/>
              <a:t>26</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8A95901-F59F-4BF0-9154-0F02A459E1B3}" type="slidenum">
              <a:rPr lang="en-US"/>
              <a:pPr/>
              <a:t>27</a:t>
            </a:fld>
            <a:endParaRPr lang="en-US"/>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Is greedy deterministic or randomized (it is deterministic!!)</a:t>
            </a: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D973DF-7313-464C-BB67-7764F5CF748A}" type="slidenum">
              <a:rPr lang="en-US"/>
              <a:pPr/>
              <a:t>28</a:t>
            </a:fld>
            <a:endParaRPr lang="en-US"/>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9059A1-ADF1-409C-927D-50F8D150D177}" type="slidenum">
              <a:rPr lang="en-US"/>
              <a:pPr/>
              <a:t>29</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ECD943-7726-46D6-A49A-6B1F35672D50}" type="slidenum">
              <a:rPr lang="en-US"/>
              <a:pPr/>
              <a:t>30</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r>
              <a:rPr lang="en-US" dirty="0"/>
              <a:t>Why</a:t>
            </a:r>
            <a:r>
              <a:rPr lang="en-US" baseline="0" dirty="0"/>
              <a:t> exhausts budget:</a:t>
            </a:r>
          </a:p>
          <a:p>
            <a:r>
              <a:rPr lang="en-US" baseline="0" dirty="0"/>
              <a:t>-- remember, optimal exhausts both budgets</a:t>
            </a:r>
          </a:p>
          <a:p>
            <a:endParaRPr lang="en-US" baseline="0" dirty="0"/>
          </a:p>
          <a:p>
            <a:r>
              <a:rPr lang="en-US" baseline="0" dirty="0"/>
              <a:t>GENERAL PROOF</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96028C-270E-49BB-80BE-ED708CF4CEDF}" type="slidenum">
              <a:rPr lang="en-US"/>
              <a:pPr/>
              <a:t>31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r>
              <a:rPr lang="en-US" dirty="0"/>
              <a:t>Whatever</a:t>
            </a:r>
            <a:r>
              <a:rPr lang="en-US" baseline="0" dirty="0"/>
              <a:t> </a:t>
            </a:r>
            <a:r>
              <a:rPr lang="en-US" dirty="0"/>
              <a:t>is not used should be assigned to A2 (since if we could assign to A1 we would since we still have the budget)</a:t>
            </a:r>
          </a:p>
          <a:p>
            <a:r>
              <a:rPr lang="en-US" dirty="0"/>
              <a:t>CASE 1) Less</a:t>
            </a:r>
            <a:r>
              <a:rPr lang="en-US" baseline="0" dirty="0"/>
              <a:t> than half of A1’s queries got assigned to A2. So y&gt;B/2</a:t>
            </a:r>
          </a:p>
          <a:p>
            <a:r>
              <a:rPr lang="en-US" baseline="0" dirty="0"/>
              <a:t>CASE 2) If more than half of A1’s queries got assigned to A2. </a:t>
            </a:r>
          </a:p>
          <a:p>
            <a:r>
              <a:rPr lang="en-US" baseline="0" dirty="0"/>
              <a:t>Consider last of A1s queries assigned to A2. At that time B2 &gt; B1.</a:t>
            </a:r>
          </a:p>
          <a:p>
            <a:r>
              <a:rPr lang="en-US" baseline="0" dirty="0"/>
              <a:t>At that time B2 &lt; ½. Since more than half of A1’s queries got assigned to A2 (this means the remaining budget had to be &lt;1/2). </a:t>
            </a:r>
          </a:p>
          <a:p>
            <a:r>
              <a:rPr lang="en-US" baseline="0" dirty="0"/>
              <a:t>So B1&lt;1/2. </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A00761-A214-40ED-94F0-2A6D31B566A1}" type="slidenum">
              <a:rPr lang="en-US"/>
              <a:pPr/>
              <a:t>32</a:t>
            </a:fld>
            <a:endParaRPr lang="en-US"/>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5A9D0F-5CEE-49FC-A6F3-748BCD1F5D4F}" type="slidenum">
              <a:rPr lang="en-US"/>
              <a:pPr/>
              <a:t>33</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B5249B-57FA-47FA-B2B4-C823CD291C35}" type="slidenum">
              <a:rPr lang="en-US"/>
              <a:pPr/>
              <a:t>4</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3A4D0E-5AAF-4CAC-9F79-9FA7A7C33F19}" type="slidenum">
              <a:rPr lang="en-US"/>
              <a:pPr/>
              <a:t>34</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A986D-AE7E-4388-A994-CF2D70C7AB4D}" type="slidenum">
              <a:rPr lang="en-US"/>
              <a:pPr/>
              <a:t>35</a:t>
            </a:fld>
            <a:endParaRPr lang="en-US"/>
          </a:p>
        </p:txBody>
      </p:sp>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F4F75A-F515-4584-AF1D-78968564A686}" type="slidenum">
              <a:rPr lang="en-US"/>
              <a:pPr/>
              <a:t>36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4FF38C-64E2-4C58-B726-2BFE92810E26}" type="slidenum">
              <a:rPr lang="en-US"/>
              <a:pPr/>
              <a:t>37</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60A388-AA28-480D-8E44-D2C93E18C81C}" type="slidenum">
              <a:rPr lang="en-US"/>
              <a:pPr/>
              <a:t>38</a:t>
            </a:fld>
            <a:endParaRPr lang="en-US"/>
          </a:p>
        </p:txBody>
      </p:sp>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6F10FF-FA82-4D07-AEC0-7B00D2112FCD}" type="slidenum">
              <a:rPr lang="en-US"/>
              <a:pPr/>
              <a:t>39</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4C3759-7C6F-4690-8838-D19AF294169B}" type="slidenum">
              <a:rPr lang="en-US"/>
              <a:pPr/>
              <a:t>5</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9DCF95-D59A-4DE3-9527-CCE4AC7CB187}" type="slidenum">
              <a:rPr lang="en-US"/>
              <a:pPr/>
              <a:t>6</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BEA930-782F-425E-9394-DE1830825261}" type="slidenum">
              <a:rPr lang="en-US"/>
              <a:pPr/>
              <a:t>7</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C4F564-644F-43F2-9F77-98DD58D5A917}" type="slidenum">
              <a:rPr lang="en-US"/>
              <a:pPr/>
              <a:t>8</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45B749-D12A-460B-8EB9-5F8D071FE7B1}" type="slidenum">
              <a:rPr lang="en-US"/>
              <a:pPr/>
              <a:t>9</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9B8FA8-0767-43C6-A041-916C275F7F32}" type="slidenum">
              <a:rPr lang="en-US"/>
              <a:pPr/>
              <a:t>10</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26EC14AA-C9F0-42CD-A894-26C0FF1C3C1F}" type="datetime1">
              <a:rPr lang="en-US" smtClean="0"/>
              <a:t>3/23/20</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endParaRPr lang="en-US" dirty="0"/>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C0F7366-B9BD-4AA1-8821-4758BC59C906}" type="datetime1">
              <a:rPr lang="en-US" smtClean="0"/>
              <a:t>3/23/20</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540DD30-3F7B-4F0D-B81D-2A545DED45C3}" type="datetime1">
              <a:rPr lang="en-US" smtClean="0"/>
              <a:t>3/23/20</a:t>
            </a:fld>
            <a:endParaRPr lang="en-US"/>
          </a:p>
        </p:txBody>
      </p:sp>
      <p:sp>
        <p:nvSpPr>
          <p:cNvPr id="5" name="Footer Placeholder 4"/>
          <p:cNvSpPr>
            <a:spLocks noGrp="1"/>
          </p:cNvSpPr>
          <p:nvPr>
            <p:ph type="ftr" sz="quarter" idx="11"/>
          </p:nvPr>
        </p:nvSpPr>
        <p:spPr>
          <a:xfrm>
            <a:off x="2640597" y="6377459"/>
            <a:ext cx="3836404" cy="365125"/>
          </a:xfrm>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8226720" cy="1143480"/>
          </a:xfrm>
        </p:spPr>
        <p:txBody>
          <a:bodyPr tIns="41473" bIns="41473"/>
          <a:lstStyle/>
          <a:p>
            <a:r>
              <a:rPr lang="en-US"/>
              <a:t>Click to edit Master title style</a:t>
            </a:r>
          </a:p>
        </p:txBody>
      </p:sp>
      <p:sp>
        <p:nvSpPr>
          <p:cNvPr id="3" name="Text Placeholder 2"/>
          <p:cNvSpPr>
            <a:spLocks noGrp="1"/>
          </p:cNvSpPr>
          <p:nvPr>
            <p:ph type="body" sz="half" idx="1"/>
          </p:nvPr>
        </p:nvSpPr>
        <p:spPr>
          <a:xfrm>
            <a:off x="457920" y="1604329"/>
            <a:ext cx="4043520" cy="4524955"/>
          </a:xfrm>
        </p:spPr>
        <p:txBody>
          <a:bodyPr rIns="82945" bIns="4147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39680" y="1604329"/>
            <a:ext cx="4044960" cy="4524955"/>
          </a:xfrm>
        </p:spPr>
        <p:txBody>
          <a:bodyPr rIns="82945" bIns="41473"/>
          <a:lstStyle/>
          <a:p>
            <a:endParaRPr lang="en-US"/>
          </a:p>
        </p:txBody>
      </p:sp>
      <p:sp>
        <p:nvSpPr>
          <p:cNvPr id="5" name="Date Placeholder 4"/>
          <p:cNvSpPr>
            <a:spLocks noGrp="1"/>
          </p:cNvSpPr>
          <p:nvPr>
            <p:ph type="dt" idx="10"/>
          </p:nvPr>
        </p:nvSpPr>
        <p:spPr>
          <a:xfrm>
            <a:off x="457920" y="6247376"/>
            <a:ext cx="2126880" cy="472370"/>
          </a:xfrm>
        </p:spPr>
        <p:txBody>
          <a:bodyPr tIns="41473"/>
          <a:lstStyle>
            <a:lvl1pPr>
              <a:defRPr/>
            </a:lvl1pPr>
          </a:lstStyle>
          <a:p>
            <a:fld id="{1331854C-ADCE-441F-8724-20EB619E9664}" type="datetime1">
              <a:rPr lang="en-US" smtClean="0"/>
              <a:t>3/23/20</a:t>
            </a:fld>
            <a:endParaRPr lang="en-GB"/>
          </a:p>
        </p:txBody>
      </p:sp>
      <p:sp>
        <p:nvSpPr>
          <p:cNvPr id="6" name="Footer Placeholder 5"/>
          <p:cNvSpPr>
            <a:spLocks noGrp="1"/>
          </p:cNvSpPr>
          <p:nvPr>
            <p:ph type="ftr" idx="11"/>
          </p:nvPr>
        </p:nvSpPr>
        <p:spPr>
          <a:xfrm>
            <a:off x="3126240" y="6247376"/>
            <a:ext cx="2897280" cy="472370"/>
          </a:xfrm>
        </p:spPr>
        <p:txBody>
          <a:bodyPr tIns="41473"/>
          <a:lstStyle>
            <a:lvl1pPr>
              <a:defRPr/>
            </a:lvl1pPr>
          </a:lstStyle>
          <a:p>
            <a:r>
              <a:rPr lang="en-US"/>
              <a:t>J. Leskovec, A. Rajaraman, J. Ullman: Mining of Massive Datasets, http://www.mmds.org</a:t>
            </a:r>
            <a:endParaRPr lang="en-GB"/>
          </a:p>
        </p:txBody>
      </p:sp>
      <p:sp>
        <p:nvSpPr>
          <p:cNvPr id="7" name="Slide Number Placeholder 6"/>
          <p:cNvSpPr>
            <a:spLocks noGrp="1"/>
          </p:cNvSpPr>
          <p:nvPr>
            <p:ph type="sldNum" idx="12"/>
          </p:nvPr>
        </p:nvSpPr>
        <p:spPr>
          <a:xfrm>
            <a:off x="6554880" y="6247376"/>
            <a:ext cx="2128320" cy="472370"/>
          </a:xfrm>
        </p:spPr>
        <p:txBody>
          <a:bodyPr lIns="82945" tIns="41473" rIns="82945"/>
          <a:lstStyle>
            <a:lvl1pPr>
              <a:defRPr/>
            </a:lvl1pPr>
          </a:lstStyle>
          <a:p>
            <a:fld id="{10066599-523B-4641-9CCC-17D83CD935ED}" type="slidenum">
              <a:rPr lang="en-GB"/>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F5F972F4-459F-4032-A4D3-FF2243293E37}" type="datetime1">
              <a:rPr lang="en-US" smtClean="0"/>
              <a:t>3/23/20</a:t>
            </a:fld>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J. Leskovec, A. Rajaraman, J. Ullman: Mining of Massive Datasets, http://www.mmds.org</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9826768-8FCE-4417-A22B-1D26CD2A846A}" type="slidenum">
              <a:rPr lang="en-US"/>
              <a:pPr/>
              <a:t>‹#›</a:t>
            </a:fld>
            <a:endParaRPr lang="en-US"/>
          </a:p>
        </p:txBody>
      </p:sp>
    </p:spTree>
    <p:extLst>
      <p:ext uri="{BB962C8B-B14F-4D97-AF65-F5344CB8AC3E}">
        <p14:creationId xmlns:p14="http://schemas.microsoft.com/office/powerpoint/2010/main" val="1420975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74675" y="228600"/>
            <a:ext cx="8001000" cy="911225"/>
          </a:xfrm>
        </p:spPr>
        <p:txBody>
          <a:bodyPr/>
          <a:lstStyle/>
          <a:p>
            <a:r>
              <a:rPr lang="en-US"/>
              <a:t>Click to edit Master title style</a:t>
            </a:r>
          </a:p>
        </p:txBody>
      </p:sp>
      <p:sp>
        <p:nvSpPr>
          <p:cNvPr id="3" name="Table Placeholder 2"/>
          <p:cNvSpPr>
            <a:spLocks noGrp="1"/>
          </p:cNvSpPr>
          <p:nvPr>
            <p:ph type="tbl" idx="1"/>
          </p:nvPr>
        </p:nvSpPr>
        <p:spPr>
          <a:xfrm>
            <a:off x="566738" y="1447800"/>
            <a:ext cx="8001000" cy="4876800"/>
          </a:xfrm>
        </p:spPr>
        <p:txBody>
          <a:bodyPr/>
          <a:lstStyle/>
          <a:p>
            <a:endParaRPr lang="en-US"/>
          </a:p>
        </p:txBody>
      </p:sp>
      <p:sp>
        <p:nvSpPr>
          <p:cNvPr id="4" name="Date Placeholder 3"/>
          <p:cNvSpPr>
            <a:spLocks noGrp="1"/>
          </p:cNvSpPr>
          <p:nvPr>
            <p:ph type="dt" sz="half" idx="10"/>
          </p:nvPr>
        </p:nvSpPr>
        <p:spPr>
          <a:xfrm>
            <a:off x="609600" y="6245225"/>
            <a:ext cx="1981200" cy="476250"/>
          </a:xfrm>
        </p:spPr>
        <p:txBody>
          <a:bodyPr/>
          <a:lstStyle>
            <a:lvl1pPr>
              <a:defRPr/>
            </a:lvl1pPr>
          </a:lstStyle>
          <a:p>
            <a:fld id="{6B627E2C-7C2C-47D3-A730-C17D5BA8659E}" type="datetime1">
              <a:rPr lang="en-US" smtClean="0"/>
              <a:t>3/23/20</a:t>
            </a:fld>
            <a:endParaRPr lang="en-US"/>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r>
              <a:rPr lang="en-US"/>
              <a:t>J. Leskovec, A. Rajaraman, J. Ullman: Mining of Massive Datasets, http://www.mmds.org</a:t>
            </a:r>
          </a:p>
        </p:txBody>
      </p:sp>
      <p:sp>
        <p:nvSpPr>
          <p:cNvPr id="6" name="Slide Number Placeholder 5"/>
          <p:cNvSpPr>
            <a:spLocks noGrp="1"/>
          </p:cNvSpPr>
          <p:nvPr>
            <p:ph type="sldNum" sz="quarter" idx="12"/>
          </p:nvPr>
        </p:nvSpPr>
        <p:spPr>
          <a:xfrm>
            <a:off x="6553200" y="6245225"/>
            <a:ext cx="1981200" cy="476250"/>
          </a:xfrm>
        </p:spPr>
        <p:txBody>
          <a:bodyPr/>
          <a:lstStyle>
            <a:lvl1pPr>
              <a:defRPr/>
            </a:lvl1pPr>
          </a:lstStyle>
          <a:p>
            <a:fld id="{928FFA6C-C0FA-4814-A544-74F5F25931A1}" type="slidenum">
              <a:rPr lang="en-US"/>
              <a:pPr/>
              <a:t>‹#›</a:t>
            </a:fld>
            <a:endParaRPr lang="en-US"/>
          </a:p>
        </p:txBody>
      </p:sp>
    </p:spTree>
    <p:extLst>
      <p:ext uri="{BB962C8B-B14F-4D97-AF65-F5344CB8AC3E}">
        <p14:creationId xmlns:p14="http://schemas.microsoft.com/office/powerpoint/2010/main" val="265026631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87552"/>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p>
            <a:fld id="{02AE9001-759C-4E56-8A58-F76B36ADB18D}" type="datetime1">
              <a:rPr lang="en-US" smtClean="0"/>
              <a:t>3/23/20</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914400"/>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dirty="0"/>
              <a:t>Click to edit Master title style</a:t>
            </a:r>
          </a:p>
        </p:txBody>
      </p:sp>
      <p:sp>
        <p:nvSpPr>
          <p:cNvPr id="3" name="Text Placeholder 2"/>
          <p:cNvSpPr>
            <a:spLocks noGrp="1"/>
          </p:cNvSpPr>
          <p:nvPr>
            <p:ph type="body" idx="1"/>
          </p:nvPr>
        </p:nvSpPr>
        <p:spPr>
          <a:xfrm>
            <a:off x="740664" y="2743200"/>
            <a:ext cx="8022336" cy="685800"/>
          </a:xfrm>
        </p:spPr>
        <p:txBody>
          <a:bodyPr lIns="146304" tIns="0" rIns="45720" bIns="0" anchor="t">
            <a:normAutofit/>
          </a:bodyPr>
          <a:lstStyle>
            <a:lvl1pPr marL="0" indent="0">
              <a:buNone/>
              <a:defRPr sz="4000" b="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dirty="0"/>
              <a:t>Click to edit Master text styles</a:t>
            </a:r>
          </a:p>
        </p:txBody>
      </p:sp>
      <p:sp>
        <p:nvSpPr>
          <p:cNvPr id="4" name="Date Placeholder 3"/>
          <p:cNvSpPr>
            <a:spLocks noGrp="1"/>
          </p:cNvSpPr>
          <p:nvPr>
            <p:ph type="dt" sz="half" idx="10"/>
          </p:nvPr>
        </p:nvSpPr>
        <p:spPr/>
        <p:txBody>
          <a:bodyPr/>
          <a:lstStyle/>
          <a:p>
            <a:fld id="{6B3445DC-E80C-4C7C-8040-A8FFDD6B7C78}" type="datetime1">
              <a:rPr lang="en-US" smtClean="0"/>
              <a:t>3/23/20</a:t>
            </a:fld>
            <a:endParaRPr lang="en-US"/>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295400"/>
            <a:ext cx="4038600" cy="5504688"/>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295400"/>
            <a:ext cx="4038600" cy="55046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438525B-90DF-46DD-9B92-2550AD33DCFC}" type="datetime1">
              <a:rPr lang="en-US" smtClean="0"/>
              <a:t>3/23/20</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29540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023338"/>
            <a:ext cx="4040188"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29540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023338"/>
            <a:ext cx="4041775" cy="43774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D0D87D8-C0CE-4442-AFAD-5B9FF3532A64}" type="datetime1">
              <a:rPr lang="en-US" smtClean="0"/>
              <a:t>3/23/20</a:t>
            </a:fld>
            <a:endParaRPr lang="en-US"/>
          </a:p>
        </p:txBody>
      </p:sp>
      <p:sp>
        <p:nvSpPr>
          <p:cNvPr id="8" name="Footer Placeholder 7"/>
          <p:cNvSpPr>
            <a:spLocks noGrp="1"/>
          </p:cNvSpPr>
          <p:nvPr>
            <p:ph type="ftr" sz="quarter" idx="11"/>
          </p:nvPr>
        </p:nvSpPr>
        <p:spPr/>
        <p:txBody>
          <a:bodyPr/>
          <a:lstStyle/>
          <a:p>
            <a:r>
              <a:rPr lang="en-US"/>
              <a:t>J. Leskovec, A. Rajaraman, J. Ullman: Mining of Massive Datasets, http://www.mmds.org</a:t>
            </a:r>
          </a:p>
        </p:txBody>
      </p:sp>
      <p:sp>
        <p:nvSpPr>
          <p:cNvPr id="9" name="Slide Number Placeholder 8"/>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2285669-D766-4D1E-93D0-2690BB398C0E}" type="datetime1">
              <a:rPr lang="en-US" smtClean="0"/>
              <a:t>3/23/20</a:t>
            </a:fld>
            <a:endParaRPr lang="en-US"/>
          </a:p>
        </p:txBody>
      </p:sp>
      <p:sp>
        <p:nvSpPr>
          <p:cNvPr id="4" name="Footer Placeholder 3"/>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7C3347-4070-40F0-9C8A-780662310CFC}" type="datetime1">
              <a:rPr lang="en-US" smtClean="0"/>
              <a:t>3/23/20</a:t>
            </a:fld>
            <a:endParaRPr lang="en-US"/>
          </a:p>
        </p:txBody>
      </p:sp>
      <p:sp>
        <p:nvSpPr>
          <p:cNvPr id="3" name="Footer Placeholder 2"/>
          <p:cNvSpPr>
            <a:spLocks noGrp="1"/>
          </p:cNvSpPr>
          <p:nvPr>
            <p:ph type="ftr" sz="quarter" idx="11"/>
          </p:nvPr>
        </p:nvSpPr>
        <p:spPr/>
        <p:txBody>
          <a:bodyPr/>
          <a:lstStyle/>
          <a:p>
            <a:r>
              <a:rPr lang="en-US"/>
              <a:t>J. Leskovec, A. Rajaraman, J. Ullman: Mining of Massive Datasets, http://www.mmds.org</a:t>
            </a:r>
          </a:p>
        </p:txBody>
      </p:sp>
      <p:sp>
        <p:nvSpPr>
          <p:cNvPr id="4" name="Slide Number Placeholder 3"/>
          <p:cNvSpPr>
            <a:spLocks noGrp="1"/>
          </p:cNvSpPr>
          <p:nvPr>
            <p:ph type="sldNum" sz="quarter" idx="12"/>
          </p:nvPr>
        </p:nvSpPr>
        <p:spPr/>
        <p:txBody>
          <a:bodyPr/>
          <a:lstStyle/>
          <a:p>
            <a:fld id="{19B12225-5612-419B-A8D5-4B8EEE4C217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31D46AA-E4E6-4696-9AE9-47D92A2B1C8B}" type="datetime1">
              <a:rPr lang="en-US" smtClean="0"/>
              <a:t>3/23/20</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7" name="Slide Number Placeholder 6"/>
          <p:cNvSpPr>
            <a:spLocks noGrp="1"/>
          </p:cNvSpPr>
          <p:nvPr>
            <p:ph type="sldNum" sz="quarter" idx="12"/>
          </p:nvPr>
        </p:nvSpPr>
        <p:spPr/>
        <p:txBody>
          <a:bodyPr/>
          <a:lstStyle/>
          <a:p>
            <a:fld id="{19B12225-5612-419B-A8D5-4B8EEE4C217E}"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E80D54D4-3BB2-4137-9D3E-223AB149224F}" type="datetime1">
              <a:rPr lang="en-US" smtClean="0"/>
              <a:t>3/23/20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r>
              <a:rPr lang="en-US"/>
              <a:t>J. Leskovec, A. Rajaraman, J. Ullman: Mining of Massive Datasets, http://www.mmds.org</a:t>
            </a:r>
          </a:p>
        </p:txBody>
      </p:sp>
      <p:sp>
        <p:nvSpPr>
          <p:cNvPr id="7" name="Slide Number Placeholder 6"/>
          <p:cNvSpPr>
            <a:spLocks noGrp="1"/>
          </p:cNvSpPr>
          <p:nvPr>
            <p:ph type="sldNum" sz="quarter" idx="12"/>
          </p:nvPr>
        </p:nvSpPr>
        <p:spPr>
          <a:xfrm>
            <a:off x="8339328" y="1170432"/>
            <a:ext cx="733864" cy="201168"/>
          </a:xfrm>
        </p:spPr>
        <p:txBody>
          <a:bodyPr/>
          <a:lstStyle/>
          <a:p>
            <a:fld id="{19B12225-5612-419B-A8D5-4B8EEE4C217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21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1"/>
            <a:ext cx="9143999" cy="1021079"/>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83820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457200" y="1295400"/>
            <a:ext cx="8229600" cy="5257801"/>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4" name="Date Placeholder 3"/>
          <p:cNvSpPr>
            <a:spLocks noGrp="1"/>
          </p:cNvSpPr>
          <p:nvPr>
            <p:ph type="dt" sz="half" idx="2"/>
          </p:nvPr>
        </p:nvSpPr>
        <p:spPr>
          <a:xfrm>
            <a:off x="457200" y="6583680"/>
            <a:ext cx="2133600" cy="274320"/>
          </a:xfrm>
          <a:prstGeom prst="rect">
            <a:avLst/>
          </a:prstGeom>
        </p:spPr>
        <p:txBody>
          <a:bodyPr vert="horz" lIns="109728"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fld id="{A90CD50A-8433-4708-A472-5693ADF1A40C}" type="datetime1">
              <a:rPr lang="en-US" smtClean="0"/>
              <a:t>3/23/20</a:t>
            </a:fld>
            <a:endParaRPr lang="en-US"/>
          </a:p>
        </p:txBody>
      </p:sp>
      <p:sp>
        <p:nvSpPr>
          <p:cNvPr id="5" name="Footer Placeholder 4"/>
          <p:cNvSpPr>
            <a:spLocks noGrp="1"/>
          </p:cNvSpPr>
          <p:nvPr>
            <p:ph type="ftr" sz="quarter" idx="3"/>
          </p:nvPr>
        </p:nvSpPr>
        <p:spPr>
          <a:xfrm>
            <a:off x="2640596" y="6583680"/>
            <a:ext cx="5507719" cy="274320"/>
          </a:xfrm>
          <a:prstGeom prst="rect">
            <a:avLst/>
          </a:prstGeom>
        </p:spPr>
        <p:txBody>
          <a:bodyPr vert="horz" lIns="45720" rIns="45720" bIns="0" rtlCol="0" anchor="b"/>
          <a:lstStyle>
            <a:lvl1pPr algn="l" eaLnBrk="1" latinLnBrk="0" hangingPunct="1">
              <a:defRPr kumimoji="0" sz="900">
                <a:solidFill>
                  <a:schemeClr val="tx1">
                    <a:tint val="95000"/>
                  </a:schemeClr>
                </a:solidFill>
                <a:latin typeface="Calibri" pitchFamily="34" charset="0"/>
                <a:cs typeface="Calibri" pitchFamily="34" charset="0"/>
              </a:defRPr>
            </a:lvl1pPr>
            <a:extLst/>
          </a:lstStyle>
          <a:p>
            <a:r>
              <a:rPr lang="en-US"/>
              <a:t>J. Leskovec, A. Rajaraman, J. Ullman: Mining of Massive Datasets, http://www.mmds.org</a:t>
            </a:r>
            <a:endParaRPr lang="en-US" dirty="0"/>
          </a:p>
        </p:txBody>
      </p:sp>
      <p:sp>
        <p:nvSpPr>
          <p:cNvPr id="6" name="Slide Number Placeholder 5"/>
          <p:cNvSpPr>
            <a:spLocks noGrp="1"/>
          </p:cNvSpPr>
          <p:nvPr>
            <p:ph type="sldNum" sz="quarter" idx="4"/>
          </p:nvPr>
        </p:nvSpPr>
        <p:spPr>
          <a:xfrm>
            <a:off x="8204396" y="6583680"/>
            <a:ext cx="733864" cy="274320"/>
          </a:xfrm>
          <a:prstGeom prst="rect">
            <a:avLst/>
          </a:prstGeom>
        </p:spPr>
        <p:txBody>
          <a:bodyPr vert="horz" bIns="0" rtlCol="0" anchor="b"/>
          <a:lstStyle>
            <a:lvl1pPr algn="r" eaLnBrk="1" latinLnBrk="0" hangingPunct="1">
              <a:defRPr kumimoji="0" sz="900">
                <a:solidFill>
                  <a:schemeClr val="tx1">
                    <a:tint val="95000"/>
                  </a:schemeClr>
                </a:solidFill>
                <a:latin typeface="Calibri" pitchFamily="34" charset="0"/>
                <a:cs typeface="Calibri" pitchFamily="34" charset="0"/>
              </a:defRPr>
            </a:lvl1pPr>
            <a:extLst/>
          </a:lstStyle>
          <a:p>
            <a:fld id="{19B12225-5612-419B-A8D5-4B8EEE4C217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 id="2147483677" r:id="rId13"/>
    <p:sldLayoutId id="2147483678" r:id="rId14"/>
  </p:sldLayoutIdLst>
  <p:hf hd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Calibri" pitchFamily="34" charset="0"/>
          <a:ea typeface="+mn-ea"/>
          <a:cs typeface="Calibri" pitchFamily="34" charset="0"/>
        </a:defRPr>
      </a:lvl1pPr>
      <a:lvl2pPr marL="731520" indent="-274320" algn="l" rtl="0" eaLnBrk="1" latinLnBrk="0" hangingPunct="1">
        <a:spcBef>
          <a:spcPct val="20000"/>
        </a:spcBef>
        <a:buClr>
          <a:schemeClr val="accent2"/>
        </a:buClr>
        <a:buSzPct val="100000"/>
        <a:buFont typeface="Wingdings" pitchFamily="2" charset="2"/>
        <a:buChar char="§"/>
        <a:defRPr kumimoji="0" sz="2800" kern="1200">
          <a:solidFill>
            <a:schemeClr val="tx1"/>
          </a:solidFill>
          <a:latin typeface="Calibri" pitchFamily="34" charset="0"/>
          <a:ea typeface="+mn-ea"/>
          <a:cs typeface="Calibri" pitchFamily="34" charset="0"/>
        </a:defRPr>
      </a:lvl2pPr>
      <a:lvl3pPr marL="996696" indent="-228600" algn="l" rtl="0" eaLnBrk="1" latinLnBrk="0" hangingPunct="1">
        <a:spcBef>
          <a:spcPct val="20000"/>
        </a:spcBef>
        <a:buClr>
          <a:schemeClr val="accent3"/>
        </a:buClr>
        <a:buSzPct val="100000"/>
        <a:buFont typeface="Wingdings" pitchFamily="2" charset="2"/>
        <a:buChar char="§"/>
        <a:defRPr kumimoji="0" sz="2400" kern="1200">
          <a:solidFill>
            <a:schemeClr val="tx1"/>
          </a:solidFill>
          <a:latin typeface="Calibri" pitchFamily="34" charset="0"/>
          <a:ea typeface="+mn-ea"/>
          <a:cs typeface="Calibri" pitchFamily="34" charset="0"/>
        </a:defRPr>
      </a:lvl3pPr>
      <a:lvl4pPr marL="1216152" indent="-182880" algn="l" rtl="0" eaLnBrk="1" latinLnBrk="0" hangingPunct="1">
        <a:spcBef>
          <a:spcPct val="20000"/>
        </a:spcBef>
        <a:buClr>
          <a:schemeClr val="accent4"/>
        </a:buClr>
        <a:buSzPct val="100000"/>
        <a:buFont typeface="Wingdings" pitchFamily="2" charset="2"/>
        <a:buChar char="§"/>
        <a:defRPr kumimoji="0" sz="2000" kern="1200">
          <a:solidFill>
            <a:schemeClr val="tx1"/>
          </a:solidFill>
          <a:latin typeface="Calibri" pitchFamily="34" charset="0"/>
          <a:ea typeface="+mn-ea"/>
          <a:cs typeface="Calibri" pitchFamily="34" charset="0"/>
        </a:defRPr>
      </a:lvl4pPr>
      <a:lvl5pPr marL="1426464" indent="-182880" algn="l" rtl="0" eaLnBrk="1" latinLnBrk="0" hangingPunct="1">
        <a:spcBef>
          <a:spcPct val="20000"/>
        </a:spcBef>
        <a:buClr>
          <a:schemeClr val="accent5"/>
        </a:buClr>
        <a:buSzPct val="100000"/>
        <a:buFont typeface="Wingdings" pitchFamily="2" charset="2"/>
        <a:buChar char="§"/>
        <a:defRPr kumimoji="0" lang="en-US" sz="2000" kern="1200" smtClean="0">
          <a:solidFill>
            <a:schemeClr val="tx1"/>
          </a:solidFill>
          <a:latin typeface="Calibri" pitchFamily="34" charset="0"/>
          <a:ea typeface="+mn-ea"/>
          <a:cs typeface="Calibri"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mmds.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Hopcroft-Karp_algorith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447800"/>
            <a:ext cx="8610600" cy="3276600"/>
          </a:xfrm>
        </p:spPr>
        <p:txBody>
          <a:bodyPr anchor="b">
            <a:normAutofit/>
          </a:bodyPr>
          <a:lstStyle/>
          <a:p>
            <a:r>
              <a:rPr lang="en-US" sz="5400" dirty="0"/>
              <a:t>Advertising on the Web</a:t>
            </a:r>
          </a:p>
        </p:txBody>
      </p:sp>
      <p:sp>
        <p:nvSpPr>
          <p:cNvPr id="7" name="TextBox 6"/>
          <p:cNvSpPr txBox="1"/>
          <p:nvPr/>
        </p:nvSpPr>
        <p:spPr>
          <a:xfrm>
            <a:off x="762000" y="5257800"/>
            <a:ext cx="6705600" cy="1692771"/>
          </a:xfrm>
          <a:prstGeom prst="rect">
            <a:avLst/>
          </a:prstGeom>
          <a:noFill/>
        </p:spPr>
        <p:txBody>
          <a:bodyPr wrap="square" rtlCol="0">
            <a:spAutoFit/>
          </a:bodyPr>
          <a:lstStyle/>
          <a:p>
            <a:r>
              <a:rPr lang="en-US" sz="2400" dirty="0"/>
              <a:t>Mining of Massive Datasets</a:t>
            </a:r>
          </a:p>
          <a:p>
            <a:r>
              <a:rPr lang="en-US" sz="2400" dirty="0"/>
              <a:t>Jure Leskovec, </a:t>
            </a:r>
            <a:r>
              <a:rPr lang="en-US" sz="2400" dirty="0" err="1"/>
              <a:t>Anand</a:t>
            </a:r>
            <a:r>
              <a:rPr lang="en-US" sz="2400" dirty="0"/>
              <a:t> </a:t>
            </a:r>
            <a:r>
              <a:rPr lang="en-US" sz="2400" dirty="0" err="1"/>
              <a:t>Rajaraman</a:t>
            </a:r>
            <a:r>
              <a:rPr lang="en-US" sz="2400" dirty="0"/>
              <a:t>, Jeff Ullman </a:t>
            </a:r>
            <a:r>
              <a:rPr lang="en-US" sz="2000" dirty="0"/>
              <a:t>Stanford University</a:t>
            </a:r>
          </a:p>
          <a:p>
            <a:r>
              <a:rPr lang="en-US" sz="3200" dirty="0"/>
              <a:t>http://www.mmds.org </a:t>
            </a:r>
          </a:p>
        </p:txBody>
      </p:sp>
      <p:pic>
        <p:nvPicPr>
          <p:cNvPr id="5" name="Picture 6" descr="http://asia.stanford.edu/images/StanfordSealSmall.jpg"/>
          <p:cNvPicPr>
            <a:picLocks noChangeAspect="1" noChangeArrowheads="1"/>
          </p:cNvPicPr>
          <p:nvPr/>
        </p:nvPicPr>
        <p:blipFill>
          <a:blip r:embed="rId3" cstate="print"/>
          <a:srcRect/>
          <a:stretch>
            <a:fillRect/>
          </a:stretch>
        </p:blipFill>
        <p:spPr bwMode="auto">
          <a:xfrm>
            <a:off x="7452360" y="5166360"/>
            <a:ext cx="1691640" cy="1691640"/>
          </a:xfrm>
          <a:prstGeom prst="rect">
            <a:avLst/>
          </a:prstGeom>
          <a:noFill/>
        </p:spPr>
      </p:pic>
      <p:sp>
        <p:nvSpPr>
          <p:cNvPr id="3" name="TextBox 2"/>
          <p:cNvSpPr txBox="1"/>
          <p:nvPr/>
        </p:nvSpPr>
        <p:spPr>
          <a:xfrm>
            <a:off x="2438400" y="44824"/>
            <a:ext cx="6705600" cy="830997"/>
          </a:xfrm>
          <a:prstGeom prst="rect">
            <a:avLst/>
          </a:prstGeom>
          <a:noFill/>
        </p:spPr>
        <p:txBody>
          <a:bodyPr wrap="square" rtlCol="0">
            <a:spAutoFit/>
          </a:bodyPr>
          <a:lstStyle/>
          <a:p>
            <a:r>
              <a:rPr lang="en-US" sz="1200" b="1" dirty="0">
                <a:latin typeface="Arial" pitchFamily="34" charset="0"/>
                <a:cs typeface="Arial" pitchFamily="34" charset="0"/>
              </a:rPr>
              <a:t>Note to other teachers and users of these slides:</a:t>
            </a:r>
            <a:r>
              <a:rPr lang="en-US" sz="1200" dirty="0">
                <a:latin typeface="Arial" pitchFamily="34" charset="0"/>
                <a:cs typeface="Arial" pitchFamily="34" charset="0"/>
              </a:rPr>
              <a:t> We would be delighted if you found this our material useful in giving your own lectures. Feel free to use these slides verbatim, or to modify them to fit your own needs. If you make use of a significant portion of these slides in your own lecture, please include this message, or a link to our web site: </a:t>
            </a:r>
            <a:r>
              <a:rPr lang="en-US" sz="1200" dirty="0">
                <a:latin typeface="Arial" pitchFamily="34" charset="0"/>
                <a:cs typeface="Arial" pitchFamily="34" charset="0"/>
                <a:hlinkClick r:id="rId4"/>
              </a:rPr>
              <a:t>http://www.mmds.org</a:t>
            </a:r>
            <a:r>
              <a:rPr lang="en-US" sz="1200" dirty="0">
                <a:latin typeface="Arial" pitchFamily="34" charset="0"/>
                <a:cs typeface="Arial" pitchFamily="34" charset="0"/>
              </a:rPr>
              <a:t> </a:t>
            </a:r>
          </a:p>
        </p:txBody>
      </p:sp>
    </p:spTree>
    <p:extLst>
      <p:ext uri="{BB962C8B-B14F-4D97-AF65-F5344CB8AC3E}">
        <p14:creationId xmlns:p14="http://schemas.microsoft.com/office/powerpoint/2010/main" val="27366349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Greedy Algorithm</a:t>
            </a:r>
          </a:p>
        </p:txBody>
      </p:sp>
      <p:sp>
        <p:nvSpPr>
          <p:cNvPr id="50179" name="Rectangle 3"/>
          <p:cNvSpPr>
            <a:spLocks noGrp="1" noChangeArrowheads="1"/>
          </p:cNvSpPr>
          <p:nvPr>
            <p:ph type="body" idx="1"/>
          </p:nvPr>
        </p:nvSpPr>
        <p:spPr/>
        <p:txBody>
          <a:bodyPr/>
          <a:lstStyle/>
          <a:p>
            <a:r>
              <a:rPr lang="en-US" b="1" dirty="0">
                <a:solidFill>
                  <a:srgbClr val="D60093"/>
                </a:solidFill>
              </a:rPr>
              <a:t>Greedy algorithm for the online graph </a:t>
            </a:r>
            <a:br>
              <a:rPr lang="en-US" b="1" dirty="0">
                <a:solidFill>
                  <a:srgbClr val="D60093"/>
                </a:solidFill>
              </a:rPr>
            </a:br>
            <a:r>
              <a:rPr lang="en-US" b="1" dirty="0">
                <a:solidFill>
                  <a:srgbClr val="D60093"/>
                </a:solidFill>
              </a:rPr>
              <a:t>matching problem:</a:t>
            </a:r>
          </a:p>
          <a:p>
            <a:pPr lvl="1"/>
            <a:r>
              <a:rPr lang="en-US" dirty="0"/>
              <a:t>Pair the new girl with </a:t>
            </a:r>
            <a:r>
              <a:rPr lang="en-US" b="1" dirty="0"/>
              <a:t>any</a:t>
            </a:r>
            <a:r>
              <a:rPr lang="en-US" dirty="0"/>
              <a:t> eligible boy</a:t>
            </a:r>
          </a:p>
          <a:p>
            <a:pPr lvl="2"/>
            <a:r>
              <a:rPr lang="en-US" dirty="0"/>
              <a:t>If there is none, do not pair girl</a:t>
            </a:r>
          </a:p>
          <a:p>
            <a:pPr lvl="8"/>
            <a:endParaRPr lang="en-US" dirty="0"/>
          </a:p>
          <a:p>
            <a:r>
              <a:rPr lang="en-US" b="1" dirty="0">
                <a:solidFill>
                  <a:srgbClr val="008000"/>
                </a:solidFill>
              </a:rPr>
              <a:t>How good is the algorithm?</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10</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3551334380"/>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t>Competitive Ratio</a:t>
            </a:r>
          </a:p>
        </p:txBody>
      </p:sp>
      <p:sp>
        <p:nvSpPr>
          <p:cNvPr id="52227" name="Rectangle 3"/>
          <p:cNvSpPr>
            <a:spLocks noGrp="1" noChangeArrowheads="1"/>
          </p:cNvSpPr>
          <p:nvPr>
            <p:ph type="body" idx="1"/>
          </p:nvPr>
        </p:nvSpPr>
        <p:spPr/>
        <p:txBody>
          <a:bodyPr/>
          <a:lstStyle/>
          <a:p>
            <a:r>
              <a:rPr lang="en-US" dirty="0"/>
              <a:t>For input </a:t>
            </a:r>
            <a:r>
              <a:rPr lang="en-US" b="1" i="1" dirty="0"/>
              <a:t>I</a:t>
            </a:r>
            <a:r>
              <a:rPr lang="en-US" dirty="0"/>
              <a:t>, suppose greedy produces matching </a:t>
            </a:r>
            <a:r>
              <a:rPr lang="en-US" b="1" i="1" dirty="0" err="1">
                <a:cs typeface="Times New Roman" pitchFamily="18" charset="0"/>
              </a:rPr>
              <a:t>M</a:t>
            </a:r>
            <a:r>
              <a:rPr lang="en-US" b="1" i="1" baseline="-25000" dirty="0" err="1">
                <a:cs typeface="Times New Roman" pitchFamily="18" charset="0"/>
              </a:rPr>
              <a:t>greedy</a:t>
            </a:r>
            <a:r>
              <a:rPr lang="en-US" dirty="0"/>
              <a:t> while an optimal </a:t>
            </a:r>
            <a:br>
              <a:rPr lang="en-US" dirty="0"/>
            </a:br>
            <a:r>
              <a:rPr lang="en-US" dirty="0"/>
              <a:t>matching is </a:t>
            </a:r>
            <a:r>
              <a:rPr lang="en-US" b="1" i="1" dirty="0" err="1">
                <a:cs typeface="Times New Roman" pitchFamily="18" charset="0"/>
              </a:rPr>
              <a:t>M</a:t>
            </a:r>
            <a:r>
              <a:rPr lang="en-US" b="1" i="1" baseline="-25000" dirty="0" err="1">
                <a:cs typeface="Times New Roman" pitchFamily="18" charset="0"/>
              </a:rPr>
              <a:t>opt</a:t>
            </a:r>
            <a:endParaRPr lang="en-US" b="1" i="1" baseline="-25000" dirty="0">
              <a:cs typeface="Times New Roman" pitchFamily="18" charset="0"/>
            </a:endParaRPr>
          </a:p>
          <a:p>
            <a:pPr>
              <a:buFont typeface="Wingdings" pitchFamily="1" charset="2"/>
              <a:buNone/>
            </a:pPr>
            <a:endParaRPr lang="en-US" sz="2800" dirty="0"/>
          </a:p>
          <a:p>
            <a:pPr>
              <a:buFont typeface="Wingdings" pitchFamily="1" charset="2"/>
              <a:buNone/>
            </a:pPr>
            <a:r>
              <a:rPr lang="en-US" b="1" dirty="0">
                <a:solidFill>
                  <a:srgbClr val="0000FF"/>
                </a:solidFill>
              </a:rPr>
              <a:t>Competitive ratio = </a:t>
            </a:r>
          </a:p>
          <a:p>
            <a:pPr>
              <a:buFont typeface="Wingdings" pitchFamily="1" charset="2"/>
              <a:buNone/>
            </a:pPr>
            <a:r>
              <a:rPr lang="en-US" b="1" dirty="0">
                <a:solidFill>
                  <a:srgbClr val="0000FF"/>
                </a:solidFill>
              </a:rPr>
              <a:t>			</a:t>
            </a:r>
            <a:r>
              <a:rPr lang="en-US" b="1" i="1" dirty="0" err="1">
                <a:solidFill>
                  <a:srgbClr val="0000FF"/>
                </a:solidFill>
                <a:cs typeface="Times New Roman" pitchFamily="18" charset="0"/>
              </a:rPr>
              <a:t>min</a:t>
            </a:r>
            <a:r>
              <a:rPr lang="en-US" b="1" i="1" baseline="-25000" dirty="0" err="1">
                <a:solidFill>
                  <a:srgbClr val="0000FF"/>
                </a:solidFill>
                <a:cs typeface="Times New Roman" pitchFamily="18" charset="0"/>
              </a:rPr>
              <a:t>all</a:t>
            </a:r>
            <a:r>
              <a:rPr lang="en-US" b="1" i="1" baseline="-25000" dirty="0">
                <a:solidFill>
                  <a:srgbClr val="0000FF"/>
                </a:solidFill>
                <a:cs typeface="Times New Roman" pitchFamily="18" charset="0"/>
              </a:rPr>
              <a:t> possible inputs I</a:t>
            </a:r>
            <a:r>
              <a:rPr lang="en-US" b="1" i="1" dirty="0">
                <a:solidFill>
                  <a:srgbClr val="0000FF"/>
                </a:solidFill>
                <a:cs typeface="Times New Roman" pitchFamily="18" charset="0"/>
              </a:rPr>
              <a:t> (|</a:t>
            </a:r>
            <a:r>
              <a:rPr lang="en-US" b="1" i="1" dirty="0" err="1">
                <a:solidFill>
                  <a:srgbClr val="0000FF"/>
                </a:solidFill>
                <a:cs typeface="Times New Roman" pitchFamily="18" charset="0"/>
              </a:rPr>
              <a:t>M</a:t>
            </a:r>
            <a:r>
              <a:rPr lang="en-US" b="1" i="1" baseline="-25000" dirty="0" err="1">
                <a:solidFill>
                  <a:srgbClr val="0000FF"/>
                </a:solidFill>
                <a:cs typeface="Times New Roman" pitchFamily="18" charset="0"/>
              </a:rPr>
              <a:t>greedy</a:t>
            </a:r>
            <a:r>
              <a:rPr lang="en-US" b="1" i="1" dirty="0">
                <a:solidFill>
                  <a:srgbClr val="0000FF"/>
                </a:solidFill>
                <a:cs typeface="Times New Roman" pitchFamily="18" charset="0"/>
              </a:rPr>
              <a:t>|/|</a:t>
            </a:r>
            <a:r>
              <a:rPr lang="en-US" b="1" i="1" dirty="0" err="1">
                <a:solidFill>
                  <a:srgbClr val="0000FF"/>
                </a:solidFill>
                <a:cs typeface="Times New Roman" pitchFamily="18" charset="0"/>
              </a:rPr>
              <a:t>M</a:t>
            </a:r>
            <a:r>
              <a:rPr lang="en-US" b="1" i="1" baseline="-25000" dirty="0" err="1">
                <a:solidFill>
                  <a:srgbClr val="0000FF"/>
                </a:solidFill>
                <a:cs typeface="Times New Roman" pitchFamily="18" charset="0"/>
              </a:rPr>
              <a:t>opt</a:t>
            </a:r>
            <a:r>
              <a:rPr lang="en-US" b="1" i="1" dirty="0">
                <a:solidFill>
                  <a:srgbClr val="0000FF"/>
                </a:solidFill>
                <a:cs typeface="Times New Roman" pitchFamily="18" charset="0"/>
              </a:rPr>
              <a:t>|)</a:t>
            </a:r>
          </a:p>
          <a:p>
            <a:pPr>
              <a:buFont typeface="Wingdings" pitchFamily="1" charset="2"/>
              <a:buNone/>
            </a:pPr>
            <a:endParaRPr lang="en-US" sz="2000" b="1" dirty="0">
              <a:solidFill>
                <a:srgbClr val="0000FF"/>
              </a:solidFill>
            </a:endParaRPr>
          </a:p>
          <a:p>
            <a:pPr>
              <a:buFont typeface="Wingdings" pitchFamily="1" charset="2"/>
              <a:buNone/>
            </a:pPr>
            <a:r>
              <a:rPr lang="en-US" sz="2400" b="1" dirty="0">
                <a:solidFill>
                  <a:srgbClr val="008000"/>
                </a:solidFill>
              </a:rPr>
              <a:t>(what is </a:t>
            </a:r>
            <a:r>
              <a:rPr lang="en-US" sz="2400" b="1" dirty="0" err="1">
                <a:solidFill>
                  <a:srgbClr val="008000"/>
                </a:solidFill>
              </a:rPr>
              <a:t>greedy’s</a:t>
            </a:r>
            <a:r>
              <a:rPr lang="en-US" sz="2400" b="1" dirty="0">
                <a:solidFill>
                  <a:srgbClr val="008000"/>
                </a:solidFill>
              </a:rPr>
              <a:t> </a:t>
            </a:r>
            <a:r>
              <a:rPr lang="en-US" sz="2400" b="1" u="sng" dirty="0">
                <a:solidFill>
                  <a:srgbClr val="008000"/>
                </a:solidFill>
              </a:rPr>
              <a:t>worst</a:t>
            </a:r>
            <a:r>
              <a:rPr lang="en-US" sz="2400" b="1" dirty="0">
                <a:solidFill>
                  <a:srgbClr val="008000"/>
                </a:solidFill>
              </a:rPr>
              <a:t> performance </a:t>
            </a:r>
            <a:r>
              <a:rPr lang="en-US" sz="2400" b="1" u="sng" dirty="0">
                <a:solidFill>
                  <a:srgbClr val="008000"/>
                </a:solidFill>
              </a:rPr>
              <a:t>over all possible</a:t>
            </a:r>
            <a:r>
              <a:rPr lang="en-US" sz="2400" b="1" dirty="0">
                <a:solidFill>
                  <a:srgbClr val="008000"/>
                </a:solidFill>
              </a:rPr>
              <a:t> inputs </a:t>
            </a:r>
            <a:r>
              <a:rPr lang="en-US" sz="2400" b="1" i="1" dirty="0">
                <a:solidFill>
                  <a:srgbClr val="008000"/>
                </a:solidFill>
              </a:rPr>
              <a:t>I</a:t>
            </a:r>
            <a:r>
              <a:rPr lang="en-US" sz="2400" b="1" dirty="0">
                <a:solidFill>
                  <a:srgbClr val="008000"/>
                </a:solidFill>
              </a:rPr>
              <a:t>)</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11</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99444666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Analyzing the Greedy Algorithm</a:t>
            </a:r>
          </a:p>
        </p:txBody>
      </p:sp>
      <p:sp>
        <p:nvSpPr>
          <p:cNvPr id="53251" name="Rectangle 3"/>
          <p:cNvSpPr>
            <a:spLocks noGrp="1" noChangeArrowheads="1"/>
          </p:cNvSpPr>
          <p:nvPr>
            <p:ph idx="1"/>
          </p:nvPr>
        </p:nvSpPr>
        <p:spPr>
          <a:xfrm>
            <a:off x="457200" y="1295400"/>
            <a:ext cx="8686800" cy="5257801"/>
          </a:xfrm>
        </p:spPr>
        <p:txBody>
          <a:bodyPr>
            <a:normAutofit/>
          </a:bodyPr>
          <a:lstStyle/>
          <a:p>
            <a:r>
              <a:rPr lang="en-US" dirty="0">
                <a:solidFill>
                  <a:srgbClr val="0000FF"/>
                </a:solidFill>
              </a:rPr>
              <a:t>Consider a case: </a:t>
            </a:r>
            <a:r>
              <a:rPr lang="en-US" b="1" i="1" dirty="0" err="1">
                <a:solidFill>
                  <a:srgbClr val="0000FF"/>
                </a:solidFill>
              </a:rPr>
              <a:t>M</a:t>
            </a:r>
            <a:r>
              <a:rPr lang="en-US" b="1" i="1" baseline="-25000" dirty="0" err="1">
                <a:solidFill>
                  <a:srgbClr val="0000FF"/>
                </a:solidFill>
              </a:rPr>
              <a:t>greedy</a:t>
            </a:r>
            <a:r>
              <a:rPr lang="en-US" b="1" dirty="0">
                <a:solidFill>
                  <a:srgbClr val="0000FF"/>
                </a:solidFill>
              </a:rPr>
              <a:t>≠ </a:t>
            </a:r>
            <a:r>
              <a:rPr lang="en-US" b="1" i="1" dirty="0" err="1">
                <a:solidFill>
                  <a:srgbClr val="0000FF"/>
                </a:solidFill>
              </a:rPr>
              <a:t>M</a:t>
            </a:r>
            <a:r>
              <a:rPr lang="en-US" b="1" i="1" baseline="-25000" dirty="0" err="1">
                <a:solidFill>
                  <a:srgbClr val="0000FF"/>
                </a:solidFill>
              </a:rPr>
              <a:t>opt</a:t>
            </a:r>
            <a:endParaRPr lang="en-US" dirty="0">
              <a:solidFill>
                <a:srgbClr val="0000FF"/>
              </a:solidFill>
            </a:endParaRPr>
          </a:p>
          <a:p>
            <a:r>
              <a:rPr lang="en-US" dirty="0"/>
              <a:t>Consider the set </a:t>
            </a:r>
            <a:r>
              <a:rPr lang="en-US" b="1" i="1" dirty="0">
                <a:solidFill>
                  <a:srgbClr val="D60093"/>
                </a:solidFill>
              </a:rPr>
              <a:t>G</a:t>
            </a:r>
            <a:r>
              <a:rPr lang="en-US" dirty="0"/>
              <a:t> of girls </a:t>
            </a:r>
            <a:br>
              <a:rPr lang="en-US" dirty="0"/>
            </a:br>
            <a:r>
              <a:rPr lang="en-US" dirty="0"/>
              <a:t>matched in </a:t>
            </a:r>
            <a:r>
              <a:rPr lang="en-US" b="1" i="1" dirty="0" err="1"/>
              <a:t>M</a:t>
            </a:r>
            <a:r>
              <a:rPr lang="en-US" b="1" i="1" baseline="-25000" dirty="0" err="1"/>
              <a:t>opt</a:t>
            </a:r>
            <a:r>
              <a:rPr lang="en-US" dirty="0"/>
              <a:t> but not in </a:t>
            </a:r>
            <a:r>
              <a:rPr lang="en-US" b="1" i="1" dirty="0" err="1"/>
              <a:t>M</a:t>
            </a:r>
            <a:r>
              <a:rPr lang="en-US" b="1" i="1" baseline="-25000" dirty="0" err="1"/>
              <a:t>greedy</a:t>
            </a:r>
            <a:endParaRPr lang="en-US" b="1" i="1" baseline="-25000" dirty="0"/>
          </a:p>
          <a:p>
            <a:r>
              <a:rPr lang="en-US" dirty="0"/>
              <a:t>Then every boy </a:t>
            </a:r>
            <a:r>
              <a:rPr lang="en-US" b="1" i="1" dirty="0">
                <a:solidFill>
                  <a:srgbClr val="008000"/>
                </a:solidFill>
              </a:rPr>
              <a:t>B</a:t>
            </a:r>
            <a:r>
              <a:rPr lang="en-US" b="1" dirty="0">
                <a:solidFill>
                  <a:srgbClr val="008000"/>
                </a:solidFill>
              </a:rPr>
              <a:t> </a:t>
            </a:r>
            <a:r>
              <a:rPr lang="en-US" u="sng" dirty="0"/>
              <a:t>adjacent</a:t>
            </a:r>
            <a:r>
              <a:rPr lang="en-US" dirty="0"/>
              <a:t> to girls </a:t>
            </a:r>
            <a:br>
              <a:rPr lang="en-US" dirty="0"/>
            </a:br>
            <a:r>
              <a:rPr lang="en-US" dirty="0"/>
              <a:t>in </a:t>
            </a:r>
            <a:r>
              <a:rPr lang="en-US" b="1" i="1" dirty="0">
                <a:solidFill>
                  <a:srgbClr val="D60093"/>
                </a:solidFill>
              </a:rPr>
              <a:t>G</a:t>
            </a:r>
            <a:r>
              <a:rPr lang="en-US" dirty="0"/>
              <a:t> is already matched in </a:t>
            </a:r>
            <a:r>
              <a:rPr lang="en-US" b="1" i="1" dirty="0" err="1"/>
              <a:t>M</a:t>
            </a:r>
            <a:r>
              <a:rPr lang="en-US" b="1" i="1" baseline="-25000" dirty="0" err="1"/>
              <a:t>greedy</a:t>
            </a:r>
            <a:r>
              <a:rPr lang="en-US" dirty="0"/>
              <a:t>:</a:t>
            </a:r>
          </a:p>
          <a:p>
            <a:pPr lvl="1"/>
            <a:r>
              <a:rPr lang="en-US" dirty="0"/>
              <a:t>If there would exist such non-matched </a:t>
            </a:r>
            <a:br>
              <a:rPr lang="en-US" dirty="0"/>
            </a:br>
            <a:r>
              <a:rPr lang="en-US" dirty="0"/>
              <a:t>(by </a:t>
            </a:r>
            <a:r>
              <a:rPr lang="en-US" b="1" i="1" dirty="0" err="1"/>
              <a:t>M</a:t>
            </a:r>
            <a:r>
              <a:rPr lang="en-US" b="1" i="1" baseline="-25000" dirty="0" err="1"/>
              <a:t>greedy</a:t>
            </a:r>
            <a:r>
              <a:rPr lang="en-US" dirty="0"/>
              <a:t>) boy adjacent to a non-matched </a:t>
            </a:r>
            <a:br>
              <a:rPr lang="en-US" dirty="0"/>
            </a:br>
            <a:r>
              <a:rPr lang="en-US" dirty="0"/>
              <a:t>girl then greedy would have matched them</a:t>
            </a:r>
          </a:p>
          <a:p>
            <a:r>
              <a:rPr lang="en-US" dirty="0"/>
              <a:t>Since boys </a:t>
            </a:r>
            <a:r>
              <a:rPr lang="en-US" b="1" i="1" dirty="0">
                <a:solidFill>
                  <a:srgbClr val="008000"/>
                </a:solidFill>
              </a:rPr>
              <a:t>B</a:t>
            </a:r>
            <a:r>
              <a:rPr lang="en-US" dirty="0"/>
              <a:t> are already matched in </a:t>
            </a:r>
            <a:r>
              <a:rPr lang="en-US" b="1" i="1" dirty="0" err="1"/>
              <a:t>M</a:t>
            </a:r>
            <a:r>
              <a:rPr lang="en-US" b="1" i="1" baseline="-25000" dirty="0" err="1"/>
              <a:t>greedy</a:t>
            </a:r>
            <a:r>
              <a:rPr lang="en-US" dirty="0"/>
              <a:t> then </a:t>
            </a:r>
            <a:br>
              <a:rPr lang="en-US" dirty="0"/>
            </a:br>
            <a:r>
              <a:rPr lang="en-US" b="1" dirty="0">
                <a:solidFill>
                  <a:srgbClr val="FF0066"/>
                </a:solidFill>
              </a:rPr>
              <a:t>(1)</a:t>
            </a:r>
            <a:r>
              <a:rPr lang="en-US" b="1" dirty="0"/>
              <a:t> </a:t>
            </a:r>
            <a:r>
              <a:rPr lang="en-US" dirty="0">
                <a:sym typeface="Symbol"/>
              </a:rPr>
              <a:t> </a:t>
            </a:r>
            <a:r>
              <a:rPr lang="en-US" dirty="0"/>
              <a:t>|</a:t>
            </a:r>
            <a:r>
              <a:rPr lang="en-US" b="1" i="1" dirty="0" err="1"/>
              <a:t>M</a:t>
            </a:r>
            <a:r>
              <a:rPr lang="en-US" b="1" i="1" baseline="-25000" dirty="0" err="1"/>
              <a:t>greedy</a:t>
            </a:r>
            <a:r>
              <a:rPr lang="en-US" dirty="0"/>
              <a:t>|≥ |</a:t>
            </a:r>
            <a:r>
              <a:rPr lang="en-US" b="1" i="1" dirty="0">
                <a:solidFill>
                  <a:srgbClr val="008000"/>
                </a:solidFill>
              </a:rPr>
              <a:t>B</a:t>
            </a:r>
            <a:r>
              <a:rPr lang="en-US" dirty="0"/>
              <a:t>|</a:t>
            </a:r>
            <a:endParaRPr lang="en-US" baseline="-25000" dirty="0"/>
          </a:p>
          <a:p>
            <a:endParaRPr lang="en-US" sz="2400" dirty="0"/>
          </a:p>
        </p:txBody>
      </p:sp>
      <p:sp>
        <p:nvSpPr>
          <p:cNvPr id="39" name="Footer Placeholder 38"/>
          <p:cNvSpPr>
            <a:spLocks noGrp="1"/>
          </p:cNvSpPr>
          <p:nvPr>
            <p:ph type="ftr" sz="quarter" idx="11"/>
          </p:nvPr>
        </p:nvSpPr>
        <p:spPr/>
        <p:txBody>
          <a:bodyPr/>
          <a:lstStyle/>
          <a:p>
            <a:r>
              <a:rPr lang="en-US"/>
              <a:t>J. Leskovec, A. Rajaraman, J. Ullman: Mining of Massive Datasets, http://www.mmds.org</a:t>
            </a:r>
          </a:p>
        </p:txBody>
      </p:sp>
      <p:sp>
        <p:nvSpPr>
          <p:cNvPr id="38" name="Slide Number Placeholder 37"/>
          <p:cNvSpPr>
            <a:spLocks noGrp="1"/>
          </p:cNvSpPr>
          <p:nvPr>
            <p:ph type="sldNum" sz="quarter" idx="12"/>
          </p:nvPr>
        </p:nvSpPr>
        <p:spPr/>
        <p:txBody>
          <a:bodyPr/>
          <a:lstStyle/>
          <a:p>
            <a:fld id="{19B12225-5612-419B-A8D5-4B8EEE4C217E}" type="slidenum">
              <a:rPr lang="en-US" smtClean="0"/>
              <a:pPr/>
              <a:t>12</a:t>
            </a:fld>
            <a:endParaRPr lang="en-US"/>
          </a:p>
        </p:txBody>
      </p:sp>
      <p:grpSp>
        <p:nvGrpSpPr>
          <p:cNvPr id="42" name="Group 41"/>
          <p:cNvGrpSpPr/>
          <p:nvPr/>
        </p:nvGrpSpPr>
        <p:grpSpPr>
          <a:xfrm>
            <a:off x="6777548" y="1307068"/>
            <a:ext cx="2366452" cy="2511346"/>
            <a:chOff x="6777548" y="1307068"/>
            <a:chExt cx="2366452" cy="2511346"/>
          </a:xfrm>
        </p:grpSpPr>
        <p:sp>
          <p:nvSpPr>
            <p:cNvPr id="43" name="Oval 42"/>
            <p:cNvSpPr>
              <a:spLocks noChangeArrowheads="1"/>
            </p:cNvSpPr>
            <p:nvPr/>
          </p:nvSpPr>
          <p:spPr bwMode="auto">
            <a:xfrm>
              <a:off x="8522749" y="1580118"/>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9" name="Oval 48"/>
            <p:cNvSpPr>
              <a:spLocks noChangeArrowheads="1"/>
            </p:cNvSpPr>
            <p:nvPr/>
          </p:nvSpPr>
          <p:spPr bwMode="auto">
            <a:xfrm>
              <a:off x="8522749" y="2113518"/>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3" name="Oval 52"/>
            <p:cNvSpPr>
              <a:spLocks noChangeArrowheads="1"/>
            </p:cNvSpPr>
            <p:nvPr/>
          </p:nvSpPr>
          <p:spPr bwMode="auto">
            <a:xfrm>
              <a:off x="8544974" y="2588181"/>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7" name="Oval 56"/>
            <p:cNvSpPr>
              <a:spLocks noChangeArrowheads="1"/>
            </p:cNvSpPr>
            <p:nvPr/>
          </p:nvSpPr>
          <p:spPr bwMode="auto">
            <a:xfrm>
              <a:off x="8522749" y="3180318"/>
              <a:ext cx="152400" cy="152400"/>
            </a:xfrm>
            <a:prstGeom prst="ellipse">
              <a:avLst/>
            </a:prstGeom>
            <a:solidFill>
              <a:schemeClr val="accent3"/>
            </a:solidFill>
            <a:ln w="9525">
              <a:solidFill>
                <a:schemeClr val="tx1"/>
              </a:solidFill>
              <a:round/>
              <a:headEnd/>
              <a:tailEnd/>
            </a:ln>
            <a:effectLst/>
          </p:spPr>
          <p:txBody>
            <a:bodyPr wrap="none" anchor="ctr"/>
            <a:lstStyle/>
            <a:p>
              <a:endParaRPr lang="en-US"/>
            </a:p>
          </p:txBody>
        </p:sp>
        <p:sp>
          <p:nvSpPr>
            <p:cNvPr id="58" name="Oval 57"/>
            <p:cNvSpPr>
              <a:spLocks noChangeArrowheads="1"/>
            </p:cNvSpPr>
            <p:nvPr/>
          </p:nvSpPr>
          <p:spPr bwMode="auto">
            <a:xfrm>
              <a:off x="7217824" y="1600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59" name="Line 11"/>
            <p:cNvSpPr>
              <a:spLocks noChangeShapeType="1"/>
            </p:cNvSpPr>
            <p:nvPr/>
          </p:nvSpPr>
          <p:spPr bwMode="auto">
            <a:xfrm>
              <a:off x="7386099" y="1676400"/>
              <a:ext cx="1143000" cy="0"/>
            </a:xfrm>
            <a:prstGeom prst="line">
              <a:avLst/>
            </a:prstGeom>
            <a:noFill/>
            <a:ln w="19050">
              <a:solidFill>
                <a:schemeClr val="tx1"/>
              </a:solidFill>
              <a:round/>
              <a:headEnd/>
              <a:tailEnd/>
            </a:ln>
            <a:effectLst/>
          </p:spPr>
          <p:txBody>
            <a:bodyPr/>
            <a:lstStyle/>
            <a:p>
              <a:endParaRPr lang="en-US"/>
            </a:p>
          </p:txBody>
        </p:sp>
        <p:sp>
          <p:nvSpPr>
            <p:cNvPr id="60" name="Line 16"/>
            <p:cNvSpPr>
              <a:spLocks noChangeShapeType="1"/>
            </p:cNvSpPr>
            <p:nvPr/>
          </p:nvSpPr>
          <p:spPr bwMode="auto">
            <a:xfrm>
              <a:off x="7378842" y="3276600"/>
              <a:ext cx="1150257" cy="0"/>
            </a:xfrm>
            <a:prstGeom prst="line">
              <a:avLst/>
            </a:prstGeom>
            <a:noFill/>
            <a:ln w="19050">
              <a:solidFill>
                <a:schemeClr val="tx1"/>
              </a:solidFill>
              <a:round/>
              <a:headEnd/>
              <a:tailEnd/>
            </a:ln>
            <a:effectLst/>
          </p:spPr>
          <p:txBody>
            <a:bodyPr/>
            <a:lstStyle/>
            <a:p>
              <a:endParaRPr lang="en-US"/>
            </a:p>
          </p:txBody>
        </p:sp>
        <p:sp>
          <p:nvSpPr>
            <p:cNvPr id="61" name="Text Box 21"/>
            <p:cNvSpPr txBox="1">
              <a:spLocks noChangeArrowheads="1"/>
            </p:cNvSpPr>
            <p:nvPr/>
          </p:nvSpPr>
          <p:spPr bwMode="auto">
            <a:xfrm>
              <a:off x="8757699" y="1447800"/>
              <a:ext cx="303288" cy="369332"/>
            </a:xfrm>
            <a:prstGeom prst="rect">
              <a:avLst/>
            </a:prstGeom>
            <a:noFill/>
            <a:ln w="9525">
              <a:noFill/>
              <a:miter lim="800000"/>
              <a:headEnd/>
              <a:tailEnd/>
            </a:ln>
            <a:effectLst/>
          </p:spPr>
          <p:txBody>
            <a:bodyPr wrap="none">
              <a:spAutoFit/>
            </a:bodyPr>
            <a:lstStyle/>
            <a:p>
              <a:r>
                <a:rPr lang="en-US" b="1">
                  <a:solidFill>
                    <a:srgbClr val="D60093"/>
                  </a:solidFill>
                </a:rPr>
                <a:t>a</a:t>
              </a:r>
            </a:p>
          </p:txBody>
        </p:sp>
        <p:sp>
          <p:nvSpPr>
            <p:cNvPr id="62" name="Oval 8"/>
            <p:cNvSpPr>
              <a:spLocks noChangeArrowheads="1"/>
            </p:cNvSpPr>
            <p:nvPr/>
          </p:nvSpPr>
          <p:spPr bwMode="auto">
            <a:xfrm>
              <a:off x="7217824" y="2133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3" name="Line 13"/>
            <p:cNvSpPr>
              <a:spLocks noChangeShapeType="1"/>
            </p:cNvSpPr>
            <p:nvPr/>
          </p:nvSpPr>
          <p:spPr bwMode="auto">
            <a:xfrm>
              <a:off x="7386099" y="2209800"/>
              <a:ext cx="1143000" cy="0"/>
            </a:xfrm>
            <a:prstGeom prst="line">
              <a:avLst/>
            </a:prstGeom>
            <a:noFill/>
            <a:ln w="19050">
              <a:solidFill>
                <a:schemeClr val="tx1"/>
              </a:solidFill>
              <a:round/>
              <a:headEnd/>
              <a:tailEnd/>
            </a:ln>
            <a:effectLst/>
          </p:spPr>
          <p:txBody>
            <a:bodyPr/>
            <a:lstStyle/>
            <a:p>
              <a:endParaRPr lang="en-US"/>
            </a:p>
          </p:txBody>
        </p:sp>
        <p:sp>
          <p:nvSpPr>
            <p:cNvPr id="64" name="Text Box 22"/>
            <p:cNvSpPr txBox="1">
              <a:spLocks noChangeArrowheads="1"/>
            </p:cNvSpPr>
            <p:nvPr/>
          </p:nvSpPr>
          <p:spPr bwMode="auto">
            <a:xfrm>
              <a:off x="8757699" y="2057400"/>
              <a:ext cx="312906" cy="369332"/>
            </a:xfrm>
            <a:prstGeom prst="rect">
              <a:avLst/>
            </a:prstGeom>
            <a:noFill/>
            <a:ln w="9525">
              <a:noFill/>
              <a:miter lim="800000"/>
              <a:headEnd/>
              <a:tailEnd/>
            </a:ln>
            <a:effectLst/>
          </p:spPr>
          <p:txBody>
            <a:bodyPr wrap="none">
              <a:spAutoFit/>
            </a:bodyPr>
            <a:lstStyle/>
            <a:p>
              <a:r>
                <a:rPr lang="en-US" b="1">
                  <a:solidFill>
                    <a:srgbClr val="D60093"/>
                  </a:solidFill>
                </a:rPr>
                <a:t>b</a:t>
              </a:r>
            </a:p>
          </p:txBody>
        </p:sp>
        <p:sp>
          <p:nvSpPr>
            <p:cNvPr id="65" name="Oval 9"/>
            <p:cNvSpPr>
              <a:spLocks noChangeArrowheads="1"/>
            </p:cNvSpPr>
            <p:nvPr/>
          </p:nvSpPr>
          <p:spPr bwMode="auto">
            <a:xfrm>
              <a:off x="7163849" y="2590800"/>
              <a:ext cx="152400" cy="152400"/>
            </a:xfrm>
            <a:prstGeom prst="ellipse">
              <a:avLst/>
            </a:prstGeom>
            <a:solidFill>
              <a:schemeClr val="accent4"/>
            </a:solidFill>
            <a:ln w="9525">
              <a:solidFill>
                <a:schemeClr val="tx1"/>
              </a:solidFill>
              <a:round/>
              <a:headEnd/>
              <a:tailEnd/>
            </a:ln>
            <a:effectLst/>
          </p:spPr>
          <p:txBody>
            <a:bodyPr wrap="none" anchor="ctr"/>
            <a:lstStyle/>
            <a:p>
              <a:endParaRPr lang="en-US"/>
            </a:p>
          </p:txBody>
        </p:sp>
        <p:sp>
          <p:nvSpPr>
            <p:cNvPr id="87" name="Text Box 23"/>
            <p:cNvSpPr txBox="1">
              <a:spLocks noChangeArrowheads="1"/>
            </p:cNvSpPr>
            <p:nvPr/>
          </p:nvSpPr>
          <p:spPr bwMode="auto">
            <a:xfrm>
              <a:off x="8773574" y="2559050"/>
              <a:ext cx="285656" cy="369332"/>
            </a:xfrm>
            <a:prstGeom prst="rect">
              <a:avLst/>
            </a:prstGeom>
            <a:noFill/>
            <a:ln w="9525">
              <a:noFill/>
              <a:miter lim="800000"/>
              <a:headEnd/>
              <a:tailEnd/>
            </a:ln>
            <a:effectLst/>
          </p:spPr>
          <p:txBody>
            <a:bodyPr wrap="none">
              <a:spAutoFit/>
            </a:bodyPr>
            <a:lstStyle/>
            <a:p>
              <a:r>
                <a:rPr lang="en-US" b="1">
                  <a:solidFill>
                    <a:srgbClr val="D60093"/>
                  </a:solidFill>
                </a:rPr>
                <a:t>c</a:t>
              </a:r>
            </a:p>
          </p:txBody>
        </p:sp>
        <p:sp>
          <p:nvSpPr>
            <p:cNvPr id="88" name="Oval 10"/>
            <p:cNvSpPr>
              <a:spLocks noChangeArrowheads="1"/>
            </p:cNvSpPr>
            <p:nvPr/>
          </p:nvSpPr>
          <p:spPr bwMode="auto">
            <a:xfrm>
              <a:off x="7217824" y="3200400"/>
              <a:ext cx="152400" cy="152400"/>
            </a:xfrm>
            <a:prstGeom prst="ellipse">
              <a:avLst/>
            </a:prstGeom>
            <a:solidFill>
              <a:schemeClr val="accent4"/>
            </a:solidFill>
            <a:ln w="9525">
              <a:solidFill>
                <a:schemeClr val="tx1"/>
              </a:solidFill>
              <a:round/>
              <a:headEnd/>
              <a:tailEnd/>
            </a:ln>
            <a:effectLst/>
          </p:spPr>
          <p:txBody>
            <a:bodyPr wrap="none" anchor="ctr"/>
            <a:lstStyle/>
            <a:p>
              <a:endParaRPr lang="en-US" u="sng"/>
            </a:p>
          </p:txBody>
        </p:sp>
        <p:sp>
          <p:nvSpPr>
            <p:cNvPr id="89" name="Line 15"/>
            <p:cNvSpPr>
              <a:spLocks noChangeShapeType="1"/>
            </p:cNvSpPr>
            <p:nvPr/>
          </p:nvSpPr>
          <p:spPr bwMode="auto">
            <a:xfrm flipV="1">
              <a:off x="7309899" y="2667000"/>
              <a:ext cx="1219200" cy="0"/>
            </a:xfrm>
            <a:prstGeom prst="line">
              <a:avLst/>
            </a:prstGeom>
            <a:noFill/>
            <a:ln w="19050">
              <a:solidFill>
                <a:schemeClr val="tx1"/>
              </a:solidFill>
              <a:round/>
              <a:headEnd/>
              <a:tailEnd/>
            </a:ln>
            <a:effectLst/>
          </p:spPr>
          <p:txBody>
            <a:bodyPr/>
            <a:lstStyle/>
            <a:p>
              <a:endParaRPr lang="en-US" u="sng"/>
            </a:p>
          </p:txBody>
        </p:sp>
        <p:sp>
          <p:nvSpPr>
            <p:cNvPr id="90" name="Text Box 24"/>
            <p:cNvSpPr txBox="1">
              <a:spLocks noChangeArrowheads="1"/>
            </p:cNvSpPr>
            <p:nvPr/>
          </p:nvSpPr>
          <p:spPr bwMode="auto">
            <a:xfrm>
              <a:off x="8757699" y="3048000"/>
              <a:ext cx="312906" cy="369332"/>
            </a:xfrm>
            <a:prstGeom prst="rect">
              <a:avLst/>
            </a:prstGeom>
            <a:noFill/>
            <a:ln w="9525">
              <a:noFill/>
              <a:miter lim="800000"/>
              <a:headEnd/>
              <a:tailEnd/>
            </a:ln>
            <a:effectLst/>
          </p:spPr>
          <p:txBody>
            <a:bodyPr wrap="none">
              <a:spAutoFit/>
            </a:bodyPr>
            <a:lstStyle/>
            <a:p>
              <a:r>
                <a:rPr lang="en-US" b="1" dirty="0">
                  <a:solidFill>
                    <a:srgbClr val="D60093"/>
                  </a:solidFill>
                </a:rPr>
                <a:t>d</a:t>
              </a:r>
            </a:p>
          </p:txBody>
        </p:sp>
        <p:cxnSp>
          <p:nvCxnSpPr>
            <p:cNvPr id="91" name="Straight Connector 90"/>
            <p:cNvCxnSpPr>
              <a:stCxn id="53" idx="2"/>
              <a:endCxn id="88" idx="6"/>
            </p:cNvCxnSpPr>
            <p:nvPr/>
          </p:nvCxnSpPr>
          <p:spPr>
            <a:xfrm rot="10800000" flipV="1">
              <a:off x="7370224" y="2664380"/>
              <a:ext cx="1174750" cy="6122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62" idx="6"/>
            </p:cNvCxnSpPr>
            <p:nvPr/>
          </p:nvCxnSpPr>
          <p:spPr>
            <a:xfrm rot="10800000" flipV="1">
              <a:off x="7370225" y="1676402"/>
              <a:ext cx="1158875" cy="5333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stCxn id="63" idx="1"/>
              <a:endCxn id="65" idx="6"/>
            </p:cNvCxnSpPr>
            <p:nvPr/>
          </p:nvCxnSpPr>
          <p:spPr>
            <a:xfrm rot="16200000" flipH="1" flipV="1">
              <a:off x="7694074" y="1831975"/>
              <a:ext cx="457200" cy="12128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94" name="Group 93"/>
            <p:cNvGrpSpPr/>
            <p:nvPr/>
          </p:nvGrpSpPr>
          <p:grpSpPr>
            <a:xfrm>
              <a:off x="8300499" y="3429000"/>
              <a:ext cx="843501" cy="369332"/>
              <a:chOff x="7924800" y="3733800"/>
              <a:chExt cx="843501" cy="369332"/>
            </a:xfrm>
          </p:grpSpPr>
          <p:sp>
            <p:nvSpPr>
              <p:cNvPr id="106" name="TextBox 105"/>
              <p:cNvSpPr txBox="1"/>
              <p:nvPr/>
            </p:nvSpPr>
            <p:spPr>
              <a:xfrm>
                <a:off x="7924800" y="3733800"/>
                <a:ext cx="843501" cy="369332"/>
              </a:xfrm>
              <a:prstGeom prst="rect">
                <a:avLst/>
              </a:prstGeom>
              <a:noFill/>
            </p:spPr>
            <p:txBody>
              <a:bodyPr wrap="none" rtlCol="0">
                <a:spAutoFit/>
              </a:bodyPr>
              <a:lstStyle/>
              <a:p>
                <a:r>
                  <a:rPr lang="en-US" b="1" dirty="0">
                    <a:solidFill>
                      <a:srgbClr val="D60093"/>
                    </a:solidFill>
                  </a:rPr>
                  <a:t>G</a:t>
                </a:r>
                <a:r>
                  <a:rPr lang="en-US" dirty="0"/>
                  <a:t>={     }</a:t>
                </a:r>
              </a:p>
            </p:txBody>
          </p:sp>
          <p:sp>
            <p:nvSpPr>
              <p:cNvPr id="107" name="Oval 106"/>
              <p:cNvSpPr>
                <a:spLocks noChangeArrowheads="1"/>
              </p:cNvSpPr>
              <p:nvPr/>
            </p:nvSpPr>
            <p:spPr bwMode="auto">
              <a:xfrm>
                <a:off x="8382000" y="3846212"/>
                <a:ext cx="152400" cy="152400"/>
              </a:xfrm>
              <a:prstGeom prst="ellipse">
                <a:avLst/>
              </a:prstGeom>
              <a:solidFill>
                <a:schemeClr val="accent3"/>
              </a:solidFill>
              <a:ln w="9525">
                <a:solidFill>
                  <a:schemeClr val="tx1"/>
                </a:solidFill>
                <a:round/>
                <a:headEnd/>
                <a:tailEnd/>
              </a:ln>
              <a:effectLst/>
            </p:spPr>
            <p:txBody>
              <a:bodyPr wrap="none" anchor="ctr"/>
              <a:lstStyle/>
              <a:p>
                <a:endParaRPr lang="en-US"/>
              </a:p>
            </p:txBody>
          </p:sp>
        </p:grpSp>
        <p:grpSp>
          <p:nvGrpSpPr>
            <p:cNvPr id="95" name="Group 94"/>
            <p:cNvGrpSpPr/>
            <p:nvPr/>
          </p:nvGrpSpPr>
          <p:grpSpPr>
            <a:xfrm>
              <a:off x="6777548" y="3449082"/>
              <a:ext cx="1042273" cy="369332"/>
              <a:chOff x="7924800" y="3733800"/>
              <a:chExt cx="1042273" cy="369332"/>
            </a:xfrm>
          </p:grpSpPr>
          <p:sp>
            <p:nvSpPr>
              <p:cNvPr id="104" name="TextBox 103"/>
              <p:cNvSpPr txBox="1"/>
              <p:nvPr/>
            </p:nvSpPr>
            <p:spPr>
              <a:xfrm>
                <a:off x="7924800" y="3733800"/>
                <a:ext cx="1042273" cy="369332"/>
              </a:xfrm>
              <a:prstGeom prst="rect">
                <a:avLst/>
              </a:prstGeom>
              <a:noFill/>
            </p:spPr>
            <p:txBody>
              <a:bodyPr wrap="none" rtlCol="0">
                <a:spAutoFit/>
              </a:bodyPr>
              <a:lstStyle/>
              <a:p>
                <a:r>
                  <a:rPr lang="en-US" b="1" dirty="0">
                    <a:solidFill>
                      <a:srgbClr val="008000"/>
                    </a:solidFill>
                  </a:rPr>
                  <a:t>B</a:t>
                </a:r>
                <a:r>
                  <a:rPr lang="en-US" dirty="0"/>
                  <a:t>={          }</a:t>
                </a:r>
              </a:p>
            </p:txBody>
          </p:sp>
          <p:sp>
            <p:nvSpPr>
              <p:cNvPr id="105" name="Oval 104"/>
              <p:cNvSpPr>
                <a:spLocks noChangeArrowheads="1"/>
              </p:cNvSpPr>
              <p:nvPr/>
            </p:nvSpPr>
            <p:spPr bwMode="auto">
              <a:xfrm>
                <a:off x="8382000" y="3846212"/>
                <a:ext cx="152400" cy="152400"/>
              </a:xfrm>
              <a:prstGeom prst="ellipse">
                <a:avLst/>
              </a:prstGeom>
              <a:solidFill>
                <a:schemeClr val="accent4"/>
              </a:solidFill>
              <a:ln w="9525">
                <a:solidFill>
                  <a:schemeClr val="tx1"/>
                </a:solidFill>
                <a:round/>
                <a:headEnd/>
                <a:tailEnd/>
              </a:ln>
              <a:effectLst/>
            </p:spPr>
            <p:txBody>
              <a:bodyPr wrap="none" anchor="ctr"/>
              <a:lstStyle/>
              <a:p>
                <a:endParaRPr lang="en-US"/>
              </a:p>
            </p:txBody>
          </p:sp>
        </p:grpSp>
        <p:sp>
          <p:nvSpPr>
            <p:cNvPr id="96" name="Line 16"/>
            <p:cNvSpPr>
              <a:spLocks noChangeShapeType="1"/>
            </p:cNvSpPr>
            <p:nvPr/>
          </p:nvSpPr>
          <p:spPr bwMode="auto">
            <a:xfrm flipH="1" flipV="1">
              <a:off x="7309898" y="2667000"/>
              <a:ext cx="1219201" cy="609600"/>
            </a:xfrm>
            <a:prstGeom prst="line">
              <a:avLst/>
            </a:prstGeom>
            <a:noFill/>
            <a:ln w="19050">
              <a:solidFill>
                <a:schemeClr val="tx1"/>
              </a:solidFill>
              <a:prstDash val="dash"/>
              <a:round/>
              <a:headEnd/>
              <a:tailEnd/>
            </a:ln>
            <a:effectLst/>
          </p:spPr>
          <p:txBody>
            <a:bodyPr/>
            <a:lstStyle/>
            <a:p>
              <a:endParaRPr lang="en-US" b="1" dirty="0"/>
            </a:p>
          </p:txBody>
        </p:sp>
        <p:sp>
          <p:nvSpPr>
            <p:cNvPr id="97" name="TextBox 96"/>
            <p:cNvSpPr txBox="1"/>
            <p:nvPr/>
          </p:nvSpPr>
          <p:spPr>
            <a:xfrm>
              <a:off x="7690899" y="1307068"/>
              <a:ext cx="603050" cy="369332"/>
            </a:xfrm>
            <a:prstGeom prst="rect">
              <a:avLst/>
            </a:prstGeom>
            <a:noFill/>
          </p:spPr>
          <p:txBody>
            <a:bodyPr wrap="none" rtlCol="0">
              <a:spAutoFit/>
            </a:bodyPr>
            <a:lstStyle/>
            <a:p>
              <a:r>
                <a:rPr lang="en-US" b="1" dirty="0" err="1"/>
                <a:t>M</a:t>
              </a:r>
              <a:r>
                <a:rPr lang="en-US" b="1" baseline="-25000" dirty="0" err="1"/>
                <a:t>opt</a:t>
              </a:r>
              <a:endParaRPr lang="en-US" b="1" baseline="-25000" dirty="0"/>
            </a:p>
          </p:txBody>
        </p:sp>
        <p:sp>
          <p:nvSpPr>
            <p:cNvPr id="98" name="TextBox 97"/>
            <p:cNvSpPr txBox="1"/>
            <p:nvPr/>
          </p:nvSpPr>
          <p:spPr>
            <a:xfrm rot="20243382">
              <a:off x="7339108" y="1697753"/>
              <a:ext cx="837089" cy="369332"/>
            </a:xfrm>
            <a:prstGeom prst="rect">
              <a:avLst/>
            </a:prstGeom>
            <a:noFill/>
          </p:spPr>
          <p:txBody>
            <a:bodyPr wrap="none" rtlCol="0">
              <a:spAutoFit/>
            </a:bodyPr>
            <a:lstStyle/>
            <a:p>
              <a:r>
                <a:rPr lang="en-US" b="1" dirty="0" err="1"/>
                <a:t>M</a:t>
              </a:r>
              <a:r>
                <a:rPr lang="en-US" b="1" baseline="-25000" dirty="0" err="1"/>
                <a:t>greedy</a:t>
              </a:r>
              <a:endParaRPr lang="en-US" b="1" baseline="-25000" dirty="0"/>
            </a:p>
          </p:txBody>
        </p:sp>
        <p:sp>
          <p:nvSpPr>
            <p:cNvPr id="99" name="Text Box 17"/>
            <p:cNvSpPr txBox="1">
              <a:spLocks noChangeArrowheads="1"/>
            </p:cNvSpPr>
            <p:nvPr/>
          </p:nvSpPr>
          <p:spPr bwMode="auto">
            <a:xfrm>
              <a:off x="6852699" y="1447800"/>
              <a:ext cx="298480" cy="369332"/>
            </a:xfrm>
            <a:prstGeom prst="rect">
              <a:avLst/>
            </a:prstGeom>
            <a:noFill/>
            <a:ln w="9525">
              <a:noFill/>
              <a:miter lim="800000"/>
              <a:headEnd/>
              <a:tailEnd/>
            </a:ln>
            <a:effectLst/>
          </p:spPr>
          <p:txBody>
            <a:bodyPr wrap="none">
              <a:spAutoFit/>
            </a:bodyPr>
            <a:lstStyle/>
            <a:p>
              <a:r>
                <a:rPr lang="en-US" b="1" dirty="0">
                  <a:solidFill>
                    <a:srgbClr val="008000"/>
                  </a:solidFill>
                </a:rPr>
                <a:t>1</a:t>
              </a:r>
            </a:p>
          </p:txBody>
        </p:sp>
        <p:sp>
          <p:nvSpPr>
            <p:cNvPr id="100" name="Text Box 18"/>
            <p:cNvSpPr txBox="1">
              <a:spLocks noChangeArrowheads="1"/>
            </p:cNvSpPr>
            <p:nvPr/>
          </p:nvSpPr>
          <p:spPr bwMode="auto">
            <a:xfrm>
              <a:off x="6878099" y="2012950"/>
              <a:ext cx="303288" cy="369332"/>
            </a:xfrm>
            <a:prstGeom prst="rect">
              <a:avLst/>
            </a:prstGeom>
            <a:noFill/>
            <a:ln w="9525">
              <a:noFill/>
              <a:miter lim="800000"/>
              <a:headEnd/>
              <a:tailEnd/>
            </a:ln>
            <a:effectLst/>
          </p:spPr>
          <p:txBody>
            <a:bodyPr wrap="none">
              <a:spAutoFit/>
            </a:bodyPr>
            <a:lstStyle/>
            <a:p>
              <a:r>
                <a:rPr lang="en-US" b="1" dirty="0">
                  <a:solidFill>
                    <a:srgbClr val="008000"/>
                  </a:solidFill>
                </a:rPr>
                <a:t>2</a:t>
              </a:r>
            </a:p>
          </p:txBody>
        </p:sp>
        <p:sp>
          <p:nvSpPr>
            <p:cNvPr id="101" name="Text Box 19"/>
            <p:cNvSpPr txBox="1">
              <a:spLocks noChangeArrowheads="1"/>
            </p:cNvSpPr>
            <p:nvPr/>
          </p:nvSpPr>
          <p:spPr bwMode="auto">
            <a:xfrm>
              <a:off x="6874924" y="2455863"/>
              <a:ext cx="296876" cy="369332"/>
            </a:xfrm>
            <a:prstGeom prst="rect">
              <a:avLst/>
            </a:prstGeom>
            <a:noFill/>
            <a:ln w="9525">
              <a:noFill/>
              <a:miter lim="800000"/>
              <a:headEnd/>
              <a:tailEnd/>
            </a:ln>
            <a:effectLst/>
          </p:spPr>
          <p:txBody>
            <a:bodyPr wrap="none">
              <a:spAutoFit/>
            </a:bodyPr>
            <a:lstStyle/>
            <a:p>
              <a:r>
                <a:rPr lang="en-US" b="1" dirty="0">
                  <a:solidFill>
                    <a:srgbClr val="008000"/>
                  </a:solidFill>
                </a:rPr>
                <a:t>3</a:t>
              </a:r>
            </a:p>
          </p:txBody>
        </p:sp>
        <p:sp>
          <p:nvSpPr>
            <p:cNvPr id="102" name="Text Box 20"/>
            <p:cNvSpPr txBox="1">
              <a:spLocks noChangeArrowheads="1"/>
            </p:cNvSpPr>
            <p:nvPr/>
          </p:nvSpPr>
          <p:spPr bwMode="auto">
            <a:xfrm>
              <a:off x="6852699" y="3079750"/>
              <a:ext cx="306494" cy="369332"/>
            </a:xfrm>
            <a:prstGeom prst="rect">
              <a:avLst/>
            </a:prstGeom>
            <a:noFill/>
            <a:ln w="9525">
              <a:noFill/>
              <a:miter lim="800000"/>
              <a:headEnd/>
              <a:tailEnd/>
            </a:ln>
            <a:effectLst/>
          </p:spPr>
          <p:txBody>
            <a:bodyPr wrap="none">
              <a:spAutoFit/>
            </a:bodyPr>
            <a:lstStyle/>
            <a:p>
              <a:r>
                <a:rPr lang="en-US" b="1" dirty="0">
                  <a:solidFill>
                    <a:srgbClr val="008000"/>
                  </a:solidFill>
                </a:rPr>
                <a:t>4</a:t>
              </a:r>
            </a:p>
          </p:txBody>
        </p:sp>
        <p:sp>
          <p:nvSpPr>
            <p:cNvPr id="103" name="Oval 102"/>
            <p:cNvSpPr>
              <a:spLocks noChangeArrowheads="1"/>
            </p:cNvSpPr>
            <p:nvPr/>
          </p:nvSpPr>
          <p:spPr bwMode="auto">
            <a:xfrm>
              <a:off x="7467600" y="3570316"/>
              <a:ext cx="152400" cy="152400"/>
            </a:xfrm>
            <a:prstGeom prst="ellipse">
              <a:avLst/>
            </a:prstGeom>
            <a:solidFill>
              <a:schemeClr val="accent4"/>
            </a:solidFill>
            <a:ln w="9525">
              <a:solidFill>
                <a:schemeClr val="tx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7091015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32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5325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Analyzing the Greedy Algorithm</a:t>
            </a:r>
          </a:p>
        </p:txBody>
      </p:sp>
      <p:sp>
        <p:nvSpPr>
          <p:cNvPr id="53251" name="Rectangle 3"/>
          <p:cNvSpPr>
            <a:spLocks noGrp="1" noChangeArrowheads="1"/>
          </p:cNvSpPr>
          <p:nvPr>
            <p:ph idx="1"/>
          </p:nvPr>
        </p:nvSpPr>
        <p:spPr>
          <a:xfrm>
            <a:off x="457200" y="1295400"/>
            <a:ext cx="8682482" cy="5486400"/>
          </a:xfrm>
        </p:spPr>
        <p:txBody>
          <a:bodyPr>
            <a:normAutofit/>
          </a:bodyPr>
          <a:lstStyle/>
          <a:p>
            <a:r>
              <a:rPr lang="en-US" b="1" dirty="0">
                <a:solidFill>
                  <a:srgbClr val="0000FF"/>
                </a:solidFill>
              </a:rPr>
              <a:t>Summary so far:</a:t>
            </a:r>
          </a:p>
          <a:p>
            <a:pPr lvl="1"/>
            <a:r>
              <a:rPr lang="en-US" dirty="0"/>
              <a:t>Girls </a:t>
            </a:r>
            <a:r>
              <a:rPr lang="en-US" b="1" i="1" dirty="0">
                <a:solidFill>
                  <a:srgbClr val="D60093"/>
                </a:solidFill>
              </a:rPr>
              <a:t>G </a:t>
            </a:r>
            <a:r>
              <a:rPr lang="en-US" dirty="0"/>
              <a:t>matched in </a:t>
            </a:r>
            <a:r>
              <a:rPr lang="en-US" b="1" i="1" dirty="0" err="1"/>
              <a:t>M</a:t>
            </a:r>
            <a:r>
              <a:rPr lang="en-US" b="1" i="1" baseline="-25000" dirty="0" err="1"/>
              <a:t>opt</a:t>
            </a:r>
            <a:r>
              <a:rPr lang="en-US" dirty="0"/>
              <a:t> but not in </a:t>
            </a:r>
            <a:r>
              <a:rPr lang="en-US" b="1" i="1" dirty="0" err="1"/>
              <a:t>M</a:t>
            </a:r>
            <a:r>
              <a:rPr lang="en-US" b="1" i="1" baseline="-25000" dirty="0" err="1"/>
              <a:t>greedy</a:t>
            </a:r>
            <a:endParaRPr lang="en-US" b="1" i="1" baseline="-25000" dirty="0"/>
          </a:p>
          <a:p>
            <a:pPr lvl="1"/>
            <a:r>
              <a:rPr lang="en-US" b="1" dirty="0">
                <a:solidFill>
                  <a:srgbClr val="FF0066"/>
                </a:solidFill>
              </a:rPr>
              <a:t>(1)</a:t>
            </a:r>
            <a:r>
              <a:rPr lang="en-US" dirty="0">
                <a:solidFill>
                  <a:srgbClr val="FF0066"/>
                </a:solidFill>
              </a:rPr>
              <a:t> </a:t>
            </a:r>
            <a:r>
              <a:rPr lang="en-US" dirty="0"/>
              <a:t>|</a:t>
            </a:r>
            <a:r>
              <a:rPr lang="en-US" b="1" i="1" dirty="0" err="1"/>
              <a:t>M</a:t>
            </a:r>
            <a:r>
              <a:rPr lang="en-US" b="1" i="1" baseline="-25000" dirty="0" err="1"/>
              <a:t>greedy</a:t>
            </a:r>
            <a:r>
              <a:rPr lang="en-US" dirty="0"/>
              <a:t>|≥ |</a:t>
            </a:r>
            <a:r>
              <a:rPr lang="en-US" b="1" i="1" dirty="0">
                <a:solidFill>
                  <a:srgbClr val="008000"/>
                </a:solidFill>
              </a:rPr>
              <a:t>B</a:t>
            </a:r>
            <a:r>
              <a:rPr lang="en-US" dirty="0"/>
              <a:t>|</a:t>
            </a:r>
            <a:endParaRPr lang="en-US" baseline="-25000" dirty="0"/>
          </a:p>
          <a:p>
            <a:r>
              <a:rPr lang="en-US" dirty="0"/>
              <a:t>There are at least |</a:t>
            </a:r>
            <a:r>
              <a:rPr lang="en-US" b="1" i="1" dirty="0">
                <a:solidFill>
                  <a:srgbClr val="D60093"/>
                </a:solidFill>
              </a:rPr>
              <a:t>G</a:t>
            </a:r>
            <a:r>
              <a:rPr lang="en-US" dirty="0"/>
              <a:t>| such boys </a:t>
            </a:r>
            <a:br>
              <a:rPr lang="en-US" dirty="0"/>
            </a:br>
            <a:r>
              <a:rPr lang="en-US" dirty="0"/>
              <a:t>(|</a:t>
            </a:r>
            <a:r>
              <a:rPr lang="en-US" b="1" i="1" dirty="0">
                <a:solidFill>
                  <a:srgbClr val="D60093"/>
                </a:solidFill>
              </a:rPr>
              <a:t>G</a:t>
            </a:r>
            <a:r>
              <a:rPr lang="en-US" dirty="0"/>
              <a:t>| </a:t>
            </a:r>
            <a:r>
              <a:rPr lang="en-US" dirty="0">
                <a:sym typeface="Symbol"/>
              </a:rPr>
              <a:t> |</a:t>
            </a:r>
            <a:r>
              <a:rPr lang="en-US" b="1" i="1" dirty="0">
                <a:solidFill>
                  <a:srgbClr val="008000"/>
                </a:solidFill>
                <a:sym typeface="Symbol"/>
              </a:rPr>
              <a:t>B</a:t>
            </a:r>
            <a:r>
              <a:rPr lang="en-US" dirty="0">
                <a:sym typeface="Symbol"/>
              </a:rPr>
              <a:t>|) o</a:t>
            </a:r>
            <a:r>
              <a:rPr lang="en-US" dirty="0"/>
              <a:t>therwise the optimal </a:t>
            </a:r>
            <a:br>
              <a:rPr lang="en-US" dirty="0"/>
            </a:br>
            <a:r>
              <a:rPr lang="en-US" dirty="0"/>
              <a:t>algorithm couldn’t have matched all girls in </a:t>
            </a:r>
            <a:r>
              <a:rPr lang="en-US" b="1" i="1" dirty="0">
                <a:solidFill>
                  <a:srgbClr val="D60093"/>
                </a:solidFill>
              </a:rPr>
              <a:t>G</a:t>
            </a:r>
            <a:endParaRPr lang="en-US" dirty="0"/>
          </a:p>
          <a:p>
            <a:pPr lvl="1"/>
            <a:r>
              <a:rPr lang="en-US" b="1" dirty="0"/>
              <a:t>So:</a:t>
            </a:r>
            <a:r>
              <a:rPr lang="en-US" sz="3200" dirty="0"/>
              <a:t> |</a:t>
            </a:r>
            <a:r>
              <a:rPr lang="en-US" sz="3200" b="1" i="1" dirty="0">
                <a:solidFill>
                  <a:srgbClr val="D60093"/>
                </a:solidFill>
              </a:rPr>
              <a:t>G</a:t>
            </a:r>
            <a:r>
              <a:rPr lang="en-US" sz="3200" dirty="0"/>
              <a:t>| </a:t>
            </a:r>
            <a:r>
              <a:rPr lang="en-US" sz="3200" dirty="0">
                <a:sym typeface="Symbol"/>
              </a:rPr>
              <a:t> </a:t>
            </a:r>
            <a:r>
              <a:rPr lang="en-US" sz="3200" dirty="0"/>
              <a:t>|</a:t>
            </a:r>
            <a:r>
              <a:rPr lang="en-US" sz="3200" b="1" dirty="0">
                <a:solidFill>
                  <a:srgbClr val="008000"/>
                </a:solidFill>
              </a:rPr>
              <a:t>B</a:t>
            </a:r>
            <a:r>
              <a:rPr lang="en-US" sz="3200" dirty="0"/>
              <a:t>| </a:t>
            </a:r>
            <a:r>
              <a:rPr lang="en-US" sz="3200" dirty="0">
                <a:sym typeface="Symbol"/>
              </a:rPr>
              <a:t> </a:t>
            </a:r>
            <a:r>
              <a:rPr lang="en-US" sz="3200" dirty="0"/>
              <a:t>|</a:t>
            </a:r>
            <a:r>
              <a:rPr lang="en-US" sz="3200" b="1" i="1" dirty="0" err="1"/>
              <a:t>M</a:t>
            </a:r>
            <a:r>
              <a:rPr lang="en-US" sz="3200" b="1" i="1" baseline="-25000" dirty="0" err="1"/>
              <a:t>greedy</a:t>
            </a:r>
            <a:r>
              <a:rPr lang="en-US" sz="3200" dirty="0"/>
              <a:t>|</a:t>
            </a:r>
            <a:endParaRPr lang="en-US" dirty="0"/>
          </a:p>
          <a:p>
            <a:r>
              <a:rPr lang="en-US" dirty="0"/>
              <a:t>By definition of </a:t>
            </a:r>
            <a:r>
              <a:rPr lang="en-US" b="1" i="1" dirty="0">
                <a:solidFill>
                  <a:srgbClr val="D60093"/>
                </a:solidFill>
              </a:rPr>
              <a:t>G</a:t>
            </a:r>
            <a:r>
              <a:rPr lang="en-US" dirty="0"/>
              <a:t> also: |</a:t>
            </a:r>
            <a:r>
              <a:rPr lang="en-US" b="1" dirty="0" err="1"/>
              <a:t>M</a:t>
            </a:r>
            <a:r>
              <a:rPr lang="en-US" b="1" baseline="-25000" dirty="0" err="1"/>
              <a:t>opt</a:t>
            </a:r>
            <a:r>
              <a:rPr lang="en-US" dirty="0"/>
              <a:t>| </a:t>
            </a:r>
            <a:r>
              <a:rPr lang="en-US" dirty="0">
                <a:sym typeface="Symbol"/>
              </a:rPr>
              <a:t></a:t>
            </a:r>
            <a:r>
              <a:rPr lang="en-US" dirty="0"/>
              <a:t> |</a:t>
            </a:r>
            <a:r>
              <a:rPr lang="en-US" b="1" dirty="0" err="1"/>
              <a:t>M</a:t>
            </a:r>
            <a:r>
              <a:rPr lang="en-US" b="1" baseline="-25000" dirty="0" err="1"/>
              <a:t>greedy</a:t>
            </a:r>
            <a:r>
              <a:rPr lang="en-US" dirty="0"/>
              <a:t>| + |</a:t>
            </a:r>
            <a:r>
              <a:rPr lang="en-US" b="1" dirty="0">
                <a:solidFill>
                  <a:srgbClr val="D60093"/>
                </a:solidFill>
              </a:rPr>
              <a:t>G</a:t>
            </a:r>
            <a:r>
              <a:rPr lang="en-US" dirty="0"/>
              <a:t>|</a:t>
            </a:r>
          </a:p>
          <a:p>
            <a:pPr lvl="1"/>
            <a:r>
              <a:rPr lang="en-US" dirty="0"/>
              <a:t>Worst case is when |</a:t>
            </a:r>
            <a:r>
              <a:rPr lang="en-US" b="1" i="1" dirty="0">
                <a:solidFill>
                  <a:srgbClr val="D60093"/>
                </a:solidFill>
              </a:rPr>
              <a:t>G</a:t>
            </a:r>
            <a:r>
              <a:rPr lang="en-US" dirty="0"/>
              <a:t>| </a:t>
            </a:r>
            <a:r>
              <a:rPr lang="en-US" dirty="0">
                <a:sym typeface="Symbol"/>
              </a:rPr>
              <a:t>= </a:t>
            </a:r>
            <a:r>
              <a:rPr lang="en-US" dirty="0"/>
              <a:t>|</a:t>
            </a:r>
            <a:r>
              <a:rPr lang="en-US" b="1" dirty="0">
                <a:solidFill>
                  <a:srgbClr val="008000"/>
                </a:solidFill>
              </a:rPr>
              <a:t>B</a:t>
            </a:r>
            <a:r>
              <a:rPr lang="en-US" dirty="0"/>
              <a:t>| =</a:t>
            </a:r>
            <a:r>
              <a:rPr lang="en-US" dirty="0">
                <a:sym typeface="Symbol"/>
              </a:rPr>
              <a:t> </a:t>
            </a:r>
            <a:r>
              <a:rPr lang="en-US" dirty="0"/>
              <a:t>|</a:t>
            </a:r>
            <a:r>
              <a:rPr lang="en-US" b="1" i="1" dirty="0" err="1"/>
              <a:t>M</a:t>
            </a:r>
            <a:r>
              <a:rPr lang="en-US" b="1" i="1" baseline="-25000" dirty="0" err="1"/>
              <a:t>greedy</a:t>
            </a:r>
            <a:r>
              <a:rPr lang="en-US" dirty="0"/>
              <a:t>|</a:t>
            </a:r>
          </a:p>
          <a:p>
            <a:r>
              <a:rPr lang="en-US" dirty="0"/>
              <a:t>|</a:t>
            </a:r>
            <a:r>
              <a:rPr lang="en-US" b="1" i="1" dirty="0" err="1"/>
              <a:t>M</a:t>
            </a:r>
            <a:r>
              <a:rPr lang="en-US" b="1" i="1" baseline="-25000" dirty="0" err="1"/>
              <a:t>opt</a:t>
            </a:r>
            <a:r>
              <a:rPr lang="en-US" dirty="0"/>
              <a:t>| </a:t>
            </a:r>
            <a:r>
              <a:rPr lang="en-US" dirty="0">
                <a:sym typeface="Symbol"/>
              </a:rPr>
              <a:t></a:t>
            </a:r>
            <a:r>
              <a:rPr lang="en-US" dirty="0"/>
              <a:t> 2|</a:t>
            </a:r>
            <a:r>
              <a:rPr lang="en-US" b="1" i="1" dirty="0"/>
              <a:t>M</a:t>
            </a:r>
            <a:r>
              <a:rPr lang="en-US" b="1" i="1" baseline="-25000" dirty="0"/>
              <a:t>greedy</a:t>
            </a:r>
            <a:r>
              <a:rPr lang="en-US" dirty="0"/>
              <a:t>| </a:t>
            </a:r>
            <a:r>
              <a:rPr lang="en-US" b="1" dirty="0"/>
              <a:t>then</a:t>
            </a:r>
            <a:r>
              <a:rPr lang="en-US" dirty="0"/>
              <a:t> </a:t>
            </a:r>
            <a:r>
              <a:rPr lang="en-US" b="1" dirty="0">
                <a:solidFill>
                  <a:srgbClr val="0000FF"/>
                </a:solidFill>
              </a:rPr>
              <a:t>|</a:t>
            </a:r>
            <a:r>
              <a:rPr lang="en-US" b="1" i="1" dirty="0" err="1">
                <a:solidFill>
                  <a:srgbClr val="0000FF"/>
                </a:solidFill>
              </a:rPr>
              <a:t>M</a:t>
            </a:r>
            <a:r>
              <a:rPr lang="en-US" b="1" i="1" baseline="-25000" dirty="0" err="1">
                <a:solidFill>
                  <a:srgbClr val="0000FF"/>
                </a:solidFill>
              </a:rPr>
              <a:t>greedy</a:t>
            </a:r>
            <a:r>
              <a:rPr lang="en-US" b="1" dirty="0">
                <a:solidFill>
                  <a:srgbClr val="0000FF"/>
                </a:solidFill>
              </a:rPr>
              <a:t>|/|</a:t>
            </a:r>
            <a:r>
              <a:rPr lang="en-US" b="1" i="1" dirty="0" err="1">
                <a:solidFill>
                  <a:srgbClr val="0000FF"/>
                </a:solidFill>
              </a:rPr>
              <a:t>M</a:t>
            </a:r>
            <a:r>
              <a:rPr lang="en-US" b="1" i="1" baseline="-25000" dirty="0" err="1">
                <a:solidFill>
                  <a:srgbClr val="0000FF"/>
                </a:solidFill>
              </a:rPr>
              <a:t>opt</a:t>
            </a:r>
            <a:r>
              <a:rPr lang="en-US" b="1" dirty="0">
                <a:solidFill>
                  <a:srgbClr val="0000FF"/>
                </a:solidFill>
              </a:rPr>
              <a:t>| </a:t>
            </a:r>
            <a:r>
              <a:rPr lang="en-US" b="1" dirty="0">
                <a:solidFill>
                  <a:srgbClr val="0000FF"/>
                </a:solidFill>
                <a:sym typeface="Symbol"/>
              </a:rPr>
              <a:t></a:t>
            </a:r>
            <a:r>
              <a:rPr lang="en-US" b="1" dirty="0">
                <a:solidFill>
                  <a:srgbClr val="0000FF"/>
                </a:solidFill>
              </a:rPr>
              <a:t> 1/2</a:t>
            </a:r>
          </a:p>
          <a:p>
            <a:endParaRPr lang="en-US" sz="2400" dirty="0"/>
          </a:p>
          <a:p>
            <a:endParaRPr lang="en-US" sz="2400" dirty="0"/>
          </a:p>
        </p:txBody>
      </p:sp>
      <p:sp>
        <p:nvSpPr>
          <p:cNvPr id="39" name="Footer Placeholder 38"/>
          <p:cNvSpPr>
            <a:spLocks noGrp="1"/>
          </p:cNvSpPr>
          <p:nvPr>
            <p:ph type="ftr" sz="quarter" idx="11"/>
          </p:nvPr>
        </p:nvSpPr>
        <p:spPr/>
        <p:txBody>
          <a:bodyPr/>
          <a:lstStyle/>
          <a:p>
            <a:r>
              <a:rPr lang="en-US"/>
              <a:t>J. Leskovec, A. Rajaraman, J. Ullman: Mining of Massive Datasets, http://www.mmds.org</a:t>
            </a:r>
          </a:p>
        </p:txBody>
      </p:sp>
      <p:sp>
        <p:nvSpPr>
          <p:cNvPr id="38" name="Slide Number Placeholder 37"/>
          <p:cNvSpPr>
            <a:spLocks noGrp="1"/>
          </p:cNvSpPr>
          <p:nvPr>
            <p:ph type="sldNum" sz="quarter" idx="12"/>
          </p:nvPr>
        </p:nvSpPr>
        <p:spPr/>
        <p:txBody>
          <a:bodyPr/>
          <a:lstStyle/>
          <a:p>
            <a:fld id="{19B12225-5612-419B-A8D5-4B8EEE4C217E}" type="slidenum">
              <a:rPr lang="en-US" smtClean="0"/>
              <a:pPr/>
              <a:t>13</a:t>
            </a:fld>
            <a:endParaRPr lang="en-US"/>
          </a:p>
        </p:txBody>
      </p:sp>
      <p:grpSp>
        <p:nvGrpSpPr>
          <p:cNvPr id="107" name="Group 106"/>
          <p:cNvGrpSpPr/>
          <p:nvPr/>
        </p:nvGrpSpPr>
        <p:grpSpPr>
          <a:xfrm>
            <a:off x="6858000" y="1185440"/>
            <a:ext cx="2366452" cy="2511346"/>
            <a:chOff x="6777548" y="1307068"/>
            <a:chExt cx="2366452" cy="2511346"/>
          </a:xfrm>
        </p:grpSpPr>
        <p:sp>
          <p:nvSpPr>
            <p:cNvPr id="108" name="Oval 107"/>
            <p:cNvSpPr>
              <a:spLocks noChangeArrowheads="1"/>
            </p:cNvSpPr>
            <p:nvPr/>
          </p:nvSpPr>
          <p:spPr bwMode="auto">
            <a:xfrm>
              <a:off x="8522749" y="1580118"/>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09" name="Oval 108"/>
            <p:cNvSpPr>
              <a:spLocks noChangeArrowheads="1"/>
            </p:cNvSpPr>
            <p:nvPr/>
          </p:nvSpPr>
          <p:spPr bwMode="auto">
            <a:xfrm>
              <a:off x="8522749" y="2113518"/>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0" name="Oval 109"/>
            <p:cNvSpPr>
              <a:spLocks noChangeArrowheads="1"/>
            </p:cNvSpPr>
            <p:nvPr/>
          </p:nvSpPr>
          <p:spPr bwMode="auto">
            <a:xfrm>
              <a:off x="8544974" y="2588181"/>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1" name="Oval 110"/>
            <p:cNvSpPr>
              <a:spLocks noChangeArrowheads="1"/>
            </p:cNvSpPr>
            <p:nvPr/>
          </p:nvSpPr>
          <p:spPr bwMode="auto">
            <a:xfrm>
              <a:off x="8522749" y="3180318"/>
              <a:ext cx="152400" cy="152400"/>
            </a:xfrm>
            <a:prstGeom prst="ellipse">
              <a:avLst/>
            </a:prstGeom>
            <a:solidFill>
              <a:schemeClr val="accent3"/>
            </a:solidFill>
            <a:ln w="9525">
              <a:solidFill>
                <a:schemeClr val="tx1"/>
              </a:solidFill>
              <a:round/>
              <a:headEnd/>
              <a:tailEnd/>
            </a:ln>
            <a:effectLst/>
          </p:spPr>
          <p:txBody>
            <a:bodyPr wrap="none" anchor="ctr"/>
            <a:lstStyle/>
            <a:p>
              <a:endParaRPr lang="en-US"/>
            </a:p>
          </p:txBody>
        </p:sp>
        <p:sp>
          <p:nvSpPr>
            <p:cNvPr id="112" name="Oval 111"/>
            <p:cNvSpPr>
              <a:spLocks noChangeArrowheads="1"/>
            </p:cNvSpPr>
            <p:nvPr/>
          </p:nvSpPr>
          <p:spPr bwMode="auto">
            <a:xfrm>
              <a:off x="7217824" y="1600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3" name="Line 11"/>
            <p:cNvSpPr>
              <a:spLocks noChangeShapeType="1"/>
            </p:cNvSpPr>
            <p:nvPr/>
          </p:nvSpPr>
          <p:spPr bwMode="auto">
            <a:xfrm>
              <a:off x="7386099" y="1676400"/>
              <a:ext cx="1143000" cy="0"/>
            </a:xfrm>
            <a:prstGeom prst="line">
              <a:avLst/>
            </a:prstGeom>
            <a:noFill/>
            <a:ln w="19050">
              <a:solidFill>
                <a:schemeClr val="tx1"/>
              </a:solidFill>
              <a:round/>
              <a:headEnd/>
              <a:tailEnd/>
            </a:ln>
            <a:effectLst/>
          </p:spPr>
          <p:txBody>
            <a:bodyPr/>
            <a:lstStyle/>
            <a:p>
              <a:endParaRPr lang="en-US"/>
            </a:p>
          </p:txBody>
        </p:sp>
        <p:sp>
          <p:nvSpPr>
            <p:cNvPr id="114" name="Line 16"/>
            <p:cNvSpPr>
              <a:spLocks noChangeShapeType="1"/>
            </p:cNvSpPr>
            <p:nvPr/>
          </p:nvSpPr>
          <p:spPr bwMode="auto">
            <a:xfrm>
              <a:off x="7378842" y="3276600"/>
              <a:ext cx="1150257" cy="0"/>
            </a:xfrm>
            <a:prstGeom prst="line">
              <a:avLst/>
            </a:prstGeom>
            <a:noFill/>
            <a:ln w="19050">
              <a:solidFill>
                <a:schemeClr val="tx1"/>
              </a:solidFill>
              <a:round/>
              <a:headEnd/>
              <a:tailEnd/>
            </a:ln>
            <a:effectLst/>
          </p:spPr>
          <p:txBody>
            <a:bodyPr/>
            <a:lstStyle/>
            <a:p>
              <a:endParaRPr lang="en-US"/>
            </a:p>
          </p:txBody>
        </p:sp>
        <p:sp>
          <p:nvSpPr>
            <p:cNvPr id="115" name="Text Box 21"/>
            <p:cNvSpPr txBox="1">
              <a:spLocks noChangeArrowheads="1"/>
            </p:cNvSpPr>
            <p:nvPr/>
          </p:nvSpPr>
          <p:spPr bwMode="auto">
            <a:xfrm>
              <a:off x="8757699" y="1447800"/>
              <a:ext cx="303288" cy="369332"/>
            </a:xfrm>
            <a:prstGeom prst="rect">
              <a:avLst/>
            </a:prstGeom>
            <a:noFill/>
            <a:ln w="9525">
              <a:noFill/>
              <a:miter lim="800000"/>
              <a:headEnd/>
              <a:tailEnd/>
            </a:ln>
            <a:effectLst/>
          </p:spPr>
          <p:txBody>
            <a:bodyPr wrap="none">
              <a:spAutoFit/>
            </a:bodyPr>
            <a:lstStyle/>
            <a:p>
              <a:r>
                <a:rPr lang="en-US" b="1">
                  <a:solidFill>
                    <a:srgbClr val="D60093"/>
                  </a:solidFill>
                </a:rPr>
                <a:t>a</a:t>
              </a:r>
            </a:p>
          </p:txBody>
        </p:sp>
        <p:sp>
          <p:nvSpPr>
            <p:cNvPr id="116" name="Oval 8"/>
            <p:cNvSpPr>
              <a:spLocks noChangeArrowheads="1"/>
            </p:cNvSpPr>
            <p:nvPr/>
          </p:nvSpPr>
          <p:spPr bwMode="auto">
            <a:xfrm>
              <a:off x="7217824" y="2133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117" name="Line 13"/>
            <p:cNvSpPr>
              <a:spLocks noChangeShapeType="1"/>
            </p:cNvSpPr>
            <p:nvPr/>
          </p:nvSpPr>
          <p:spPr bwMode="auto">
            <a:xfrm>
              <a:off x="7386099" y="2209800"/>
              <a:ext cx="1143000" cy="0"/>
            </a:xfrm>
            <a:prstGeom prst="line">
              <a:avLst/>
            </a:prstGeom>
            <a:noFill/>
            <a:ln w="19050">
              <a:solidFill>
                <a:schemeClr val="tx1"/>
              </a:solidFill>
              <a:round/>
              <a:headEnd/>
              <a:tailEnd/>
            </a:ln>
            <a:effectLst/>
          </p:spPr>
          <p:txBody>
            <a:bodyPr/>
            <a:lstStyle/>
            <a:p>
              <a:endParaRPr lang="en-US"/>
            </a:p>
          </p:txBody>
        </p:sp>
        <p:sp>
          <p:nvSpPr>
            <p:cNvPr id="118" name="Text Box 22"/>
            <p:cNvSpPr txBox="1">
              <a:spLocks noChangeArrowheads="1"/>
            </p:cNvSpPr>
            <p:nvPr/>
          </p:nvSpPr>
          <p:spPr bwMode="auto">
            <a:xfrm>
              <a:off x="8757699" y="2057400"/>
              <a:ext cx="312906" cy="369332"/>
            </a:xfrm>
            <a:prstGeom prst="rect">
              <a:avLst/>
            </a:prstGeom>
            <a:noFill/>
            <a:ln w="9525">
              <a:noFill/>
              <a:miter lim="800000"/>
              <a:headEnd/>
              <a:tailEnd/>
            </a:ln>
            <a:effectLst/>
          </p:spPr>
          <p:txBody>
            <a:bodyPr wrap="none">
              <a:spAutoFit/>
            </a:bodyPr>
            <a:lstStyle/>
            <a:p>
              <a:r>
                <a:rPr lang="en-US" b="1" dirty="0">
                  <a:solidFill>
                    <a:srgbClr val="D60093"/>
                  </a:solidFill>
                </a:rPr>
                <a:t>b</a:t>
              </a:r>
            </a:p>
          </p:txBody>
        </p:sp>
        <p:sp>
          <p:nvSpPr>
            <p:cNvPr id="119" name="Oval 9"/>
            <p:cNvSpPr>
              <a:spLocks noChangeArrowheads="1"/>
            </p:cNvSpPr>
            <p:nvPr/>
          </p:nvSpPr>
          <p:spPr bwMode="auto">
            <a:xfrm>
              <a:off x="7163849" y="2590800"/>
              <a:ext cx="152400" cy="152400"/>
            </a:xfrm>
            <a:prstGeom prst="ellipse">
              <a:avLst/>
            </a:prstGeom>
            <a:solidFill>
              <a:schemeClr val="accent4"/>
            </a:solidFill>
            <a:ln w="9525">
              <a:solidFill>
                <a:schemeClr val="tx1"/>
              </a:solidFill>
              <a:round/>
              <a:headEnd/>
              <a:tailEnd/>
            </a:ln>
            <a:effectLst/>
          </p:spPr>
          <p:txBody>
            <a:bodyPr wrap="none" anchor="ctr"/>
            <a:lstStyle/>
            <a:p>
              <a:endParaRPr lang="en-US"/>
            </a:p>
          </p:txBody>
        </p:sp>
        <p:sp>
          <p:nvSpPr>
            <p:cNvPr id="120" name="Text Box 23"/>
            <p:cNvSpPr txBox="1">
              <a:spLocks noChangeArrowheads="1"/>
            </p:cNvSpPr>
            <p:nvPr/>
          </p:nvSpPr>
          <p:spPr bwMode="auto">
            <a:xfrm>
              <a:off x="8773574" y="2559050"/>
              <a:ext cx="285656" cy="369332"/>
            </a:xfrm>
            <a:prstGeom prst="rect">
              <a:avLst/>
            </a:prstGeom>
            <a:noFill/>
            <a:ln w="9525">
              <a:noFill/>
              <a:miter lim="800000"/>
              <a:headEnd/>
              <a:tailEnd/>
            </a:ln>
            <a:effectLst/>
          </p:spPr>
          <p:txBody>
            <a:bodyPr wrap="none">
              <a:spAutoFit/>
            </a:bodyPr>
            <a:lstStyle/>
            <a:p>
              <a:r>
                <a:rPr lang="en-US" b="1">
                  <a:solidFill>
                    <a:srgbClr val="D60093"/>
                  </a:solidFill>
                </a:rPr>
                <a:t>c</a:t>
              </a:r>
            </a:p>
          </p:txBody>
        </p:sp>
        <p:sp>
          <p:nvSpPr>
            <p:cNvPr id="121" name="Oval 10"/>
            <p:cNvSpPr>
              <a:spLocks noChangeArrowheads="1"/>
            </p:cNvSpPr>
            <p:nvPr/>
          </p:nvSpPr>
          <p:spPr bwMode="auto">
            <a:xfrm>
              <a:off x="7217824" y="3200400"/>
              <a:ext cx="152400" cy="152400"/>
            </a:xfrm>
            <a:prstGeom prst="ellipse">
              <a:avLst/>
            </a:prstGeom>
            <a:solidFill>
              <a:schemeClr val="accent4"/>
            </a:solidFill>
            <a:ln w="9525">
              <a:solidFill>
                <a:schemeClr val="tx1"/>
              </a:solidFill>
              <a:round/>
              <a:headEnd/>
              <a:tailEnd/>
            </a:ln>
            <a:effectLst/>
          </p:spPr>
          <p:txBody>
            <a:bodyPr wrap="none" anchor="ctr"/>
            <a:lstStyle/>
            <a:p>
              <a:endParaRPr lang="en-US" u="sng"/>
            </a:p>
          </p:txBody>
        </p:sp>
        <p:sp>
          <p:nvSpPr>
            <p:cNvPr id="122" name="Line 15"/>
            <p:cNvSpPr>
              <a:spLocks noChangeShapeType="1"/>
            </p:cNvSpPr>
            <p:nvPr/>
          </p:nvSpPr>
          <p:spPr bwMode="auto">
            <a:xfrm flipV="1">
              <a:off x="7309899" y="2667000"/>
              <a:ext cx="1219200" cy="0"/>
            </a:xfrm>
            <a:prstGeom prst="line">
              <a:avLst/>
            </a:prstGeom>
            <a:noFill/>
            <a:ln w="19050">
              <a:solidFill>
                <a:schemeClr val="tx1"/>
              </a:solidFill>
              <a:round/>
              <a:headEnd/>
              <a:tailEnd/>
            </a:ln>
            <a:effectLst/>
          </p:spPr>
          <p:txBody>
            <a:bodyPr/>
            <a:lstStyle/>
            <a:p>
              <a:endParaRPr lang="en-US" u="sng"/>
            </a:p>
          </p:txBody>
        </p:sp>
        <p:sp>
          <p:nvSpPr>
            <p:cNvPr id="123" name="Text Box 24"/>
            <p:cNvSpPr txBox="1">
              <a:spLocks noChangeArrowheads="1"/>
            </p:cNvSpPr>
            <p:nvPr/>
          </p:nvSpPr>
          <p:spPr bwMode="auto">
            <a:xfrm>
              <a:off x="8757699" y="3048000"/>
              <a:ext cx="312906" cy="369332"/>
            </a:xfrm>
            <a:prstGeom prst="rect">
              <a:avLst/>
            </a:prstGeom>
            <a:noFill/>
            <a:ln w="9525">
              <a:noFill/>
              <a:miter lim="800000"/>
              <a:headEnd/>
              <a:tailEnd/>
            </a:ln>
            <a:effectLst/>
          </p:spPr>
          <p:txBody>
            <a:bodyPr wrap="none">
              <a:spAutoFit/>
            </a:bodyPr>
            <a:lstStyle/>
            <a:p>
              <a:r>
                <a:rPr lang="en-US" b="1" dirty="0">
                  <a:solidFill>
                    <a:srgbClr val="D60093"/>
                  </a:solidFill>
                </a:rPr>
                <a:t>d</a:t>
              </a:r>
            </a:p>
          </p:txBody>
        </p:sp>
        <p:cxnSp>
          <p:nvCxnSpPr>
            <p:cNvPr id="124" name="Straight Connector 123"/>
            <p:cNvCxnSpPr>
              <a:stCxn id="110" idx="2"/>
              <a:endCxn id="121" idx="6"/>
            </p:cNvCxnSpPr>
            <p:nvPr/>
          </p:nvCxnSpPr>
          <p:spPr>
            <a:xfrm rot="10800000" flipV="1">
              <a:off x="7370224" y="2664380"/>
              <a:ext cx="1174750" cy="6122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a:endCxn id="116" idx="6"/>
            </p:cNvCxnSpPr>
            <p:nvPr/>
          </p:nvCxnSpPr>
          <p:spPr>
            <a:xfrm rot="10800000" flipV="1">
              <a:off x="7370225" y="1676402"/>
              <a:ext cx="1158875" cy="5333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a:stCxn id="117" idx="1"/>
              <a:endCxn id="119" idx="6"/>
            </p:cNvCxnSpPr>
            <p:nvPr/>
          </p:nvCxnSpPr>
          <p:spPr>
            <a:xfrm rot="16200000" flipH="1" flipV="1">
              <a:off x="7694074" y="1831975"/>
              <a:ext cx="457200" cy="121285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7" name="Group 126"/>
            <p:cNvGrpSpPr/>
            <p:nvPr/>
          </p:nvGrpSpPr>
          <p:grpSpPr>
            <a:xfrm>
              <a:off x="8300499" y="3429000"/>
              <a:ext cx="843501" cy="369332"/>
              <a:chOff x="7924800" y="3733800"/>
              <a:chExt cx="843501" cy="369332"/>
            </a:xfrm>
          </p:grpSpPr>
          <p:sp>
            <p:nvSpPr>
              <p:cNvPr id="139" name="TextBox 138"/>
              <p:cNvSpPr txBox="1"/>
              <p:nvPr/>
            </p:nvSpPr>
            <p:spPr>
              <a:xfrm>
                <a:off x="7924800" y="3733800"/>
                <a:ext cx="843501" cy="369332"/>
              </a:xfrm>
              <a:prstGeom prst="rect">
                <a:avLst/>
              </a:prstGeom>
              <a:noFill/>
            </p:spPr>
            <p:txBody>
              <a:bodyPr wrap="none" rtlCol="0">
                <a:spAutoFit/>
              </a:bodyPr>
              <a:lstStyle/>
              <a:p>
                <a:r>
                  <a:rPr lang="en-US" b="1" dirty="0">
                    <a:solidFill>
                      <a:srgbClr val="D60093"/>
                    </a:solidFill>
                  </a:rPr>
                  <a:t>G</a:t>
                </a:r>
                <a:r>
                  <a:rPr lang="en-US" dirty="0"/>
                  <a:t>={     }</a:t>
                </a:r>
              </a:p>
            </p:txBody>
          </p:sp>
          <p:sp>
            <p:nvSpPr>
              <p:cNvPr id="140" name="Oval 139"/>
              <p:cNvSpPr>
                <a:spLocks noChangeArrowheads="1"/>
              </p:cNvSpPr>
              <p:nvPr/>
            </p:nvSpPr>
            <p:spPr bwMode="auto">
              <a:xfrm>
                <a:off x="8382000" y="3846212"/>
                <a:ext cx="152400" cy="152400"/>
              </a:xfrm>
              <a:prstGeom prst="ellipse">
                <a:avLst/>
              </a:prstGeom>
              <a:solidFill>
                <a:schemeClr val="accent3"/>
              </a:solidFill>
              <a:ln w="9525">
                <a:solidFill>
                  <a:schemeClr val="tx1"/>
                </a:solidFill>
                <a:round/>
                <a:headEnd/>
                <a:tailEnd/>
              </a:ln>
              <a:effectLst/>
            </p:spPr>
            <p:txBody>
              <a:bodyPr wrap="none" anchor="ctr"/>
              <a:lstStyle/>
              <a:p>
                <a:endParaRPr lang="en-US"/>
              </a:p>
            </p:txBody>
          </p:sp>
        </p:grpSp>
        <p:grpSp>
          <p:nvGrpSpPr>
            <p:cNvPr id="128" name="Group 127"/>
            <p:cNvGrpSpPr/>
            <p:nvPr/>
          </p:nvGrpSpPr>
          <p:grpSpPr>
            <a:xfrm>
              <a:off x="6777548" y="3449082"/>
              <a:ext cx="1042273" cy="369332"/>
              <a:chOff x="7924800" y="3733800"/>
              <a:chExt cx="1042273" cy="369332"/>
            </a:xfrm>
          </p:grpSpPr>
          <p:sp>
            <p:nvSpPr>
              <p:cNvPr id="137" name="TextBox 136"/>
              <p:cNvSpPr txBox="1"/>
              <p:nvPr/>
            </p:nvSpPr>
            <p:spPr>
              <a:xfrm>
                <a:off x="7924800" y="3733800"/>
                <a:ext cx="1042273" cy="369332"/>
              </a:xfrm>
              <a:prstGeom prst="rect">
                <a:avLst/>
              </a:prstGeom>
              <a:noFill/>
            </p:spPr>
            <p:txBody>
              <a:bodyPr wrap="none" rtlCol="0">
                <a:spAutoFit/>
              </a:bodyPr>
              <a:lstStyle/>
              <a:p>
                <a:r>
                  <a:rPr lang="en-US" b="1" dirty="0">
                    <a:solidFill>
                      <a:srgbClr val="008000"/>
                    </a:solidFill>
                  </a:rPr>
                  <a:t>B</a:t>
                </a:r>
                <a:r>
                  <a:rPr lang="en-US" dirty="0"/>
                  <a:t>={          }</a:t>
                </a:r>
              </a:p>
            </p:txBody>
          </p:sp>
          <p:sp>
            <p:nvSpPr>
              <p:cNvPr id="138" name="Oval 137"/>
              <p:cNvSpPr>
                <a:spLocks noChangeArrowheads="1"/>
              </p:cNvSpPr>
              <p:nvPr/>
            </p:nvSpPr>
            <p:spPr bwMode="auto">
              <a:xfrm>
                <a:off x="8382000" y="3846212"/>
                <a:ext cx="152400" cy="152400"/>
              </a:xfrm>
              <a:prstGeom prst="ellipse">
                <a:avLst/>
              </a:prstGeom>
              <a:solidFill>
                <a:schemeClr val="accent4"/>
              </a:solidFill>
              <a:ln w="9525">
                <a:solidFill>
                  <a:schemeClr val="tx1"/>
                </a:solidFill>
                <a:round/>
                <a:headEnd/>
                <a:tailEnd/>
              </a:ln>
              <a:effectLst/>
            </p:spPr>
            <p:txBody>
              <a:bodyPr wrap="none" anchor="ctr"/>
              <a:lstStyle/>
              <a:p>
                <a:endParaRPr lang="en-US"/>
              </a:p>
            </p:txBody>
          </p:sp>
        </p:grpSp>
        <p:sp>
          <p:nvSpPr>
            <p:cNvPr id="129" name="Line 16"/>
            <p:cNvSpPr>
              <a:spLocks noChangeShapeType="1"/>
            </p:cNvSpPr>
            <p:nvPr/>
          </p:nvSpPr>
          <p:spPr bwMode="auto">
            <a:xfrm flipH="1" flipV="1">
              <a:off x="7309898" y="2667000"/>
              <a:ext cx="1219201" cy="609600"/>
            </a:xfrm>
            <a:prstGeom prst="line">
              <a:avLst/>
            </a:prstGeom>
            <a:noFill/>
            <a:ln w="19050">
              <a:solidFill>
                <a:schemeClr val="tx1"/>
              </a:solidFill>
              <a:prstDash val="dash"/>
              <a:round/>
              <a:headEnd/>
              <a:tailEnd/>
            </a:ln>
            <a:effectLst/>
          </p:spPr>
          <p:txBody>
            <a:bodyPr/>
            <a:lstStyle/>
            <a:p>
              <a:endParaRPr lang="en-US" b="1" dirty="0"/>
            </a:p>
          </p:txBody>
        </p:sp>
        <p:sp>
          <p:nvSpPr>
            <p:cNvPr id="130" name="TextBox 129"/>
            <p:cNvSpPr txBox="1"/>
            <p:nvPr/>
          </p:nvSpPr>
          <p:spPr>
            <a:xfrm>
              <a:off x="7690899" y="1307068"/>
              <a:ext cx="603050" cy="369332"/>
            </a:xfrm>
            <a:prstGeom prst="rect">
              <a:avLst/>
            </a:prstGeom>
            <a:noFill/>
          </p:spPr>
          <p:txBody>
            <a:bodyPr wrap="none" rtlCol="0">
              <a:spAutoFit/>
            </a:bodyPr>
            <a:lstStyle/>
            <a:p>
              <a:r>
                <a:rPr lang="en-US" b="1" dirty="0" err="1"/>
                <a:t>M</a:t>
              </a:r>
              <a:r>
                <a:rPr lang="en-US" b="1" baseline="-25000" dirty="0" err="1"/>
                <a:t>opt</a:t>
              </a:r>
              <a:endParaRPr lang="en-US" b="1" baseline="-25000" dirty="0"/>
            </a:p>
          </p:txBody>
        </p:sp>
        <p:sp>
          <p:nvSpPr>
            <p:cNvPr id="131" name="TextBox 130"/>
            <p:cNvSpPr txBox="1"/>
            <p:nvPr/>
          </p:nvSpPr>
          <p:spPr>
            <a:xfrm rot="20243382">
              <a:off x="7339108" y="1697753"/>
              <a:ext cx="837089" cy="369332"/>
            </a:xfrm>
            <a:prstGeom prst="rect">
              <a:avLst/>
            </a:prstGeom>
            <a:noFill/>
          </p:spPr>
          <p:txBody>
            <a:bodyPr wrap="none" rtlCol="0">
              <a:spAutoFit/>
            </a:bodyPr>
            <a:lstStyle/>
            <a:p>
              <a:r>
                <a:rPr lang="en-US" b="1" dirty="0" err="1"/>
                <a:t>M</a:t>
              </a:r>
              <a:r>
                <a:rPr lang="en-US" b="1" baseline="-25000" dirty="0" err="1"/>
                <a:t>greedy</a:t>
              </a:r>
              <a:endParaRPr lang="en-US" b="1" baseline="-25000" dirty="0"/>
            </a:p>
          </p:txBody>
        </p:sp>
        <p:sp>
          <p:nvSpPr>
            <p:cNvPr id="132" name="Text Box 17"/>
            <p:cNvSpPr txBox="1">
              <a:spLocks noChangeArrowheads="1"/>
            </p:cNvSpPr>
            <p:nvPr/>
          </p:nvSpPr>
          <p:spPr bwMode="auto">
            <a:xfrm>
              <a:off x="6852699" y="1447800"/>
              <a:ext cx="298480" cy="369332"/>
            </a:xfrm>
            <a:prstGeom prst="rect">
              <a:avLst/>
            </a:prstGeom>
            <a:noFill/>
            <a:ln w="9525">
              <a:noFill/>
              <a:miter lim="800000"/>
              <a:headEnd/>
              <a:tailEnd/>
            </a:ln>
            <a:effectLst/>
          </p:spPr>
          <p:txBody>
            <a:bodyPr wrap="none">
              <a:spAutoFit/>
            </a:bodyPr>
            <a:lstStyle/>
            <a:p>
              <a:r>
                <a:rPr lang="en-US" b="1" dirty="0">
                  <a:solidFill>
                    <a:srgbClr val="008000"/>
                  </a:solidFill>
                </a:rPr>
                <a:t>1</a:t>
              </a:r>
            </a:p>
          </p:txBody>
        </p:sp>
        <p:sp>
          <p:nvSpPr>
            <p:cNvPr id="133" name="Text Box 18"/>
            <p:cNvSpPr txBox="1">
              <a:spLocks noChangeArrowheads="1"/>
            </p:cNvSpPr>
            <p:nvPr/>
          </p:nvSpPr>
          <p:spPr bwMode="auto">
            <a:xfrm>
              <a:off x="6878099" y="2012950"/>
              <a:ext cx="303288" cy="369332"/>
            </a:xfrm>
            <a:prstGeom prst="rect">
              <a:avLst/>
            </a:prstGeom>
            <a:noFill/>
            <a:ln w="9525">
              <a:noFill/>
              <a:miter lim="800000"/>
              <a:headEnd/>
              <a:tailEnd/>
            </a:ln>
            <a:effectLst/>
          </p:spPr>
          <p:txBody>
            <a:bodyPr wrap="none">
              <a:spAutoFit/>
            </a:bodyPr>
            <a:lstStyle/>
            <a:p>
              <a:r>
                <a:rPr lang="en-US" b="1" dirty="0">
                  <a:solidFill>
                    <a:srgbClr val="008000"/>
                  </a:solidFill>
                </a:rPr>
                <a:t>2</a:t>
              </a:r>
            </a:p>
          </p:txBody>
        </p:sp>
        <p:sp>
          <p:nvSpPr>
            <p:cNvPr id="134" name="Text Box 19"/>
            <p:cNvSpPr txBox="1">
              <a:spLocks noChangeArrowheads="1"/>
            </p:cNvSpPr>
            <p:nvPr/>
          </p:nvSpPr>
          <p:spPr bwMode="auto">
            <a:xfrm>
              <a:off x="6874924" y="2455863"/>
              <a:ext cx="296876" cy="369332"/>
            </a:xfrm>
            <a:prstGeom prst="rect">
              <a:avLst/>
            </a:prstGeom>
            <a:noFill/>
            <a:ln w="9525">
              <a:noFill/>
              <a:miter lim="800000"/>
              <a:headEnd/>
              <a:tailEnd/>
            </a:ln>
            <a:effectLst/>
          </p:spPr>
          <p:txBody>
            <a:bodyPr wrap="none">
              <a:spAutoFit/>
            </a:bodyPr>
            <a:lstStyle/>
            <a:p>
              <a:r>
                <a:rPr lang="en-US" b="1" dirty="0">
                  <a:solidFill>
                    <a:srgbClr val="008000"/>
                  </a:solidFill>
                </a:rPr>
                <a:t>3</a:t>
              </a:r>
            </a:p>
          </p:txBody>
        </p:sp>
        <p:sp>
          <p:nvSpPr>
            <p:cNvPr id="135" name="Text Box 20"/>
            <p:cNvSpPr txBox="1">
              <a:spLocks noChangeArrowheads="1"/>
            </p:cNvSpPr>
            <p:nvPr/>
          </p:nvSpPr>
          <p:spPr bwMode="auto">
            <a:xfrm>
              <a:off x="6852699" y="3079750"/>
              <a:ext cx="306494" cy="369332"/>
            </a:xfrm>
            <a:prstGeom prst="rect">
              <a:avLst/>
            </a:prstGeom>
            <a:noFill/>
            <a:ln w="9525">
              <a:noFill/>
              <a:miter lim="800000"/>
              <a:headEnd/>
              <a:tailEnd/>
            </a:ln>
            <a:effectLst/>
          </p:spPr>
          <p:txBody>
            <a:bodyPr wrap="none">
              <a:spAutoFit/>
            </a:bodyPr>
            <a:lstStyle/>
            <a:p>
              <a:r>
                <a:rPr lang="en-US" b="1" dirty="0">
                  <a:solidFill>
                    <a:srgbClr val="008000"/>
                  </a:solidFill>
                </a:rPr>
                <a:t>4</a:t>
              </a:r>
            </a:p>
          </p:txBody>
        </p:sp>
        <p:sp>
          <p:nvSpPr>
            <p:cNvPr id="136" name="Oval 135"/>
            <p:cNvSpPr>
              <a:spLocks noChangeArrowheads="1"/>
            </p:cNvSpPr>
            <p:nvPr/>
          </p:nvSpPr>
          <p:spPr bwMode="auto">
            <a:xfrm>
              <a:off x="7467600" y="3570316"/>
              <a:ext cx="152400" cy="152400"/>
            </a:xfrm>
            <a:prstGeom prst="ellipse">
              <a:avLst/>
            </a:prstGeom>
            <a:solidFill>
              <a:schemeClr val="accent4"/>
            </a:solidFill>
            <a:ln w="9525">
              <a:solidFill>
                <a:schemeClr val="tx1"/>
              </a:solidFill>
              <a:round/>
              <a:headEnd/>
              <a:tailEnd/>
            </a:ln>
            <a:effectLst/>
          </p:spPr>
          <p:txBody>
            <a:bodyPr wrap="none" anchor="ctr"/>
            <a:lstStyle/>
            <a:p>
              <a:endParaRPr lang="en-US"/>
            </a:p>
          </p:txBody>
        </p:sp>
      </p:grpSp>
    </p:spTree>
    <p:extLst>
      <p:ext uri="{BB962C8B-B14F-4D97-AF65-F5344CB8AC3E}">
        <p14:creationId xmlns:p14="http://schemas.microsoft.com/office/powerpoint/2010/main" val="4104227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3251">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53251">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5325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53251">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3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uiExpand="1"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dirty="0"/>
              <a:t>Worst-case Scenario</a:t>
            </a:r>
          </a:p>
        </p:txBody>
      </p:sp>
      <p:sp>
        <p:nvSpPr>
          <p:cNvPr id="69635" name="Oval 3"/>
          <p:cNvSpPr>
            <a:spLocks noChangeArrowheads="1"/>
          </p:cNvSpPr>
          <p:nvPr/>
        </p:nvSpPr>
        <p:spPr bwMode="auto">
          <a:xfrm>
            <a:off x="2209800" y="2060797"/>
            <a:ext cx="152400" cy="152400"/>
          </a:xfrm>
          <a:prstGeom prst="ellipse">
            <a:avLst/>
          </a:pr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69636" name="Oval 4"/>
          <p:cNvSpPr>
            <a:spLocks noChangeArrowheads="1"/>
          </p:cNvSpPr>
          <p:nvPr/>
        </p:nvSpPr>
        <p:spPr bwMode="auto">
          <a:xfrm>
            <a:off x="2209800" y="2594197"/>
            <a:ext cx="152400" cy="152400"/>
          </a:xfrm>
          <a:prstGeom prst="ellipse">
            <a:avLst/>
          </a:pr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69637" name="Oval 5"/>
          <p:cNvSpPr>
            <a:spLocks noChangeArrowheads="1"/>
          </p:cNvSpPr>
          <p:nvPr/>
        </p:nvSpPr>
        <p:spPr bwMode="auto">
          <a:xfrm>
            <a:off x="2209800" y="3127597"/>
            <a:ext cx="152400" cy="152400"/>
          </a:xfrm>
          <a:prstGeom prst="ellipse">
            <a:avLst/>
          </a:pr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69638" name="Oval 6"/>
          <p:cNvSpPr>
            <a:spLocks noChangeArrowheads="1"/>
          </p:cNvSpPr>
          <p:nvPr/>
        </p:nvSpPr>
        <p:spPr bwMode="auto">
          <a:xfrm>
            <a:off x="2209800" y="3660997"/>
            <a:ext cx="152400" cy="152400"/>
          </a:xfrm>
          <a:prstGeom prst="ellipse">
            <a:avLst/>
          </a:pr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69639" name="Text Box 7"/>
          <p:cNvSpPr txBox="1">
            <a:spLocks noChangeArrowheads="1"/>
          </p:cNvSpPr>
          <p:nvPr/>
        </p:nvSpPr>
        <p:spPr bwMode="auto">
          <a:xfrm>
            <a:off x="1879600" y="1908397"/>
            <a:ext cx="312906" cy="369332"/>
          </a:xfrm>
          <a:prstGeom prst="rect">
            <a:avLst/>
          </a:prstGeom>
          <a:noFill/>
          <a:ln w="9525">
            <a:noFill/>
            <a:miter lim="800000"/>
            <a:headEnd/>
            <a:tailEnd/>
          </a:ln>
          <a:effectLst/>
        </p:spPr>
        <p:txBody>
          <a:bodyPr wrap="none">
            <a:spAutoFit/>
          </a:bodyPr>
          <a:lstStyle/>
          <a:p>
            <a:r>
              <a:rPr lang="en-US" b="1">
                <a:solidFill>
                  <a:srgbClr val="008000"/>
                </a:solidFill>
                <a:latin typeface="Arial" pitchFamily="34" charset="0"/>
                <a:cs typeface="Arial" pitchFamily="34" charset="0"/>
              </a:rPr>
              <a:t>1</a:t>
            </a:r>
          </a:p>
        </p:txBody>
      </p:sp>
      <p:sp>
        <p:nvSpPr>
          <p:cNvPr id="69640" name="Text Box 8"/>
          <p:cNvSpPr txBox="1">
            <a:spLocks noChangeArrowheads="1"/>
          </p:cNvSpPr>
          <p:nvPr/>
        </p:nvSpPr>
        <p:spPr bwMode="auto">
          <a:xfrm>
            <a:off x="1905000" y="2473547"/>
            <a:ext cx="312906" cy="369332"/>
          </a:xfrm>
          <a:prstGeom prst="rect">
            <a:avLst/>
          </a:prstGeom>
          <a:noFill/>
          <a:ln w="9525">
            <a:noFill/>
            <a:miter lim="800000"/>
            <a:headEnd/>
            <a:tailEnd/>
          </a:ln>
          <a:effectLst/>
        </p:spPr>
        <p:txBody>
          <a:bodyPr wrap="none">
            <a:spAutoFit/>
          </a:bodyPr>
          <a:lstStyle/>
          <a:p>
            <a:r>
              <a:rPr lang="en-US" b="1">
                <a:solidFill>
                  <a:srgbClr val="008000"/>
                </a:solidFill>
                <a:latin typeface="Arial" pitchFamily="34" charset="0"/>
                <a:cs typeface="Arial" pitchFamily="34" charset="0"/>
              </a:rPr>
              <a:t>2</a:t>
            </a:r>
          </a:p>
        </p:txBody>
      </p:sp>
      <p:sp>
        <p:nvSpPr>
          <p:cNvPr id="69641" name="Text Box 9"/>
          <p:cNvSpPr txBox="1">
            <a:spLocks noChangeArrowheads="1"/>
          </p:cNvSpPr>
          <p:nvPr/>
        </p:nvSpPr>
        <p:spPr bwMode="auto">
          <a:xfrm>
            <a:off x="1879600" y="3006947"/>
            <a:ext cx="312906" cy="369332"/>
          </a:xfrm>
          <a:prstGeom prst="rect">
            <a:avLst/>
          </a:prstGeom>
          <a:noFill/>
          <a:ln w="9525">
            <a:noFill/>
            <a:miter lim="800000"/>
            <a:headEnd/>
            <a:tailEnd/>
          </a:ln>
          <a:effectLst/>
        </p:spPr>
        <p:txBody>
          <a:bodyPr wrap="none">
            <a:spAutoFit/>
          </a:bodyPr>
          <a:lstStyle/>
          <a:p>
            <a:r>
              <a:rPr lang="en-US" b="1">
                <a:solidFill>
                  <a:srgbClr val="008000"/>
                </a:solidFill>
                <a:latin typeface="Arial" pitchFamily="34" charset="0"/>
                <a:cs typeface="Arial" pitchFamily="34" charset="0"/>
              </a:rPr>
              <a:t>3</a:t>
            </a:r>
          </a:p>
        </p:txBody>
      </p:sp>
      <p:sp>
        <p:nvSpPr>
          <p:cNvPr id="69642" name="Text Box 10"/>
          <p:cNvSpPr txBox="1">
            <a:spLocks noChangeArrowheads="1"/>
          </p:cNvSpPr>
          <p:nvPr/>
        </p:nvSpPr>
        <p:spPr bwMode="auto">
          <a:xfrm>
            <a:off x="1879600" y="3540347"/>
            <a:ext cx="312906" cy="369332"/>
          </a:xfrm>
          <a:prstGeom prst="rect">
            <a:avLst/>
          </a:prstGeom>
          <a:noFill/>
          <a:ln w="9525">
            <a:noFill/>
            <a:miter lim="800000"/>
            <a:headEnd/>
            <a:tailEnd/>
          </a:ln>
          <a:effectLst/>
        </p:spPr>
        <p:txBody>
          <a:bodyPr wrap="none">
            <a:spAutoFit/>
          </a:bodyPr>
          <a:lstStyle/>
          <a:p>
            <a:r>
              <a:rPr lang="en-US" b="1">
                <a:solidFill>
                  <a:srgbClr val="008000"/>
                </a:solidFill>
                <a:latin typeface="Arial" pitchFamily="34" charset="0"/>
                <a:cs typeface="Arial" pitchFamily="34" charset="0"/>
              </a:rPr>
              <a:t>4</a:t>
            </a:r>
          </a:p>
        </p:txBody>
      </p:sp>
      <p:grpSp>
        <p:nvGrpSpPr>
          <p:cNvPr id="2" name="Group 11"/>
          <p:cNvGrpSpPr>
            <a:grpSpLocks/>
          </p:cNvGrpSpPr>
          <p:nvPr/>
        </p:nvGrpSpPr>
        <p:grpSpPr bwMode="auto">
          <a:xfrm>
            <a:off x="2362200" y="1863947"/>
            <a:ext cx="1752600" cy="1873250"/>
            <a:chOff x="1296" y="1028"/>
            <a:chExt cx="1104" cy="1180"/>
          </a:xfrm>
        </p:grpSpPr>
        <p:grpSp>
          <p:nvGrpSpPr>
            <p:cNvPr id="3" name="Group 12"/>
            <p:cNvGrpSpPr>
              <a:grpSpLocks/>
            </p:cNvGrpSpPr>
            <p:nvPr/>
          </p:nvGrpSpPr>
          <p:grpSpPr bwMode="auto">
            <a:xfrm>
              <a:off x="1296" y="1152"/>
              <a:ext cx="912" cy="1056"/>
              <a:chOff x="1296" y="1152"/>
              <a:chExt cx="912" cy="1056"/>
            </a:xfrm>
          </p:grpSpPr>
          <p:sp>
            <p:nvSpPr>
              <p:cNvPr id="69645" name="Oval 13"/>
              <p:cNvSpPr>
                <a:spLocks noChangeArrowheads="1"/>
              </p:cNvSpPr>
              <p:nvPr/>
            </p:nvSpPr>
            <p:spPr bwMode="auto">
              <a:xfrm>
                <a:off x="2112" y="1152"/>
                <a:ext cx="96" cy="96"/>
              </a:xfrm>
              <a:prstGeom prst="ellipse">
                <a:avLst/>
              </a:prstGeom>
              <a:solidFill>
                <a:schemeClr val="accent1"/>
              </a:solidFill>
              <a:ln w="9525">
                <a:solidFill>
                  <a:schemeClr val="tx1"/>
                </a:solidFill>
                <a:round/>
                <a:headEnd/>
                <a:tailEnd/>
              </a:ln>
              <a:effectLst/>
            </p:spPr>
            <p:txBody>
              <a:bodyPr wrap="none" anchor="ctr"/>
              <a:lstStyle/>
              <a:p>
                <a:endParaRPr lang="en-US" b="1">
                  <a:solidFill>
                    <a:srgbClr val="D60093"/>
                  </a:solidFill>
                  <a:latin typeface="Arial" pitchFamily="34" charset="0"/>
                  <a:cs typeface="Arial" pitchFamily="34" charset="0"/>
                </a:endParaRPr>
              </a:p>
            </p:txBody>
          </p:sp>
          <p:sp>
            <p:nvSpPr>
              <p:cNvPr id="69646" name="Line 14"/>
              <p:cNvSpPr>
                <a:spLocks noChangeShapeType="1"/>
              </p:cNvSpPr>
              <p:nvPr/>
            </p:nvSpPr>
            <p:spPr bwMode="auto">
              <a:xfrm>
                <a:off x="1296" y="1200"/>
                <a:ext cx="816" cy="0"/>
              </a:xfrm>
              <a:prstGeom prst="line">
                <a:avLst/>
              </a:prstGeom>
              <a:noFill/>
              <a:ln w="9525">
                <a:solidFill>
                  <a:schemeClr val="tx1"/>
                </a:solidFill>
                <a:round/>
                <a:headEnd/>
                <a:tailEnd/>
              </a:ln>
              <a:effectLst/>
            </p:spPr>
            <p:txBody>
              <a:bodyPr/>
              <a:lstStyle/>
              <a:p>
                <a:endParaRPr lang="en-US" b="1">
                  <a:solidFill>
                    <a:srgbClr val="D60093"/>
                  </a:solidFill>
                  <a:latin typeface="Arial" pitchFamily="34" charset="0"/>
                  <a:cs typeface="Arial" pitchFamily="34" charset="0"/>
                </a:endParaRPr>
              </a:p>
            </p:txBody>
          </p:sp>
          <p:sp>
            <p:nvSpPr>
              <p:cNvPr id="69647" name="Line 15"/>
              <p:cNvSpPr>
                <a:spLocks noChangeShapeType="1"/>
              </p:cNvSpPr>
              <p:nvPr/>
            </p:nvSpPr>
            <p:spPr bwMode="auto">
              <a:xfrm flipV="1">
                <a:off x="1296" y="1248"/>
                <a:ext cx="816" cy="960"/>
              </a:xfrm>
              <a:prstGeom prst="line">
                <a:avLst/>
              </a:prstGeom>
              <a:noFill/>
              <a:ln w="9525">
                <a:solidFill>
                  <a:schemeClr val="tx1"/>
                </a:solidFill>
                <a:round/>
                <a:headEnd/>
                <a:tailEnd/>
              </a:ln>
              <a:effectLst/>
            </p:spPr>
            <p:txBody>
              <a:bodyPr/>
              <a:lstStyle/>
              <a:p>
                <a:endParaRPr lang="en-US" b="1">
                  <a:solidFill>
                    <a:srgbClr val="D60093"/>
                  </a:solidFill>
                  <a:latin typeface="Arial" pitchFamily="34" charset="0"/>
                  <a:cs typeface="Arial" pitchFamily="34" charset="0"/>
                </a:endParaRPr>
              </a:p>
            </p:txBody>
          </p:sp>
        </p:grpSp>
        <p:sp>
          <p:nvSpPr>
            <p:cNvPr id="69648" name="Text Box 16"/>
            <p:cNvSpPr txBox="1">
              <a:spLocks noChangeArrowheads="1"/>
            </p:cNvSpPr>
            <p:nvPr/>
          </p:nvSpPr>
          <p:spPr bwMode="auto">
            <a:xfrm>
              <a:off x="2198" y="1028"/>
              <a:ext cx="202" cy="231"/>
            </a:xfrm>
            <a:prstGeom prst="rect">
              <a:avLst/>
            </a:prstGeom>
            <a:noFill/>
            <a:ln w="9525">
              <a:noFill/>
              <a:miter lim="800000"/>
              <a:headEnd/>
              <a:tailEnd/>
            </a:ln>
            <a:effectLst/>
          </p:spPr>
          <p:txBody>
            <a:bodyPr wrap="none">
              <a:spAutoFit/>
            </a:bodyPr>
            <a:lstStyle/>
            <a:p>
              <a:r>
                <a:rPr lang="en-US" b="1">
                  <a:solidFill>
                    <a:srgbClr val="D60093"/>
                  </a:solidFill>
                  <a:latin typeface="Arial" pitchFamily="34" charset="0"/>
                  <a:cs typeface="Arial" pitchFamily="34" charset="0"/>
                </a:rPr>
                <a:t>a</a:t>
              </a:r>
            </a:p>
          </p:txBody>
        </p:sp>
      </p:grpSp>
      <p:grpSp>
        <p:nvGrpSpPr>
          <p:cNvPr id="4" name="Group 17"/>
          <p:cNvGrpSpPr>
            <a:grpSpLocks/>
          </p:cNvGrpSpPr>
          <p:nvPr/>
        </p:nvGrpSpPr>
        <p:grpSpPr bwMode="auto">
          <a:xfrm>
            <a:off x="2362201" y="2473547"/>
            <a:ext cx="1757363" cy="730250"/>
            <a:chOff x="1296" y="1412"/>
            <a:chExt cx="1107" cy="460"/>
          </a:xfrm>
        </p:grpSpPr>
        <p:sp>
          <p:nvSpPr>
            <p:cNvPr id="69650" name="Oval 18"/>
            <p:cNvSpPr>
              <a:spLocks noChangeArrowheads="1"/>
            </p:cNvSpPr>
            <p:nvPr/>
          </p:nvSpPr>
          <p:spPr bwMode="auto">
            <a:xfrm>
              <a:off x="2112" y="1488"/>
              <a:ext cx="96" cy="96"/>
            </a:xfrm>
            <a:prstGeom prst="ellipse">
              <a:avLst/>
            </a:prstGeom>
            <a:solidFill>
              <a:schemeClr val="accent1"/>
            </a:solidFill>
            <a:ln w="9525">
              <a:solidFill>
                <a:schemeClr val="tx1"/>
              </a:solidFill>
              <a:round/>
              <a:headEnd/>
              <a:tailEnd/>
            </a:ln>
            <a:effectLst/>
          </p:spPr>
          <p:txBody>
            <a:bodyPr wrap="none" anchor="ctr"/>
            <a:lstStyle/>
            <a:p>
              <a:endParaRPr lang="en-US" b="1">
                <a:solidFill>
                  <a:srgbClr val="D60093"/>
                </a:solidFill>
                <a:latin typeface="Arial" pitchFamily="34" charset="0"/>
                <a:cs typeface="Arial" pitchFamily="34" charset="0"/>
              </a:endParaRPr>
            </a:p>
          </p:txBody>
        </p:sp>
        <p:sp>
          <p:nvSpPr>
            <p:cNvPr id="69651" name="Line 19"/>
            <p:cNvSpPr>
              <a:spLocks noChangeShapeType="1"/>
            </p:cNvSpPr>
            <p:nvPr/>
          </p:nvSpPr>
          <p:spPr bwMode="auto">
            <a:xfrm>
              <a:off x="1296" y="1536"/>
              <a:ext cx="816" cy="0"/>
            </a:xfrm>
            <a:prstGeom prst="line">
              <a:avLst/>
            </a:prstGeom>
            <a:noFill/>
            <a:ln w="9525">
              <a:solidFill>
                <a:schemeClr val="tx1"/>
              </a:solidFill>
              <a:round/>
              <a:headEnd/>
              <a:tailEnd/>
            </a:ln>
            <a:effectLst/>
          </p:spPr>
          <p:txBody>
            <a:bodyPr/>
            <a:lstStyle/>
            <a:p>
              <a:endParaRPr lang="en-US" b="1">
                <a:solidFill>
                  <a:srgbClr val="D60093"/>
                </a:solidFill>
                <a:latin typeface="Arial" pitchFamily="34" charset="0"/>
                <a:cs typeface="Arial" pitchFamily="34" charset="0"/>
              </a:endParaRPr>
            </a:p>
          </p:txBody>
        </p:sp>
        <p:sp>
          <p:nvSpPr>
            <p:cNvPr id="69652" name="Line 20"/>
            <p:cNvSpPr>
              <a:spLocks noChangeShapeType="1"/>
            </p:cNvSpPr>
            <p:nvPr/>
          </p:nvSpPr>
          <p:spPr bwMode="auto">
            <a:xfrm flipV="1">
              <a:off x="1296" y="1536"/>
              <a:ext cx="816" cy="336"/>
            </a:xfrm>
            <a:prstGeom prst="line">
              <a:avLst/>
            </a:prstGeom>
            <a:noFill/>
            <a:ln w="9525">
              <a:solidFill>
                <a:schemeClr val="tx1"/>
              </a:solidFill>
              <a:round/>
              <a:headEnd/>
              <a:tailEnd/>
            </a:ln>
            <a:effectLst/>
          </p:spPr>
          <p:txBody>
            <a:bodyPr/>
            <a:lstStyle/>
            <a:p>
              <a:endParaRPr lang="en-US" b="1">
                <a:solidFill>
                  <a:srgbClr val="D60093"/>
                </a:solidFill>
                <a:latin typeface="Arial" pitchFamily="34" charset="0"/>
                <a:cs typeface="Arial" pitchFamily="34" charset="0"/>
              </a:endParaRPr>
            </a:p>
          </p:txBody>
        </p:sp>
        <p:sp>
          <p:nvSpPr>
            <p:cNvPr id="69653" name="Text Box 21"/>
            <p:cNvSpPr txBox="1">
              <a:spLocks noChangeArrowheads="1"/>
            </p:cNvSpPr>
            <p:nvPr/>
          </p:nvSpPr>
          <p:spPr bwMode="auto">
            <a:xfrm>
              <a:off x="2198" y="1412"/>
              <a:ext cx="205" cy="233"/>
            </a:xfrm>
            <a:prstGeom prst="rect">
              <a:avLst/>
            </a:prstGeom>
            <a:noFill/>
            <a:ln w="9525">
              <a:noFill/>
              <a:miter lim="800000"/>
              <a:headEnd/>
              <a:tailEnd/>
            </a:ln>
            <a:effectLst/>
          </p:spPr>
          <p:txBody>
            <a:bodyPr wrap="none">
              <a:spAutoFit/>
            </a:bodyPr>
            <a:lstStyle/>
            <a:p>
              <a:r>
                <a:rPr lang="en-US" b="1">
                  <a:solidFill>
                    <a:srgbClr val="D60093"/>
                  </a:solidFill>
                  <a:latin typeface="Arial" pitchFamily="34" charset="0"/>
                  <a:cs typeface="Arial" pitchFamily="34" charset="0"/>
                </a:rPr>
                <a:t>b</a:t>
              </a:r>
            </a:p>
          </p:txBody>
        </p:sp>
      </p:grpSp>
      <p:grpSp>
        <p:nvGrpSpPr>
          <p:cNvPr id="5" name="Group 22"/>
          <p:cNvGrpSpPr>
            <a:grpSpLocks/>
          </p:cNvGrpSpPr>
          <p:nvPr/>
        </p:nvGrpSpPr>
        <p:grpSpPr bwMode="auto">
          <a:xfrm>
            <a:off x="2362200" y="2213197"/>
            <a:ext cx="1760538" cy="1131888"/>
            <a:chOff x="1296" y="1248"/>
            <a:chExt cx="1109" cy="713"/>
          </a:xfrm>
        </p:grpSpPr>
        <p:sp>
          <p:nvSpPr>
            <p:cNvPr id="69655" name="Oval 23"/>
            <p:cNvSpPr>
              <a:spLocks noChangeArrowheads="1"/>
            </p:cNvSpPr>
            <p:nvPr/>
          </p:nvSpPr>
          <p:spPr bwMode="auto">
            <a:xfrm>
              <a:off x="2064" y="1776"/>
              <a:ext cx="96" cy="96"/>
            </a:xfrm>
            <a:prstGeom prst="ellipse">
              <a:avLst/>
            </a:prstGeom>
            <a:solidFill>
              <a:schemeClr val="accent1"/>
            </a:solidFill>
            <a:ln w="9525">
              <a:solidFill>
                <a:schemeClr val="tx1"/>
              </a:solidFill>
              <a:round/>
              <a:headEnd/>
              <a:tailEnd/>
            </a:ln>
            <a:effectLst/>
          </p:spPr>
          <p:txBody>
            <a:bodyPr wrap="none" anchor="ctr"/>
            <a:lstStyle/>
            <a:p>
              <a:endParaRPr lang="en-US" b="1">
                <a:solidFill>
                  <a:srgbClr val="D60093"/>
                </a:solidFill>
                <a:latin typeface="Arial" pitchFamily="34" charset="0"/>
                <a:cs typeface="Arial" pitchFamily="34" charset="0"/>
              </a:endParaRPr>
            </a:p>
          </p:txBody>
        </p:sp>
        <p:sp>
          <p:nvSpPr>
            <p:cNvPr id="69656" name="Line 24"/>
            <p:cNvSpPr>
              <a:spLocks noChangeShapeType="1"/>
            </p:cNvSpPr>
            <p:nvPr/>
          </p:nvSpPr>
          <p:spPr bwMode="auto">
            <a:xfrm>
              <a:off x="1296" y="1248"/>
              <a:ext cx="768" cy="576"/>
            </a:xfrm>
            <a:prstGeom prst="line">
              <a:avLst/>
            </a:prstGeom>
            <a:noFill/>
            <a:ln w="9525">
              <a:solidFill>
                <a:schemeClr val="tx1"/>
              </a:solidFill>
              <a:round/>
              <a:headEnd/>
              <a:tailEnd/>
            </a:ln>
            <a:effectLst/>
          </p:spPr>
          <p:txBody>
            <a:bodyPr/>
            <a:lstStyle/>
            <a:p>
              <a:endParaRPr lang="en-US" b="1">
                <a:solidFill>
                  <a:srgbClr val="D60093"/>
                </a:solidFill>
                <a:latin typeface="Arial" pitchFamily="34" charset="0"/>
                <a:cs typeface="Arial" pitchFamily="34" charset="0"/>
              </a:endParaRPr>
            </a:p>
          </p:txBody>
        </p:sp>
        <p:sp>
          <p:nvSpPr>
            <p:cNvPr id="69657" name="Text Box 25"/>
            <p:cNvSpPr txBox="1">
              <a:spLocks noChangeArrowheads="1"/>
            </p:cNvSpPr>
            <p:nvPr/>
          </p:nvSpPr>
          <p:spPr bwMode="auto">
            <a:xfrm>
              <a:off x="2208" y="1728"/>
              <a:ext cx="197" cy="233"/>
            </a:xfrm>
            <a:prstGeom prst="rect">
              <a:avLst/>
            </a:prstGeom>
            <a:noFill/>
            <a:ln w="9525">
              <a:noFill/>
              <a:miter lim="800000"/>
              <a:headEnd/>
              <a:tailEnd/>
            </a:ln>
            <a:effectLst/>
          </p:spPr>
          <p:txBody>
            <a:bodyPr wrap="none">
              <a:spAutoFit/>
            </a:bodyPr>
            <a:lstStyle/>
            <a:p>
              <a:r>
                <a:rPr lang="en-US" b="1">
                  <a:solidFill>
                    <a:srgbClr val="D60093"/>
                  </a:solidFill>
                  <a:latin typeface="Arial" pitchFamily="34" charset="0"/>
                  <a:cs typeface="Arial" pitchFamily="34" charset="0"/>
                </a:rPr>
                <a:t>c</a:t>
              </a:r>
            </a:p>
          </p:txBody>
        </p:sp>
      </p:grpSp>
      <p:sp>
        <p:nvSpPr>
          <p:cNvPr id="69662" name="Text Box 30"/>
          <p:cNvSpPr txBox="1">
            <a:spLocks noChangeArrowheads="1"/>
          </p:cNvSpPr>
          <p:nvPr/>
        </p:nvSpPr>
        <p:spPr bwMode="auto">
          <a:xfrm>
            <a:off x="5775325" y="2016347"/>
            <a:ext cx="817853" cy="461665"/>
          </a:xfrm>
          <a:prstGeom prst="rect">
            <a:avLst/>
          </a:prstGeom>
          <a:noFill/>
          <a:ln w="9525">
            <a:noFill/>
            <a:miter lim="800000"/>
            <a:headEnd/>
            <a:tailEnd/>
          </a:ln>
          <a:effectLst/>
        </p:spPr>
        <p:txBody>
          <a:bodyPr wrap="none">
            <a:spAutoFit/>
          </a:bodyPr>
          <a:lstStyle/>
          <a:p>
            <a:r>
              <a:rPr lang="en-US" sz="2400">
                <a:latin typeface="Arial" pitchFamily="34" charset="0"/>
                <a:cs typeface="Arial" pitchFamily="34" charset="0"/>
              </a:rPr>
              <a:t>(1,a)</a:t>
            </a:r>
          </a:p>
        </p:txBody>
      </p:sp>
      <p:sp>
        <p:nvSpPr>
          <p:cNvPr id="69663" name="Text Box 31"/>
          <p:cNvSpPr txBox="1">
            <a:spLocks noChangeArrowheads="1"/>
          </p:cNvSpPr>
          <p:nvPr/>
        </p:nvSpPr>
        <p:spPr bwMode="auto">
          <a:xfrm>
            <a:off x="5775325" y="2379885"/>
            <a:ext cx="817853" cy="461665"/>
          </a:xfrm>
          <a:prstGeom prst="rect">
            <a:avLst/>
          </a:prstGeom>
          <a:noFill/>
          <a:ln w="9525">
            <a:noFill/>
            <a:miter lim="800000"/>
            <a:headEnd/>
            <a:tailEnd/>
          </a:ln>
          <a:effectLst/>
        </p:spPr>
        <p:txBody>
          <a:bodyPr wrap="none">
            <a:spAutoFit/>
          </a:bodyPr>
          <a:lstStyle/>
          <a:p>
            <a:r>
              <a:rPr lang="en-US" sz="2400">
                <a:latin typeface="Arial" pitchFamily="34" charset="0"/>
                <a:cs typeface="Arial" pitchFamily="34" charset="0"/>
              </a:rPr>
              <a:t>(2,b)</a:t>
            </a:r>
          </a:p>
        </p:txBody>
      </p:sp>
      <p:grpSp>
        <p:nvGrpSpPr>
          <p:cNvPr id="6" name="Group 34"/>
          <p:cNvGrpSpPr>
            <a:grpSpLocks/>
          </p:cNvGrpSpPr>
          <p:nvPr/>
        </p:nvGrpSpPr>
        <p:grpSpPr bwMode="auto">
          <a:xfrm>
            <a:off x="2362201" y="2670397"/>
            <a:ext cx="1773238" cy="1239838"/>
            <a:chOff x="1296" y="1536"/>
            <a:chExt cx="1117" cy="781"/>
          </a:xfrm>
        </p:grpSpPr>
        <p:sp>
          <p:nvSpPr>
            <p:cNvPr id="69659" name="Oval 27"/>
            <p:cNvSpPr>
              <a:spLocks noChangeArrowheads="1"/>
            </p:cNvSpPr>
            <p:nvPr/>
          </p:nvSpPr>
          <p:spPr bwMode="auto">
            <a:xfrm>
              <a:off x="2112" y="2160"/>
              <a:ext cx="96" cy="96"/>
            </a:xfrm>
            <a:prstGeom prst="ellipse">
              <a:avLst/>
            </a:prstGeom>
            <a:solidFill>
              <a:schemeClr val="accent1"/>
            </a:solidFill>
            <a:ln w="9525">
              <a:solidFill>
                <a:schemeClr val="tx1"/>
              </a:solidFill>
              <a:round/>
              <a:headEnd/>
              <a:tailEnd/>
            </a:ln>
            <a:effectLst/>
          </p:spPr>
          <p:txBody>
            <a:bodyPr wrap="none" anchor="ctr"/>
            <a:lstStyle/>
            <a:p>
              <a:endParaRPr lang="en-US" b="1">
                <a:solidFill>
                  <a:srgbClr val="D60093"/>
                </a:solidFill>
                <a:latin typeface="Arial" pitchFamily="34" charset="0"/>
                <a:cs typeface="Arial" pitchFamily="34" charset="0"/>
              </a:endParaRPr>
            </a:p>
          </p:txBody>
        </p:sp>
        <p:sp>
          <p:nvSpPr>
            <p:cNvPr id="69661" name="Text Box 29"/>
            <p:cNvSpPr txBox="1">
              <a:spLocks noChangeArrowheads="1"/>
            </p:cNvSpPr>
            <p:nvPr/>
          </p:nvSpPr>
          <p:spPr bwMode="auto">
            <a:xfrm>
              <a:off x="2208" y="2084"/>
              <a:ext cx="205" cy="233"/>
            </a:xfrm>
            <a:prstGeom prst="rect">
              <a:avLst/>
            </a:prstGeom>
            <a:noFill/>
            <a:ln w="9525">
              <a:noFill/>
              <a:miter lim="800000"/>
              <a:headEnd/>
              <a:tailEnd/>
            </a:ln>
            <a:effectLst/>
          </p:spPr>
          <p:txBody>
            <a:bodyPr wrap="none">
              <a:spAutoFit/>
            </a:bodyPr>
            <a:lstStyle/>
            <a:p>
              <a:r>
                <a:rPr lang="en-US" b="1" dirty="0">
                  <a:solidFill>
                    <a:srgbClr val="D60093"/>
                  </a:solidFill>
                  <a:latin typeface="Arial" pitchFamily="34" charset="0"/>
                  <a:cs typeface="Arial" pitchFamily="34" charset="0"/>
                </a:rPr>
                <a:t>d</a:t>
              </a:r>
            </a:p>
          </p:txBody>
        </p:sp>
        <p:sp>
          <p:nvSpPr>
            <p:cNvPr id="69665" name="Line 33"/>
            <p:cNvSpPr>
              <a:spLocks noChangeShapeType="1"/>
            </p:cNvSpPr>
            <p:nvPr/>
          </p:nvSpPr>
          <p:spPr bwMode="auto">
            <a:xfrm>
              <a:off x="1296" y="1536"/>
              <a:ext cx="816" cy="624"/>
            </a:xfrm>
            <a:prstGeom prst="line">
              <a:avLst/>
            </a:prstGeom>
            <a:noFill/>
            <a:ln w="9525">
              <a:solidFill>
                <a:schemeClr val="tx1"/>
              </a:solidFill>
              <a:round/>
              <a:headEnd/>
              <a:tailEnd/>
            </a:ln>
            <a:effectLst/>
          </p:spPr>
          <p:txBody>
            <a:bodyPr/>
            <a:lstStyle/>
            <a:p>
              <a:endParaRPr lang="en-US" b="1">
                <a:solidFill>
                  <a:srgbClr val="D60093"/>
                </a:solidFill>
                <a:latin typeface="Arial" pitchFamily="34" charset="0"/>
                <a:cs typeface="Arial" pitchFamily="34" charset="0"/>
              </a:endParaRPr>
            </a:p>
          </p:txBody>
        </p:sp>
      </p:grpSp>
      <p:sp>
        <p:nvSpPr>
          <p:cNvPr id="33" name="Slide Number Placeholder 32"/>
          <p:cNvSpPr>
            <a:spLocks noGrp="1"/>
          </p:cNvSpPr>
          <p:nvPr>
            <p:ph type="sldNum" sz="quarter" idx="12"/>
          </p:nvPr>
        </p:nvSpPr>
        <p:spPr/>
        <p:txBody>
          <a:bodyPr/>
          <a:lstStyle/>
          <a:p>
            <a:fld id="{19B12225-5612-419B-A8D5-4B8EEE4C217E}" type="slidenum">
              <a:rPr lang="en-US" smtClean="0"/>
              <a:pPr/>
              <a:t>14</a:t>
            </a:fld>
            <a:endParaRPr lang="en-US"/>
          </a:p>
        </p:txBody>
      </p:sp>
      <p:sp>
        <p:nvSpPr>
          <p:cNvPr id="34" name="Footer Placeholder 33"/>
          <p:cNvSpPr>
            <a:spLocks noGrp="1"/>
          </p:cNvSpPr>
          <p:nvPr>
            <p:ph type="ftr" sz="quarter" idx="11"/>
          </p:nvPr>
        </p:nvSpPr>
        <p:spPr/>
        <p:txBody>
          <a:bodyPr/>
          <a:lstStyle/>
          <a:p>
            <a:r>
              <a:rPr lang="en-US"/>
              <a:t>J. Leskovec, A. Rajaraman, J. Ullman: Mining of Massive Datasets, http://www.mmds.org</a:t>
            </a:r>
          </a:p>
        </p:txBody>
      </p:sp>
      <p:sp>
        <p:nvSpPr>
          <p:cNvPr id="7" name="Rectangle 6">
            <a:extLst>
              <a:ext uri="{FF2B5EF4-FFF2-40B4-BE49-F238E27FC236}">
                <a16:creationId xmlns:a16="http://schemas.microsoft.com/office/drawing/2014/main" id="{1E0B7FC1-6B43-DE44-B6D6-E01CC957940F}"/>
              </a:ext>
            </a:extLst>
          </p:cNvPr>
          <p:cNvSpPr/>
          <p:nvPr/>
        </p:nvSpPr>
        <p:spPr>
          <a:xfrm>
            <a:off x="685800" y="4347255"/>
            <a:ext cx="8229600" cy="1754326"/>
          </a:xfrm>
          <a:prstGeom prst="rect">
            <a:avLst/>
          </a:prstGeom>
        </p:spPr>
        <p:txBody>
          <a:bodyPr wrap="square">
            <a:spAutoFit/>
          </a:bodyPr>
          <a:lstStyle/>
          <a:p>
            <a:r>
              <a:rPr lang="en-US" dirty="0">
                <a:solidFill>
                  <a:srgbClr val="222222"/>
                </a:solidFill>
                <a:latin typeface="Arial" panose="020B0604020202020204" pitchFamily="34" charset="0"/>
              </a:rPr>
              <a:t>Competitive analysis can be used to compare the relative performance of an online and offline algorithm for the same problem. </a:t>
            </a:r>
          </a:p>
          <a:p>
            <a:r>
              <a:rPr lang="en-US" dirty="0">
                <a:solidFill>
                  <a:srgbClr val="222222"/>
                </a:solidFill>
                <a:latin typeface="Arial" panose="020B0604020202020204" pitchFamily="34" charset="0"/>
              </a:rPr>
              <a:t>The competitive ratio of an algorithm, is defined as the worst-case ratio of its cost divided by the optimal cost, over all possible inputs. </a:t>
            </a:r>
          </a:p>
          <a:p>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The greedy online algorithm to bipartite algorithm is ½.</a:t>
            </a:r>
          </a:p>
        </p:txBody>
      </p:sp>
      <p:sp>
        <p:nvSpPr>
          <p:cNvPr id="8" name="TextBox 7">
            <a:extLst>
              <a:ext uri="{FF2B5EF4-FFF2-40B4-BE49-F238E27FC236}">
                <a16:creationId xmlns:a16="http://schemas.microsoft.com/office/drawing/2014/main" id="{C50F6B80-C7A4-FF4B-8507-B7C1A957EA3C}"/>
              </a:ext>
            </a:extLst>
          </p:cNvPr>
          <p:cNvSpPr txBox="1"/>
          <p:nvPr/>
        </p:nvSpPr>
        <p:spPr>
          <a:xfrm>
            <a:off x="7848600" y="6101581"/>
            <a:ext cx="445635" cy="369332"/>
          </a:xfrm>
          <a:prstGeom prst="rect">
            <a:avLst/>
          </a:prstGeom>
          <a:noFill/>
        </p:spPr>
        <p:txBody>
          <a:bodyPr wrap="none" rtlCol="0">
            <a:spAutoFit/>
          </a:bodyPr>
          <a:lstStyle/>
          <a:p>
            <a:r>
              <a:rPr lang="en-US" dirty="0">
                <a:latin typeface="Arial" pitchFamily="34" charset="0"/>
                <a:cs typeface="Arial" pitchFamily="34" charset="0"/>
              </a:rPr>
              <a:t>Ye</a:t>
            </a:r>
          </a:p>
        </p:txBody>
      </p:sp>
    </p:spTree>
    <p:extLst>
      <p:ext uri="{BB962C8B-B14F-4D97-AF65-F5344CB8AC3E}">
        <p14:creationId xmlns:p14="http://schemas.microsoft.com/office/powerpoint/2010/main" val="111023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9662"/>
                                        </p:tgtEl>
                                        <p:attrNameLst>
                                          <p:attrName>style.visibility</p:attrName>
                                        </p:attrNameLst>
                                      </p:cBhvr>
                                      <p:to>
                                        <p:strVal val="visible"/>
                                      </p:to>
                                    </p:set>
                                    <p:anim calcmode="lin" valueType="num">
                                      <p:cBhvr additive="base">
                                        <p:cTn id="13" dur="500" fill="hold"/>
                                        <p:tgtEl>
                                          <p:spTgt spid="69662"/>
                                        </p:tgtEl>
                                        <p:attrNameLst>
                                          <p:attrName>ppt_x</p:attrName>
                                        </p:attrNameLst>
                                      </p:cBhvr>
                                      <p:tavLst>
                                        <p:tav tm="0">
                                          <p:val>
                                            <p:strVal val="0-#ppt_w/2"/>
                                          </p:val>
                                        </p:tav>
                                        <p:tav tm="100000">
                                          <p:val>
                                            <p:strVal val="#ppt_x"/>
                                          </p:val>
                                        </p:tav>
                                      </p:tavLst>
                                    </p:anim>
                                    <p:anim calcmode="lin" valueType="num">
                                      <p:cBhvr additive="base">
                                        <p:cTn id="14" dur="500" fill="hold"/>
                                        <p:tgtEl>
                                          <p:spTgt spid="6966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9663"/>
                                        </p:tgtEl>
                                        <p:attrNameLst>
                                          <p:attrName>style.visibility</p:attrName>
                                        </p:attrNameLst>
                                      </p:cBhvr>
                                      <p:to>
                                        <p:strVal val="visible"/>
                                      </p:to>
                                    </p:set>
                                    <p:anim calcmode="lin" valueType="num">
                                      <p:cBhvr additive="base">
                                        <p:cTn id="25" dur="500" fill="hold"/>
                                        <p:tgtEl>
                                          <p:spTgt spid="69663"/>
                                        </p:tgtEl>
                                        <p:attrNameLst>
                                          <p:attrName>ppt_x</p:attrName>
                                        </p:attrNameLst>
                                      </p:cBhvr>
                                      <p:tavLst>
                                        <p:tav tm="0">
                                          <p:val>
                                            <p:strVal val="0-#ppt_w/2"/>
                                          </p:val>
                                        </p:tav>
                                        <p:tav tm="100000">
                                          <p:val>
                                            <p:strVal val="#ppt_x"/>
                                          </p:val>
                                        </p:tav>
                                      </p:tavLst>
                                    </p:anim>
                                    <p:anim calcmode="lin" valueType="num">
                                      <p:cBhvr additive="base">
                                        <p:cTn id="26" dur="500" fill="hold"/>
                                        <p:tgtEl>
                                          <p:spTgt spid="6966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62" grpId="0" autoUpdateAnimBg="0"/>
      <p:bldP spid="69663"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br>
              <a:rPr lang="en-US" dirty="0"/>
            </a:br>
            <a:r>
              <a:rPr lang="en-US" dirty="0"/>
              <a:t>Web Advertising</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1029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t>History of Web Advertising</a:t>
            </a:r>
          </a:p>
        </p:txBody>
      </p:sp>
      <p:sp>
        <p:nvSpPr>
          <p:cNvPr id="38915" name="Rectangle 3"/>
          <p:cNvSpPr>
            <a:spLocks noGrp="1" noChangeArrowheads="1"/>
          </p:cNvSpPr>
          <p:nvPr>
            <p:ph idx="1"/>
          </p:nvPr>
        </p:nvSpPr>
        <p:spPr>
          <a:xfrm>
            <a:off x="457200" y="1295400"/>
            <a:ext cx="8229600" cy="5410200"/>
          </a:xfrm>
        </p:spPr>
        <p:txBody>
          <a:bodyPr>
            <a:normAutofit/>
          </a:bodyPr>
          <a:lstStyle/>
          <a:p>
            <a:r>
              <a:rPr lang="en-US" b="1" dirty="0">
                <a:solidFill>
                  <a:srgbClr val="D60093"/>
                </a:solidFill>
              </a:rPr>
              <a:t>Banner ads </a:t>
            </a:r>
            <a:r>
              <a:rPr lang="en-US" b="1" dirty="0"/>
              <a:t>(1995-2001)</a:t>
            </a:r>
          </a:p>
          <a:p>
            <a:pPr lvl="1"/>
            <a:r>
              <a:rPr lang="en-US" dirty="0"/>
              <a:t>Initial form of web advertising</a:t>
            </a:r>
          </a:p>
          <a:p>
            <a:pPr lvl="1"/>
            <a:r>
              <a:rPr lang="en-US" dirty="0"/>
              <a:t>Popular websites charged </a:t>
            </a:r>
            <a:br>
              <a:rPr lang="en-US" dirty="0"/>
            </a:br>
            <a:r>
              <a:rPr lang="en-US" i="1" dirty="0"/>
              <a:t>X</a:t>
            </a:r>
            <a:r>
              <a:rPr lang="en-US" dirty="0"/>
              <a:t>$ for every 1,000 </a:t>
            </a:r>
            <a:br>
              <a:rPr lang="en-US" dirty="0"/>
            </a:br>
            <a:r>
              <a:rPr lang="en-US" dirty="0"/>
              <a:t>“impressions” of the ad</a:t>
            </a:r>
          </a:p>
          <a:p>
            <a:pPr lvl="2"/>
            <a:r>
              <a:rPr lang="en-US" dirty="0"/>
              <a:t>Called “</a:t>
            </a:r>
            <a:r>
              <a:rPr lang="en-US" b="1" dirty="0"/>
              <a:t>CPM</a:t>
            </a:r>
            <a:r>
              <a:rPr lang="en-US" dirty="0"/>
              <a:t>” rate </a:t>
            </a:r>
            <a:br>
              <a:rPr lang="en-US" dirty="0"/>
            </a:br>
            <a:r>
              <a:rPr lang="en-US" dirty="0"/>
              <a:t>(Cost per thousand impressions)</a:t>
            </a:r>
          </a:p>
          <a:p>
            <a:pPr lvl="2"/>
            <a:r>
              <a:rPr lang="en-US" dirty="0"/>
              <a:t>Modeled similar to TV, magazine ads</a:t>
            </a:r>
          </a:p>
          <a:p>
            <a:pPr lvl="1"/>
            <a:r>
              <a:rPr lang="en-US" dirty="0"/>
              <a:t>From </a:t>
            </a:r>
            <a:r>
              <a:rPr lang="en-US" b="1" dirty="0"/>
              <a:t>untargeted</a:t>
            </a:r>
            <a:r>
              <a:rPr lang="en-US" dirty="0"/>
              <a:t> to </a:t>
            </a:r>
            <a:r>
              <a:rPr lang="en-US" b="1" dirty="0"/>
              <a:t>demographically targeted</a:t>
            </a:r>
          </a:p>
          <a:p>
            <a:pPr lvl="1"/>
            <a:r>
              <a:rPr lang="en-US" b="1" dirty="0"/>
              <a:t>Low click-through rates</a:t>
            </a:r>
          </a:p>
          <a:p>
            <a:pPr lvl="2"/>
            <a:r>
              <a:rPr lang="en-US" dirty="0"/>
              <a:t>Low ROI for advertisers</a:t>
            </a: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16</a:t>
            </a:fld>
            <a:endParaRPr lang="en-US"/>
          </a:p>
        </p:txBody>
      </p:sp>
      <p:grpSp>
        <p:nvGrpSpPr>
          <p:cNvPr id="3" name="Group 2"/>
          <p:cNvGrpSpPr/>
          <p:nvPr/>
        </p:nvGrpSpPr>
        <p:grpSpPr>
          <a:xfrm>
            <a:off x="5815243" y="1219200"/>
            <a:ext cx="3275707" cy="2743200"/>
            <a:chOff x="5815243" y="1371600"/>
            <a:chExt cx="3275707" cy="2743200"/>
          </a:xfrm>
        </p:grpSpPr>
        <p:pic>
          <p:nvPicPr>
            <p:cNvPr id="614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5243" y="1371600"/>
              <a:ext cx="325255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28950" y="1414057"/>
              <a:ext cx="762000" cy="381000"/>
            </a:xfrm>
            <a:prstGeom prst="rect">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1" name="Rectangle 10"/>
            <p:cNvSpPr/>
            <p:nvPr/>
          </p:nvSpPr>
          <p:spPr>
            <a:xfrm>
              <a:off x="7924800" y="3200400"/>
              <a:ext cx="1118957" cy="914400"/>
            </a:xfrm>
            <a:prstGeom prst="rect">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2" name="Rectangle 11"/>
            <p:cNvSpPr/>
            <p:nvPr/>
          </p:nvSpPr>
          <p:spPr>
            <a:xfrm>
              <a:off x="6653443" y="1910542"/>
              <a:ext cx="433157" cy="152400"/>
            </a:xfrm>
            <a:prstGeom prst="rect">
              <a:avLst/>
            </a:prstGeom>
            <a:ln w="38100">
              <a:solidFill>
                <a:srgbClr val="FF0000"/>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7" name="TextBox 6"/>
          <p:cNvSpPr txBox="1"/>
          <p:nvPr/>
        </p:nvSpPr>
        <p:spPr>
          <a:xfrm>
            <a:off x="6781597" y="4038600"/>
            <a:ext cx="2371162" cy="584775"/>
          </a:xfrm>
          <a:prstGeom prst="rect">
            <a:avLst/>
          </a:prstGeom>
          <a:noFill/>
        </p:spPr>
        <p:txBody>
          <a:bodyPr wrap="none" rtlCol="0">
            <a:spAutoFit/>
          </a:bodyPr>
          <a:lstStyle/>
          <a:p>
            <a:r>
              <a:rPr lang="en-US" sz="1600" b="1" dirty="0">
                <a:solidFill>
                  <a:srgbClr val="008000"/>
                </a:solidFill>
                <a:latin typeface="Arial" pitchFamily="34" charset="0"/>
                <a:cs typeface="Arial" pitchFamily="34" charset="0"/>
              </a:rPr>
              <a:t>CPM</a:t>
            </a:r>
            <a:r>
              <a:rPr lang="en-US" sz="1600" dirty="0">
                <a:solidFill>
                  <a:srgbClr val="008000"/>
                </a:solidFill>
                <a:latin typeface="Arial" pitchFamily="34" charset="0"/>
                <a:cs typeface="Arial" pitchFamily="34" charset="0"/>
              </a:rPr>
              <a:t>…cost per </a:t>
            </a:r>
            <a:r>
              <a:rPr lang="en-US" sz="1600" i="1" dirty="0">
                <a:solidFill>
                  <a:srgbClr val="008000"/>
                </a:solidFill>
                <a:latin typeface="Arial" pitchFamily="34" charset="0"/>
                <a:cs typeface="Arial" pitchFamily="34" charset="0"/>
              </a:rPr>
              <a:t>mille</a:t>
            </a:r>
          </a:p>
          <a:p>
            <a:r>
              <a:rPr lang="en-US" sz="1600" i="1" dirty="0">
                <a:solidFill>
                  <a:srgbClr val="008000"/>
                </a:solidFill>
                <a:latin typeface="Arial" pitchFamily="34" charset="0"/>
                <a:cs typeface="Arial" pitchFamily="34" charset="0"/>
              </a:rPr>
              <a:t>Mille…thousand in Latin</a:t>
            </a:r>
          </a:p>
        </p:txBody>
      </p:sp>
    </p:spTree>
    <p:extLst>
      <p:ext uri="{BB962C8B-B14F-4D97-AF65-F5344CB8AC3E}">
        <p14:creationId xmlns:p14="http://schemas.microsoft.com/office/powerpoint/2010/main" val="23728771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91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t>Performance-based Advertising</a:t>
            </a:r>
          </a:p>
        </p:txBody>
      </p:sp>
      <p:sp>
        <p:nvSpPr>
          <p:cNvPr id="39939" name="Rectangle 3"/>
          <p:cNvSpPr>
            <a:spLocks noGrp="1" noChangeArrowheads="1"/>
          </p:cNvSpPr>
          <p:nvPr>
            <p:ph type="body" idx="1"/>
          </p:nvPr>
        </p:nvSpPr>
        <p:spPr/>
        <p:txBody>
          <a:bodyPr>
            <a:normAutofit/>
          </a:bodyPr>
          <a:lstStyle/>
          <a:p>
            <a:r>
              <a:rPr lang="en-US" b="1" dirty="0">
                <a:solidFill>
                  <a:srgbClr val="008000"/>
                </a:solidFill>
              </a:rPr>
              <a:t>Introduced by Overture around 2000</a:t>
            </a:r>
          </a:p>
          <a:p>
            <a:pPr lvl="1"/>
            <a:r>
              <a:rPr lang="en-US" dirty="0">
                <a:solidFill>
                  <a:srgbClr val="0000FF"/>
                </a:solidFill>
              </a:rPr>
              <a:t>Advertisers </a:t>
            </a:r>
            <a:r>
              <a:rPr lang="en-US" b="1" dirty="0">
                <a:solidFill>
                  <a:srgbClr val="0000FF"/>
                </a:solidFill>
              </a:rPr>
              <a:t>bid</a:t>
            </a:r>
            <a:r>
              <a:rPr lang="en-US" dirty="0">
                <a:solidFill>
                  <a:srgbClr val="0000FF"/>
                </a:solidFill>
              </a:rPr>
              <a:t> on </a:t>
            </a:r>
            <a:r>
              <a:rPr lang="en-US" b="1" dirty="0">
                <a:solidFill>
                  <a:srgbClr val="0000FF"/>
                </a:solidFill>
              </a:rPr>
              <a:t>search keywords</a:t>
            </a:r>
          </a:p>
          <a:p>
            <a:pPr lvl="1"/>
            <a:r>
              <a:rPr lang="en-US" dirty="0">
                <a:solidFill>
                  <a:srgbClr val="D60093"/>
                </a:solidFill>
              </a:rPr>
              <a:t>When someone searches for that keyword, the </a:t>
            </a:r>
            <a:r>
              <a:rPr lang="en-US" b="1" dirty="0">
                <a:solidFill>
                  <a:srgbClr val="D60093"/>
                </a:solidFill>
              </a:rPr>
              <a:t>highest bidder’s ad is shown</a:t>
            </a:r>
          </a:p>
          <a:p>
            <a:pPr lvl="1"/>
            <a:r>
              <a:rPr lang="en-US" dirty="0">
                <a:solidFill>
                  <a:srgbClr val="008000"/>
                </a:solidFill>
              </a:rPr>
              <a:t>Advertiser is charged only if the ad is clicked on</a:t>
            </a:r>
          </a:p>
          <a:p>
            <a:pPr lvl="8"/>
            <a:endParaRPr lang="en-US" dirty="0"/>
          </a:p>
          <a:p>
            <a:r>
              <a:rPr lang="en-US" dirty="0"/>
              <a:t>Similar model adopted by Google with some changes around 2002</a:t>
            </a:r>
          </a:p>
          <a:p>
            <a:pPr lvl="1"/>
            <a:r>
              <a:rPr lang="en-US" dirty="0"/>
              <a:t>Called </a:t>
            </a:r>
            <a:r>
              <a:rPr lang="en-US" b="1" dirty="0" err="1"/>
              <a:t>Adwords</a:t>
            </a:r>
            <a:r>
              <a:rPr lang="en-US" b="1" dirty="0"/>
              <a:t> (now Google Ads)</a:t>
            </a: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17</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5207639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Ads vs. Search Results</a:t>
            </a:r>
          </a:p>
        </p:txBody>
      </p:sp>
      <p:pic>
        <p:nvPicPr>
          <p:cNvPr id="17415" name="Picture 7" descr="google-results"/>
          <p:cNvPicPr>
            <a:picLocks noChangeAspect="1" noChangeArrowheads="1"/>
          </p:cNvPicPr>
          <p:nvPr/>
        </p:nvPicPr>
        <p:blipFill>
          <a:blip r:embed="rId3" cstate="print"/>
          <a:srcRect/>
          <a:stretch>
            <a:fillRect/>
          </a:stretch>
        </p:blipFill>
        <p:spPr bwMode="auto">
          <a:xfrm>
            <a:off x="381000" y="1676400"/>
            <a:ext cx="5334000" cy="4006850"/>
          </a:xfrm>
          <a:prstGeom prst="rect">
            <a:avLst/>
          </a:prstGeom>
          <a:noFill/>
        </p:spPr>
      </p:pic>
      <p:pic>
        <p:nvPicPr>
          <p:cNvPr id="17416" name="Picture 8" descr="google-ads"/>
          <p:cNvPicPr>
            <a:picLocks noChangeAspect="1" noChangeArrowheads="1"/>
          </p:cNvPicPr>
          <p:nvPr/>
        </p:nvPicPr>
        <p:blipFill>
          <a:blip r:embed="rId4" cstate="print"/>
          <a:srcRect/>
          <a:stretch>
            <a:fillRect/>
          </a:stretch>
        </p:blipFill>
        <p:spPr bwMode="auto">
          <a:xfrm>
            <a:off x="5715000" y="1704975"/>
            <a:ext cx="3124200" cy="3095625"/>
          </a:xfrm>
          <a:prstGeom prst="rect">
            <a:avLst/>
          </a:prstGeom>
          <a:noFill/>
        </p:spPr>
      </p:pic>
      <p:sp>
        <p:nvSpPr>
          <p:cNvPr id="6" name="Slide Number Placeholder 5"/>
          <p:cNvSpPr>
            <a:spLocks noGrp="1"/>
          </p:cNvSpPr>
          <p:nvPr>
            <p:ph type="sldNum" sz="quarter" idx="12"/>
          </p:nvPr>
        </p:nvSpPr>
        <p:spPr/>
        <p:txBody>
          <a:bodyPr/>
          <a:lstStyle/>
          <a:p>
            <a:fld id="{19B12225-5612-419B-A8D5-4B8EEE4C217E}" type="slidenum">
              <a:rPr lang="en-US" smtClean="0"/>
              <a:pPr/>
              <a:t>18</a:t>
            </a:fld>
            <a:endParaRPr lang="en-US"/>
          </a:p>
        </p:txBody>
      </p:sp>
      <p:sp>
        <p:nvSpPr>
          <p:cNvPr id="7" name="Footer Placeholder 6"/>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245754030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dirty="0"/>
              <a:t>Online advertisement problems</a:t>
            </a:r>
          </a:p>
        </p:txBody>
      </p:sp>
      <p:sp>
        <p:nvSpPr>
          <p:cNvPr id="18435" name="Rectangle 3"/>
          <p:cNvSpPr>
            <a:spLocks noGrp="1" noChangeArrowheads="1"/>
          </p:cNvSpPr>
          <p:nvPr>
            <p:ph type="body" idx="1"/>
          </p:nvPr>
        </p:nvSpPr>
        <p:spPr/>
        <p:txBody>
          <a:bodyPr/>
          <a:lstStyle/>
          <a:p>
            <a:r>
              <a:rPr lang="en-US" b="1" dirty="0">
                <a:solidFill>
                  <a:srgbClr val="0000FF"/>
                </a:solidFill>
              </a:rPr>
              <a:t>Performance-based advertising works!</a:t>
            </a:r>
          </a:p>
          <a:p>
            <a:pPr lvl="1"/>
            <a:r>
              <a:rPr lang="en-US" dirty="0"/>
              <a:t>Multi-billion-dollar industry</a:t>
            </a:r>
          </a:p>
          <a:p>
            <a:pPr lvl="8"/>
            <a:endParaRPr lang="en-US" dirty="0"/>
          </a:p>
          <a:p>
            <a:r>
              <a:rPr lang="en-US" b="1" dirty="0"/>
              <a:t>What ads to show for a given query? </a:t>
            </a:r>
          </a:p>
          <a:p>
            <a:pPr lvl="1"/>
            <a:r>
              <a:rPr lang="en-US" dirty="0"/>
              <a:t>to maximize search engine’s revenues</a:t>
            </a:r>
          </a:p>
          <a:p>
            <a:pPr lvl="8"/>
            <a:endParaRPr lang="en-US" dirty="0"/>
          </a:p>
          <a:p>
            <a:r>
              <a:rPr lang="en-US" b="1" dirty="0">
                <a:solidFill>
                  <a:srgbClr val="008000"/>
                </a:solidFill>
              </a:rPr>
              <a:t>If I am an advertiser, which search terms should I bid on and how much should I bid? </a:t>
            </a:r>
          </a:p>
          <a:p>
            <a:pPr lvl="1">
              <a:buFont typeface="Wingdings" pitchFamily="1" charset="2"/>
              <a:buNone/>
            </a:pP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19</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2" name="TextBox 1">
            <a:extLst>
              <a:ext uri="{FF2B5EF4-FFF2-40B4-BE49-F238E27FC236}">
                <a16:creationId xmlns:a16="http://schemas.microsoft.com/office/drawing/2014/main" id="{B81A460D-E16A-DE4A-9833-A9A731B850C9}"/>
              </a:ext>
            </a:extLst>
          </p:cNvPr>
          <p:cNvSpPr txBox="1"/>
          <p:nvPr/>
        </p:nvSpPr>
        <p:spPr>
          <a:xfrm>
            <a:off x="8204396" y="6324600"/>
            <a:ext cx="445635" cy="369332"/>
          </a:xfrm>
          <a:prstGeom prst="rect">
            <a:avLst/>
          </a:prstGeom>
          <a:noFill/>
        </p:spPr>
        <p:txBody>
          <a:bodyPr wrap="none" rtlCol="0">
            <a:spAutoFit/>
          </a:bodyPr>
          <a:lstStyle/>
          <a:p>
            <a:r>
              <a:rPr lang="en-US" dirty="0">
                <a:latin typeface="Arial" pitchFamily="34" charset="0"/>
                <a:cs typeface="Arial" pitchFamily="34" charset="0"/>
              </a:rPr>
              <a:t>Ye</a:t>
            </a:r>
          </a:p>
        </p:txBody>
      </p:sp>
    </p:spTree>
    <p:extLst>
      <p:ext uri="{BB962C8B-B14F-4D97-AF65-F5344CB8AC3E}">
        <p14:creationId xmlns:p14="http://schemas.microsoft.com/office/powerpoint/2010/main" val="14893146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Online Algorithms</a:t>
            </a:r>
          </a:p>
        </p:txBody>
      </p:sp>
      <p:sp>
        <p:nvSpPr>
          <p:cNvPr id="44035" name="Rectangle 3"/>
          <p:cNvSpPr>
            <a:spLocks noGrp="1" noChangeArrowheads="1"/>
          </p:cNvSpPr>
          <p:nvPr>
            <p:ph type="body" idx="1"/>
          </p:nvPr>
        </p:nvSpPr>
        <p:spPr/>
        <p:txBody>
          <a:bodyPr/>
          <a:lstStyle/>
          <a:p>
            <a:r>
              <a:rPr lang="en-US" b="1" dirty="0">
                <a:solidFill>
                  <a:srgbClr val="FF0000"/>
                </a:solidFill>
              </a:rPr>
              <a:t>Classic model of algorithms</a:t>
            </a:r>
          </a:p>
          <a:p>
            <a:pPr lvl="1"/>
            <a:r>
              <a:rPr lang="en-US" dirty="0"/>
              <a:t>You get to see the entire input, then compute some function of it</a:t>
            </a:r>
          </a:p>
          <a:p>
            <a:pPr lvl="1"/>
            <a:r>
              <a:rPr lang="en-US" dirty="0"/>
              <a:t>In this context, “offline algorithm”</a:t>
            </a:r>
          </a:p>
          <a:p>
            <a:pPr lvl="8"/>
            <a:endParaRPr lang="en-US" dirty="0"/>
          </a:p>
          <a:p>
            <a:r>
              <a:rPr lang="en-US" b="1" dirty="0">
                <a:solidFill>
                  <a:srgbClr val="0000FF"/>
                </a:solidFill>
              </a:rPr>
              <a:t>Online Algorithms</a:t>
            </a:r>
          </a:p>
          <a:p>
            <a:pPr lvl="1"/>
            <a:r>
              <a:rPr lang="en-US" dirty="0"/>
              <a:t>You get to see the input one piece at a time, and need to make irrevocable decisions along the way</a:t>
            </a:r>
          </a:p>
          <a:p>
            <a:pPr lvl="1"/>
            <a:r>
              <a:rPr lang="en-US" b="1" dirty="0"/>
              <a:t>Similar to the data stream model</a:t>
            </a:r>
          </a:p>
        </p:txBody>
      </p:sp>
      <p:sp>
        <p:nvSpPr>
          <p:cNvPr id="5" name="Slide Number Placeholder 4"/>
          <p:cNvSpPr>
            <a:spLocks noGrp="1"/>
          </p:cNvSpPr>
          <p:nvPr>
            <p:ph type="sldNum" sz="quarter" idx="12"/>
          </p:nvPr>
        </p:nvSpPr>
        <p:spPr/>
        <p:txBody>
          <a:bodyPr/>
          <a:lstStyle/>
          <a:p>
            <a:fld id="{19B12225-5612-419B-A8D5-4B8EEE4C217E}" type="slidenum">
              <a:rPr lang="en-US" smtClean="0"/>
              <a:pPr/>
              <a:t>2</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39163980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35">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Adwords</a:t>
            </a:r>
            <a:r>
              <a:rPr lang="en-US" dirty="0"/>
              <a:t> Problem</a:t>
            </a:r>
          </a:p>
        </p:txBody>
      </p:sp>
      <p:sp>
        <p:nvSpPr>
          <p:cNvPr id="3" name="Content Placeholder 2"/>
          <p:cNvSpPr>
            <a:spLocks noGrp="1"/>
          </p:cNvSpPr>
          <p:nvPr>
            <p:ph idx="1"/>
          </p:nvPr>
        </p:nvSpPr>
        <p:spPr>
          <a:xfrm>
            <a:off x="457200" y="1066800"/>
            <a:ext cx="8229600" cy="5562600"/>
          </a:xfrm>
        </p:spPr>
        <p:txBody>
          <a:bodyPr>
            <a:normAutofit fontScale="92500" lnSpcReduction="10000"/>
          </a:bodyPr>
          <a:lstStyle/>
          <a:p>
            <a:r>
              <a:rPr lang="en-US" b="1" dirty="0">
                <a:solidFill>
                  <a:srgbClr val="0000FF"/>
                </a:solidFill>
              </a:rPr>
              <a:t>Given:</a:t>
            </a:r>
          </a:p>
          <a:p>
            <a:pPr lvl="1"/>
            <a:r>
              <a:rPr lang="en-US" b="1" dirty="0"/>
              <a:t>1.</a:t>
            </a:r>
            <a:r>
              <a:rPr lang="en-US" dirty="0"/>
              <a:t> A set of bids by advertisers for search queries</a:t>
            </a:r>
          </a:p>
          <a:p>
            <a:pPr lvl="1"/>
            <a:r>
              <a:rPr lang="en-US" b="1" dirty="0"/>
              <a:t>2.</a:t>
            </a:r>
            <a:r>
              <a:rPr lang="en-US" dirty="0"/>
              <a:t> A click-through rate for each advertiser-query pair</a:t>
            </a:r>
          </a:p>
          <a:p>
            <a:pPr lvl="1"/>
            <a:r>
              <a:rPr lang="en-US" b="1" dirty="0"/>
              <a:t>3.</a:t>
            </a:r>
            <a:r>
              <a:rPr lang="en-US" dirty="0"/>
              <a:t> A budget for each advertiser (say for 1 month)</a:t>
            </a:r>
          </a:p>
          <a:p>
            <a:pPr lvl="1"/>
            <a:r>
              <a:rPr lang="en-US" b="1" dirty="0"/>
              <a:t>4.</a:t>
            </a:r>
            <a:r>
              <a:rPr lang="en-US" dirty="0"/>
              <a:t> A limit on the number of ads to be displayed with each search query</a:t>
            </a:r>
          </a:p>
          <a:p>
            <a:r>
              <a:rPr lang="en-US" b="1" dirty="0">
                <a:solidFill>
                  <a:srgbClr val="D60093"/>
                </a:solidFill>
              </a:rPr>
              <a:t>Respond to each search query with a set of advertisers such that:</a:t>
            </a:r>
          </a:p>
          <a:p>
            <a:pPr lvl="1"/>
            <a:r>
              <a:rPr lang="en-US" b="1" dirty="0"/>
              <a:t>1.</a:t>
            </a:r>
            <a:r>
              <a:rPr lang="en-US" dirty="0"/>
              <a:t> The size of the set is no larger than the limit on the number of ads per query</a:t>
            </a:r>
          </a:p>
          <a:p>
            <a:pPr lvl="1"/>
            <a:r>
              <a:rPr lang="en-US" b="1" dirty="0"/>
              <a:t>2.</a:t>
            </a:r>
            <a:r>
              <a:rPr lang="en-US" dirty="0"/>
              <a:t> Each advertiser has bid on the search query</a:t>
            </a:r>
          </a:p>
          <a:p>
            <a:pPr lvl="1"/>
            <a:r>
              <a:rPr lang="en-US" b="1" dirty="0"/>
              <a:t>3.</a:t>
            </a:r>
            <a:r>
              <a:rPr lang="en-US" dirty="0"/>
              <a:t> Each advertiser has enough budget left to pay for the ad if it is clicked upon</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20</a:t>
            </a:fld>
            <a:endParaRPr lang="en-US"/>
          </a:p>
        </p:txBody>
      </p:sp>
    </p:spTree>
    <p:extLst>
      <p:ext uri="{BB962C8B-B14F-4D97-AF65-F5344CB8AC3E}">
        <p14:creationId xmlns:p14="http://schemas.microsoft.com/office/powerpoint/2010/main" val="316772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err="1"/>
              <a:t>Adwords</a:t>
            </a:r>
            <a:r>
              <a:rPr lang="en-US" dirty="0"/>
              <a:t> Problem</a:t>
            </a:r>
          </a:p>
        </p:txBody>
      </p:sp>
      <p:sp>
        <p:nvSpPr>
          <p:cNvPr id="40963" name="Rectangle 3"/>
          <p:cNvSpPr>
            <a:spLocks noGrp="1" noChangeArrowheads="1"/>
          </p:cNvSpPr>
          <p:nvPr>
            <p:ph type="body" idx="1"/>
          </p:nvPr>
        </p:nvSpPr>
        <p:spPr/>
        <p:txBody>
          <a:bodyPr>
            <a:normAutofit/>
          </a:bodyPr>
          <a:lstStyle/>
          <a:p>
            <a:pPr>
              <a:lnSpc>
                <a:spcPct val="90000"/>
              </a:lnSpc>
            </a:pPr>
            <a:r>
              <a:rPr lang="en-US" dirty="0"/>
              <a:t>A stream of queries arrives at the search engine: </a:t>
            </a:r>
            <a:r>
              <a:rPr lang="en-US" b="1" i="1" dirty="0"/>
              <a:t>q</a:t>
            </a:r>
            <a:r>
              <a:rPr lang="en-US" b="1" i="1" baseline="-25000" dirty="0"/>
              <a:t>1</a:t>
            </a:r>
            <a:r>
              <a:rPr lang="en-US" i="1" dirty="0"/>
              <a:t>, </a:t>
            </a:r>
            <a:r>
              <a:rPr lang="en-US" b="1" i="1" dirty="0"/>
              <a:t>q</a:t>
            </a:r>
            <a:r>
              <a:rPr lang="en-US" b="1" i="1" baseline="-25000" dirty="0"/>
              <a:t>2</a:t>
            </a:r>
            <a:r>
              <a:rPr lang="en-US" i="1" dirty="0"/>
              <a:t>, …</a:t>
            </a:r>
          </a:p>
          <a:p>
            <a:pPr>
              <a:lnSpc>
                <a:spcPct val="90000"/>
              </a:lnSpc>
            </a:pPr>
            <a:r>
              <a:rPr lang="en-US" dirty="0"/>
              <a:t>Several advertisers bid on each query</a:t>
            </a:r>
          </a:p>
          <a:p>
            <a:pPr>
              <a:lnSpc>
                <a:spcPct val="90000"/>
              </a:lnSpc>
            </a:pPr>
            <a:r>
              <a:rPr lang="en-US" dirty="0"/>
              <a:t>When query </a:t>
            </a:r>
            <a:r>
              <a:rPr lang="en-US" b="1" i="1" dirty="0" err="1"/>
              <a:t>q</a:t>
            </a:r>
            <a:r>
              <a:rPr lang="en-US" b="1" i="1" baseline="-25000" dirty="0" err="1"/>
              <a:t>i</a:t>
            </a:r>
            <a:r>
              <a:rPr lang="en-US" dirty="0"/>
              <a:t> arrives, search engine must pick a subset of advertisers whose ads are shown</a:t>
            </a:r>
          </a:p>
          <a:p>
            <a:pPr lvl="8">
              <a:lnSpc>
                <a:spcPct val="90000"/>
              </a:lnSpc>
            </a:pPr>
            <a:endParaRPr lang="en-US" dirty="0"/>
          </a:p>
          <a:p>
            <a:pPr>
              <a:lnSpc>
                <a:spcPct val="90000"/>
              </a:lnSpc>
            </a:pPr>
            <a:r>
              <a:rPr lang="en-US" b="1" dirty="0">
                <a:solidFill>
                  <a:srgbClr val="D60093"/>
                </a:solidFill>
              </a:rPr>
              <a:t>Goal:</a:t>
            </a:r>
            <a:r>
              <a:rPr lang="en-US" dirty="0"/>
              <a:t> </a:t>
            </a:r>
            <a:r>
              <a:rPr lang="en-US" b="1" dirty="0"/>
              <a:t>Maximize search engine’s revenues</a:t>
            </a:r>
          </a:p>
          <a:p>
            <a:pPr lvl="1"/>
            <a:r>
              <a:rPr lang="en-US" b="1" dirty="0">
                <a:solidFill>
                  <a:srgbClr val="008000"/>
                </a:solidFill>
              </a:rPr>
              <a:t>Simple solution:</a:t>
            </a:r>
            <a:r>
              <a:rPr lang="en-US" b="1" dirty="0">
                <a:solidFill>
                  <a:schemeClr val="accent3"/>
                </a:solidFill>
              </a:rPr>
              <a:t> </a:t>
            </a:r>
            <a:r>
              <a:rPr lang="en-US" dirty="0"/>
              <a:t>Instead of raw bids, use the “</a:t>
            </a:r>
            <a:r>
              <a:rPr lang="en-US" b="1" dirty="0"/>
              <a:t>expected revenue per click</a:t>
            </a:r>
            <a:r>
              <a:rPr lang="en-US" dirty="0"/>
              <a:t>” (i.e., </a:t>
            </a:r>
            <a:r>
              <a:rPr lang="en-US" b="1" dirty="0"/>
              <a:t>Bid*CTR</a:t>
            </a:r>
            <a:r>
              <a:rPr lang="en-US" dirty="0"/>
              <a:t>)</a:t>
            </a:r>
          </a:p>
          <a:p>
            <a:pPr>
              <a:lnSpc>
                <a:spcPct val="90000"/>
              </a:lnSpc>
            </a:pPr>
            <a:r>
              <a:rPr lang="en-US" b="1" dirty="0">
                <a:solidFill>
                  <a:srgbClr val="0000FF"/>
                </a:solidFill>
              </a:rPr>
              <a:t>Clearly we need an online algorithm!</a:t>
            </a:r>
          </a:p>
        </p:txBody>
      </p:sp>
      <p:sp>
        <p:nvSpPr>
          <p:cNvPr id="5" name="Slide Number Placeholder 4"/>
          <p:cNvSpPr>
            <a:spLocks noGrp="1"/>
          </p:cNvSpPr>
          <p:nvPr>
            <p:ph type="sldNum" sz="quarter" idx="12"/>
          </p:nvPr>
        </p:nvSpPr>
        <p:spPr/>
        <p:txBody>
          <a:bodyPr/>
          <a:lstStyle/>
          <a:p>
            <a:fld id="{19B12225-5612-419B-A8D5-4B8EEE4C217E}" type="slidenum">
              <a:rPr lang="en-US" smtClean="0"/>
              <a:pPr/>
              <a:t>21</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3128274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6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096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dirty="0"/>
              <a:t>The </a:t>
            </a:r>
            <a:r>
              <a:rPr lang="en-US" dirty="0" err="1"/>
              <a:t>Adwords</a:t>
            </a:r>
            <a:r>
              <a:rPr lang="en-US" dirty="0"/>
              <a:t> Innovation</a:t>
            </a:r>
          </a:p>
        </p:txBody>
      </p:sp>
      <p:sp>
        <p:nvSpPr>
          <p:cNvPr id="21" name="Footer Placeholder 20"/>
          <p:cNvSpPr>
            <a:spLocks noGrp="1"/>
          </p:cNvSpPr>
          <p:nvPr>
            <p:ph type="ftr" sz="quarter" idx="11"/>
          </p:nvPr>
        </p:nvSpPr>
        <p:spPr/>
        <p:txBody>
          <a:bodyPr/>
          <a:lstStyle/>
          <a:p>
            <a:r>
              <a:rPr lang="en-US"/>
              <a:t>J. Leskovec, A. Rajaraman, J. Ullman: Mining of Massive Datasets, http://www.mmds.org</a:t>
            </a:r>
          </a:p>
        </p:txBody>
      </p:sp>
      <p:sp>
        <p:nvSpPr>
          <p:cNvPr id="20" name="Slide Number Placeholder 19"/>
          <p:cNvSpPr>
            <a:spLocks noGrp="1"/>
          </p:cNvSpPr>
          <p:nvPr>
            <p:ph type="sldNum" sz="quarter" idx="12"/>
          </p:nvPr>
        </p:nvSpPr>
        <p:spPr/>
        <p:txBody>
          <a:bodyPr/>
          <a:lstStyle/>
          <a:p>
            <a:fld id="{928FFA6C-C0FA-4814-A544-74F5F25931A1}" type="slidenum">
              <a:rPr lang="en-US" smtClean="0"/>
              <a:pPr/>
              <a:t>22</a:t>
            </a:fld>
            <a:endParaRPr lang="en-US"/>
          </a:p>
        </p:txBody>
      </p:sp>
      <p:sp>
        <p:nvSpPr>
          <p:cNvPr id="118787" name="Rectangle 3"/>
          <p:cNvSpPr>
            <a:spLocks noChangeArrowheads="1"/>
          </p:cNvSpPr>
          <p:nvPr/>
        </p:nvSpPr>
        <p:spPr bwMode="auto">
          <a:xfrm>
            <a:off x="762000" y="22098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dirty="0">
                <a:solidFill>
                  <a:srgbClr val="0000FF"/>
                </a:solidFill>
                <a:latin typeface="Arial" charset="0"/>
              </a:rPr>
              <a:t>Advertiser</a:t>
            </a:r>
          </a:p>
        </p:txBody>
      </p:sp>
      <p:sp>
        <p:nvSpPr>
          <p:cNvPr id="118788" name="Rectangle 4"/>
          <p:cNvSpPr>
            <a:spLocks noChangeArrowheads="1"/>
          </p:cNvSpPr>
          <p:nvPr/>
        </p:nvSpPr>
        <p:spPr bwMode="auto">
          <a:xfrm>
            <a:off x="2667000" y="22098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solidFill>
                  <a:srgbClr val="0000FF"/>
                </a:solidFill>
                <a:latin typeface="Arial" charset="0"/>
              </a:rPr>
              <a:t>Bid</a:t>
            </a:r>
          </a:p>
        </p:txBody>
      </p:sp>
      <p:sp>
        <p:nvSpPr>
          <p:cNvPr id="118789" name="Rectangle 5"/>
          <p:cNvSpPr>
            <a:spLocks noChangeArrowheads="1"/>
          </p:cNvSpPr>
          <p:nvPr/>
        </p:nvSpPr>
        <p:spPr bwMode="auto">
          <a:xfrm>
            <a:off x="4572000" y="22098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solidFill>
                  <a:srgbClr val="0000FF"/>
                </a:solidFill>
                <a:latin typeface="Arial" charset="0"/>
              </a:rPr>
              <a:t>CTR</a:t>
            </a:r>
          </a:p>
        </p:txBody>
      </p:sp>
      <p:sp>
        <p:nvSpPr>
          <p:cNvPr id="118790" name="Rectangle 6"/>
          <p:cNvSpPr>
            <a:spLocks noChangeArrowheads="1"/>
          </p:cNvSpPr>
          <p:nvPr/>
        </p:nvSpPr>
        <p:spPr bwMode="auto">
          <a:xfrm>
            <a:off x="6477000" y="22098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solidFill>
                  <a:srgbClr val="0000FF"/>
                </a:solidFill>
                <a:latin typeface="Arial" charset="0"/>
              </a:rPr>
              <a:t>Bid * CTR</a:t>
            </a:r>
          </a:p>
        </p:txBody>
      </p:sp>
      <p:sp>
        <p:nvSpPr>
          <p:cNvPr id="118791" name="Rectangle 7"/>
          <p:cNvSpPr>
            <a:spLocks noChangeArrowheads="1"/>
          </p:cNvSpPr>
          <p:nvPr/>
        </p:nvSpPr>
        <p:spPr bwMode="auto">
          <a:xfrm>
            <a:off x="762000" y="28956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A</a:t>
            </a:r>
          </a:p>
        </p:txBody>
      </p:sp>
      <p:sp>
        <p:nvSpPr>
          <p:cNvPr id="118792" name="Rectangle 8"/>
          <p:cNvSpPr>
            <a:spLocks noChangeArrowheads="1"/>
          </p:cNvSpPr>
          <p:nvPr/>
        </p:nvSpPr>
        <p:spPr bwMode="auto">
          <a:xfrm>
            <a:off x="762000" y="35814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B</a:t>
            </a:r>
          </a:p>
        </p:txBody>
      </p:sp>
      <p:sp>
        <p:nvSpPr>
          <p:cNvPr id="118793" name="Rectangle 9"/>
          <p:cNvSpPr>
            <a:spLocks noChangeArrowheads="1"/>
          </p:cNvSpPr>
          <p:nvPr/>
        </p:nvSpPr>
        <p:spPr bwMode="auto">
          <a:xfrm>
            <a:off x="762000" y="42672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C</a:t>
            </a:r>
          </a:p>
        </p:txBody>
      </p:sp>
      <p:sp>
        <p:nvSpPr>
          <p:cNvPr id="118794" name="Rectangle 10"/>
          <p:cNvSpPr>
            <a:spLocks noChangeArrowheads="1"/>
          </p:cNvSpPr>
          <p:nvPr/>
        </p:nvSpPr>
        <p:spPr bwMode="auto">
          <a:xfrm>
            <a:off x="2667000" y="28956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$1.00</a:t>
            </a:r>
          </a:p>
        </p:txBody>
      </p:sp>
      <p:sp>
        <p:nvSpPr>
          <p:cNvPr id="118795" name="Rectangle 11"/>
          <p:cNvSpPr>
            <a:spLocks noChangeArrowheads="1"/>
          </p:cNvSpPr>
          <p:nvPr/>
        </p:nvSpPr>
        <p:spPr bwMode="auto">
          <a:xfrm>
            <a:off x="2667000" y="35814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$0.75</a:t>
            </a:r>
          </a:p>
        </p:txBody>
      </p:sp>
      <p:sp>
        <p:nvSpPr>
          <p:cNvPr id="118796" name="Rectangle 12"/>
          <p:cNvSpPr>
            <a:spLocks noChangeArrowheads="1"/>
          </p:cNvSpPr>
          <p:nvPr/>
        </p:nvSpPr>
        <p:spPr bwMode="auto">
          <a:xfrm>
            <a:off x="2667000" y="42672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$0.50</a:t>
            </a:r>
          </a:p>
        </p:txBody>
      </p:sp>
      <p:sp>
        <p:nvSpPr>
          <p:cNvPr id="118797" name="Rectangle 13"/>
          <p:cNvSpPr>
            <a:spLocks noChangeArrowheads="1"/>
          </p:cNvSpPr>
          <p:nvPr/>
        </p:nvSpPr>
        <p:spPr bwMode="auto">
          <a:xfrm>
            <a:off x="4572000" y="28956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1%</a:t>
            </a:r>
          </a:p>
        </p:txBody>
      </p:sp>
      <p:sp>
        <p:nvSpPr>
          <p:cNvPr id="118798" name="Rectangle 14"/>
          <p:cNvSpPr>
            <a:spLocks noChangeArrowheads="1"/>
          </p:cNvSpPr>
          <p:nvPr/>
        </p:nvSpPr>
        <p:spPr bwMode="auto">
          <a:xfrm>
            <a:off x="4572000" y="35814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2%</a:t>
            </a:r>
          </a:p>
        </p:txBody>
      </p:sp>
      <p:sp>
        <p:nvSpPr>
          <p:cNvPr id="118799" name="Rectangle 15"/>
          <p:cNvSpPr>
            <a:spLocks noChangeArrowheads="1"/>
          </p:cNvSpPr>
          <p:nvPr/>
        </p:nvSpPr>
        <p:spPr bwMode="auto">
          <a:xfrm>
            <a:off x="4572000" y="42672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2.5%</a:t>
            </a:r>
          </a:p>
        </p:txBody>
      </p:sp>
      <p:sp>
        <p:nvSpPr>
          <p:cNvPr id="118800" name="Rectangle 16"/>
          <p:cNvSpPr>
            <a:spLocks noChangeArrowheads="1"/>
          </p:cNvSpPr>
          <p:nvPr/>
        </p:nvSpPr>
        <p:spPr bwMode="auto">
          <a:xfrm>
            <a:off x="6477000" y="28956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1 cent</a:t>
            </a:r>
          </a:p>
        </p:txBody>
      </p:sp>
      <p:sp>
        <p:nvSpPr>
          <p:cNvPr id="118801" name="Rectangle 17"/>
          <p:cNvSpPr>
            <a:spLocks noChangeArrowheads="1"/>
          </p:cNvSpPr>
          <p:nvPr/>
        </p:nvSpPr>
        <p:spPr bwMode="auto">
          <a:xfrm>
            <a:off x="6477000" y="35814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1.5 cents</a:t>
            </a:r>
          </a:p>
        </p:txBody>
      </p:sp>
      <p:sp>
        <p:nvSpPr>
          <p:cNvPr id="118802" name="Rectangle 18"/>
          <p:cNvSpPr>
            <a:spLocks noChangeArrowheads="1"/>
          </p:cNvSpPr>
          <p:nvPr/>
        </p:nvSpPr>
        <p:spPr bwMode="auto">
          <a:xfrm>
            <a:off x="6477000" y="42672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1.125 cents</a:t>
            </a:r>
          </a:p>
        </p:txBody>
      </p:sp>
      <p:sp>
        <p:nvSpPr>
          <p:cNvPr id="2" name="TextBox 1"/>
          <p:cNvSpPr txBox="1"/>
          <p:nvPr/>
        </p:nvSpPr>
        <p:spPr>
          <a:xfrm>
            <a:off x="4793412" y="4916269"/>
            <a:ext cx="1531188" cy="646331"/>
          </a:xfrm>
          <a:prstGeom prst="rect">
            <a:avLst/>
          </a:prstGeom>
          <a:noFill/>
        </p:spPr>
        <p:txBody>
          <a:bodyPr wrap="none" rtlCol="0">
            <a:spAutoFit/>
          </a:bodyPr>
          <a:lstStyle/>
          <a:p>
            <a:pPr algn="ctr"/>
            <a:r>
              <a:rPr lang="en-US" dirty="0">
                <a:solidFill>
                  <a:srgbClr val="008000"/>
                </a:solidFill>
                <a:latin typeface="Arial" pitchFamily="34" charset="0"/>
                <a:cs typeface="Arial" pitchFamily="34" charset="0"/>
              </a:rPr>
              <a:t>Click through</a:t>
            </a:r>
            <a:br>
              <a:rPr lang="en-US" dirty="0">
                <a:solidFill>
                  <a:srgbClr val="008000"/>
                </a:solidFill>
                <a:latin typeface="Arial" pitchFamily="34" charset="0"/>
                <a:cs typeface="Arial" pitchFamily="34" charset="0"/>
              </a:rPr>
            </a:br>
            <a:r>
              <a:rPr lang="en-US" dirty="0">
                <a:solidFill>
                  <a:srgbClr val="008000"/>
                </a:solidFill>
                <a:latin typeface="Arial" pitchFamily="34" charset="0"/>
                <a:cs typeface="Arial" pitchFamily="34" charset="0"/>
              </a:rPr>
              <a:t>rate</a:t>
            </a:r>
          </a:p>
        </p:txBody>
      </p:sp>
      <p:sp>
        <p:nvSpPr>
          <p:cNvPr id="23" name="TextBox 22"/>
          <p:cNvSpPr txBox="1"/>
          <p:nvPr/>
        </p:nvSpPr>
        <p:spPr>
          <a:xfrm>
            <a:off x="6745562" y="4916269"/>
            <a:ext cx="1146468" cy="646331"/>
          </a:xfrm>
          <a:prstGeom prst="rect">
            <a:avLst/>
          </a:prstGeom>
          <a:noFill/>
        </p:spPr>
        <p:txBody>
          <a:bodyPr wrap="none" rtlCol="0">
            <a:spAutoFit/>
          </a:bodyPr>
          <a:lstStyle/>
          <a:p>
            <a:pPr algn="ctr"/>
            <a:r>
              <a:rPr lang="en-US" dirty="0">
                <a:solidFill>
                  <a:srgbClr val="008000"/>
                </a:solidFill>
                <a:latin typeface="Arial" pitchFamily="34" charset="0"/>
                <a:cs typeface="Arial" pitchFamily="34" charset="0"/>
              </a:rPr>
              <a:t>Expected</a:t>
            </a:r>
            <a:br>
              <a:rPr lang="en-US" dirty="0">
                <a:solidFill>
                  <a:srgbClr val="008000"/>
                </a:solidFill>
                <a:latin typeface="Arial" pitchFamily="34" charset="0"/>
                <a:cs typeface="Arial" pitchFamily="34" charset="0"/>
              </a:rPr>
            </a:br>
            <a:r>
              <a:rPr lang="en-US" dirty="0">
                <a:solidFill>
                  <a:srgbClr val="008000"/>
                </a:solidFill>
                <a:latin typeface="Arial" pitchFamily="34" charset="0"/>
                <a:cs typeface="Arial" pitchFamily="34" charset="0"/>
              </a:rPr>
              <a:t>revenue</a:t>
            </a:r>
          </a:p>
        </p:txBody>
      </p:sp>
    </p:spTree>
    <p:extLst>
      <p:ext uri="{BB962C8B-B14F-4D97-AF65-F5344CB8AC3E}">
        <p14:creationId xmlns:p14="http://schemas.microsoft.com/office/powerpoint/2010/main" val="217700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8789"/>
                                        </p:tgtEl>
                                        <p:attrNameLst>
                                          <p:attrName>style.visibility</p:attrName>
                                        </p:attrNameLst>
                                      </p:cBhvr>
                                      <p:to>
                                        <p:strVal val="visible"/>
                                      </p:to>
                                    </p:set>
                                    <p:animEffect transition="in" filter="dissolve">
                                      <p:cBhvr>
                                        <p:cTn id="7" dur="500"/>
                                        <p:tgtEl>
                                          <p:spTgt spid="11878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8797"/>
                                        </p:tgtEl>
                                        <p:attrNameLst>
                                          <p:attrName>style.visibility</p:attrName>
                                        </p:attrNameLst>
                                      </p:cBhvr>
                                      <p:to>
                                        <p:strVal val="visible"/>
                                      </p:to>
                                    </p:set>
                                    <p:animEffect transition="in" filter="dissolve">
                                      <p:cBhvr>
                                        <p:cTn id="10" dur="500"/>
                                        <p:tgtEl>
                                          <p:spTgt spid="118797"/>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8798"/>
                                        </p:tgtEl>
                                        <p:attrNameLst>
                                          <p:attrName>style.visibility</p:attrName>
                                        </p:attrNameLst>
                                      </p:cBhvr>
                                      <p:to>
                                        <p:strVal val="visible"/>
                                      </p:to>
                                    </p:set>
                                    <p:animEffect transition="in" filter="dissolve">
                                      <p:cBhvr>
                                        <p:cTn id="13" dur="500"/>
                                        <p:tgtEl>
                                          <p:spTgt spid="11879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8799"/>
                                        </p:tgtEl>
                                        <p:attrNameLst>
                                          <p:attrName>style.visibility</p:attrName>
                                        </p:attrNameLst>
                                      </p:cBhvr>
                                      <p:to>
                                        <p:strVal val="visible"/>
                                      </p:to>
                                    </p:set>
                                    <p:animEffect transition="in" filter="dissolve">
                                      <p:cBhvr>
                                        <p:cTn id="16" dur="500"/>
                                        <p:tgtEl>
                                          <p:spTgt spid="118799"/>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18802"/>
                                        </p:tgtEl>
                                        <p:attrNameLst>
                                          <p:attrName>style.visibility</p:attrName>
                                        </p:attrNameLst>
                                      </p:cBhvr>
                                      <p:to>
                                        <p:strVal val="visible"/>
                                      </p:to>
                                    </p:set>
                                    <p:animEffect transition="in" filter="dissolve">
                                      <p:cBhvr>
                                        <p:cTn id="21" dur="500"/>
                                        <p:tgtEl>
                                          <p:spTgt spid="11880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18801"/>
                                        </p:tgtEl>
                                        <p:attrNameLst>
                                          <p:attrName>style.visibility</p:attrName>
                                        </p:attrNameLst>
                                      </p:cBhvr>
                                      <p:to>
                                        <p:strVal val="visible"/>
                                      </p:to>
                                    </p:set>
                                    <p:animEffect transition="in" filter="dissolve">
                                      <p:cBhvr>
                                        <p:cTn id="24" dur="500"/>
                                        <p:tgtEl>
                                          <p:spTgt spid="118801"/>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18800"/>
                                        </p:tgtEl>
                                        <p:attrNameLst>
                                          <p:attrName>style.visibility</p:attrName>
                                        </p:attrNameLst>
                                      </p:cBhvr>
                                      <p:to>
                                        <p:strVal val="visible"/>
                                      </p:to>
                                    </p:set>
                                    <p:animEffect transition="in" filter="dissolve">
                                      <p:cBhvr>
                                        <p:cTn id="27" dur="500"/>
                                        <p:tgtEl>
                                          <p:spTgt spid="118800"/>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18790"/>
                                        </p:tgtEl>
                                        <p:attrNameLst>
                                          <p:attrName>style.visibility</p:attrName>
                                        </p:attrNameLst>
                                      </p:cBhvr>
                                      <p:to>
                                        <p:strVal val="visible"/>
                                      </p:to>
                                    </p:set>
                                    <p:animEffect transition="in" filter="dissolve">
                                      <p:cBhvr>
                                        <p:cTn id="30" dur="500"/>
                                        <p:tgtEl>
                                          <p:spTgt spid="118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9" grpId="0" animBg="1"/>
      <p:bldP spid="118790" grpId="0" animBg="1"/>
      <p:bldP spid="118797" grpId="0" animBg="1"/>
      <p:bldP spid="118798" grpId="0" animBg="1"/>
      <p:bldP spid="118799" grpId="0" animBg="1"/>
      <p:bldP spid="118800" grpId="0" animBg="1"/>
      <p:bldP spid="118801" grpId="0" animBg="1"/>
      <p:bldP spid="11880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r>
              <a:rPr lang="en-US"/>
              <a:t>The Adwords Innovation</a:t>
            </a:r>
          </a:p>
        </p:txBody>
      </p:sp>
      <p:sp>
        <p:nvSpPr>
          <p:cNvPr id="21" name="Footer Placeholder 20"/>
          <p:cNvSpPr>
            <a:spLocks noGrp="1"/>
          </p:cNvSpPr>
          <p:nvPr>
            <p:ph type="ftr" sz="quarter" idx="11"/>
          </p:nvPr>
        </p:nvSpPr>
        <p:spPr/>
        <p:txBody>
          <a:bodyPr/>
          <a:lstStyle/>
          <a:p>
            <a:r>
              <a:rPr lang="en-US"/>
              <a:t>J. Leskovec, A. Rajaraman, J. Ullman: Mining of Massive Datasets, http://www.mmds.org</a:t>
            </a:r>
          </a:p>
        </p:txBody>
      </p:sp>
      <p:sp>
        <p:nvSpPr>
          <p:cNvPr id="20" name="Slide Number Placeholder 19"/>
          <p:cNvSpPr>
            <a:spLocks noGrp="1"/>
          </p:cNvSpPr>
          <p:nvPr>
            <p:ph type="sldNum" sz="quarter" idx="12"/>
          </p:nvPr>
        </p:nvSpPr>
        <p:spPr/>
        <p:txBody>
          <a:bodyPr/>
          <a:lstStyle/>
          <a:p>
            <a:fld id="{928FFA6C-C0FA-4814-A544-74F5F25931A1}" type="slidenum">
              <a:rPr lang="en-US" smtClean="0"/>
              <a:pPr/>
              <a:t>23</a:t>
            </a:fld>
            <a:endParaRPr lang="en-US"/>
          </a:p>
        </p:txBody>
      </p:sp>
      <p:sp>
        <p:nvSpPr>
          <p:cNvPr id="119811" name="Rectangle 3"/>
          <p:cNvSpPr>
            <a:spLocks noChangeArrowheads="1"/>
          </p:cNvSpPr>
          <p:nvPr/>
        </p:nvSpPr>
        <p:spPr bwMode="auto">
          <a:xfrm>
            <a:off x="762000" y="22098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dirty="0">
                <a:solidFill>
                  <a:srgbClr val="0000FF"/>
                </a:solidFill>
                <a:latin typeface="Arial" charset="0"/>
              </a:rPr>
              <a:t>Advertiser</a:t>
            </a:r>
          </a:p>
        </p:txBody>
      </p:sp>
      <p:sp>
        <p:nvSpPr>
          <p:cNvPr id="119812" name="Rectangle 4"/>
          <p:cNvSpPr>
            <a:spLocks noChangeArrowheads="1"/>
          </p:cNvSpPr>
          <p:nvPr/>
        </p:nvSpPr>
        <p:spPr bwMode="auto">
          <a:xfrm>
            <a:off x="2667000" y="22098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solidFill>
                  <a:srgbClr val="0000FF"/>
                </a:solidFill>
                <a:latin typeface="Arial" charset="0"/>
              </a:rPr>
              <a:t>Bid</a:t>
            </a:r>
          </a:p>
        </p:txBody>
      </p:sp>
      <p:sp>
        <p:nvSpPr>
          <p:cNvPr id="119813" name="Rectangle 5"/>
          <p:cNvSpPr>
            <a:spLocks noChangeArrowheads="1"/>
          </p:cNvSpPr>
          <p:nvPr/>
        </p:nvSpPr>
        <p:spPr bwMode="auto">
          <a:xfrm>
            <a:off x="4572000" y="22098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solidFill>
                  <a:srgbClr val="0000FF"/>
                </a:solidFill>
                <a:latin typeface="Arial" charset="0"/>
              </a:rPr>
              <a:t>CTR</a:t>
            </a:r>
          </a:p>
        </p:txBody>
      </p:sp>
      <p:sp>
        <p:nvSpPr>
          <p:cNvPr id="119814" name="Rectangle 6"/>
          <p:cNvSpPr>
            <a:spLocks noChangeArrowheads="1"/>
          </p:cNvSpPr>
          <p:nvPr/>
        </p:nvSpPr>
        <p:spPr bwMode="auto">
          <a:xfrm>
            <a:off x="6477000" y="22098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solidFill>
                  <a:srgbClr val="0000FF"/>
                </a:solidFill>
                <a:latin typeface="Arial" charset="0"/>
              </a:rPr>
              <a:t>Bid * CTR</a:t>
            </a:r>
          </a:p>
        </p:txBody>
      </p:sp>
      <p:sp>
        <p:nvSpPr>
          <p:cNvPr id="119815" name="Rectangle 7"/>
          <p:cNvSpPr>
            <a:spLocks noChangeArrowheads="1"/>
          </p:cNvSpPr>
          <p:nvPr/>
        </p:nvSpPr>
        <p:spPr bwMode="auto">
          <a:xfrm>
            <a:off x="762000" y="42672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A</a:t>
            </a:r>
          </a:p>
        </p:txBody>
      </p:sp>
      <p:sp>
        <p:nvSpPr>
          <p:cNvPr id="119816" name="Rectangle 8"/>
          <p:cNvSpPr>
            <a:spLocks noChangeArrowheads="1"/>
          </p:cNvSpPr>
          <p:nvPr/>
        </p:nvSpPr>
        <p:spPr bwMode="auto">
          <a:xfrm>
            <a:off x="762000" y="28956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B</a:t>
            </a:r>
          </a:p>
        </p:txBody>
      </p:sp>
      <p:sp>
        <p:nvSpPr>
          <p:cNvPr id="119817" name="Rectangle 9"/>
          <p:cNvSpPr>
            <a:spLocks noChangeArrowheads="1"/>
          </p:cNvSpPr>
          <p:nvPr/>
        </p:nvSpPr>
        <p:spPr bwMode="auto">
          <a:xfrm>
            <a:off x="762000" y="35814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C</a:t>
            </a:r>
          </a:p>
        </p:txBody>
      </p:sp>
      <p:sp>
        <p:nvSpPr>
          <p:cNvPr id="119818" name="Rectangle 10"/>
          <p:cNvSpPr>
            <a:spLocks noChangeArrowheads="1"/>
          </p:cNvSpPr>
          <p:nvPr/>
        </p:nvSpPr>
        <p:spPr bwMode="auto">
          <a:xfrm>
            <a:off x="2667000" y="42672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$1.00</a:t>
            </a:r>
          </a:p>
        </p:txBody>
      </p:sp>
      <p:sp>
        <p:nvSpPr>
          <p:cNvPr id="119819" name="Rectangle 11"/>
          <p:cNvSpPr>
            <a:spLocks noChangeArrowheads="1"/>
          </p:cNvSpPr>
          <p:nvPr/>
        </p:nvSpPr>
        <p:spPr bwMode="auto">
          <a:xfrm>
            <a:off x="2667000" y="28956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$0.75</a:t>
            </a:r>
          </a:p>
        </p:txBody>
      </p:sp>
      <p:sp>
        <p:nvSpPr>
          <p:cNvPr id="119820" name="Rectangle 12"/>
          <p:cNvSpPr>
            <a:spLocks noChangeArrowheads="1"/>
          </p:cNvSpPr>
          <p:nvPr/>
        </p:nvSpPr>
        <p:spPr bwMode="auto">
          <a:xfrm>
            <a:off x="2667000" y="35814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$0.50</a:t>
            </a:r>
          </a:p>
        </p:txBody>
      </p:sp>
      <p:sp>
        <p:nvSpPr>
          <p:cNvPr id="119821" name="Rectangle 13"/>
          <p:cNvSpPr>
            <a:spLocks noChangeArrowheads="1"/>
          </p:cNvSpPr>
          <p:nvPr/>
        </p:nvSpPr>
        <p:spPr bwMode="auto">
          <a:xfrm>
            <a:off x="4572000" y="42672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1%</a:t>
            </a:r>
          </a:p>
        </p:txBody>
      </p:sp>
      <p:sp>
        <p:nvSpPr>
          <p:cNvPr id="119822" name="Rectangle 14"/>
          <p:cNvSpPr>
            <a:spLocks noChangeArrowheads="1"/>
          </p:cNvSpPr>
          <p:nvPr/>
        </p:nvSpPr>
        <p:spPr bwMode="auto">
          <a:xfrm>
            <a:off x="4572000" y="28956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2%</a:t>
            </a:r>
          </a:p>
        </p:txBody>
      </p:sp>
      <p:sp>
        <p:nvSpPr>
          <p:cNvPr id="119823" name="Rectangle 15"/>
          <p:cNvSpPr>
            <a:spLocks noChangeArrowheads="1"/>
          </p:cNvSpPr>
          <p:nvPr/>
        </p:nvSpPr>
        <p:spPr bwMode="auto">
          <a:xfrm>
            <a:off x="4572000" y="35814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2.5%</a:t>
            </a:r>
          </a:p>
        </p:txBody>
      </p:sp>
      <p:sp>
        <p:nvSpPr>
          <p:cNvPr id="119824" name="Rectangle 16"/>
          <p:cNvSpPr>
            <a:spLocks noChangeArrowheads="1"/>
          </p:cNvSpPr>
          <p:nvPr/>
        </p:nvSpPr>
        <p:spPr bwMode="auto">
          <a:xfrm>
            <a:off x="6477000" y="42672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1 cent</a:t>
            </a:r>
          </a:p>
        </p:txBody>
      </p:sp>
      <p:sp>
        <p:nvSpPr>
          <p:cNvPr id="119825" name="Rectangle 17"/>
          <p:cNvSpPr>
            <a:spLocks noChangeArrowheads="1"/>
          </p:cNvSpPr>
          <p:nvPr/>
        </p:nvSpPr>
        <p:spPr bwMode="auto">
          <a:xfrm>
            <a:off x="6477000" y="28956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1.5 cents</a:t>
            </a:r>
          </a:p>
        </p:txBody>
      </p:sp>
      <p:sp>
        <p:nvSpPr>
          <p:cNvPr id="119826" name="Rectangle 18"/>
          <p:cNvSpPr>
            <a:spLocks noChangeArrowheads="1"/>
          </p:cNvSpPr>
          <p:nvPr/>
        </p:nvSpPr>
        <p:spPr bwMode="auto">
          <a:xfrm>
            <a:off x="6477000" y="3581400"/>
            <a:ext cx="1828800" cy="609600"/>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2400" b="1">
                <a:latin typeface="Arial" charset="0"/>
              </a:rPr>
              <a:t>1.125 cents</a:t>
            </a:r>
          </a:p>
        </p:txBody>
      </p:sp>
    </p:spTree>
    <p:extLst>
      <p:ext uri="{BB962C8B-B14F-4D97-AF65-F5344CB8AC3E}">
        <p14:creationId xmlns:p14="http://schemas.microsoft.com/office/powerpoint/2010/main" val="3826428858"/>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dirty="0"/>
              <a:t>Complications: Budget</a:t>
            </a:r>
          </a:p>
        </p:txBody>
      </p:sp>
      <p:sp>
        <p:nvSpPr>
          <p:cNvPr id="41987" name="Rectangle 3"/>
          <p:cNvSpPr>
            <a:spLocks noGrp="1" noChangeArrowheads="1"/>
          </p:cNvSpPr>
          <p:nvPr>
            <p:ph idx="1"/>
          </p:nvPr>
        </p:nvSpPr>
        <p:spPr>
          <a:xfrm>
            <a:off x="457200" y="1295400"/>
            <a:ext cx="8229600" cy="5410200"/>
          </a:xfrm>
        </p:spPr>
        <p:txBody>
          <a:bodyPr>
            <a:normAutofit/>
          </a:bodyPr>
          <a:lstStyle/>
          <a:p>
            <a:r>
              <a:rPr lang="en-US" b="1" dirty="0">
                <a:solidFill>
                  <a:srgbClr val="0000FF"/>
                </a:solidFill>
              </a:rPr>
              <a:t>Two complications:</a:t>
            </a:r>
          </a:p>
          <a:p>
            <a:pPr lvl="1"/>
            <a:r>
              <a:rPr lang="en-US" b="1" dirty="0">
                <a:solidFill>
                  <a:srgbClr val="0000FF"/>
                </a:solidFill>
              </a:rPr>
              <a:t>Budget</a:t>
            </a:r>
          </a:p>
          <a:p>
            <a:pPr lvl="1"/>
            <a:r>
              <a:rPr lang="en-US" b="1" dirty="0">
                <a:solidFill>
                  <a:srgbClr val="0000FF"/>
                </a:solidFill>
              </a:rPr>
              <a:t>CTR of an ad is unknown</a:t>
            </a:r>
          </a:p>
          <a:p>
            <a:endParaRPr lang="en-US" b="1" dirty="0">
              <a:solidFill>
                <a:schemeClr val="accent2"/>
              </a:solidFill>
            </a:endParaRPr>
          </a:p>
          <a:p>
            <a:r>
              <a:rPr lang="en-US" b="1" dirty="0">
                <a:solidFill>
                  <a:srgbClr val="008000"/>
                </a:solidFill>
              </a:rPr>
              <a:t>Each advertiser has a limited budget</a:t>
            </a:r>
          </a:p>
          <a:p>
            <a:pPr lvl="1"/>
            <a:r>
              <a:rPr lang="en-US" b="1" dirty="0"/>
              <a:t>Search engine guarantees that the advertiser </a:t>
            </a:r>
            <a:br>
              <a:rPr lang="en-US" b="1" dirty="0"/>
            </a:br>
            <a:r>
              <a:rPr lang="en-US" b="1" dirty="0"/>
              <a:t>will not be charged more than their daily budget</a:t>
            </a:r>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24</a:t>
            </a:fld>
            <a:endParaRPr lang="en-US"/>
          </a:p>
        </p:txBody>
      </p:sp>
    </p:spTree>
    <p:extLst>
      <p:ext uri="{BB962C8B-B14F-4D97-AF65-F5344CB8AC3E}">
        <p14:creationId xmlns:p14="http://schemas.microsoft.com/office/powerpoint/2010/main" val="13281964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Complications: CTR</a:t>
            </a:r>
          </a:p>
        </p:txBody>
      </p:sp>
      <p:sp>
        <p:nvSpPr>
          <p:cNvPr id="3" name="Content Placeholder 2"/>
          <p:cNvSpPr>
            <a:spLocks noGrp="1"/>
          </p:cNvSpPr>
          <p:nvPr>
            <p:ph idx="1"/>
          </p:nvPr>
        </p:nvSpPr>
        <p:spPr>
          <a:xfrm>
            <a:off x="457200" y="1295400"/>
            <a:ext cx="8382000" cy="5257801"/>
          </a:xfrm>
        </p:spPr>
        <p:txBody>
          <a:bodyPr>
            <a:normAutofit/>
          </a:bodyPr>
          <a:lstStyle/>
          <a:p>
            <a:r>
              <a:rPr lang="en-US" b="1" dirty="0">
                <a:solidFill>
                  <a:srgbClr val="D60093"/>
                </a:solidFill>
              </a:rPr>
              <a:t>CTR: Each ad has a different likelihood of being clicked</a:t>
            </a:r>
          </a:p>
          <a:p>
            <a:pPr lvl="1"/>
            <a:r>
              <a:rPr lang="en-US" b="1" dirty="0"/>
              <a:t>Advertiser 1</a:t>
            </a:r>
            <a:r>
              <a:rPr lang="en-US" dirty="0"/>
              <a:t> bids $2, click probability = 0.1</a:t>
            </a:r>
          </a:p>
          <a:p>
            <a:pPr lvl="1"/>
            <a:r>
              <a:rPr lang="en-US" b="1" dirty="0"/>
              <a:t>Advertiser 2</a:t>
            </a:r>
            <a:r>
              <a:rPr lang="en-US" dirty="0"/>
              <a:t> bids $1, click probability = 0.5</a:t>
            </a:r>
          </a:p>
          <a:p>
            <a:pPr lvl="1"/>
            <a:r>
              <a:rPr lang="en-US" b="1" dirty="0" err="1">
                <a:solidFill>
                  <a:srgbClr val="008000"/>
                </a:solidFill>
              </a:rPr>
              <a:t>Clickthrough</a:t>
            </a:r>
            <a:r>
              <a:rPr lang="en-US" b="1" dirty="0">
                <a:solidFill>
                  <a:srgbClr val="008000"/>
                </a:solidFill>
              </a:rPr>
              <a:t> rate (CTR)</a:t>
            </a:r>
            <a:r>
              <a:rPr lang="en-US" dirty="0"/>
              <a:t> is measured </a:t>
            </a:r>
            <a:r>
              <a:rPr lang="en-US" b="1" dirty="0"/>
              <a:t>historically</a:t>
            </a:r>
          </a:p>
          <a:p>
            <a:pPr lvl="2"/>
            <a:r>
              <a:rPr lang="en-US" b="1" dirty="0"/>
              <a:t>Very hard problem:</a:t>
            </a:r>
            <a:r>
              <a:rPr lang="en-US" dirty="0"/>
              <a:t> </a:t>
            </a:r>
            <a:r>
              <a:rPr lang="en-US" b="1" dirty="0">
                <a:solidFill>
                  <a:srgbClr val="0000FF"/>
                </a:solidFill>
              </a:rPr>
              <a:t>Exploration vs. exploitation</a:t>
            </a:r>
            <a:br>
              <a:rPr lang="en-US" b="1" dirty="0">
                <a:solidFill>
                  <a:srgbClr val="0000FF"/>
                </a:solidFill>
              </a:rPr>
            </a:br>
            <a:r>
              <a:rPr lang="en-US" b="1" dirty="0">
                <a:solidFill>
                  <a:srgbClr val="0000FF"/>
                </a:solidFill>
              </a:rPr>
              <a:t>Exploit: </a:t>
            </a:r>
            <a:r>
              <a:rPr lang="en-US" dirty="0"/>
              <a:t>Should we keep showing an ad for which we have </a:t>
            </a:r>
            <a:br>
              <a:rPr lang="en-US" dirty="0"/>
            </a:br>
            <a:r>
              <a:rPr lang="en-US" dirty="0"/>
              <a:t>good estimates of click-through rate </a:t>
            </a:r>
            <a:br>
              <a:rPr lang="en-US" dirty="0"/>
            </a:br>
            <a:r>
              <a:rPr lang="en-US" b="1" dirty="0"/>
              <a:t>or</a:t>
            </a:r>
            <a:r>
              <a:rPr lang="en-US" dirty="0"/>
              <a:t> </a:t>
            </a:r>
            <a:br>
              <a:rPr lang="en-US" dirty="0"/>
            </a:br>
            <a:r>
              <a:rPr lang="en-US" b="1" dirty="0">
                <a:solidFill>
                  <a:srgbClr val="0000FF"/>
                </a:solidFill>
              </a:rPr>
              <a:t>Explore:  </a:t>
            </a:r>
            <a:r>
              <a:rPr lang="en-US" dirty="0"/>
              <a:t>Shall we show a brand new ad to get a better sense of its click-through rate</a:t>
            </a:r>
          </a:p>
        </p:txBody>
      </p:sp>
      <p:sp>
        <p:nvSpPr>
          <p:cNvPr id="5" name="Footer Placeholder 4"/>
          <p:cNvSpPr>
            <a:spLocks noGrp="1"/>
          </p:cNvSpPr>
          <p:nvPr>
            <p:ph type="ftr" sz="quarter" idx="11"/>
          </p:nvPr>
        </p:nvSpPr>
        <p:spPr/>
        <p:txBody>
          <a:bodyPr/>
          <a:lstStyle/>
          <a:p>
            <a:r>
              <a:rPr lang="en-US"/>
              <a:t>J. Leskovec, A. Rajaraman, J. Ullman: Mining of Massive Datasets, http://www.mmds.org</a:t>
            </a:r>
          </a:p>
        </p:txBody>
      </p:sp>
      <p:sp>
        <p:nvSpPr>
          <p:cNvPr id="6" name="Slide Number Placeholder 5"/>
          <p:cNvSpPr>
            <a:spLocks noGrp="1"/>
          </p:cNvSpPr>
          <p:nvPr>
            <p:ph type="sldNum" sz="quarter" idx="12"/>
          </p:nvPr>
        </p:nvSpPr>
        <p:spPr/>
        <p:txBody>
          <a:bodyPr/>
          <a:lstStyle/>
          <a:p>
            <a:fld id="{19B12225-5612-419B-A8D5-4B8EEE4C217E}" type="slidenum">
              <a:rPr lang="en-US" smtClean="0"/>
              <a:pPr/>
              <a:t>25</a:t>
            </a:fld>
            <a:endParaRPr lang="en-US"/>
          </a:p>
        </p:txBody>
      </p:sp>
    </p:spTree>
    <p:extLst>
      <p:ext uri="{BB962C8B-B14F-4D97-AF65-F5344CB8AC3E}">
        <p14:creationId xmlns:p14="http://schemas.microsoft.com/office/powerpoint/2010/main" val="643661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Greedy Algorithm</a:t>
            </a:r>
          </a:p>
        </p:txBody>
      </p:sp>
      <p:sp>
        <p:nvSpPr>
          <p:cNvPr id="55299" name="Rectangle 3"/>
          <p:cNvSpPr>
            <a:spLocks noGrp="1" noChangeArrowheads="1"/>
          </p:cNvSpPr>
          <p:nvPr>
            <p:ph type="body" idx="1"/>
          </p:nvPr>
        </p:nvSpPr>
        <p:spPr/>
        <p:txBody>
          <a:bodyPr>
            <a:normAutofit/>
          </a:bodyPr>
          <a:lstStyle/>
          <a:p>
            <a:r>
              <a:rPr lang="en-US" b="1" dirty="0">
                <a:solidFill>
                  <a:srgbClr val="008000"/>
                </a:solidFill>
              </a:rPr>
              <a:t>Our setting: </a:t>
            </a:r>
            <a:r>
              <a:rPr lang="en-US" b="1" dirty="0"/>
              <a:t>Simplified environment</a:t>
            </a:r>
          </a:p>
          <a:p>
            <a:pPr lvl="1"/>
            <a:r>
              <a:rPr lang="en-US" dirty="0"/>
              <a:t>There is </a:t>
            </a:r>
            <a:r>
              <a:rPr lang="en-US" b="1" dirty="0"/>
              <a:t>1</a:t>
            </a:r>
            <a:r>
              <a:rPr lang="en-US" dirty="0"/>
              <a:t> ad shown for each query</a:t>
            </a:r>
          </a:p>
          <a:p>
            <a:pPr lvl="1"/>
            <a:r>
              <a:rPr lang="en-US" dirty="0"/>
              <a:t>All advertisers have the same budget </a:t>
            </a:r>
            <a:r>
              <a:rPr lang="en-US" b="1" i="1" dirty="0"/>
              <a:t>B</a:t>
            </a:r>
          </a:p>
          <a:p>
            <a:pPr lvl="1"/>
            <a:r>
              <a:rPr lang="en-US" dirty="0"/>
              <a:t>All ads are equally likely to be clicked</a:t>
            </a:r>
          </a:p>
          <a:p>
            <a:pPr lvl="1"/>
            <a:r>
              <a:rPr lang="en-US" dirty="0"/>
              <a:t>Value of each ad is the same (=</a:t>
            </a:r>
            <a:r>
              <a:rPr lang="en-US" b="1" dirty="0"/>
              <a:t>1</a:t>
            </a:r>
            <a:r>
              <a:rPr lang="en-US" dirty="0"/>
              <a:t>)</a:t>
            </a:r>
          </a:p>
          <a:p>
            <a:pPr lvl="8"/>
            <a:endParaRPr lang="en-US" dirty="0"/>
          </a:p>
          <a:p>
            <a:r>
              <a:rPr lang="en-US" b="1" dirty="0">
                <a:solidFill>
                  <a:srgbClr val="D60093"/>
                </a:solidFill>
              </a:rPr>
              <a:t>Simplest algorithm is greedy:</a:t>
            </a:r>
          </a:p>
          <a:p>
            <a:pPr lvl="1"/>
            <a:r>
              <a:rPr lang="en-US" dirty="0"/>
              <a:t>For a query pick any advertiser who has </a:t>
            </a:r>
            <a:br>
              <a:rPr lang="en-US" dirty="0"/>
            </a:br>
            <a:r>
              <a:rPr lang="en-US" dirty="0"/>
              <a:t>bid </a:t>
            </a:r>
            <a:r>
              <a:rPr lang="en-US" b="1" dirty="0"/>
              <a:t>1</a:t>
            </a:r>
            <a:r>
              <a:rPr lang="en-US" dirty="0"/>
              <a:t> for that query</a:t>
            </a:r>
          </a:p>
          <a:p>
            <a:pPr lvl="1"/>
            <a:r>
              <a:rPr lang="en-US" b="1" dirty="0">
                <a:solidFill>
                  <a:srgbClr val="0000FF"/>
                </a:solidFill>
              </a:rPr>
              <a:t>Competitive ratio of greedy is 1/2</a:t>
            </a:r>
          </a:p>
          <a:p>
            <a:pPr lvl="8"/>
            <a:endParaRPr lang="en-US" dirty="0"/>
          </a:p>
          <a:p>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26</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28884156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29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29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29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29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uiExpand="1"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a:t>Bad Scenario for Greedy</a:t>
            </a:r>
          </a:p>
        </p:txBody>
      </p:sp>
      <p:sp>
        <p:nvSpPr>
          <p:cNvPr id="58371" name="Rectangle 3"/>
          <p:cNvSpPr>
            <a:spLocks noGrp="1" noChangeArrowheads="1"/>
          </p:cNvSpPr>
          <p:nvPr>
            <p:ph type="body" idx="1"/>
          </p:nvPr>
        </p:nvSpPr>
        <p:spPr/>
        <p:txBody>
          <a:bodyPr>
            <a:normAutofit/>
          </a:bodyPr>
          <a:lstStyle/>
          <a:p>
            <a:r>
              <a:rPr lang="en-US" b="1" dirty="0">
                <a:solidFill>
                  <a:srgbClr val="0000FF"/>
                </a:solidFill>
              </a:rPr>
              <a:t>Two advertisers A and B</a:t>
            </a:r>
          </a:p>
          <a:p>
            <a:pPr lvl="1"/>
            <a:r>
              <a:rPr lang="en-US" b="1" i="1" dirty="0"/>
              <a:t>A</a:t>
            </a:r>
            <a:r>
              <a:rPr lang="en-US" dirty="0"/>
              <a:t> bids on query </a:t>
            </a:r>
            <a:r>
              <a:rPr lang="en-US" b="1" i="1" dirty="0"/>
              <a:t>x</a:t>
            </a:r>
            <a:r>
              <a:rPr lang="en-US" dirty="0"/>
              <a:t>, </a:t>
            </a:r>
            <a:r>
              <a:rPr lang="en-US" b="1" i="1" dirty="0"/>
              <a:t>B</a:t>
            </a:r>
            <a:r>
              <a:rPr lang="en-US" dirty="0"/>
              <a:t> bids on </a:t>
            </a:r>
            <a:r>
              <a:rPr lang="en-US" b="1" i="1" dirty="0"/>
              <a:t>x</a:t>
            </a:r>
            <a:r>
              <a:rPr lang="en-US" dirty="0"/>
              <a:t> and </a:t>
            </a:r>
            <a:r>
              <a:rPr lang="en-US" b="1" i="1" dirty="0"/>
              <a:t>y</a:t>
            </a:r>
          </a:p>
          <a:p>
            <a:pPr lvl="1"/>
            <a:r>
              <a:rPr lang="en-US" dirty="0"/>
              <a:t>Both have budgets of </a:t>
            </a:r>
            <a:r>
              <a:rPr lang="en-US" b="1" dirty="0"/>
              <a:t>$4</a:t>
            </a:r>
          </a:p>
          <a:p>
            <a:r>
              <a:rPr lang="en-US" b="1" dirty="0">
                <a:solidFill>
                  <a:srgbClr val="008000"/>
                </a:solidFill>
              </a:rPr>
              <a:t>Query stream:</a:t>
            </a:r>
            <a:r>
              <a:rPr lang="en-US" dirty="0"/>
              <a:t> </a:t>
            </a:r>
            <a:r>
              <a:rPr lang="en-US" b="1" i="1" dirty="0"/>
              <a:t>x </a:t>
            </a:r>
            <a:r>
              <a:rPr lang="en-US" b="1" i="1" dirty="0" err="1"/>
              <a:t>x</a:t>
            </a:r>
            <a:r>
              <a:rPr lang="en-US" b="1" i="1" dirty="0"/>
              <a:t> </a:t>
            </a:r>
            <a:r>
              <a:rPr lang="en-US" b="1" i="1" dirty="0" err="1"/>
              <a:t>x</a:t>
            </a:r>
            <a:r>
              <a:rPr lang="en-US" b="1" i="1" dirty="0"/>
              <a:t> </a:t>
            </a:r>
            <a:r>
              <a:rPr lang="en-US" b="1" i="1" dirty="0" err="1"/>
              <a:t>x</a:t>
            </a:r>
            <a:r>
              <a:rPr lang="en-US" b="1" i="1" dirty="0"/>
              <a:t> y </a:t>
            </a:r>
            <a:r>
              <a:rPr lang="en-US" b="1" i="1" dirty="0" err="1"/>
              <a:t>y</a:t>
            </a:r>
            <a:r>
              <a:rPr lang="en-US" b="1" i="1" dirty="0"/>
              <a:t> </a:t>
            </a:r>
            <a:r>
              <a:rPr lang="en-US" b="1" i="1" dirty="0" err="1"/>
              <a:t>y</a:t>
            </a:r>
            <a:r>
              <a:rPr lang="en-US" b="1" i="1" dirty="0"/>
              <a:t> </a:t>
            </a:r>
            <a:r>
              <a:rPr lang="en-US" b="1" i="1" dirty="0" err="1"/>
              <a:t>y</a:t>
            </a:r>
            <a:r>
              <a:rPr lang="en-US" b="1" i="1" dirty="0"/>
              <a:t> </a:t>
            </a:r>
          </a:p>
          <a:p>
            <a:pPr lvl="1"/>
            <a:r>
              <a:rPr lang="en-US" dirty="0"/>
              <a:t>Worst case greedy choice: </a:t>
            </a:r>
            <a:r>
              <a:rPr lang="en-US" b="1" i="1" dirty="0"/>
              <a:t>B </a:t>
            </a:r>
            <a:r>
              <a:rPr lang="en-US" b="1" i="1" dirty="0" err="1"/>
              <a:t>B</a:t>
            </a:r>
            <a:r>
              <a:rPr lang="en-US" b="1" i="1" dirty="0"/>
              <a:t> </a:t>
            </a:r>
            <a:r>
              <a:rPr lang="en-US" b="1" i="1" dirty="0" err="1"/>
              <a:t>B</a:t>
            </a:r>
            <a:r>
              <a:rPr lang="en-US" b="1" i="1" dirty="0"/>
              <a:t> </a:t>
            </a:r>
            <a:r>
              <a:rPr lang="en-US" b="1" i="1" dirty="0" err="1"/>
              <a:t>B</a:t>
            </a:r>
            <a:r>
              <a:rPr lang="en-US" b="1" dirty="0"/>
              <a:t> _ _ _ _ </a:t>
            </a:r>
          </a:p>
          <a:p>
            <a:pPr lvl="1"/>
            <a:r>
              <a:rPr lang="en-US" dirty="0"/>
              <a:t>Optimal:  </a:t>
            </a:r>
            <a:r>
              <a:rPr lang="en-US" b="1" dirty="0"/>
              <a:t>A </a:t>
            </a:r>
            <a:r>
              <a:rPr lang="en-US" b="1" dirty="0" err="1"/>
              <a:t>A</a:t>
            </a:r>
            <a:r>
              <a:rPr lang="en-US" b="1" dirty="0"/>
              <a:t> </a:t>
            </a:r>
            <a:r>
              <a:rPr lang="en-US" b="1" dirty="0" err="1"/>
              <a:t>A</a:t>
            </a:r>
            <a:r>
              <a:rPr lang="en-US" b="1" dirty="0"/>
              <a:t> </a:t>
            </a:r>
            <a:r>
              <a:rPr lang="en-US" b="1" dirty="0" err="1"/>
              <a:t>A</a:t>
            </a:r>
            <a:r>
              <a:rPr lang="en-US" b="1" dirty="0"/>
              <a:t> B </a:t>
            </a:r>
            <a:r>
              <a:rPr lang="en-US" b="1" dirty="0" err="1"/>
              <a:t>B</a:t>
            </a:r>
            <a:r>
              <a:rPr lang="en-US" b="1" dirty="0"/>
              <a:t> </a:t>
            </a:r>
            <a:r>
              <a:rPr lang="en-US" b="1" dirty="0" err="1"/>
              <a:t>B</a:t>
            </a:r>
            <a:r>
              <a:rPr lang="en-US" b="1" dirty="0"/>
              <a:t> </a:t>
            </a:r>
            <a:r>
              <a:rPr lang="en-US" b="1" dirty="0" err="1"/>
              <a:t>B</a:t>
            </a:r>
            <a:r>
              <a:rPr lang="en-US" b="1" dirty="0"/>
              <a:t> </a:t>
            </a:r>
          </a:p>
          <a:p>
            <a:pPr lvl="1"/>
            <a:r>
              <a:rPr lang="en-US" b="1" dirty="0"/>
              <a:t>Competitive ratio = ½</a:t>
            </a:r>
          </a:p>
          <a:p>
            <a:r>
              <a:rPr lang="en-US" b="1" dirty="0">
                <a:solidFill>
                  <a:srgbClr val="D60093"/>
                </a:solidFill>
              </a:rPr>
              <a:t>This is the worst case!</a:t>
            </a:r>
          </a:p>
          <a:p>
            <a:pPr lvl="1"/>
            <a:r>
              <a:rPr lang="en-US" sz="2400" b="1" dirty="0"/>
              <a:t>Note:</a:t>
            </a:r>
            <a:r>
              <a:rPr lang="en-US" sz="2400" dirty="0"/>
              <a:t> Greedy algorithm is deterministic – it always </a:t>
            </a:r>
            <a:br>
              <a:rPr lang="en-US" sz="2400" dirty="0"/>
            </a:br>
            <a:r>
              <a:rPr lang="en-US" sz="2400" dirty="0"/>
              <a:t>resolves draws in the same way</a:t>
            </a:r>
          </a:p>
        </p:txBody>
      </p:sp>
      <p:sp>
        <p:nvSpPr>
          <p:cNvPr id="5" name="Slide Number Placeholder 4"/>
          <p:cNvSpPr>
            <a:spLocks noGrp="1"/>
          </p:cNvSpPr>
          <p:nvPr>
            <p:ph type="sldNum" sz="quarter" idx="12"/>
          </p:nvPr>
        </p:nvSpPr>
        <p:spPr/>
        <p:txBody>
          <a:bodyPr/>
          <a:lstStyle/>
          <a:p>
            <a:fld id="{19B12225-5612-419B-A8D5-4B8EEE4C217E}" type="slidenum">
              <a:rPr lang="en-US" smtClean="0"/>
              <a:pPr/>
              <a:t>27</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681060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37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71">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83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a:t>BALANCE Algorithm [MSVV]</a:t>
            </a:r>
          </a:p>
        </p:txBody>
      </p:sp>
      <p:sp>
        <p:nvSpPr>
          <p:cNvPr id="59395" name="Rectangle 3"/>
          <p:cNvSpPr>
            <a:spLocks noGrp="1" noChangeArrowheads="1"/>
          </p:cNvSpPr>
          <p:nvPr>
            <p:ph type="body" idx="1"/>
          </p:nvPr>
        </p:nvSpPr>
        <p:spPr/>
        <p:txBody>
          <a:bodyPr/>
          <a:lstStyle/>
          <a:p>
            <a:r>
              <a:rPr lang="en-US" b="1" dirty="0">
                <a:solidFill>
                  <a:srgbClr val="0000FF"/>
                </a:solidFill>
              </a:rPr>
              <a:t>BALANCE</a:t>
            </a:r>
            <a:r>
              <a:rPr lang="en-US" dirty="0">
                <a:solidFill>
                  <a:srgbClr val="0000FF"/>
                </a:solidFill>
              </a:rPr>
              <a:t> </a:t>
            </a:r>
            <a:r>
              <a:rPr lang="en-US" dirty="0"/>
              <a:t>Algorithm by Mehta, </a:t>
            </a:r>
            <a:r>
              <a:rPr lang="en-US" dirty="0" err="1"/>
              <a:t>Saberi</a:t>
            </a:r>
            <a:r>
              <a:rPr lang="en-US" dirty="0"/>
              <a:t>, </a:t>
            </a:r>
            <a:r>
              <a:rPr lang="en-US" dirty="0" err="1"/>
              <a:t>Vazirani</a:t>
            </a:r>
            <a:r>
              <a:rPr lang="en-US" dirty="0"/>
              <a:t>, and </a:t>
            </a:r>
            <a:r>
              <a:rPr lang="en-US" dirty="0" err="1"/>
              <a:t>Vazirani</a:t>
            </a:r>
            <a:endParaRPr lang="en-US" dirty="0"/>
          </a:p>
          <a:p>
            <a:pPr lvl="1"/>
            <a:r>
              <a:rPr lang="en-US" b="1" dirty="0">
                <a:solidFill>
                  <a:srgbClr val="008000"/>
                </a:solidFill>
              </a:rPr>
              <a:t>For each query, pick the advertiser with the </a:t>
            </a:r>
            <a:br>
              <a:rPr lang="en-US" b="1" dirty="0">
                <a:solidFill>
                  <a:srgbClr val="008000"/>
                </a:solidFill>
              </a:rPr>
            </a:br>
            <a:r>
              <a:rPr lang="en-US" b="1" dirty="0">
                <a:solidFill>
                  <a:srgbClr val="008000"/>
                </a:solidFill>
              </a:rPr>
              <a:t>largest unspent budget</a:t>
            </a:r>
          </a:p>
          <a:p>
            <a:pPr lvl="2"/>
            <a:r>
              <a:rPr lang="en-US" dirty="0"/>
              <a:t>Break ties arbitrarily (</a:t>
            </a:r>
            <a:r>
              <a:rPr lang="en-US" b="1" dirty="0"/>
              <a:t>but in a deterministic way</a:t>
            </a:r>
            <a:r>
              <a:rPr lang="en-US" dirty="0"/>
              <a:t>)</a:t>
            </a:r>
          </a:p>
        </p:txBody>
      </p:sp>
      <p:sp>
        <p:nvSpPr>
          <p:cNvPr id="5" name="Slide Number Placeholder 4"/>
          <p:cNvSpPr>
            <a:spLocks noGrp="1"/>
          </p:cNvSpPr>
          <p:nvPr>
            <p:ph type="sldNum" sz="quarter" idx="12"/>
          </p:nvPr>
        </p:nvSpPr>
        <p:spPr/>
        <p:txBody>
          <a:bodyPr/>
          <a:lstStyle/>
          <a:p>
            <a:fld id="{19B12225-5612-419B-A8D5-4B8EEE4C217E}" type="slidenum">
              <a:rPr lang="en-US" smtClean="0"/>
              <a:pPr/>
              <a:t>28</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224300665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t>Example: BALANCE</a:t>
            </a:r>
          </a:p>
        </p:txBody>
      </p:sp>
      <p:sp>
        <p:nvSpPr>
          <p:cNvPr id="60419" name="Rectangle 3"/>
          <p:cNvSpPr>
            <a:spLocks noGrp="1" noChangeArrowheads="1"/>
          </p:cNvSpPr>
          <p:nvPr>
            <p:ph type="body" idx="1"/>
          </p:nvPr>
        </p:nvSpPr>
        <p:spPr/>
        <p:txBody>
          <a:bodyPr/>
          <a:lstStyle/>
          <a:p>
            <a:r>
              <a:rPr lang="en-US" b="1" dirty="0">
                <a:solidFill>
                  <a:srgbClr val="D60093"/>
                </a:solidFill>
              </a:rPr>
              <a:t>Two advertisers A and B</a:t>
            </a:r>
          </a:p>
          <a:p>
            <a:pPr lvl="1"/>
            <a:r>
              <a:rPr lang="en-US" b="1" dirty="0"/>
              <a:t>A </a:t>
            </a:r>
            <a:r>
              <a:rPr lang="en-US" dirty="0"/>
              <a:t>bids on query</a:t>
            </a:r>
            <a:r>
              <a:rPr lang="en-US" b="1" dirty="0"/>
              <a:t> </a:t>
            </a:r>
            <a:r>
              <a:rPr lang="en-US" b="1" i="1" dirty="0"/>
              <a:t>x</a:t>
            </a:r>
            <a:r>
              <a:rPr lang="en-US" dirty="0"/>
              <a:t>, </a:t>
            </a:r>
            <a:r>
              <a:rPr lang="en-US" b="1" dirty="0"/>
              <a:t>B</a:t>
            </a:r>
            <a:r>
              <a:rPr lang="en-US" dirty="0"/>
              <a:t> bids on </a:t>
            </a:r>
            <a:r>
              <a:rPr lang="en-US" b="1" i="1" dirty="0"/>
              <a:t>x</a:t>
            </a:r>
            <a:r>
              <a:rPr lang="en-US" dirty="0"/>
              <a:t> and </a:t>
            </a:r>
            <a:r>
              <a:rPr lang="en-US" b="1" i="1" dirty="0"/>
              <a:t>y</a:t>
            </a:r>
          </a:p>
          <a:p>
            <a:pPr lvl="1"/>
            <a:r>
              <a:rPr lang="en-US" dirty="0"/>
              <a:t>Both have budgets of </a:t>
            </a:r>
            <a:r>
              <a:rPr lang="en-US" b="1" dirty="0"/>
              <a:t>$4</a:t>
            </a:r>
          </a:p>
          <a:p>
            <a:pPr lvl="8"/>
            <a:endParaRPr lang="en-US" dirty="0">
              <a:solidFill>
                <a:srgbClr val="008000"/>
              </a:solidFill>
            </a:endParaRPr>
          </a:p>
          <a:p>
            <a:r>
              <a:rPr lang="en-US" b="1" dirty="0">
                <a:solidFill>
                  <a:srgbClr val="008000"/>
                </a:solidFill>
              </a:rPr>
              <a:t>Query stream:</a:t>
            </a:r>
            <a:r>
              <a:rPr lang="en-US" dirty="0">
                <a:solidFill>
                  <a:srgbClr val="008000"/>
                </a:solidFill>
              </a:rPr>
              <a:t> </a:t>
            </a:r>
            <a:r>
              <a:rPr lang="en-US" b="1" i="1" dirty="0"/>
              <a:t>x </a:t>
            </a:r>
            <a:r>
              <a:rPr lang="en-US" b="1" i="1" dirty="0" err="1"/>
              <a:t>x</a:t>
            </a:r>
            <a:r>
              <a:rPr lang="en-US" b="1" i="1" dirty="0"/>
              <a:t> </a:t>
            </a:r>
            <a:r>
              <a:rPr lang="en-US" b="1" i="1" dirty="0" err="1"/>
              <a:t>x</a:t>
            </a:r>
            <a:r>
              <a:rPr lang="en-US" b="1" i="1" dirty="0"/>
              <a:t> </a:t>
            </a:r>
            <a:r>
              <a:rPr lang="en-US" b="1" i="1" dirty="0" err="1"/>
              <a:t>x</a:t>
            </a:r>
            <a:r>
              <a:rPr lang="en-US" b="1" i="1" dirty="0"/>
              <a:t> y </a:t>
            </a:r>
            <a:r>
              <a:rPr lang="en-US" b="1" i="1" dirty="0" err="1"/>
              <a:t>y</a:t>
            </a:r>
            <a:r>
              <a:rPr lang="en-US" b="1" i="1" dirty="0"/>
              <a:t> </a:t>
            </a:r>
            <a:r>
              <a:rPr lang="en-US" b="1" i="1" dirty="0" err="1"/>
              <a:t>y</a:t>
            </a:r>
            <a:r>
              <a:rPr lang="en-US" b="1" i="1" dirty="0"/>
              <a:t> </a:t>
            </a:r>
            <a:r>
              <a:rPr lang="en-US" b="1" i="1" dirty="0" err="1"/>
              <a:t>y</a:t>
            </a:r>
            <a:r>
              <a:rPr lang="en-US" b="1" i="1" dirty="0"/>
              <a:t> </a:t>
            </a:r>
          </a:p>
          <a:p>
            <a:pPr lvl="8"/>
            <a:endParaRPr lang="en-US" dirty="0"/>
          </a:p>
          <a:p>
            <a:r>
              <a:rPr lang="en-US" b="1" dirty="0">
                <a:solidFill>
                  <a:srgbClr val="0000FF"/>
                </a:solidFill>
              </a:rPr>
              <a:t>BALANCE choice:</a:t>
            </a:r>
            <a:r>
              <a:rPr lang="en-US" dirty="0"/>
              <a:t> </a:t>
            </a:r>
            <a:r>
              <a:rPr lang="en-US" b="1" dirty="0"/>
              <a:t>A B A B </a:t>
            </a:r>
            <a:r>
              <a:rPr lang="en-US" b="1" dirty="0" err="1"/>
              <a:t>B</a:t>
            </a:r>
            <a:r>
              <a:rPr lang="en-US" b="1" dirty="0"/>
              <a:t> </a:t>
            </a:r>
            <a:r>
              <a:rPr lang="en-US" b="1" dirty="0" err="1"/>
              <a:t>B</a:t>
            </a:r>
            <a:r>
              <a:rPr lang="en-US" b="1" dirty="0"/>
              <a:t> _ _</a:t>
            </a:r>
            <a:r>
              <a:rPr lang="en-US" dirty="0"/>
              <a:t> </a:t>
            </a:r>
          </a:p>
          <a:p>
            <a:pPr lvl="1"/>
            <a:r>
              <a:rPr lang="en-US" dirty="0"/>
              <a:t>Optimal: </a:t>
            </a:r>
            <a:r>
              <a:rPr lang="en-US" b="1" dirty="0"/>
              <a:t>A </a:t>
            </a:r>
            <a:r>
              <a:rPr lang="en-US" b="1" dirty="0" err="1"/>
              <a:t>A</a:t>
            </a:r>
            <a:r>
              <a:rPr lang="en-US" b="1" dirty="0"/>
              <a:t> </a:t>
            </a:r>
            <a:r>
              <a:rPr lang="en-US" b="1" dirty="0" err="1"/>
              <a:t>A</a:t>
            </a:r>
            <a:r>
              <a:rPr lang="en-US" b="1" dirty="0"/>
              <a:t> </a:t>
            </a:r>
            <a:r>
              <a:rPr lang="en-US" b="1" dirty="0" err="1"/>
              <a:t>A</a:t>
            </a:r>
            <a:r>
              <a:rPr lang="en-US" b="1" dirty="0"/>
              <a:t> B </a:t>
            </a:r>
            <a:r>
              <a:rPr lang="en-US" b="1" dirty="0" err="1"/>
              <a:t>B</a:t>
            </a:r>
            <a:r>
              <a:rPr lang="en-US" b="1" dirty="0"/>
              <a:t> </a:t>
            </a:r>
            <a:r>
              <a:rPr lang="en-US" b="1" dirty="0" err="1"/>
              <a:t>B</a:t>
            </a:r>
            <a:r>
              <a:rPr lang="en-US" b="1" dirty="0"/>
              <a:t> </a:t>
            </a:r>
            <a:r>
              <a:rPr lang="en-US" b="1" dirty="0" err="1"/>
              <a:t>B</a:t>
            </a:r>
            <a:endParaRPr lang="en-US" b="1" dirty="0"/>
          </a:p>
          <a:p>
            <a:pPr lvl="8"/>
            <a:endParaRPr lang="en-US" dirty="0"/>
          </a:p>
          <a:p>
            <a:r>
              <a:rPr lang="en-US" b="1" dirty="0"/>
              <a:t>In general:</a:t>
            </a:r>
            <a:r>
              <a:rPr lang="en-US" dirty="0"/>
              <a:t> For </a:t>
            </a:r>
            <a:r>
              <a:rPr lang="en-US" b="1" dirty="0"/>
              <a:t>BALANCE</a:t>
            </a:r>
            <a:r>
              <a:rPr lang="en-US" dirty="0"/>
              <a:t> on </a:t>
            </a:r>
            <a:r>
              <a:rPr lang="en-US" b="1" dirty="0"/>
              <a:t>2</a:t>
            </a:r>
            <a:r>
              <a:rPr lang="en-US" dirty="0"/>
              <a:t> advertisers</a:t>
            </a:r>
            <a:r>
              <a:rPr lang="en-US" dirty="0">
                <a:solidFill>
                  <a:schemeClr val="accent2"/>
                </a:solidFill>
              </a:rPr>
              <a:t> </a:t>
            </a:r>
            <a:r>
              <a:rPr lang="en-US" b="1" dirty="0">
                <a:solidFill>
                  <a:srgbClr val="0000FF"/>
                </a:solidFill>
              </a:rPr>
              <a:t>Competitive ratio = ¾</a:t>
            </a:r>
          </a:p>
          <a:p>
            <a:pPr>
              <a:buNone/>
            </a:pPr>
            <a:endParaRPr lang="en-US" dirty="0">
              <a:solidFill>
                <a:schemeClr val="accent2"/>
              </a:solidFill>
            </a:endParaRPr>
          </a:p>
          <a:p>
            <a:pPr lvl="1">
              <a:buFont typeface="Wingdings" pitchFamily="1" charset="2"/>
              <a:buNone/>
            </a:pPr>
            <a:endParaRPr lang="en-US" dirty="0"/>
          </a:p>
          <a:p>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29</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528867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04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041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04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1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60419">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6041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br>
              <a:rPr lang="en-US" dirty="0"/>
            </a:br>
            <a:r>
              <a:rPr lang="en-US" dirty="0"/>
              <a:t>Online Bipartite Matching</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416024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t>Analyzing BALANCE</a:t>
            </a:r>
          </a:p>
        </p:txBody>
      </p:sp>
      <p:sp>
        <p:nvSpPr>
          <p:cNvPr id="61443" name="Rectangle 3"/>
          <p:cNvSpPr>
            <a:spLocks noGrp="1" noChangeArrowheads="1"/>
          </p:cNvSpPr>
          <p:nvPr>
            <p:ph idx="1"/>
          </p:nvPr>
        </p:nvSpPr>
        <p:spPr>
          <a:xfrm>
            <a:off x="457200" y="1295400"/>
            <a:ext cx="8534400" cy="5410200"/>
          </a:xfrm>
        </p:spPr>
        <p:txBody>
          <a:bodyPr>
            <a:normAutofit/>
          </a:bodyPr>
          <a:lstStyle/>
          <a:p>
            <a:pPr>
              <a:lnSpc>
                <a:spcPct val="80000"/>
              </a:lnSpc>
            </a:pPr>
            <a:r>
              <a:rPr lang="en-US" b="1" dirty="0">
                <a:solidFill>
                  <a:srgbClr val="D60093"/>
                </a:solidFill>
              </a:rPr>
              <a:t>Consider simple case (</a:t>
            </a:r>
            <a:r>
              <a:rPr lang="en-US" b="1" dirty="0" err="1">
                <a:solidFill>
                  <a:srgbClr val="D60093"/>
                </a:solidFill>
              </a:rPr>
              <a:t>w.l.o.g</a:t>
            </a:r>
            <a:r>
              <a:rPr lang="en-US" b="1" dirty="0">
                <a:solidFill>
                  <a:srgbClr val="D60093"/>
                </a:solidFill>
              </a:rPr>
              <a:t>.): </a:t>
            </a:r>
          </a:p>
          <a:p>
            <a:pPr lvl="1">
              <a:lnSpc>
                <a:spcPct val="80000"/>
              </a:lnSpc>
            </a:pPr>
            <a:r>
              <a:rPr lang="en-US" b="1" dirty="0"/>
              <a:t>2</a:t>
            </a:r>
            <a:r>
              <a:rPr lang="en-US" dirty="0"/>
              <a:t> advertisers, </a:t>
            </a:r>
            <a:r>
              <a:rPr lang="en-US" b="1" dirty="0"/>
              <a:t>A</a:t>
            </a:r>
            <a:r>
              <a:rPr lang="en-US" b="1" baseline="-25000" dirty="0"/>
              <a:t>1</a:t>
            </a:r>
            <a:r>
              <a:rPr lang="en-US" dirty="0"/>
              <a:t> and </a:t>
            </a:r>
            <a:r>
              <a:rPr lang="en-US" b="1" dirty="0"/>
              <a:t>A</a:t>
            </a:r>
            <a:r>
              <a:rPr lang="en-US" b="1" baseline="-25000" dirty="0"/>
              <a:t>2</a:t>
            </a:r>
            <a:r>
              <a:rPr lang="en-US" dirty="0"/>
              <a:t>, each with budget </a:t>
            </a:r>
            <a:r>
              <a:rPr lang="en-US" b="1" dirty="0"/>
              <a:t>B</a:t>
            </a:r>
            <a:r>
              <a:rPr lang="en-US" dirty="0"/>
              <a:t> (</a:t>
            </a:r>
            <a:r>
              <a:rPr lang="en-US" dirty="0">
                <a:sym typeface="Symbol"/>
              </a:rPr>
              <a:t></a:t>
            </a:r>
            <a:r>
              <a:rPr lang="en-US" dirty="0"/>
              <a:t>1)</a:t>
            </a:r>
          </a:p>
          <a:p>
            <a:pPr lvl="1">
              <a:lnSpc>
                <a:spcPct val="80000"/>
              </a:lnSpc>
            </a:pPr>
            <a:r>
              <a:rPr lang="en-US" dirty="0"/>
              <a:t>Optimal solution exhausts both advertisers’ budgets</a:t>
            </a:r>
          </a:p>
          <a:p>
            <a:pPr lvl="8">
              <a:lnSpc>
                <a:spcPct val="80000"/>
              </a:lnSpc>
            </a:pPr>
            <a:endParaRPr lang="en-US" b="1" dirty="0">
              <a:solidFill>
                <a:schemeClr val="accent2"/>
              </a:solidFill>
            </a:endParaRPr>
          </a:p>
          <a:p>
            <a:pPr>
              <a:lnSpc>
                <a:spcPct val="80000"/>
              </a:lnSpc>
            </a:pPr>
            <a:r>
              <a:rPr lang="en-US" b="1" dirty="0">
                <a:solidFill>
                  <a:srgbClr val="0000FF"/>
                </a:solidFill>
              </a:rPr>
              <a:t>BALANCE must exhaust at least one </a:t>
            </a:r>
            <a:br>
              <a:rPr lang="en-US" b="1" dirty="0">
                <a:solidFill>
                  <a:srgbClr val="0000FF"/>
                </a:solidFill>
              </a:rPr>
            </a:br>
            <a:r>
              <a:rPr lang="en-US" b="1" dirty="0">
                <a:solidFill>
                  <a:srgbClr val="0000FF"/>
                </a:solidFill>
              </a:rPr>
              <a:t>advertiser’s budget:</a:t>
            </a:r>
          </a:p>
          <a:p>
            <a:pPr lvl="1">
              <a:lnSpc>
                <a:spcPct val="80000"/>
              </a:lnSpc>
            </a:pPr>
            <a:r>
              <a:rPr lang="en-US" b="1" dirty="0"/>
              <a:t>If not, we can allocate more queries</a:t>
            </a:r>
          </a:p>
          <a:p>
            <a:pPr lvl="2">
              <a:lnSpc>
                <a:spcPct val="80000"/>
              </a:lnSpc>
            </a:pPr>
            <a:r>
              <a:rPr lang="en-US" dirty="0"/>
              <a:t>Whenever BALANCE makes a mistake (both advertisers bid on the query), advertiser’s unspent budget only decreases</a:t>
            </a:r>
          </a:p>
          <a:p>
            <a:pPr lvl="2">
              <a:lnSpc>
                <a:spcPct val="80000"/>
              </a:lnSpc>
            </a:pPr>
            <a:r>
              <a:rPr lang="en-US" dirty="0"/>
              <a:t>Since optimal exhausts both budgets, one will for sure get exhausted</a:t>
            </a:r>
          </a:p>
          <a:p>
            <a:pPr lvl="1">
              <a:lnSpc>
                <a:spcPct val="80000"/>
              </a:lnSpc>
            </a:pPr>
            <a:r>
              <a:rPr lang="en-US" dirty="0"/>
              <a:t>Assume BALANCE exhausts </a:t>
            </a:r>
            <a:r>
              <a:rPr lang="en-US" b="1" i="1" dirty="0"/>
              <a:t>A</a:t>
            </a:r>
            <a:r>
              <a:rPr lang="en-US" b="1" i="1" baseline="-25000" dirty="0"/>
              <a:t>2</a:t>
            </a:r>
            <a:r>
              <a:rPr lang="en-US" dirty="0"/>
              <a:t>’s budget, </a:t>
            </a:r>
            <a:br>
              <a:rPr lang="en-US" dirty="0"/>
            </a:br>
            <a:r>
              <a:rPr lang="en-US" dirty="0"/>
              <a:t>but allocates </a:t>
            </a:r>
            <a:r>
              <a:rPr lang="en-US" b="1" i="1" dirty="0">
                <a:solidFill>
                  <a:srgbClr val="D60093"/>
                </a:solidFill>
              </a:rPr>
              <a:t>x</a:t>
            </a:r>
            <a:r>
              <a:rPr lang="en-US" dirty="0"/>
              <a:t> queries fewer than the optimal</a:t>
            </a:r>
          </a:p>
          <a:p>
            <a:pPr lvl="1">
              <a:lnSpc>
                <a:spcPct val="80000"/>
              </a:lnSpc>
            </a:pPr>
            <a:r>
              <a:rPr lang="en-US" b="1" dirty="0">
                <a:solidFill>
                  <a:srgbClr val="008000"/>
                </a:solidFill>
              </a:rPr>
              <a:t>Revenue: </a:t>
            </a:r>
            <a:r>
              <a:rPr lang="en-US" b="1" i="1" dirty="0">
                <a:solidFill>
                  <a:srgbClr val="008000"/>
                </a:solidFill>
              </a:rPr>
              <a:t>BAL = 2B - </a:t>
            </a:r>
            <a:r>
              <a:rPr lang="en-US" b="1" i="1" dirty="0">
                <a:solidFill>
                  <a:srgbClr val="D60093"/>
                </a:solidFill>
              </a:rPr>
              <a:t>x</a:t>
            </a:r>
          </a:p>
          <a:p>
            <a:pPr lvl="1">
              <a:lnSpc>
                <a:spcPct val="80000"/>
              </a:lnSpc>
            </a:pPr>
            <a:endParaRPr lang="en-US" dirty="0"/>
          </a:p>
          <a:p>
            <a:pPr>
              <a:lnSpc>
                <a:spcPct val="80000"/>
              </a:lnSpc>
            </a:pPr>
            <a:endParaRPr lang="en-US" dirty="0"/>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
        <p:nvSpPr>
          <p:cNvPr id="5" name="Slide Number Placeholder 4"/>
          <p:cNvSpPr>
            <a:spLocks noGrp="1"/>
          </p:cNvSpPr>
          <p:nvPr>
            <p:ph type="sldNum" sz="quarter" idx="12"/>
          </p:nvPr>
        </p:nvSpPr>
        <p:spPr/>
        <p:txBody>
          <a:bodyPr/>
          <a:lstStyle/>
          <a:p>
            <a:fld id="{19B12225-5612-419B-A8D5-4B8EEE4C217E}" type="slidenum">
              <a:rPr lang="en-US" smtClean="0"/>
              <a:pPr/>
              <a:t>30</a:t>
            </a:fld>
            <a:endParaRPr lang="en-US"/>
          </a:p>
        </p:txBody>
      </p:sp>
    </p:spTree>
    <p:extLst>
      <p:ext uri="{BB962C8B-B14F-4D97-AF65-F5344CB8AC3E}">
        <p14:creationId xmlns:p14="http://schemas.microsoft.com/office/powerpoint/2010/main" val="2181508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44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4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44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44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44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44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t>Analyzing  Balance</a:t>
            </a:r>
          </a:p>
        </p:txBody>
      </p:sp>
      <p:grpSp>
        <p:nvGrpSpPr>
          <p:cNvPr id="2" name="Group 62"/>
          <p:cNvGrpSpPr>
            <a:grpSpLocks/>
          </p:cNvGrpSpPr>
          <p:nvPr/>
        </p:nvGrpSpPr>
        <p:grpSpPr bwMode="auto">
          <a:xfrm>
            <a:off x="685800" y="1219200"/>
            <a:ext cx="1789113" cy="1585913"/>
            <a:chOff x="432" y="1008"/>
            <a:chExt cx="1127" cy="999"/>
          </a:xfrm>
        </p:grpSpPr>
        <p:sp>
          <p:nvSpPr>
            <p:cNvPr id="65539" name="Rectangle 3"/>
            <p:cNvSpPr>
              <a:spLocks noChangeArrowheads="1"/>
            </p:cNvSpPr>
            <p:nvPr/>
          </p:nvSpPr>
          <p:spPr bwMode="auto">
            <a:xfrm>
              <a:off x="432" y="1008"/>
              <a:ext cx="288" cy="768"/>
            </a:xfrm>
            <a:prstGeom prst="rect">
              <a:avLst/>
            </a:prstGeom>
            <a:solidFill>
              <a:srgbClr val="0066FF"/>
            </a:solidFill>
            <a:ln w="9525">
              <a:solidFill>
                <a:schemeClr val="tx1"/>
              </a:solidFill>
              <a:miter lim="800000"/>
              <a:headEnd/>
              <a:tailEnd/>
            </a:ln>
            <a:effectLst/>
          </p:spPr>
          <p:txBody>
            <a:bodyPr wrap="none" anchor="ctr"/>
            <a:lstStyle/>
            <a:p>
              <a:endParaRPr lang="en-US" i="1">
                <a:latin typeface="Arial" pitchFamily="34" charset="0"/>
                <a:cs typeface="Arial" pitchFamily="34" charset="0"/>
              </a:endParaRPr>
            </a:p>
          </p:txBody>
        </p:sp>
        <p:sp>
          <p:nvSpPr>
            <p:cNvPr id="65540" name="Rectangle 4"/>
            <p:cNvSpPr>
              <a:spLocks noChangeArrowheads="1"/>
            </p:cNvSpPr>
            <p:nvPr/>
          </p:nvSpPr>
          <p:spPr bwMode="auto">
            <a:xfrm>
              <a:off x="912" y="1008"/>
              <a:ext cx="288" cy="768"/>
            </a:xfrm>
            <a:prstGeom prst="rect">
              <a:avLst/>
            </a:prstGeom>
            <a:solidFill>
              <a:srgbClr val="66FF33"/>
            </a:solidFill>
            <a:ln w="9525">
              <a:solidFill>
                <a:schemeClr val="tx1"/>
              </a:solidFill>
              <a:miter lim="800000"/>
              <a:headEnd/>
              <a:tailEnd/>
            </a:ln>
            <a:effectLst/>
          </p:spPr>
          <p:txBody>
            <a:bodyPr wrap="none" anchor="ctr"/>
            <a:lstStyle/>
            <a:p>
              <a:endParaRPr lang="en-US" i="1">
                <a:latin typeface="Arial" pitchFamily="34" charset="0"/>
                <a:cs typeface="Arial" pitchFamily="34" charset="0"/>
              </a:endParaRPr>
            </a:p>
          </p:txBody>
        </p:sp>
        <p:sp>
          <p:nvSpPr>
            <p:cNvPr id="65545" name="Text Box 9"/>
            <p:cNvSpPr txBox="1">
              <a:spLocks noChangeArrowheads="1"/>
            </p:cNvSpPr>
            <p:nvPr/>
          </p:nvSpPr>
          <p:spPr bwMode="auto">
            <a:xfrm>
              <a:off x="470" y="1776"/>
              <a:ext cx="275" cy="231"/>
            </a:xfrm>
            <a:prstGeom prst="rect">
              <a:avLst/>
            </a:prstGeom>
            <a:noFill/>
            <a:ln w="9525">
              <a:noFill/>
              <a:miter lim="800000"/>
              <a:headEnd/>
              <a:tailEnd/>
            </a:ln>
            <a:effectLst/>
          </p:spPr>
          <p:txBody>
            <a:bodyPr wrap="none">
              <a:spAutoFit/>
            </a:bodyPr>
            <a:lstStyle/>
            <a:p>
              <a:r>
                <a:rPr lang="en-US" i="1" dirty="0">
                  <a:latin typeface="Arial" pitchFamily="34" charset="0"/>
                  <a:cs typeface="Arial" pitchFamily="34" charset="0"/>
                </a:rPr>
                <a:t>A</a:t>
              </a:r>
              <a:r>
                <a:rPr lang="en-US" i="1" baseline="-25000" dirty="0">
                  <a:latin typeface="Arial" pitchFamily="34" charset="0"/>
                  <a:cs typeface="Arial" pitchFamily="34" charset="0"/>
                </a:rPr>
                <a:t>1</a:t>
              </a:r>
            </a:p>
          </p:txBody>
        </p:sp>
        <p:sp>
          <p:nvSpPr>
            <p:cNvPr id="65546" name="Text Box 10"/>
            <p:cNvSpPr txBox="1">
              <a:spLocks noChangeArrowheads="1"/>
            </p:cNvSpPr>
            <p:nvPr/>
          </p:nvSpPr>
          <p:spPr bwMode="auto">
            <a:xfrm>
              <a:off x="925" y="1776"/>
              <a:ext cx="275" cy="231"/>
            </a:xfrm>
            <a:prstGeom prst="rect">
              <a:avLst/>
            </a:prstGeom>
            <a:noFill/>
            <a:ln w="9525">
              <a:noFill/>
              <a:miter lim="800000"/>
              <a:headEnd/>
              <a:tailEnd/>
            </a:ln>
            <a:effectLst/>
          </p:spPr>
          <p:txBody>
            <a:bodyPr wrap="none">
              <a:spAutoFit/>
            </a:bodyPr>
            <a:lstStyle/>
            <a:p>
              <a:r>
                <a:rPr lang="en-US" i="1" dirty="0">
                  <a:latin typeface="Arial" pitchFamily="34" charset="0"/>
                  <a:cs typeface="Arial" pitchFamily="34" charset="0"/>
                </a:rPr>
                <a:t>A</a:t>
              </a:r>
              <a:r>
                <a:rPr lang="en-US" i="1" baseline="-25000" dirty="0">
                  <a:latin typeface="Arial" pitchFamily="34" charset="0"/>
                  <a:cs typeface="Arial" pitchFamily="34" charset="0"/>
                </a:rPr>
                <a:t>2</a:t>
              </a:r>
            </a:p>
          </p:txBody>
        </p:sp>
        <p:sp>
          <p:nvSpPr>
            <p:cNvPr id="65587" name="Line 51"/>
            <p:cNvSpPr>
              <a:spLocks noChangeShapeType="1"/>
            </p:cNvSpPr>
            <p:nvPr/>
          </p:nvSpPr>
          <p:spPr bwMode="auto">
            <a:xfrm>
              <a:off x="1344" y="1008"/>
              <a:ext cx="0" cy="768"/>
            </a:xfrm>
            <a:prstGeom prst="line">
              <a:avLst/>
            </a:prstGeom>
            <a:noFill/>
            <a:ln w="9525">
              <a:solidFill>
                <a:schemeClr val="tx1"/>
              </a:solidFill>
              <a:round/>
              <a:headEnd type="arrow" w="med" len="med"/>
              <a:tailEnd type="arrow" w="med" len="med"/>
            </a:ln>
            <a:effectLst/>
          </p:spPr>
          <p:txBody>
            <a:bodyPr/>
            <a:lstStyle/>
            <a:p>
              <a:endParaRPr lang="en-US" i="1">
                <a:latin typeface="Arial" pitchFamily="34" charset="0"/>
                <a:cs typeface="Arial" pitchFamily="34" charset="0"/>
              </a:endParaRPr>
            </a:p>
          </p:txBody>
        </p:sp>
        <p:sp>
          <p:nvSpPr>
            <p:cNvPr id="65588" name="Text Box 52"/>
            <p:cNvSpPr txBox="1">
              <a:spLocks noChangeArrowheads="1"/>
            </p:cNvSpPr>
            <p:nvPr/>
          </p:nvSpPr>
          <p:spPr bwMode="auto">
            <a:xfrm>
              <a:off x="1344" y="1220"/>
              <a:ext cx="215" cy="231"/>
            </a:xfrm>
            <a:prstGeom prst="rect">
              <a:avLst/>
            </a:prstGeom>
            <a:noFill/>
            <a:ln w="9525">
              <a:noFill/>
              <a:miter lim="800000"/>
              <a:headEnd/>
              <a:tailEnd/>
            </a:ln>
            <a:effectLst/>
          </p:spPr>
          <p:txBody>
            <a:bodyPr wrap="none">
              <a:spAutoFit/>
            </a:bodyPr>
            <a:lstStyle/>
            <a:p>
              <a:r>
                <a:rPr lang="en-US" i="1" dirty="0">
                  <a:latin typeface="Arial" pitchFamily="34" charset="0"/>
                  <a:cs typeface="Arial" pitchFamily="34" charset="0"/>
                </a:rPr>
                <a:t>B</a:t>
              </a:r>
            </a:p>
          </p:txBody>
        </p:sp>
      </p:grpSp>
      <p:grpSp>
        <p:nvGrpSpPr>
          <p:cNvPr id="3" name="Group 64"/>
          <p:cNvGrpSpPr>
            <a:grpSpLocks/>
          </p:cNvGrpSpPr>
          <p:nvPr/>
        </p:nvGrpSpPr>
        <p:grpSpPr bwMode="auto">
          <a:xfrm>
            <a:off x="457200" y="2971800"/>
            <a:ext cx="2794000" cy="1585913"/>
            <a:chOff x="279" y="2496"/>
            <a:chExt cx="1760" cy="999"/>
          </a:xfrm>
        </p:grpSpPr>
        <p:sp>
          <p:nvSpPr>
            <p:cNvPr id="65566" name="Rectangle 30"/>
            <p:cNvSpPr>
              <a:spLocks noChangeArrowheads="1"/>
            </p:cNvSpPr>
            <p:nvPr/>
          </p:nvSpPr>
          <p:spPr bwMode="auto">
            <a:xfrm>
              <a:off x="480" y="2544"/>
              <a:ext cx="288" cy="288"/>
            </a:xfrm>
            <a:prstGeom prst="rect">
              <a:avLst/>
            </a:prstGeom>
            <a:noFill/>
            <a:ln w="9525">
              <a:solidFill>
                <a:schemeClr val="tx1"/>
              </a:solidFill>
              <a:miter lim="800000"/>
              <a:headEnd/>
              <a:tailEnd/>
            </a:ln>
            <a:effectLst/>
          </p:spPr>
          <p:txBody>
            <a:bodyPr wrap="none" anchor="ctr"/>
            <a:lstStyle/>
            <a:p>
              <a:endParaRPr lang="en-US" i="1">
                <a:latin typeface="Arial" pitchFamily="34" charset="0"/>
                <a:cs typeface="Arial" pitchFamily="34" charset="0"/>
              </a:endParaRPr>
            </a:p>
          </p:txBody>
        </p:sp>
        <p:sp>
          <p:nvSpPr>
            <p:cNvPr id="65567" name="Rectangle 31"/>
            <p:cNvSpPr>
              <a:spLocks noChangeArrowheads="1"/>
            </p:cNvSpPr>
            <p:nvPr/>
          </p:nvSpPr>
          <p:spPr bwMode="auto">
            <a:xfrm>
              <a:off x="480" y="2832"/>
              <a:ext cx="288" cy="432"/>
            </a:xfrm>
            <a:prstGeom prst="rect">
              <a:avLst/>
            </a:prstGeom>
            <a:solidFill>
              <a:srgbClr val="0066FF"/>
            </a:solidFill>
            <a:ln w="9525">
              <a:solidFill>
                <a:schemeClr val="tx1"/>
              </a:solidFill>
              <a:miter lim="800000"/>
              <a:headEnd/>
              <a:tailEnd/>
            </a:ln>
            <a:effectLst/>
          </p:spPr>
          <p:txBody>
            <a:bodyPr wrap="none" anchor="ctr"/>
            <a:lstStyle/>
            <a:p>
              <a:endParaRPr lang="en-US" i="1">
                <a:latin typeface="Arial" pitchFamily="34" charset="0"/>
                <a:cs typeface="Arial" pitchFamily="34" charset="0"/>
              </a:endParaRPr>
            </a:p>
          </p:txBody>
        </p:sp>
        <p:sp>
          <p:nvSpPr>
            <p:cNvPr id="65568" name="Rectangle 32"/>
            <p:cNvSpPr>
              <a:spLocks noChangeArrowheads="1"/>
            </p:cNvSpPr>
            <p:nvPr/>
          </p:nvSpPr>
          <p:spPr bwMode="auto">
            <a:xfrm>
              <a:off x="864" y="2976"/>
              <a:ext cx="288" cy="288"/>
            </a:xfrm>
            <a:prstGeom prst="rect">
              <a:avLst/>
            </a:prstGeom>
            <a:solidFill>
              <a:srgbClr val="0066FF"/>
            </a:solidFill>
            <a:ln w="9525">
              <a:solidFill>
                <a:schemeClr val="tx1"/>
              </a:solidFill>
              <a:miter lim="800000"/>
              <a:headEnd/>
              <a:tailEnd/>
            </a:ln>
            <a:effectLst/>
          </p:spPr>
          <p:txBody>
            <a:bodyPr wrap="none" anchor="ctr"/>
            <a:lstStyle/>
            <a:p>
              <a:endParaRPr lang="en-US" i="1">
                <a:latin typeface="Arial" pitchFamily="34" charset="0"/>
                <a:cs typeface="Arial" pitchFamily="34" charset="0"/>
              </a:endParaRPr>
            </a:p>
          </p:txBody>
        </p:sp>
        <p:sp>
          <p:nvSpPr>
            <p:cNvPr id="65569" name="Rectangle 33"/>
            <p:cNvSpPr>
              <a:spLocks noChangeArrowheads="1"/>
            </p:cNvSpPr>
            <p:nvPr/>
          </p:nvSpPr>
          <p:spPr bwMode="auto">
            <a:xfrm>
              <a:off x="864" y="2544"/>
              <a:ext cx="288" cy="432"/>
            </a:xfrm>
            <a:prstGeom prst="rect">
              <a:avLst/>
            </a:prstGeom>
            <a:solidFill>
              <a:srgbClr val="66FF33"/>
            </a:solidFill>
            <a:ln w="9525">
              <a:solidFill>
                <a:schemeClr val="tx1"/>
              </a:solidFill>
              <a:miter lim="800000"/>
              <a:headEnd/>
              <a:tailEnd/>
            </a:ln>
            <a:effectLst/>
          </p:spPr>
          <p:txBody>
            <a:bodyPr wrap="none" anchor="ctr"/>
            <a:lstStyle/>
            <a:p>
              <a:endParaRPr lang="en-US" i="1">
                <a:latin typeface="Arial" pitchFamily="34" charset="0"/>
                <a:cs typeface="Arial" pitchFamily="34" charset="0"/>
              </a:endParaRPr>
            </a:p>
          </p:txBody>
        </p:sp>
        <p:sp>
          <p:nvSpPr>
            <p:cNvPr id="65570" name="Rectangle 34"/>
            <p:cNvSpPr>
              <a:spLocks noChangeArrowheads="1"/>
            </p:cNvSpPr>
            <p:nvPr/>
          </p:nvSpPr>
          <p:spPr bwMode="auto">
            <a:xfrm>
              <a:off x="1248" y="2976"/>
              <a:ext cx="288" cy="288"/>
            </a:xfrm>
            <a:prstGeom prst="rect">
              <a:avLst/>
            </a:prstGeom>
            <a:solidFill>
              <a:srgbClr val="66FF33"/>
            </a:solidFill>
            <a:ln w="9525">
              <a:solidFill>
                <a:schemeClr val="tx1"/>
              </a:solidFill>
              <a:miter lim="800000"/>
              <a:headEnd/>
              <a:tailEnd/>
            </a:ln>
            <a:effectLst/>
          </p:spPr>
          <p:txBody>
            <a:bodyPr wrap="none" anchor="ctr"/>
            <a:lstStyle/>
            <a:p>
              <a:endParaRPr lang="en-US" i="1">
                <a:latin typeface="Arial" pitchFamily="34" charset="0"/>
                <a:cs typeface="Arial" pitchFamily="34" charset="0"/>
              </a:endParaRPr>
            </a:p>
          </p:txBody>
        </p:sp>
        <p:sp>
          <p:nvSpPr>
            <p:cNvPr id="65571" name="Line 35"/>
            <p:cNvSpPr>
              <a:spLocks noChangeShapeType="1"/>
            </p:cNvSpPr>
            <p:nvPr/>
          </p:nvSpPr>
          <p:spPr bwMode="auto">
            <a:xfrm>
              <a:off x="1632" y="2976"/>
              <a:ext cx="0" cy="288"/>
            </a:xfrm>
            <a:prstGeom prst="line">
              <a:avLst/>
            </a:prstGeom>
            <a:noFill/>
            <a:ln w="9525">
              <a:solidFill>
                <a:schemeClr val="tx1"/>
              </a:solidFill>
              <a:round/>
              <a:headEnd type="arrow" w="med" len="med"/>
              <a:tailEnd type="arrow" w="med" len="med"/>
            </a:ln>
            <a:effectLst/>
          </p:spPr>
          <p:txBody>
            <a:bodyPr/>
            <a:lstStyle/>
            <a:p>
              <a:endParaRPr lang="en-US" i="1">
                <a:latin typeface="Arial" pitchFamily="34" charset="0"/>
                <a:cs typeface="Arial" pitchFamily="34" charset="0"/>
              </a:endParaRPr>
            </a:p>
          </p:txBody>
        </p:sp>
        <p:sp>
          <p:nvSpPr>
            <p:cNvPr id="65572" name="Text Box 36"/>
            <p:cNvSpPr txBox="1">
              <a:spLocks noChangeArrowheads="1"/>
            </p:cNvSpPr>
            <p:nvPr/>
          </p:nvSpPr>
          <p:spPr bwMode="auto">
            <a:xfrm>
              <a:off x="1632" y="2996"/>
              <a:ext cx="189" cy="233"/>
            </a:xfrm>
            <a:prstGeom prst="rect">
              <a:avLst/>
            </a:prstGeom>
            <a:noFill/>
            <a:ln w="9525">
              <a:noFill/>
              <a:miter lim="800000"/>
              <a:headEnd/>
              <a:tailEnd/>
            </a:ln>
            <a:effectLst/>
          </p:spPr>
          <p:txBody>
            <a:bodyPr wrap="none">
              <a:spAutoFit/>
            </a:bodyPr>
            <a:lstStyle/>
            <a:p>
              <a:r>
                <a:rPr lang="en-US" i="1">
                  <a:latin typeface="Arial" pitchFamily="34" charset="0"/>
                  <a:cs typeface="Arial" pitchFamily="34" charset="0"/>
                </a:rPr>
                <a:t>x</a:t>
              </a:r>
            </a:p>
          </p:txBody>
        </p:sp>
        <p:sp>
          <p:nvSpPr>
            <p:cNvPr id="65583" name="Line 47"/>
            <p:cNvSpPr>
              <a:spLocks noChangeShapeType="1"/>
            </p:cNvSpPr>
            <p:nvPr/>
          </p:nvSpPr>
          <p:spPr bwMode="auto">
            <a:xfrm>
              <a:off x="279" y="2832"/>
              <a:ext cx="9" cy="432"/>
            </a:xfrm>
            <a:prstGeom prst="line">
              <a:avLst/>
            </a:prstGeom>
            <a:noFill/>
            <a:ln w="9525">
              <a:solidFill>
                <a:schemeClr val="tx1"/>
              </a:solidFill>
              <a:round/>
              <a:headEnd type="arrow" w="med" len="med"/>
              <a:tailEnd type="arrow" w="med" len="med"/>
            </a:ln>
            <a:effectLst/>
          </p:spPr>
          <p:txBody>
            <a:bodyPr/>
            <a:lstStyle/>
            <a:p>
              <a:endParaRPr lang="en-US" i="1">
                <a:latin typeface="Arial" pitchFamily="34" charset="0"/>
                <a:cs typeface="Arial" pitchFamily="34" charset="0"/>
              </a:endParaRPr>
            </a:p>
          </p:txBody>
        </p:sp>
        <p:sp>
          <p:nvSpPr>
            <p:cNvPr id="65584" name="Text Box 48"/>
            <p:cNvSpPr txBox="1">
              <a:spLocks noChangeArrowheads="1"/>
            </p:cNvSpPr>
            <p:nvPr/>
          </p:nvSpPr>
          <p:spPr bwMode="auto">
            <a:xfrm>
              <a:off x="288" y="2948"/>
              <a:ext cx="189" cy="233"/>
            </a:xfrm>
            <a:prstGeom prst="rect">
              <a:avLst/>
            </a:prstGeom>
            <a:noFill/>
            <a:ln w="9525">
              <a:noFill/>
              <a:miter lim="800000"/>
              <a:headEnd/>
              <a:tailEnd/>
            </a:ln>
            <a:effectLst/>
          </p:spPr>
          <p:txBody>
            <a:bodyPr wrap="none">
              <a:spAutoFit/>
            </a:bodyPr>
            <a:lstStyle/>
            <a:p>
              <a:r>
                <a:rPr lang="en-US" i="1">
                  <a:latin typeface="Arial" pitchFamily="34" charset="0"/>
                  <a:cs typeface="Arial" pitchFamily="34" charset="0"/>
                </a:rPr>
                <a:t>y</a:t>
              </a:r>
            </a:p>
          </p:txBody>
        </p:sp>
        <p:sp>
          <p:nvSpPr>
            <p:cNvPr id="65585" name="Line 49"/>
            <p:cNvSpPr>
              <a:spLocks noChangeShapeType="1"/>
            </p:cNvSpPr>
            <p:nvPr/>
          </p:nvSpPr>
          <p:spPr bwMode="auto">
            <a:xfrm>
              <a:off x="1824" y="2496"/>
              <a:ext cx="0" cy="768"/>
            </a:xfrm>
            <a:prstGeom prst="line">
              <a:avLst/>
            </a:prstGeom>
            <a:noFill/>
            <a:ln w="9525">
              <a:solidFill>
                <a:schemeClr val="tx1"/>
              </a:solidFill>
              <a:round/>
              <a:headEnd type="arrow" w="med" len="med"/>
              <a:tailEnd type="arrow" w="med" len="med"/>
            </a:ln>
            <a:effectLst/>
          </p:spPr>
          <p:txBody>
            <a:bodyPr/>
            <a:lstStyle/>
            <a:p>
              <a:endParaRPr lang="en-US" i="1">
                <a:latin typeface="Arial" pitchFamily="34" charset="0"/>
                <a:cs typeface="Arial" pitchFamily="34" charset="0"/>
              </a:endParaRPr>
            </a:p>
          </p:txBody>
        </p:sp>
        <p:sp>
          <p:nvSpPr>
            <p:cNvPr id="65586" name="Text Box 50"/>
            <p:cNvSpPr txBox="1">
              <a:spLocks noChangeArrowheads="1"/>
            </p:cNvSpPr>
            <p:nvPr/>
          </p:nvSpPr>
          <p:spPr bwMode="auto">
            <a:xfrm>
              <a:off x="1824" y="2708"/>
              <a:ext cx="215" cy="231"/>
            </a:xfrm>
            <a:prstGeom prst="rect">
              <a:avLst/>
            </a:prstGeom>
            <a:noFill/>
            <a:ln w="9525">
              <a:noFill/>
              <a:miter lim="800000"/>
              <a:headEnd/>
              <a:tailEnd/>
            </a:ln>
            <a:effectLst/>
          </p:spPr>
          <p:txBody>
            <a:bodyPr wrap="none">
              <a:spAutoFit/>
            </a:bodyPr>
            <a:lstStyle/>
            <a:p>
              <a:r>
                <a:rPr lang="en-US" i="1">
                  <a:latin typeface="Arial" pitchFamily="34" charset="0"/>
                  <a:cs typeface="Arial" pitchFamily="34" charset="0"/>
                </a:rPr>
                <a:t>B</a:t>
              </a:r>
            </a:p>
          </p:txBody>
        </p:sp>
        <p:sp>
          <p:nvSpPr>
            <p:cNvPr id="65591" name="Text Box 55"/>
            <p:cNvSpPr txBox="1">
              <a:spLocks noChangeArrowheads="1"/>
            </p:cNvSpPr>
            <p:nvPr/>
          </p:nvSpPr>
          <p:spPr bwMode="auto">
            <a:xfrm>
              <a:off x="480" y="3264"/>
              <a:ext cx="275" cy="231"/>
            </a:xfrm>
            <a:prstGeom prst="rect">
              <a:avLst/>
            </a:prstGeom>
            <a:noFill/>
            <a:ln w="9525">
              <a:noFill/>
              <a:miter lim="800000"/>
              <a:headEnd/>
              <a:tailEnd/>
            </a:ln>
            <a:effectLst/>
          </p:spPr>
          <p:txBody>
            <a:bodyPr wrap="none">
              <a:spAutoFit/>
            </a:bodyPr>
            <a:lstStyle/>
            <a:p>
              <a:r>
                <a:rPr lang="en-US" i="1">
                  <a:latin typeface="Arial" pitchFamily="34" charset="0"/>
                  <a:cs typeface="Arial" pitchFamily="34" charset="0"/>
                </a:rPr>
                <a:t>A</a:t>
              </a:r>
              <a:r>
                <a:rPr lang="en-US" i="1" baseline="-25000">
                  <a:latin typeface="Arial" pitchFamily="34" charset="0"/>
                  <a:cs typeface="Arial" pitchFamily="34" charset="0"/>
                </a:rPr>
                <a:t>1</a:t>
              </a:r>
            </a:p>
          </p:txBody>
        </p:sp>
        <p:sp>
          <p:nvSpPr>
            <p:cNvPr id="65592" name="Text Box 56"/>
            <p:cNvSpPr txBox="1">
              <a:spLocks noChangeArrowheads="1"/>
            </p:cNvSpPr>
            <p:nvPr/>
          </p:nvSpPr>
          <p:spPr bwMode="auto">
            <a:xfrm>
              <a:off x="935" y="3264"/>
              <a:ext cx="275" cy="231"/>
            </a:xfrm>
            <a:prstGeom prst="rect">
              <a:avLst/>
            </a:prstGeom>
            <a:noFill/>
            <a:ln w="9525">
              <a:noFill/>
              <a:miter lim="800000"/>
              <a:headEnd/>
              <a:tailEnd/>
            </a:ln>
            <a:effectLst/>
          </p:spPr>
          <p:txBody>
            <a:bodyPr wrap="none">
              <a:spAutoFit/>
            </a:bodyPr>
            <a:lstStyle/>
            <a:p>
              <a:r>
                <a:rPr lang="en-US" i="1" dirty="0">
                  <a:latin typeface="Arial" pitchFamily="34" charset="0"/>
                  <a:cs typeface="Arial" pitchFamily="34" charset="0"/>
                </a:rPr>
                <a:t>A</a:t>
              </a:r>
              <a:r>
                <a:rPr lang="en-US" i="1" baseline="-25000" dirty="0">
                  <a:latin typeface="Arial" pitchFamily="34" charset="0"/>
                  <a:cs typeface="Arial" pitchFamily="34" charset="0"/>
                </a:rPr>
                <a:t>2</a:t>
              </a:r>
            </a:p>
          </p:txBody>
        </p:sp>
        <p:sp>
          <p:nvSpPr>
            <p:cNvPr id="65594" name="Line 58"/>
            <p:cNvSpPr>
              <a:spLocks noChangeShapeType="1"/>
            </p:cNvSpPr>
            <p:nvPr/>
          </p:nvSpPr>
          <p:spPr bwMode="auto">
            <a:xfrm>
              <a:off x="279" y="2544"/>
              <a:ext cx="0" cy="288"/>
            </a:xfrm>
            <a:prstGeom prst="line">
              <a:avLst/>
            </a:prstGeom>
            <a:noFill/>
            <a:ln w="9525">
              <a:solidFill>
                <a:schemeClr val="tx1"/>
              </a:solidFill>
              <a:round/>
              <a:headEnd type="arrow" w="med" len="med"/>
              <a:tailEnd type="arrow" w="med" len="med"/>
            </a:ln>
            <a:effectLst/>
          </p:spPr>
          <p:txBody>
            <a:bodyPr/>
            <a:lstStyle/>
            <a:p>
              <a:endParaRPr lang="en-US" i="1">
                <a:latin typeface="Arial" pitchFamily="34" charset="0"/>
                <a:cs typeface="Arial" pitchFamily="34" charset="0"/>
              </a:endParaRPr>
            </a:p>
          </p:txBody>
        </p:sp>
        <p:sp>
          <p:nvSpPr>
            <p:cNvPr id="65595" name="Text Box 59"/>
            <p:cNvSpPr txBox="1">
              <a:spLocks noChangeArrowheads="1"/>
            </p:cNvSpPr>
            <p:nvPr/>
          </p:nvSpPr>
          <p:spPr bwMode="auto">
            <a:xfrm>
              <a:off x="279" y="2564"/>
              <a:ext cx="189" cy="233"/>
            </a:xfrm>
            <a:prstGeom prst="rect">
              <a:avLst/>
            </a:prstGeom>
            <a:noFill/>
            <a:ln w="9525">
              <a:noFill/>
              <a:miter lim="800000"/>
              <a:headEnd/>
              <a:tailEnd/>
            </a:ln>
            <a:effectLst/>
          </p:spPr>
          <p:txBody>
            <a:bodyPr wrap="none">
              <a:spAutoFit/>
            </a:bodyPr>
            <a:lstStyle/>
            <a:p>
              <a:r>
                <a:rPr lang="en-US" i="1">
                  <a:latin typeface="Arial" pitchFamily="34" charset="0"/>
                  <a:cs typeface="Arial" pitchFamily="34" charset="0"/>
                </a:rPr>
                <a:t>x</a:t>
              </a:r>
            </a:p>
          </p:txBody>
        </p:sp>
      </p:grpSp>
      <p:sp>
        <p:nvSpPr>
          <p:cNvPr id="65596" name="Text Box 60"/>
          <p:cNvSpPr txBox="1">
            <a:spLocks noChangeArrowheads="1"/>
          </p:cNvSpPr>
          <p:nvPr/>
        </p:nvSpPr>
        <p:spPr bwMode="auto">
          <a:xfrm>
            <a:off x="3505200" y="2630269"/>
            <a:ext cx="4871847" cy="646331"/>
          </a:xfrm>
          <a:prstGeom prst="rect">
            <a:avLst/>
          </a:prstGeom>
          <a:noFill/>
          <a:ln w="9525">
            <a:noFill/>
            <a:miter lim="800000"/>
            <a:headEnd/>
            <a:tailEnd/>
          </a:ln>
          <a:effectLst/>
        </p:spPr>
        <p:txBody>
          <a:bodyPr wrap="none">
            <a:spAutoFit/>
          </a:bodyPr>
          <a:lstStyle/>
          <a:p>
            <a:r>
              <a:rPr lang="en-US" dirty="0">
                <a:latin typeface="Arial" pitchFamily="34" charset="0"/>
                <a:cs typeface="Arial" pitchFamily="34" charset="0"/>
              </a:rPr>
              <a:t>Optimal revenue = </a:t>
            </a:r>
            <a:r>
              <a:rPr lang="en-US" b="1" dirty="0">
                <a:latin typeface="Arial" pitchFamily="34" charset="0"/>
                <a:cs typeface="Arial" pitchFamily="34" charset="0"/>
              </a:rPr>
              <a:t>2B</a:t>
            </a:r>
          </a:p>
          <a:p>
            <a:r>
              <a:rPr lang="en-US" dirty="0">
                <a:latin typeface="Arial" pitchFamily="34" charset="0"/>
                <a:cs typeface="Arial" pitchFamily="34" charset="0"/>
              </a:rPr>
              <a:t>Assume Balance gives revenue </a:t>
            </a:r>
            <a:r>
              <a:rPr lang="en-US" b="1" dirty="0">
                <a:latin typeface="Arial" pitchFamily="34" charset="0"/>
                <a:cs typeface="Arial" pitchFamily="34" charset="0"/>
              </a:rPr>
              <a:t>= 2B-x = </a:t>
            </a:r>
            <a:r>
              <a:rPr lang="en-US" b="1" dirty="0" err="1">
                <a:latin typeface="Arial" pitchFamily="34" charset="0"/>
                <a:cs typeface="Arial" pitchFamily="34" charset="0"/>
              </a:rPr>
              <a:t>B+y</a:t>
            </a:r>
            <a:endParaRPr lang="en-US" b="1" dirty="0">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65597" name="Text Box 61"/>
              <p:cNvSpPr txBox="1">
                <a:spLocks noChangeArrowheads="1"/>
              </p:cNvSpPr>
              <p:nvPr/>
            </p:nvSpPr>
            <p:spPr bwMode="auto">
              <a:xfrm>
                <a:off x="3733800" y="3468231"/>
                <a:ext cx="5347939" cy="2800767"/>
              </a:xfrm>
              <a:prstGeom prst="rect">
                <a:avLst/>
              </a:prstGeom>
              <a:noFill/>
              <a:ln w="9525">
                <a:noFill/>
                <a:miter lim="800000"/>
                <a:headEnd/>
                <a:tailEnd/>
              </a:ln>
              <a:effectLst/>
            </p:spPr>
            <p:txBody>
              <a:bodyPr wrap="none">
                <a:spAutoFit/>
              </a:bodyPr>
              <a:lstStyle/>
              <a:p>
                <a:r>
                  <a:rPr lang="en-US" b="1" dirty="0">
                    <a:solidFill>
                      <a:srgbClr val="D60093"/>
                    </a:solidFill>
                    <a:latin typeface="Arial" pitchFamily="34" charset="0"/>
                    <a:cs typeface="Arial" pitchFamily="34" charset="0"/>
                  </a:rPr>
                  <a:t>Unassigned queries should be assigned to A</a:t>
                </a:r>
                <a:r>
                  <a:rPr lang="en-US" b="1" baseline="-25000" dirty="0">
                    <a:solidFill>
                      <a:srgbClr val="D60093"/>
                    </a:solidFill>
                    <a:latin typeface="Arial" pitchFamily="34" charset="0"/>
                    <a:cs typeface="Arial" pitchFamily="34" charset="0"/>
                  </a:rPr>
                  <a:t>2</a:t>
                </a:r>
              </a:p>
              <a:p>
                <a:r>
                  <a:rPr lang="en-US" sz="1400" dirty="0">
                    <a:latin typeface="Arial" pitchFamily="34" charset="0"/>
                    <a:cs typeface="Arial" pitchFamily="34" charset="0"/>
                  </a:rPr>
                  <a:t>(if we could assign to </a:t>
                </a:r>
                <a:r>
                  <a:rPr lang="en-US" sz="1400" b="1" dirty="0">
                    <a:latin typeface="Arial" pitchFamily="34" charset="0"/>
                    <a:cs typeface="Arial" pitchFamily="34" charset="0"/>
                  </a:rPr>
                  <a:t>A</a:t>
                </a:r>
                <a:r>
                  <a:rPr lang="en-US" sz="1400" b="1" baseline="-25000" dirty="0">
                    <a:latin typeface="Arial" pitchFamily="34" charset="0"/>
                    <a:cs typeface="Arial" pitchFamily="34" charset="0"/>
                  </a:rPr>
                  <a:t>1</a:t>
                </a:r>
                <a:r>
                  <a:rPr lang="en-US" sz="1400" dirty="0">
                    <a:latin typeface="Arial" pitchFamily="34" charset="0"/>
                    <a:cs typeface="Arial" pitchFamily="34" charset="0"/>
                  </a:rPr>
                  <a:t> we would since we still have the budget)</a:t>
                </a:r>
              </a:p>
              <a:p>
                <a:r>
                  <a:rPr lang="en-US" b="1" dirty="0">
                    <a:solidFill>
                      <a:srgbClr val="0000FF"/>
                    </a:solidFill>
                    <a:latin typeface="Arial" pitchFamily="34" charset="0"/>
                    <a:cs typeface="Arial" pitchFamily="34" charset="0"/>
                  </a:rPr>
                  <a:t>Goal:</a:t>
                </a:r>
                <a:r>
                  <a:rPr lang="en-US" dirty="0">
                    <a:latin typeface="Arial" pitchFamily="34" charset="0"/>
                    <a:cs typeface="Arial" pitchFamily="34" charset="0"/>
                  </a:rPr>
                  <a:t> </a:t>
                </a:r>
                <a:r>
                  <a:rPr lang="en-US" dirty="0">
                    <a:solidFill>
                      <a:srgbClr val="0000FF"/>
                    </a:solidFill>
                    <a:latin typeface="Arial" pitchFamily="34" charset="0"/>
                    <a:cs typeface="Arial" pitchFamily="34" charset="0"/>
                  </a:rPr>
                  <a:t>Show we have </a:t>
                </a:r>
                <a:r>
                  <a:rPr lang="en-US" b="1" dirty="0">
                    <a:solidFill>
                      <a:srgbClr val="0000FF"/>
                    </a:solidFill>
                    <a:latin typeface="Arial" pitchFamily="34" charset="0"/>
                    <a:cs typeface="Arial" pitchFamily="34" charset="0"/>
                  </a:rPr>
                  <a:t>y </a:t>
                </a:r>
                <a:r>
                  <a:rPr lang="en-US" b="1" dirty="0">
                    <a:solidFill>
                      <a:srgbClr val="0000FF"/>
                    </a:solidFill>
                    <a:latin typeface="Arial" pitchFamily="34" charset="0"/>
                    <a:cs typeface="Arial" pitchFamily="34" charset="0"/>
                    <a:sym typeface="Symbol"/>
                  </a:rPr>
                  <a:t></a:t>
                </a:r>
                <a:r>
                  <a:rPr lang="en-US" b="1" dirty="0">
                    <a:solidFill>
                      <a:srgbClr val="0000FF"/>
                    </a:solidFill>
                    <a:latin typeface="Arial" pitchFamily="34" charset="0"/>
                    <a:cs typeface="Arial" pitchFamily="34" charset="0"/>
                  </a:rPr>
                  <a:t> x</a:t>
                </a:r>
              </a:p>
              <a:p>
                <a:r>
                  <a:rPr lang="en-US" b="1" dirty="0">
                    <a:latin typeface="Arial" pitchFamily="34" charset="0"/>
                    <a:cs typeface="Arial" pitchFamily="34" charset="0"/>
                  </a:rPr>
                  <a:t>  Case 1)</a:t>
                </a:r>
                <a:r>
                  <a:rPr lang="en-US" dirty="0">
                    <a:latin typeface="Arial" pitchFamily="34" charset="0"/>
                    <a:cs typeface="Arial" pitchFamily="34" charset="0"/>
                  </a:rPr>
                  <a:t> ≤ ½ of </a:t>
                </a:r>
                <a:r>
                  <a:rPr lang="en-US" b="1" dirty="0">
                    <a:latin typeface="Arial" pitchFamily="34" charset="0"/>
                    <a:cs typeface="Arial" pitchFamily="34" charset="0"/>
                  </a:rPr>
                  <a:t>A</a:t>
                </a:r>
                <a:r>
                  <a:rPr lang="en-US" b="1" baseline="-25000" dirty="0">
                    <a:latin typeface="Arial" pitchFamily="34" charset="0"/>
                    <a:cs typeface="Arial" pitchFamily="34" charset="0"/>
                  </a:rPr>
                  <a:t>1</a:t>
                </a:r>
                <a:r>
                  <a:rPr lang="en-US" dirty="0">
                    <a:latin typeface="Arial" pitchFamily="34" charset="0"/>
                    <a:cs typeface="Arial" pitchFamily="34" charset="0"/>
                  </a:rPr>
                  <a:t>’s queries got assigned to </a:t>
                </a:r>
                <a:r>
                  <a:rPr lang="en-US" b="1" dirty="0">
                    <a:latin typeface="Arial" pitchFamily="34" charset="0"/>
                    <a:cs typeface="Arial" pitchFamily="34" charset="0"/>
                  </a:rPr>
                  <a:t>A</a:t>
                </a:r>
                <a:r>
                  <a:rPr lang="en-US" b="1" baseline="-25000" dirty="0">
                    <a:latin typeface="Arial" pitchFamily="34" charset="0"/>
                    <a:cs typeface="Arial" pitchFamily="34" charset="0"/>
                  </a:rPr>
                  <a:t>2</a:t>
                </a:r>
                <a:r>
                  <a:rPr lang="en-US" dirty="0">
                    <a:latin typeface="Arial" pitchFamily="34" charset="0"/>
                    <a:cs typeface="Arial" pitchFamily="34" charset="0"/>
                  </a:rPr>
                  <a:t> </a:t>
                </a:r>
                <a:br>
                  <a:rPr lang="en-US" dirty="0">
                    <a:latin typeface="Arial" pitchFamily="34" charset="0"/>
                    <a:cs typeface="Arial" pitchFamily="34" charset="0"/>
                  </a:rPr>
                </a:br>
                <a:r>
                  <a:rPr lang="en-US" dirty="0">
                    <a:latin typeface="Arial" pitchFamily="34" charset="0"/>
                    <a:cs typeface="Arial" pitchFamily="34" charset="0"/>
                  </a:rPr>
                  <a:t>	then</a:t>
                </a:r>
                <a:r>
                  <a:rPr lang="en-US" b="1" i="1" dirty="0">
                    <a:latin typeface="Cambria Math"/>
                    <a:cs typeface="Arial" pitchFamily="34" charset="0"/>
                  </a:rPr>
                  <a:t> </a:t>
                </a:r>
                <a14:m>
                  <m:oMath xmlns:m="http://schemas.openxmlformats.org/officeDocument/2006/math">
                    <m:r>
                      <a:rPr lang="en-US" b="1" i="1" dirty="0" smtClean="0">
                        <a:latin typeface="Cambria Math"/>
                        <a:cs typeface="Arial" pitchFamily="34" charset="0"/>
                      </a:rPr>
                      <m:t>𝒚</m:t>
                    </m:r>
                    <m:r>
                      <a:rPr lang="en-US" b="1" i="1" dirty="0" smtClean="0">
                        <a:latin typeface="Cambria Math"/>
                        <a:cs typeface="Arial" pitchFamily="34" charset="0"/>
                      </a:rPr>
                      <m:t>  </m:t>
                    </m:r>
                    <m:r>
                      <a:rPr lang="en-US" b="1" i="1" dirty="0" smtClean="0">
                        <a:latin typeface="Cambria Math"/>
                        <a:cs typeface="Arial" pitchFamily="34" charset="0"/>
                      </a:rPr>
                      <m:t>𝑩</m:t>
                    </m:r>
                    <m:r>
                      <a:rPr lang="en-US" b="1" i="1" dirty="0" smtClean="0">
                        <a:latin typeface="Cambria Math"/>
                        <a:cs typeface="Arial" pitchFamily="34" charset="0"/>
                      </a:rPr>
                      <m:t>/</m:t>
                    </m:r>
                    <m:r>
                      <a:rPr lang="en-US" b="1" i="1" dirty="0" smtClean="0">
                        <a:latin typeface="Cambria Math"/>
                        <a:cs typeface="Arial" pitchFamily="34" charset="0"/>
                      </a:rPr>
                      <m:t>𝟐</m:t>
                    </m:r>
                  </m:oMath>
                </a14:m>
                <a:endParaRPr lang="en-US" b="1" dirty="0">
                  <a:latin typeface="Arial" pitchFamily="34" charset="0"/>
                  <a:cs typeface="Arial" pitchFamily="34" charset="0"/>
                </a:endParaRPr>
              </a:p>
              <a:p>
                <a:r>
                  <a:rPr lang="en-US" b="1" dirty="0">
                    <a:latin typeface="Arial" pitchFamily="34" charset="0"/>
                    <a:cs typeface="Arial" pitchFamily="34" charset="0"/>
                  </a:rPr>
                  <a:t>  Case 2)</a:t>
                </a:r>
                <a:r>
                  <a:rPr lang="en-US" dirty="0">
                    <a:latin typeface="Arial" pitchFamily="34" charset="0"/>
                    <a:cs typeface="Arial" pitchFamily="34" charset="0"/>
                  </a:rPr>
                  <a:t> &gt; ½ of </a:t>
                </a:r>
                <a:r>
                  <a:rPr lang="en-US" b="1" dirty="0">
                    <a:latin typeface="Arial" pitchFamily="34" charset="0"/>
                    <a:cs typeface="Arial" pitchFamily="34" charset="0"/>
                  </a:rPr>
                  <a:t>A</a:t>
                </a:r>
                <a:r>
                  <a:rPr lang="en-US" b="1" baseline="-25000" dirty="0">
                    <a:latin typeface="Arial" pitchFamily="34" charset="0"/>
                    <a:cs typeface="Arial" pitchFamily="34" charset="0"/>
                  </a:rPr>
                  <a:t>1</a:t>
                </a:r>
                <a:r>
                  <a:rPr lang="en-US" dirty="0">
                    <a:latin typeface="Arial" pitchFamily="34" charset="0"/>
                    <a:cs typeface="Arial" pitchFamily="34" charset="0"/>
                  </a:rPr>
                  <a:t>’s queries got assigned to </a:t>
                </a:r>
                <a:r>
                  <a:rPr lang="en-US" b="1" dirty="0">
                    <a:latin typeface="Arial" pitchFamily="34" charset="0"/>
                    <a:cs typeface="Arial" pitchFamily="34" charset="0"/>
                  </a:rPr>
                  <a:t>A</a:t>
                </a:r>
                <a:r>
                  <a:rPr lang="en-US" b="1" baseline="-25000" dirty="0">
                    <a:latin typeface="Arial" pitchFamily="34" charset="0"/>
                    <a:cs typeface="Arial" pitchFamily="34" charset="0"/>
                  </a:rPr>
                  <a:t>2</a:t>
                </a:r>
                <a:r>
                  <a:rPr lang="en-US" dirty="0">
                    <a:latin typeface="Arial" pitchFamily="34" charset="0"/>
                    <a:cs typeface="Arial" pitchFamily="34" charset="0"/>
                  </a:rPr>
                  <a:t> </a:t>
                </a:r>
                <a:br>
                  <a:rPr lang="en-US" dirty="0">
                    <a:latin typeface="Arial" pitchFamily="34" charset="0"/>
                    <a:cs typeface="Arial" pitchFamily="34" charset="0"/>
                  </a:rPr>
                </a:br>
                <a:r>
                  <a:rPr lang="en-US" dirty="0">
                    <a:latin typeface="Arial" pitchFamily="34" charset="0"/>
                    <a:cs typeface="Arial" pitchFamily="34" charset="0"/>
                  </a:rPr>
                  <a:t>	then </a:t>
                </a:r>
                <a14:m>
                  <m:oMath xmlns:m="http://schemas.openxmlformats.org/officeDocument/2006/math">
                    <m:r>
                      <a:rPr lang="en-US" b="1" i="1" dirty="0" smtClean="0">
                        <a:latin typeface="Cambria Math"/>
                        <a:cs typeface="Arial" pitchFamily="34" charset="0"/>
                      </a:rPr>
                      <m:t>𝒙</m:t>
                    </m:r>
                    <m:r>
                      <a:rPr lang="en-US" b="1" i="1" dirty="0" smtClean="0">
                        <a:latin typeface="Cambria Math"/>
                        <a:cs typeface="Arial" pitchFamily="34" charset="0"/>
                      </a:rPr>
                      <m:t>≤</m:t>
                    </m:r>
                    <m:r>
                      <a:rPr lang="en-US" b="1" i="1" dirty="0" smtClean="0">
                        <a:latin typeface="Cambria Math"/>
                        <a:cs typeface="Arial" pitchFamily="34" charset="0"/>
                      </a:rPr>
                      <m:t>𝑩</m:t>
                    </m:r>
                    <m:r>
                      <a:rPr lang="en-US" b="1" i="1" dirty="0" smtClean="0">
                        <a:latin typeface="Cambria Math"/>
                        <a:cs typeface="Arial" pitchFamily="34" charset="0"/>
                      </a:rPr>
                      <m:t>/</m:t>
                    </m:r>
                    <m:r>
                      <a:rPr lang="en-US" b="1" i="1" dirty="0" smtClean="0">
                        <a:latin typeface="Cambria Math"/>
                        <a:cs typeface="Arial" pitchFamily="34" charset="0"/>
                      </a:rPr>
                      <m:t>𝟐</m:t>
                    </m:r>
                  </m:oMath>
                </a14:m>
                <a:r>
                  <a:rPr lang="en-US" b="1" dirty="0">
                    <a:solidFill>
                      <a:srgbClr val="008000"/>
                    </a:solidFill>
                    <a:latin typeface="Arial" pitchFamily="34" charset="0"/>
                    <a:cs typeface="Arial" pitchFamily="34" charset="0"/>
                  </a:rPr>
                  <a:t> and </a:t>
                </a:r>
                <a14:m>
                  <m:oMath xmlns:m="http://schemas.openxmlformats.org/officeDocument/2006/math">
                    <m:r>
                      <a:rPr lang="en-US" b="1" i="1" dirty="0">
                        <a:latin typeface="Cambria Math"/>
                        <a:cs typeface="Arial" pitchFamily="34" charset="0"/>
                      </a:rPr>
                      <m:t>𝒙</m:t>
                    </m:r>
                    <m:r>
                      <a:rPr lang="en-US" b="1" i="1" dirty="0">
                        <a:latin typeface="Cambria Math"/>
                        <a:cs typeface="Arial" pitchFamily="34" charset="0"/>
                      </a:rPr>
                      <m:t>+</m:t>
                    </m:r>
                    <m:r>
                      <a:rPr lang="en-US" b="1" i="1" dirty="0">
                        <a:latin typeface="Cambria Math"/>
                        <a:cs typeface="Arial" pitchFamily="34" charset="0"/>
                      </a:rPr>
                      <m:t>𝒚</m:t>
                    </m:r>
                    <m:r>
                      <a:rPr lang="en-US" b="1" i="1" dirty="0">
                        <a:latin typeface="Cambria Math"/>
                        <a:cs typeface="Arial" pitchFamily="34" charset="0"/>
                      </a:rPr>
                      <m:t>=</m:t>
                    </m:r>
                    <m:r>
                      <a:rPr lang="en-US" b="1" i="1" dirty="0">
                        <a:latin typeface="Cambria Math"/>
                        <a:cs typeface="Arial" pitchFamily="34" charset="0"/>
                      </a:rPr>
                      <m:t>𝑩</m:t>
                    </m:r>
                  </m:oMath>
                </a14:m>
                <a:endParaRPr lang="en-US" b="1" dirty="0">
                  <a:latin typeface="Arial" pitchFamily="34" charset="0"/>
                  <a:cs typeface="Arial" pitchFamily="34" charset="0"/>
                </a:endParaRPr>
              </a:p>
              <a:p>
                <a:r>
                  <a:rPr lang="en-US" b="1" dirty="0">
                    <a:solidFill>
                      <a:srgbClr val="008000"/>
                    </a:solidFill>
                    <a:latin typeface="Arial" pitchFamily="34" charset="0"/>
                    <a:cs typeface="Arial" pitchFamily="34" charset="0"/>
                  </a:rPr>
                  <a:t>Balance revenue is minimum for </a:t>
                </a:r>
                <a14:m>
                  <m:oMath xmlns:m="http://schemas.openxmlformats.org/officeDocument/2006/math">
                    <m:r>
                      <a:rPr lang="en-US" b="1" i="1" dirty="0" smtClean="0">
                        <a:solidFill>
                          <a:srgbClr val="008000"/>
                        </a:solidFill>
                        <a:latin typeface="Cambria Math"/>
                        <a:cs typeface="Arial" pitchFamily="34" charset="0"/>
                      </a:rPr>
                      <m:t>𝒙</m:t>
                    </m:r>
                    <m:r>
                      <a:rPr lang="en-US" b="1" i="1" dirty="0" smtClean="0">
                        <a:solidFill>
                          <a:srgbClr val="008000"/>
                        </a:solidFill>
                        <a:latin typeface="Cambria Math"/>
                        <a:cs typeface="Arial" pitchFamily="34" charset="0"/>
                      </a:rPr>
                      <m:t>=</m:t>
                    </m:r>
                    <m:r>
                      <a:rPr lang="en-US" b="1" i="1" dirty="0" smtClean="0">
                        <a:solidFill>
                          <a:srgbClr val="008000"/>
                        </a:solidFill>
                        <a:latin typeface="Cambria Math"/>
                        <a:cs typeface="Arial" pitchFamily="34" charset="0"/>
                      </a:rPr>
                      <m:t>𝒚</m:t>
                    </m:r>
                    <m:r>
                      <a:rPr lang="en-US" b="1" i="1" dirty="0" smtClean="0">
                        <a:solidFill>
                          <a:srgbClr val="008000"/>
                        </a:solidFill>
                        <a:latin typeface="Cambria Math"/>
                        <a:cs typeface="Arial" pitchFamily="34" charset="0"/>
                      </a:rPr>
                      <m:t>=</m:t>
                    </m:r>
                    <m:r>
                      <a:rPr lang="en-US" b="1" i="1" dirty="0" smtClean="0">
                        <a:solidFill>
                          <a:srgbClr val="008000"/>
                        </a:solidFill>
                        <a:latin typeface="Cambria Math"/>
                        <a:cs typeface="Arial" pitchFamily="34" charset="0"/>
                      </a:rPr>
                      <m:t>𝑩</m:t>
                    </m:r>
                    <m:r>
                      <a:rPr lang="en-US" b="1" i="1" dirty="0" smtClean="0">
                        <a:solidFill>
                          <a:srgbClr val="008000"/>
                        </a:solidFill>
                        <a:latin typeface="Cambria Math"/>
                        <a:cs typeface="Arial" pitchFamily="34" charset="0"/>
                      </a:rPr>
                      <m:t>/</m:t>
                    </m:r>
                    <m:r>
                      <a:rPr lang="en-US" b="1" i="1" dirty="0" smtClean="0">
                        <a:solidFill>
                          <a:srgbClr val="008000"/>
                        </a:solidFill>
                        <a:latin typeface="Cambria Math"/>
                        <a:cs typeface="Arial" pitchFamily="34" charset="0"/>
                      </a:rPr>
                      <m:t>𝟐</m:t>
                    </m:r>
                  </m:oMath>
                </a14:m>
                <a:endParaRPr lang="en-US" b="1" dirty="0">
                  <a:solidFill>
                    <a:srgbClr val="008000"/>
                  </a:solidFill>
                  <a:latin typeface="Arial" pitchFamily="34" charset="0"/>
                  <a:cs typeface="Arial" pitchFamily="34" charset="0"/>
                </a:endParaRPr>
              </a:p>
              <a:p>
                <a:r>
                  <a:rPr lang="en-US" dirty="0">
                    <a:latin typeface="Arial" pitchFamily="34" charset="0"/>
                    <a:cs typeface="Arial" pitchFamily="34" charset="0"/>
                  </a:rPr>
                  <a:t>Minimum Balance revenue = </a:t>
                </a:r>
                <a14:m>
                  <m:oMath xmlns:m="http://schemas.openxmlformats.org/officeDocument/2006/math">
                    <m:r>
                      <a:rPr lang="en-US" b="1" i="1" dirty="0" smtClean="0">
                        <a:latin typeface="Cambria Math"/>
                        <a:cs typeface="Arial" pitchFamily="34" charset="0"/>
                      </a:rPr>
                      <m:t>𝟑</m:t>
                    </m:r>
                    <m:r>
                      <a:rPr lang="en-US" b="1" i="1" dirty="0" smtClean="0">
                        <a:latin typeface="Cambria Math"/>
                        <a:cs typeface="Arial" pitchFamily="34" charset="0"/>
                      </a:rPr>
                      <m:t>𝑩</m:t>
                    </m:r>
                    <m:r>
                      <a:rPr lang="en-US" b="1" i="1" dirty="0" smtClean="0">
                        <a:latin typeface="Cambria Math"/>
                        <a:cs typeface="Arial" pitchFamily="34" charset="0"/>
                      </a:rPr>
                      <m:t>/</m:t>
                    </m:r>
                    <m:r>
                      <a:rPr lang="en-US" b="1" i="1" dirty="0" smtClean="0">
                        <a:latin typeface="Cambria Math"/>
                        <a:cs typeface="Arial" pitchFamily="34" charset="0"/>
                      </a:rPr>
                      <m:t>𝟐</m:t>
                    </m:r>
                  </m:oMath>
                </a14:m>
                <a:endParaRPr lang="en-US" b="1" dirty="0">
                  <a:latin typeface="Arial" pitchFamily="34" charset="0"/>
                  <a:cs typeface="Arial" pitchFamily="34" charset="0"/>
                </a:endParaRPr>
              </a:p>
              <a:p>
                <a:r>
                  <a:rPr lang="en-US" b="1" dirty="0">
                    <a:solidFill>
                      <a:srgbClr val="D60093"/>
                    </a:solidFill>
                    <a:latin typeface="Arial" pitchFamily="34" charset="0"/>
                    <a:cs typeface="Arial" pitchFamily="34" charset="0"/>
                  </a:rPr>
                  <a:t>Competitive Ratio = 3/4</a:t>
                </a:r>
              </a:p>
            </p:txBody>
          </p:sp>
        </mc:Choice>
        <mc:Fallback xmlns="">
          <p:sp>
            <p:nvSpPr>
              <p:cNvPr id="65597" name="Text Box 61"/>
              <p:cNvSpPr txBox="1">
                <a:spLocks noRot="1" noChangeAspect="1" noMove="1" noResize="1" noEditPoints="1" noAdjustHandles="1" noChangeArrowheads="1" noChangeShapeType="1" noTextEdit="1"/>
              </p:cNvSpPr>
              <p:nvPr/>
            </p:nvSpPr>
            <p:spPr bwMode="auto">
              <a:xfrm>
                <a:off x="3733800" y="3468231"/>
                <a:ext cx="5347939" cy="2800767"/>
              </a:xfrm>
              <a:prstGeom prst="rect">
                <a:avLst/>
              </a:prstGeom>
              <a:blipFill rotWithShape="1">
                <a:blip r:embed="rId3"/>
                <a:stretch>
                  <a:fillRect l="-1026" t="-1089" b="-2614"/>
                </a:stretch>
              </a:blipFill>
              <a:ln w="9525">
                <a:noFill/>
                <a:miter lim="800000"/>
                <a:headEnd/>
                <a:tailEnd/>
              </a:ln>
              <a:effectLst/>
            </p:spPr>
            <p:txBody>
              <a:bodyPr/>
              <a:lstStyle/>
              <a:p>
                <a:r>
                  <a:rPr lang="en-US">
                    <a:noFill/>
                  </a:rPr>
                  <a:t> </a:t>
                </a:r>
              </a:p>
            </p:txBody>
          </p:sp>
        </mc:Fallback>
      </mc:AlternateContent>
      <p:sp>
        <p:nvSpPr>
          <p:cNvPr id="65601" name="Rectangle 65"/>
          <p:cNvSpPr>
            <a:spLocks noChangeArrowheads="1"/>
          </p:cNvSpPr>
          <p:nvPr/>
        </p:nvSpPr>
        <p:spPr bwMode="auto">
          <a:xfrm>
            <a:off x="3124200" y="1447800"/>
            <a:ext cx="228600" cy="228600"/>
          </a:xfrm>
          <a:prstGeom prst="rect">
            <a:avLst/>
          </a:prstGeom>
          <a:solidFill>
            <a:srgbClr val="0066FF"/>
          </a:solidFill>
          <a:ln w="9525">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65602" name="Rectangle 66"/>
          <p:cNvSpPr>
            <a:spLocks noChangeArrowheads="1"/>
          </p:cNvSpPr>
          <p:nvPr/>
        </p:nvSpPr>
        <p:spPr bwMode="auto">
          <a:xfrm>
            <a:off x="3124200" y="1981200"/>
            <a:ext cx="228600" cy="228600"/>
          </a:xfrm>
          <a:prstGeom prst="rect">
            <a:avLst/>
          </a:prstGeom>
          <a:solidFill>
            <a:srgbClr val="66FF33"/>
          </a:solidFill>
          <a:ln w="9525">
            <a:solidFill>
              <a:schemeClr val="tx1"/>
            </a:solidFill>
            <a:miter lim="800000"/>
            <a:headEnd/>
            <a:tailEnd/>
          </a:ln>
          <a:effectLst/>
        </p:spPr>
        <p:txBody>
          <a:bodyPr wrap="none" anchor="ctr"/>
          <a:lstStyle/>
          <a:p>
            <a:endParaRPr lang="en-US">
              <a:latin typeface="Arial" pitchFamily="34" charset="0"/>
              <a:cs typeface="Arial" pitchFamily="34" charset="0"/>
            </a:endParaRPr>
          </a:p>
        </p:txBody>
      </p:sp>
      <p:sp>
        <p:nvSpPr>
          <p:cNvPr id="65603" name="Text Box 67"/>
          <p:cNvSpPr txBox="1">
            <a:spLocks noChangeArrowheads="1"/>
          </p:cNvSpPr>
          <p:nvPr/>
        </p:nvSpPr>
        <p:spPr bwMode="auto">
          <a:xfrm>
            <a:off x="3352800" y="1371600"/>
            <a:ext cx="4822218" cy="369332"/>
          </a:xfrm>
          <a:prstGeom prst="rect">
            <a:avLst/>
          </a:prstGeom>
          <a:noFill/>
          <a:ln w="9525">
            <a:noFill/>
            <a:miter lim="800000"/>
            <a:headEnd/>
            <a:tailEnd/>
          </a:ln>
          <a:effectLst/>
        </p:spPr>
        <p:txBody>
          <a:bodyPr wrap="none">
            <a:spAutoFit/>
          </a:bodyPr>
          <a:lstStyle/>
          <a:p>
            <a:r>
              <a:rPr lang="en-US" dirty="0">
                <a:latin typeface="Arial" pitchFamily="34" charset="0"/>
                <a:cs typeface="Arial" pitchFamily="34" charset="0"/>
              </a:rPr>
              <a:t>Queries allocated to </a:t>
            </a:r>
            <a:r>
              <a:rPr lang="en-US" b="1" i="1" dirty="0">
                <a:latin typeface="Arial" pitchFamily="34" charset="0"/>
                <a:cs typeface="Arial" pitchFamily="34" charset="0"/>
              </a:rPr>
              <a:t>A</a:t>
            </a:r>
            <a:r>
              <a:rPr lang="en-US" b="1" i="1" baseline="-25000" dirty="0">
                <a:latin typeface="Arial" pitchFamily="34" charset="0"/>
                <a:cs typeface="Arial" pitchFamily="34" charset="0"/>
              </a:rPr>
              <a:t>1</a:t>
            </a:r>
            <a:r>
              <a:rPr lang="en-US" dirty="0">
                <a:latin typeface="Arial" pitchFamily="34" charset="0"/>
                <a:cs typeface="Arial" pitchFamily="34" charset="0"/>
              </a:rPr>
              <a:t> in the optimal solution</a:t>
            </a:r>
          </a:p>
        </p:txBody>
      </p:sp>
      <p:sp>
        <p:nvSpPr>
          <p:cNvPr id="65604" name="Text Box 68"/>
          <p:cNvSpPr txBox="1">
            <a:spLocks noChangeArrowheads="1"/>
          </p:cNvSpPr>
          <p:nvPr/>
        </p:nvSpPr>
        <p:spPr bwMode="auto">
          <a:xfrm>
            <a:off x="3352800" y="1905000"/>
            <a:ext cx="4822218" cy="369332"/>
          </a:xfrm>
          <a:prstGeom prst="rect">
            <a:avLst/>
          </a:prstGeom>
          <a:noFill/>
          <a:ln w="9525">
            <a:noFill/>
            <a:miter lim="800000"/>
            <a:headEnd/>
            <a:tailEnd/>
          </a:ln>
          <a:effectLst/>
        </p:spPr>
        <p:txBody>
          <a:bodyPr wrap="none">
            <a:spAutoFit/>
          </a:bodyPr>
          <a:lstStyle/>
          <a:p>
            <a:r>
              <a:rPr lang="en-US" dirty="0">
                <a:latin typeface="Arial" pitchFamily="34" charset="0"/>
                <a:cs typeface="Arial" pitchFamily="34" charset="0"/>
              </a:rPr>
              <a:t>Queries allocated to </a:t>
            </a:r>
            <a:r>
              <a:rPr lang="en-US" b="1" i="1" dirty="0">
                <a:latin typeface="Arial" pitchFamily="34" charset="0"/>
                <a:cs typeface="Arial" pitchFamily="34" charset="0"/>
              </a:rPr>
              <a:t>A</a:t>
            </a:r>
            <a:r>
              <a:rPr lang="en-US" b="1" i="1" baseline="-25000" dirty="0">
                <a:latin typeface="Arial" pitchFamily="34" charset="0"/>
                <a:cs typeface="Arial" pitchFamily="34" charset="0"/>
              </a:rPr>
              <a:t>2</a:t>
            </a:r>
            <a:r>
              <a:rPr lang="en-US" dirty="0">
                <a:latin typeface="Arial" pitchFamily="34" charset="0"/>
                <a:cs typeface="Arial" pitchFamily="34" charset="0"/>
              </a:rPr>
              <a:t> in the optimal solution</a:t>
            </a:r>
          </a:p>
        </p:txBody>
      </p:sp>
      <p:sp>
        <p:nvSpPr>
          <p:cNvPr id="33" name="Text Box 56"/>
          <p:cNvSpPr txBox="1">
            <a:spLocks noChangeArrowheads="1"/>
          </p:cNvSpPr>
          <p:nvPr/>
        </p:nvSpPr>
        <p:spPr bwMode="auto">
          <a:xfrm>
            <a:off x="1880955" y="4191000"/>
            <a:ext cx="684804" cy="646331"/>
          </a:xfrm>
          <a:prstGeom prst="rect">
            <a:avLst/>
          </a:prstGeom>
          <a:noFill/>
          <a:ln w="9525">
            <a:noFill/>
            <a:miter lim="800000"/>
            <a:headEnd/>
            <a:tailEnd/>
          </a:ln>
          <a:effectLst/>
        </p:spPr>
        <p:txBody>
          <a:bodyPr wrap="none">
            <a:spAutoFit/>
          </a:bodyPr>
          <a:lstStyle/>
          <a:p>
            <a:pPr algn="ctr"/>
            <a:r>
              <a:rPr lang="en-US" dirty="0">
                <a:latin typeface="Arial" pitchFamily="34" charset="0"/>
                <a:cs typeface="Arial" pitchFamily="34" charset="0"/>
              </a:rPr>
              <a:t>Not </a:t>
            </a:r>
            <a:br>
              <a:rPr lang="en-US" dirty="0">
                <a:latin typeface="Arial" pitchFamily="34" charset="0"/>
                <a:cs typeface="Arial" pitchFamily="34" charset="0"/>
              </a:rPr>
            </a:br>
            <a:r>
              <a:rPr lang="en-US" dirty="0">
                <a:latin typeface="Arial" pitchFamily="34" charset="0"/>
                <a:cs typeface="Arial" pitchFamily="34" charset="0"/>
              </a:rPr>
              <a:t>used</a:t>
            </a:r>
            <a:endParaRPr lang="en-US" baseline="-25000" dirty="0">
              <a:latin typeface="Arial" pitchFamily="34" charset="0"/>
              <a:cs typeface="Arial" pitchFamily="34" charset="0"/>
            </a:endParaRPr>
          </a:p>
        </p:txBody>
      </p:sp>
      <p:sp>
        <p:nvSpPr>
          <p:cNvPr id="35" name="Slide Number Placeholder 34"/>
          <p:cNvSpPr>
            <a:spLocks noGrp="1"/>
          </p:cNvSpPr>
          <p:nvPr>
            <p:ph type="sldNum" sz="quarter" idx="12"/>
          </p:nvPr>
        </p:nvSpPr>
        <p:spPr/>
        <p:txBody>
          <a:bodyPr/>
          <a:lstStyle/>
          <a:p>
            <a:fld id="{19B12225-5612-419B-A8D5-4B8EEE4C217E}" type="slidenum">
              <a:rPr lang="en-US" smtClean="0"/>
              <a:pPr/>
              <a:t>31</a:t>
            </a:fld>
            <a:endParaRPr lang="en-US"/>
          </a:p>
        </p:txBody>
      </p:sp>
      <p:sp>
        <p:nvSpPr>
          <p:cNvPr id="36" name="Footer Placeholder 35"/>
          <p:cNvSpPr>
            <a:spLocks noGrp="1"/>
          </p:cNvSpPr>
          <p:nvPr>
            <p:ph type="ftr" sz="quarter" idx="11"/>
          </p:nvPr>
        </p:nvSpPr>
        <p:spPr/>
        <p:txBody>
          <a:bodyPr/>
          <a:lstStyle/>
          <a:p>
            <a:r>
              <a:rPr lang="en-US"/>
              <a:t>J. Leskovec, A. Rajaraman, J. Ullman: Mining of Massive Datasets, http://www.mmds.org</a:t>
            </a:r>
          </a:p>
        </p:txBody>
      </p:sp>
      <p:sp>
        <p:nvSpPr>
          <p:cNvPr id="4" name="Rectangle 3"/>
          <p:cNvSpPr/>
          <p:nvPr/>
        </p:nvSpPr>
        <p:spPr>
          <a:xfrm>
            <a:off x="3810000" y="6280666"/>
            <a:ext cx="3484287" cy="369332"/>
          </a:xfrm>
          <a:prstGeom prst="rect">
            <a:avLst/>
          </a:prstGeom>
        </p:spPr>
        <p:txBody>
          <a:bodyPr wrap="none">
            <a:spAutoFit/>
          </a:bodyPr>
          <a:lstStyle/>
          <a:p>
            <a:r>
              <a:rPr lang="en-US" dirty="0">
                <a:solidFill>
                  <a:srgbClr val="008000"/>
                </a:solidFill>
                <a:latin typeface="Arial" pitchFamily="34" charset="0"/>
                <a:cs typeface="Arial" pitchFamily="34" charset="0"/>
              </a:rPr>
              <a:t>BALANCE exhausts </a:t>
            </a:r>
            <a:r>
              <a:rPr lang="en-US" i="1" dirty="0">
                <a:solidFill>
                  <a:srgbClr val="008000"/>
                </a:solidFill>
                <a:latin typeface="Arial" pitchFamily="34" charset="0"/>
                <a:cs typeface="Arial" pitchFamily="34" charset="0"/>
              </a:rPr>
              <a:t>A</a:t>
            </a:r>
            <a:r>
              <a:rPr lang="en-US" i="1" baseline="-25000" dirty="0">
                <a:solidFill>
                  <a:srgbClr val="008000"/>
                </a:solidFill>
                <a:latin typeface="Arial" pitchFamily="34" charset="0"/>
                <a:cs typeface="Arial" pitchFamily="34" charset="0"/>
              </a:rPr>
              <a:t>2</a:t>
            </a:r>
            <a:r>
              <a:rPr lang="en-US" dirty="0">
                <a:solidFill>
                  <a:srgbClr val="008000"/>
                </a:solidFill>
                <a:latin typeface="Arial" pitchFamily="34" charset="0"/>
                <a:cs typeface="Arial" pitchFamily="34" charset="0"/>
              </a:rPr>
              <a:t>’s budget</a:t>
            </a:r>
          </a:p>
        </p:txBody>
      </p:sp>
      <p:sp>
        <p:nvSpPr>
          <p:cNvPr id="39" name="Rectangle 29"/>
          <p:cNvSpPr>
            <a:spLocks noChangeArrowheads="1"/>
          </p:cNvSpPr>
          <p:nvPr/>
        </p:nvSpPr>
        <p:spPr bwMode="auto">
          <a:xfrm>
            <a:off x="776288" y="5486400"/>
            <a:ext cx="457200" cy="184150"/>
          </a:xfrm>
          <a:prstGeom prst="rect">
            <a:avLst/>
          </a:prstGeom>
          <a:solidFill>
            <a:srgbClr val="66FF33"/>
          </a:solidFill>
          <a:ln w="9525">
            <a:solidFill>
              <a:schemeClr val="tx1"/>
            </a:solidFill>
            <a:miter lim="800000"/>
            <a:headEnd/>
            <a:tailEnd/>
          </a:ln>
          <a:effectLst/>
        </p:spPr>
        <p:txBody>
          <a:bodyPr wrap="none" anchor="ctr"/>
          <a:lstStyle/>
          <a:p>
            <a:endParaRPr lang="en-US" i="1">
              <a:latin typeface="Arial" pitchFamily="34" charset="0"/>
              <a:cs typeface="Arial" pitchFamily="34" charset="0"/>
            </a:endParaRPr>
          </a:p>
        </p:txBody>
      </p:sp>
      <p:grpSp>
        <p:nvGrpSpPr>
          <p:cNvPr id="40" name="Group 64"/>
          <p:cNvGrpSpPr>
            <a:grpSpLocks/>
          </p:cNvGrpSpPr>
          <p:nvPr/>
        </p:nvGrpSpPr>
        <p:grpSpPr bwMode="auto">
          <a:xfrm>
            <a:off x="457200" y="4953000"/>
            <a:ext cx="2794000" cy="1585913"/>
            <a:chOff x="279" y="2496"/>
            <a:chExt cx="1760" cy="999"/>
          </a:xfrm>
        </p:grpSpPr>
        <p:sp>
          <p:nvSpPr>
            <p:cNvPr id="41" name="Rectangle 30"/>
            <p:cNvSpPr>
              <a:spLocks noChangeArrowheads="1"/>
            </p:cNvSpPr>
            <p:nvPr/>
          </p:nvSpPr>
          <p:spPr bwMode="auto">
            <a:xfrm>
              <a:off x="480" y="2544"/>
              <a:ext cx="288" cy="288"/>
            </a:xfrm>
            <a:prstGeom prst="rect">
              <a:avLst/>
            </a:prstGeom>
            <a:noFill/>
            <a:ln w="9525">
              <a:solidFill>
                <a:schemeClr val="tx1"/>
              </a:solidFill>
              <a:miter lim="800000"/>
              <a:headEnd/>
              <a:tailEnd/>
            </a:ln>
            <a:effectLst/>
          </p:spPr>
          <p:txBody>
            <a:bodyPr wrap="none" anchor="ctr"/>
            <a:lstStyle/>
            <a:p>
              <a:endParaRPr lang="en-US" i="1">
                <a:latin typeface="Arial" pitchFamily="34" charset="0"/>
                <a:cs typeface="Arial" pitchFamily="34" charset="0"/>
              </a:endParaRPr>
            </a:p>
          </p:txBody>
        </p:sp>
        <p:sp>
          <p:nvSpPr>
            <p:cNvPr id="42" name="Rectangle 31"/>
            <p:cNvSpPr>
              <a:spLocks noChangeArrowheads="1"/>
            </p:cNvSpPr>
            <p:nvPr/>
          </p:nvSpPr>
          <p:spPr bwMode="auto">
            <a:xfrm>
              <a:off x="480" y="2948"/>
              <a:ext cx="288" cy="315"/>
            </a:xfrm>
            <a:prstGeom prst="rect">
              <a:avLst/>
            </a:prstGeom>
            <a:solidFill>
              <a:srgbClr val="0066FF"/>
            </a:solidFill>
            <a:ln w="9525">
              <a:solidFill>
                <a:schemeClr val="tx1"/>
              </a:solidFill>
              <a:miter lim="800000"/>
              <a:headEnd/>
              <a:tailEnd/>
            </a:ln>
            <a:effectLst/>
          </p:spPr>
          <p:txBody>
            <a:bodyPr wrap="none" anchor="ctr"/>
            <a:lstStyle/>
            <a:p>
              <a:endParaRPr lang="en-US" i="1">
                <a:latin typeface="Arial" pitchFamily="34" charset="0"/>
                <a:cs typeface="Arial" pitchFamily="34" charset="0"/>
              </a:endParaRPr>
            </a:p>
          </p:txBody>
        </p:sp>
        <p:sp>
          <p:nvSpPr>
            <p:cNvPr id="43" name="Rectangle 32"/>
            <p:cNvSpPr>
              <a:spLocks noChangeArrowheads="1"/>
            </p:cNvSpPr>
            <p:nvPr/>
          </p:nvSpPr>
          <p:spPr bwMode="auto">
            <a:xfrm>
              <a:off x="864" y="2823"/>
              <a:ext cx="288" cy="441"/>
            </a:xfrm>
            <a:prstGeom prst="rect">
              <a:avLst/>
            </a:prstGeom>
            <a:solidFill>
              <a:srgbClr val="0066FF"/>
            </a:solidFill>
            <a:ln w="9525">
              <a:solidFill>
                <a:schemeClr val="tx1"/>
              </a:solidFill>
              <a:miter lim="800000"/>
              <a:headEnd/>
              <a:tailEnd/>
            </a:ln>
            <a:effectLst/>
          </p:spPr>
          <p:txBody>
            <a:bodyPr wrap="none" anchor="ctr"/>
            <a:lstStyle/>
            <a:p>
              <a:endParaRPr lang="en-US" i="1">
                <a:latin typeface="Arial" pitchFamily="34" charset="0"/>
                <a:cs typeface="Arial" pitchFamily="34" charset="0"/>
              </a:endParaRPr>
            </a:p>
          </p:txBody>
        </p:sp>
        <p:sp>
          <p:nvSpPr>
            <p:cNvPr id="44" name="Rectangle 33"/>
            <p:cNvSpPr>
              <a:spLocks noChangeArrowheads="1"/>
            </p:cNvSpPr>
            <p:nvPr/>
          </p:nvSpPr>
          <p:spPr bwMode="auto">
            <a:xfrm>
              <a:off x="864" y="2544"/>
              <a:ext cx="288" cy="288"/>
            </a:xfrm>
            <a:prstGeom prst="rect">
              <a:avLst/>
            </a:prstGeom>
            <a:solidFill>
              <a:srgbClr val="66FF33"/>
            </a:solidFill>
            <a:ln w="9525">
              <a:solidFill>
                <a:schemeClr val="tx1"/>
              </a:solidFill>
              <a:miter lim="800000"/>
              <a:headEnd/>
              <a:tailEnd/>
            </a:ln>
            <a:effectLst/>
          </p:spPr>
          <p:txBody>
            <a:bodyPr wrap="none" anchor="ctr"/>
            <a:lstStyle/>
            <a:p>
              <a:endParaRPr lang="en-US" i="1">
                <a:latin typeface="Arial" pitchFamily="34" charset="0"/>
                <a:cs typeface="Arial" pitchFamily="34" charset="0"/>
              </a:endParaRPr>
            </a:p>
          </p:txBody>
        </p:sp>
        <p:sp>
          <p:nvSpPr>
            <p:cNvPr id="45" name="Rectangle 34"/>
            <p:cNvSpPr>
              <a:spLocks noChangeArrowheads="1"/>
            </p:cNvSpPr>
            <p:nvPr/>
          </p:nvSpPr>
          <p:spPr bwMode="auto">
            <a:xfrm>
              <a:off x="1248" y="2976"/>
              <a:ext cx="288" cy="287"/>
            </a:xfrm>
            <a:prstGeom prst="rect">
              <a:avLst/>
            </a:prstGeom>
            <a:solidFill>
              <a:srgbClr val="66FF33"/>
            </a:solidFill>
            <a:ln w="9525">
              <a:solidFill>
                <a:schemeClr val="tx1"/>
              </a:solidFill>
              <a:miter lim="800000"/>
              <a:headEnd/>
              <a:tailEnd/>
            </a:ln>
            <a:effectLst/>
          </p:spPr>
          <p:txBody>
            <a:bodyPr wrap="none" anchor="ctr"/>
            <a:lstStyle/>
            <a:p>
              <a:endParaRPr lang="en-US" i="1">
                <a:latin typeface="Arial" pitchFamily="34" charset="0"/>
                <a:cs typeface="Arial" pitchFamily="34" charset="0"/>
              </a:endParaRPr>
            </a:p>
          </p:txBody>
        </p:sp>
        <p:sp>
          <p:nvSpPr>
            <p:cNvPr id="46" name="Line 35"/>
            <p:cNvSpPr>
              <a:spLocks noChangeShapeType="1"/>
            </p:cNvSpPr>
            <p:nvPr/>
          </p:nvSpPr>
          <p:spPr bwMode="auto">
            <a:xfrm>
              <a:off x="1632" y="2976"/>
              <a:ext cx="0" cy="288"/>
            </a:xfrm>
            <a:prstGeom prst="line">
              <a:avLst/>
            </a:prstGeom>
            <a:noFill/>
            <a:ln w="9525">
              <a:solidFill>
                <a:schemeClr val="tx1"/>
              </a:solidFill>
              <a:round/>
              <a:headEnd type="arrow" w="med" len="med"/>
              <a:tailEnd type="arrow" w="med" len="med"/>
            </a:ln>
            <a:effectLst/>
          </p:spPr>
          <p:txBody>
            <a:bodyPr/>
            <a:lstStyle/>
            <a:p>
              <a:endParaRPr lang="en-US" i="1">
                <a:latin typeface="Arial" pitchFamily="34" charset="0"/>
                <a:cs typeface="Arial" pitchFamily="34" charset="0"/>
              </a:endParaRPr>
            </a:p>
          </p:txBody>
        </p:sp>
        <p:sp>
          <p:nvSpPr>
            <p:cNvPr id="47" name="Text Box 36"/>
            <p:cNvSpPr txBox="1">
              <a:spLocks noChangeArrowheads="1"/>
            </p:cNvSpPr>
            <p:nvPr/>
          </p:nvSpPr>
          <p:spPr bwMode="auto">
            <a:xfrm>
              <a:off x="1632" y="2996"/>
              <a:ext cx="189" cy="233"/>
            </a:xfrm>
            <a:prstGeom prst="rect">
              <a:avLst/>
            </a:prstGeom>
            <a:noFill/>
            <a:ln w="9525">
              <a:noFill/>
              <a:miter lim="800000"/>
              <a:headEnd/>
              <a:tailEnd/>
            </a:ln>
            <a:effectLst/>
          </p:spPr>
          <p:txBody>
            <a:bodyPr wrap="none">
              <a:spAutoFit/>
            </a:bodyPr>
            <a:lstStyle/>
            <a:p>
              <a:r>
                <a:rPr lang="en-US" i="1">
                  <a:latin typeface="Arial" pitchFamily="34" charset="0"/>
                  <a:cs typeface="Arial" pitchFamily="34" charset="0"/>
                </a:rPr>
                <a:t>x</a:t>
              </a:r>
            </a:p>
          </p:txBody>
        </p:sp>
        <p:sp>
          <p:nvSpPr>
            <p:cNvPr id="48" name="Line 47"/>
            <p:cNvSpPr>
              <a:spLocks noChangeShapeType="1"/>
            </p:cNvSpPr>
            <p:nvPr/>
          </p:nvSpPr>
          <p:spPr bwMode="auto">
            <a:xfrm>
              <a:off x="279" y="2832"/>
              <a:ext cx="9" cy="432"/>
            </a:xfrm>
            <a:prstGeom prst="line">
              <a:avLst/>
            </a:prstGeom>
            <a:noFill/>
            <a:ln w="9525">
              <a:solidFill>
                <a:schemeClr val="tx1"/>
              </a:solidFill>
              <a:round/>
              <a:headEnd type="arrow" w="med" len="med"/>
              <a:tailEnd type="arrow" w="med" len="med"/>
            </a:ln>
            <a:effectLst/>
          </p:spPr>
          <p:txBody>
            <a:bodyPr/>
            <a:lstStyle/>
            <a:p>
              <a:endParaRPr lang="en-US" i="1">
                <a:latin typeface="Arial" pitchFamily="34" charset="0"/>
                <a:cs typeface="Arial" pitchFamily="34" charset="0"/>
              </a:endParaRPr>
            </a:p>
          </p:txBody>
        </p:sp>
        <p:sp>
          <p:nvSpPr>
            <p:cNvPr id="49" name="Text Box 48"/>
            <p:cNvSpPr txBox="1">
              <a:spLocks noChangeArrowheads="1"/>
            </p:cNvSpPr>
            <p:nvPr/>
          </p:nvSpPr>
          <p:spPr bwMode="auto">
            <a:xfrm>
              <a:off x="288" y="2948"/>
              <a:ext cx="189" cy="233"/>
            </a:xfrm>
            <a:prstGeom prst="rect">
              <a:avLst/>
            </a:prstGeom>
            <a:noFill/>
            <a:ln w="9525">
              <a:noFill/>
              <a:miter lim="800000"/>
              <a:headEnd/>
              <a:tailEnd/>
            </a:ln>
            <a:effectLst/>
          </p:spPr>
          <p:txBody>
            <a:bodyPr wrap="none">
              <a:spAutoFit/>
            </a:bodyPr>
            <a:lstStyle/>
            <a:p>
              <a:r>
                <a:rPr lang="en-US" i="1">
                  <a:latin typeface="Arial" pitchFamily="34" charset="0"/>
                  <a:cs typeface="Arial" pitchFamily="34" charset="0"/>
                </a:rPr>
                <a:t>y</a:t>
              </a:r>
            </a:p>
          </p:txBody>
        </p:sp>
        <p:sp>
          <p:nvSpPr>
            <p:cNvPr id="50" name="Line 49"/>
            <p:cNvSpPr>
              <a:spLocks noChangeShapeType="1"/>
            </p:cNvSpPr>
            <p:nvPr/>
          </p:nvSpPr>
          <p:spPr bwMode="auto">
            <a:xfrm>
              <a:off x="1824" y="2496"/>
              <a:ext cx="0" cy="768"/>
            </a:xfrm>
            <a:prstGeom prst="line">
              <a:avLst/>
            </a:prstGeom>
            <a:noFill/>
            <a:ln w="9525">
              <a:solidFill>
                <a:schemeClr val="tx1"/>
              </a:solidFill>
              <a:round/>
              <a:headEnd type="arrow" w="med" len="med"/>
              <a:tailEnd type="arrow" w="med" len="med"/>
            </a:ln>
            <a:effectLst/>
          </p:spPr>
          <p:txBody>
            <a:bodyPr/>
            <a:lstStyle/>
            <a:p>
              <a:endParaRPr lang="en-US" i="1">
                <a:latin typeface="Arial" pitchFamily="34" charset="0"/>
                <a:cs typeface="Arial" pitchFamily="34" charset="0"/>
              </a:endParaRPr>
            </a:p>
          </p:txBody>
        </p:sp>
        <p:sp>
          <p:nvSpPr>
            <p:cNvPr id="51" name="Text Box 50"/>
            <p:cNvSpPr txBox="1">
              <a:spLocks noChangeArrowheads="1"/>
            </p:cNvSpPr>
            <p:nvPr/>
          </p:nvSpPr>
          <p:spPr bwMode="auto">
            <a:xfrm>
              <a:off x="1824" y="2708"/>
              <a:ext cx="215" cy="231"/>
            </a:xfrm>
            <a:prstGeom prst="rect">
              <a:avLst/>
            </a:prstGeom>
            <a:noFill/>
            <a:ln w="9525">
              <a:noFill/>
              <a:miter lim="800000"/>
              <a:headEnd/>
              <a:tailEnd/>
            </a:ln>
            <a:effectLst/>
          </p:spPr>
          <p:txBody>
            <a:bodyPr wrap="none">
              <a:spAutoFit/>
            </a:bodyPr>
            <a:lstStyle/>
            <a:p>
              <a:r>
                <a:rPr lang="en-US" i="1">
                  <a:latin typeface="Arial" pitchFamily="34" charset="0"/>
                  <a:cs typeface="Arial" pitchFamily="34" charset="0"/>
                </a:rPr>
                <a:t>B</a:t>
              </a:r>
            </a:p>
          </p:txBody>
        </p:sp>
        <p:sp>
          <p:nvSpPr>
            <p:cNvPr id="52" name="Text Box 55"/>
            <p:cNvSpPr txBox="1">
              <a:spLocks noChangeArrowheads="1"/>
            </p:cNvSpPr>
            <p:nvPr/>
          </p:nvSpPr>
          <p:spPr bwMode="auto">
            <a:xfrm>
              <a:off x="480" y="3264"/>
              <a:ext cx="275" cy="231"/>
            </a:xfrm>
            <a:prstGeom prst="rect">
              <a:avLst/>
            </a:prstGeom>
            <a:noFill/>
            <a:ln w="9525">
              <a:noFill/>
              <a:miter lim="800000"/>
              <a:headEnd/>
              <a:tailEnd/>
            </a:ln>
            <a:effectLst/>
          </p:spPr>
          <p:txBody>
            <a:bodyPr wrap="none">
              <a:spAutoFit/>
            </a:bodyPr>
            <a:lstStyle/>
            <a:p>
              <a:r>
                <a:rPr lang="en-US" i="1">
                  <a:latin typeface="Arial" pitchFamily="34" charset="0"/>
                  <a:cs typeface="Arial" pitchFamily="34" charset="0"/>
                </a:rPr>
                <a:t>A</a:t>
              </a:r>
              <a:r>
                <a:rPr lang="en-US" i="1" baseline="-25000">
                  <a:latin typeface="Arial" pitchFamily="34" charset="0"/>
                  <a:cs typeface="Arial" pitchFamily="34" charset="0"/>
                </a:rPr>
                <a:t>1</a:t>
              </a:r>
            </a:p>
          </p:txBody>
        </p:sp>
        <p:sp>
          <p:nvSpPr>
            <p:cNvPr id="53" name="Text Box 56"/>
            <p:cNvSpPr txBox="1">
              <a:spLocks noChangeArrowheads="1"/>
            </p:cNvSpPr>
            <p:nvPr/>
          </p:nvSpPr>
          <p:spPr bwMode="auto">
            <a:xfrm>
              <a:off x="935" y="3264"/>
              <a:ext cx="275" cy="231"/>
            </a:xfrm>
            <a:prstGeom prst="rect">
              <a:avLst/>
            </a:prstGeom>
            <a:noFill/>
            <a:ln w="9525">
              <a:noFill/>
              <a:miter lim="800000"/>
              <a:headEnd/>
              <a:tailEnd/>
            </a:ln>
            <a:effectLst/>
          </p:spPr>
          <p:txBody>
            <a:bodyPr wrap="none">
              <a:spAutoFit/>
            </a:bodyPr>
            <a:lstStyle/>
            <a:p>
              <a:r>
                <a:rPr lang="en-US" i="1" dirty="0">
                  <a:latin typeface="Arial" pitchFamily="34" charset="0"/>
                  <a:cs typeface="Arial" pitchFamily="34" charset="0"/>
                </a:rPr>
                <a:t>A</a:t>
              </a:r>
              <a:r>
                <a:rPr lang="en-US" i="1" baseline="-25000" dirty="0">
                  <a:latin typeface="Arial" pitchFamily="34" charset="0"/>
                  <a:cs typeface="Arial" pitchFamily="34" charset="0"/>
                </a:rPr>
                <a:t>2</a:t>
              </a:r>
            </a:p>
          </p:txBody>
        </p:sp>
        <p:sp>
          <p:nvSpPr>
            <p:cNvPr id="54" name="Line 58"/>
            <p:cNvSpPr>
              <a:spLocks noChangeShapeType="1"/>
            </p:cNvSpPr>
            <p:nvPr/>
          </p:nvSpPr>
          <p:spPr bwMode="auto">
            <a:xfrm>
              <a:off x="279" y="2544"/>
              <a:ext cx="0" cy="288"/>
            </a:xfrm>
            <a:prstGeom prst="line">
              <a:avLst/>
            </a:prstGeom>
            <a:noFill/>
            <a:ln w="9525">
              <a:solidFill>
                <a:schemeClr val="tx1"/>
              </a:solidFill>
              <a:round/>
              <a:headEnd type="arrow" w="med" len="med"/>
              <a:tailEnd type="arrow" w="med" len="med"/>
            </a:ln>
            <a:effectLst/>
          </p:spPr>
          <p:txBody>
            <a:bodyPr/>
            <a:lstStyle/>
            <a:p>
              <a:endParaRPr lang="en-US" i="1">
                <a:latin typeface="Arial" pitchFamily="34" charset="0"/>
                <a:cs typeface="Arial" pitchFamily="34" charset="0"/>
              </a:endParaRPr>
            </a:p>
          </p:txBody>
        </p:sp>
        <p:sp>
          <p:nvSpPr>
            <p:cNvPr id="55" name="Text Box 59"/>
            <p:cNvSpPr txBox="1">
              <a:spLocks noChangeArrowheads="1"/>
            </p:cNvSpPr>
            <p:nvPr/>
          </p:nvSpPr>
          <p:spPr bwMode="auto">
            <a:xfrm>
              <a:off x="279" y="2564"/>
              <a:ext cx="189" cy="233"/>
            </a:xfrm>
            <a:prstGeom prst="rect">
              <a:avLst/>
            </a:prstGeom>
            <a:noFill/>
            <a:ln w="9525">
              <a:noFill/>
              <a:miter lim="800000"/>
              <a:headEnd/>
              <a:tailEnd/>
            </a:ln>
            <a:effectLst/>
          </p:spPr>
          <p:txBody>
            <a:bodyPr wrap="none">
              <a:spAutoFit/>
            </a:bodyPr>
            <a:lstStyle/>
            <a:p>
              <a:r>
                <a:rPr lang="en-US" i="1">
                  <a:latin typeface="Arial" pitchFamily="34" charset="0"/>
                  <a:cs typeface="Arial" pitchFamily="34" charset="0"/>
                </a:rPr>
                <a:t>x</a:t>
              </a:r>
            </a:p>
          </p:txBody>
        </p:sp>
      </p:grpSp>
      <p:sp>
        <p:nvSpPr>
          <p:cNvPr id="56" name="Text Box 56"/>
          <p:cNvSpPr txBox="1">
            <a:spLocks noChangeArrowheads="1"/>
          </p:cNvSpPr>
          <p:nvPr/>
        </p:nvSpPr>
        <p:spPr bwMode="auto">
          <a:xfrm>
            <a:off x="1880955" y="6172200"/>
            <a:ext cx="684804" cy="646331"/>
          </a:xfrm>
          <a:prstGeom prst="rect">
            <a:avLst/>
          </a:prstGeom>
          <a:noFill/>
          <a:ln w="9525">
            <a:noFill/>
            <a:miter lim="800000"/>
            <a:headEnd/>
            <a:tailEnd/>
          </a:ln>
          <a:effectLst/>
        </p:spPr>
        <p:txBody>
          <a:bodyPr wrap="none">
            <a:spAutoFit/>
          </a:bodyPr>
          <a:lstStyle/>
          <a:p>
            <a:pPr algn="ctr"/>
            <a:r>
              <a:rPr lang="en-US" dirty="0">
                <a:latin typeface="Arial" pitchFamily="34" charset="0"/>
                <a:cs typeface="Arial" pitchFamily="34" charset="0"/>
              </a:rPr>
              <a:t>Not </a:t>
            </a:r>
            <a:br>
              <a:rPr lang="en-US" dirty="0">
                <a:latin typeface="Arial" pitchFamily="34" charset="0"/>
                <a:cs typeface="Arial" pitchFamily="34" charset="0"/>
              </a:rPr>
            </a:br>
            <a:r>
              <a:rPr lang="en-US" dirty="0">
                <a:latin typeface="Arial" pitchFamily="34" charset="0"/>
                <a:cs typeface="Arial" pitchFamily="34" charset="0"/>
              </a:rPr>
              <a:t>used</a:t>
            </a:r>
            <a:endParaRPr lang="en-US" baseline="-25000" dirty="0">
              <a:latin typeface="Arial" pitchFamily="34" charset="0"/>
              <a:cs typeface="Arial" pitchFamily="34" charset="0"/>
            </a:endParaRPr>
          </a:p>
        </p:txBody>
      </p:sp>
      <p:cxnSp>
        <p:nvCxnSpPr>
          <p:cNvPr id="6" name="Elbow Connector 5"/>
          <p:cNvCxnSpPr/>
          <p:nvPr/>
        </p:nvCxnSpPr>
        <p:spPr>
          <a:xfrm rot="10800000" flipV="1">
            <a:off x="3173188" y="4953000"/>
            <a:ext cx="731520" cy="1022350"/>
          </a:xfrm>
          <a:prstGeom prst="bentConnector3">
            <a:avLst>
              <a:gd name="adj1" fmla="val 50000"/>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cxnSp>
        <p:nvCxnSpPr>
          <p:cNvPr id="9" name="Elbow Connector 8"/>
          <p:cNvCxnSpPr/>
          <p:nvPr/>
        </p:nvCxnSpPr>
        <p:spPr>
          <a:xfrm rot="10800000">
            <a:off x="3257958" y="3524363"/>
            <a:ext cx="640080" cy="882649"/>
          </a:xfrm>
          <a:prstGeom prst="bentConnector3">
            <a:avLst>
              <a:gd name="adj1" fmla="val 58542"/>
            </a:avLst>
          </a:prstGeom>
          <a:ln w="28575">
            <a:solidFill>
              <a:srgbClr val="008000"/>
            </a:solidFill>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833009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59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559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559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5597">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5597">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559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5597">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5597">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5597">
                                            <p:txEl>
                                              <p:pRg st="7" end="7"/>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96" grpId="0"/>
      <p:bldP spid="33" grpId="0"/>
      <p:bldP spid="39" grpId="0" animBg="1"/>
      <p:bldP spid="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dirty="0"/>
              <a:t>BALANCE: General Result</a:t>
            </a:r>
          </a:p>
        </p:txBody>
      </p:sp>
      <p:sp>
        <p:nvSpPr>
          <p:cNvPr id="62467" name="Rectangle 3"/>
          <p:cNvSpPr>
            <a:spLocks noGrp="1" noChangeArrowheads="1"/>
          </p:cNvSpPr>
          <p:nvPr>
            <p:ph type="body" idx="1"/>
          </p:nvPr>
        </p:nvSpPr>
        <p:spPr/>
        <p:txBody>
          <a:bodyPr/>
          <a:lstStyle/>
          <a:p>
            <a:r>
              <a:rPr lang="en-US" b="1" dirty="0">
                <a:solidFill>
                  <a:srgbClr val="D60093"/>
                </a:solidFill>
              </a:rPr>
              <a:t>In the general case, worst competitive ratio of BALANCE is </a:t>
            </a:r>
            <a:r>
              <a:rPr lang="en-US" b="1" dirty="0">
                <a:solidFill>
                  <a:srgbClr val="0000FF"/>
                </a:solidFill>
              </a:rPr>
              <a:t>1–1/e = approx. 0.63</a:t>
            </a:r>
          </a:p>
          <a:p>
            <a:pPr lvl="1"/>
            <a:r>
              <a:rPr lang="en-US" dirty="0"/>
              <a:t>Interestingly, no online algorithm has a better competitive ratio!</a:t>
            </a:r>
          </a:p>
          <a:p>
            <a:pPr lvl="8"/>
            <a:endParaRPr lang="en-US" dirty="0"/>
          </a:p>
          <a:p>
            <a:r>
              <a:rPr lang="en-US" b="1" dirty="0">
                <a:solidFill>
                  <a:srgbClr val="008000"/>
                </a:solidFill>
              </a:rPr>
              <a:t>Let’s see the worst case example that gives this ratio</a:t>
            </a:r>
          </a:p>
        </p:txBody>
      </p:sp>
      <p:sp>
        <p:nvSpPr>
          <p:cNvPr id="5" name="Slide Number Placeholder 4"/>
          <p:cNvSpPr>
            <a:spLocks noGrp="1"/>
          </p:cNvSpPr>
          <p:nvPr>
            <p:ph type="sldNum" sz="quarter" idx="12"/>
          </p:nvPr>
        </p:nvSpPr>
        <p:spPr/>
        <p:txBody>
          <a:bodyPr/>
          <a:lstStyle/>
          <a:p>
            <a:fld id="{19B12225-5612-419B-A8D5-4B8EEE4C217E}" type="slidenum">
              <a:rPr lang="en-US" smtClean="0"/>
              <a:pPr/>
              <a:t>32</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149607817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Worst case for BALANCE</a:t>
            </a:r>
          </a:p>
        </p:txBody>
      </p:sp>
      <p:sp>
        <p:nvSpPr>
          <p:cNvPr id="63491" name="Rectangle 3"/>
          <p:cNvSpPr>
            <a:spLocks noGrp="1" noChangeArrowheads="1"/>
          </p:cNvSpPr>
          <p:nvPr>
            <p:ph type="body" idx="1"/>
          </p:nvPr>
        </p:nvSpPr>
        <p:spPr>
          <a:xfrm>
            <a:off x="457200" y="1295400"/>
            <a:ext cx="8229600" cy="5410200"/>
          </a:xfrm>
        </p:spPr>
        <p:txBody>
          <a:bodyPr>
            <a:normAutofit lnSpcReduction="10000"/>
          </a:bodyPr>
          <a:lstStyle/>
          <a:p>
            <a:r>
              <a:rPr lang="en-US" b="1" i="1" dirty="0">
                <a:solidFill>
                  <a:srgbClr val="008000"/>
                </a:solidFill>
              </a:rPr>
              <a:t>N</a:t>
            </a:r>
            <a:r>
              <a:rPr lang="en-US" b="1" dirty="0">
                <a:solidFill>
                  <a:srgbClr val="008000"/>
                </a:solidFill>
              </a:rPr>
              <a:t> advertisers:</a:t>
            </a:r>
            <a:r>
              <a:rPr lang="en-US" dirty="0"/>
              <a:t> </a:t>
            </a:r>
            <a:r>
              <a:rPr lang="en-US" b="1" i="1" dirty="0"/>
              <a:t>A</a:t>
            </a:r>
            <a:r>
              <a:rPr lang="en-US" b="1" i="1" baseline="-25000" dirty="0"/>
              <a:t>1</a:t>
            </a:r>
            <a:r>
              <a:rPr lang="en-US" b="1" i="1" dirty="0"/>
              <a:t>, A</a:t>
            </a:r>
            <a:r>
              <a:rPr lang="en-US" b="1" i="1" baseline="-25000" dirty="0"/>
              <a:t>2</a:t>
            </a:r>
            <a:r>
              <a:rPr lang="en-US" b="1" i="1" dirty="0"/>
              <a:t>, … A</a:t>
            </a:r>
            <a:r>
              <a:rPr lang="en-US" b="1" i="1" baseline="-25000" dirty="0"/>
              <a:t>N</a:t>
            </a:r>
          </a:p>
          <a:p>
            <a:pPr lvl="1"/>
            <a:r>
              <a:rPr lang="en-US" dirty="0"/>
              <a:t>Each with budget </a:t>
            </a:r>
            <a:r>
              <a:rPr lang="en-US" b="1" i="1" dirty="0"/>
              <a:t>B</a:t>
            </a:r>
            <a:r>
              <a:rPr lang="en-US" b="1" dirty="0"/>
              <a:t> &gt; </a:t>
            </a:r>
            <a:r>
              <a:rPr lang="en-US" b="1" i="1" dirty="0"/>
              <a:t>N</a:t>
            </a:r>
          </a:p>
          <a:p>
            <a:r>
              <a:rPr lang="en-US" b="1" dirty="0">
                <a:solidFill>
                  <a:srgbClr val="0000FF"/>
                </a:solidFill>
              </a:rPr>
              <a:t>Queries:</a:t>
            </a:r>
          </a:p>
          <a:p>
            <a:pPr lvl="1"/>
            <a:r>
              <a:rPr lang="en-US" b="1" i="1" dirty="0"/>
              <a:t>N∙B</a:t>
            </a:r>
            <a:r>
              <a:rPr lang="en-US" dirty="0"/>
              <a:t> queries appear in </a:t>
            </a:r>
            <a:r>
              <a:rPr lang="en-US" b="1" i="1" dirty="0"/>
              <a:t>N</a:t>
            </a:r>
            <a:r>
              <a:rPr lang="en-US" dirty="0"/>
              <a:t> rounds of </a:t>
            </a:r>
            <a:r>
              <a:rPr lang="en-US" b="1" i="1" dirty="0"/>
              <a:t>B</a:t>
            </a:r>
            <a:r>
              <a:rPr lang="en-US" dirty="0"/>
              <a:t> queries each</a:t>
            </a:r>
          </a:p>
          <a:p>
            <a:r>
              <a:rPr lang="en-US" b="1" dirty="0">
                <a:solidFill>
                  <a:srgbClr val="D60093"/>
                </a:solidFill>
              </a:rPr>
              <a:t>Bidding:</a:t>
            </a:r>
          </a:p>
          <a:p>
            <a:pPr lvl="1"/>
            <a:r>
              <a:rPr lang="en-US" dirty="0"/>
              <a:t>Round </a:t>
            </a:r>
            <a:r>
              <a:rPr lang="en-US" b="1" dirty="0"/>
              <a:t>1</a:t>
            </a:r>
            <a:r>
              <a:rPr lang="en-US" dirty="0"/>
              <a:t> queries: bidders </a:t>
            </a:r>
            <a:r>
              <a:rPr lang="en-US" b="1" dirty="0"/>
              <a:t>A</a:t>
            </a:r>
            <a:r>
              <a:rPr lang="en-US" b="1" baseline="-25000" dirty="0"/>
              <a:t>1</a:t>
            </a:r>
            <a:r>
              <a:rPr lang="en-US" b="1" dirty="0"/>
              <a:t>, A</a:t>
            </a:r>
            <a:r>
              <a:rPr lang="en-US" b="1" baseline="-25000" dirty="0"/>
              <a:t>2</a:t>
            </a:r>
            <a:r>
              <a:rPr lang="en-US" b="1" dirty="0"/>
              <a:t>,       …, A</a:t>
            </a:r>
            <a:r>
              <a:rPr lang="en-US" b="1" baseline="-25000" dirty="0"/>
              <a:t>N</a:t>
            </a:r>
          </a:p>
          <a:p>
            <a:pPr lvl="1"/>
            <a:r>
              <a:rPr lang="en-US" dirty="0"/>
              <a:t>Round </a:t>
            </a:r>
            <a:r>
              <a:rPr lang="en-US" b="1" dirty="0"/>
              <a:t>2</a:t>
            </a:r>
            <a:r>
              <a:rPr lang="en-US" dirty="0"/>
              <a:t> queries: bidders       </a:t>
            </a:r>
            <a:r>
              <a:rPr lang="en-US" b="1" dirty="0"/>
              <a:t>A</a:t>
            </a:r>
            <a:r>
              <a:rPr lang="en-US" b="1" baseline="-25000" dirty="0"/>
              <a:t>2</a:t>
            </a:r>
            <a:r>
              <a:rPr lang="en-US" b="1" dirty="0"/>
              <a:t>, A</a:t>
            </a:r>
            <a:r>
              <a:rPr lang="en-US" b="1" baseline="-25000" dirty="0"/>
              <a:t>3</a:t>
            </a:r>
            <a:r>
              <a:rPr lang="en-US" b="1" dirty="0"/>
              <a:t>, …, A</a:t>
            </a:r>
            <a:r>
              <a:rPr lang="en-US" b="1" baseline="-25000" dirty="0"/>
              <a:t>N</a:t>
            </a:r>
          </a:p>
          <a:p>
            <a:pPr lvl="1"/>
            <a:r>
              <a:rPr lang="en-US" dirty="0"/>
              <a:t>Round </a:t>
            </a:r>
            <a:r>
              <a:rPr lang="en-US" b="1" i="1" dirty="0" err="1"/>
              <a:t>i</a:t>
            </a:r>
            <a:r>
              <a:rPr lang="en-US" dirty="0"/>
              <a:t> queries:  bidders             </a:t>
            </a:r>
            <a:r>
              <a:rPr lang="en-US" b="1" dirty="0"/>
              <a:t>A</a:t>
            </a:r>
            <a:r>
              <a:rPr lang="en-US" b="1" baseline="-25000" dirty="0"/>
              <a:t>i</a:t>
            </a:r>
            <a:r>
              <a:rPr lang="en-US" b="1" dirty="0"/>
              <a:t>, …,  A</a:t>
            </a:r>
            <a:r>
              <a:rPr lang="en-US" b="1" baseline="-25000" dirty="0"/>
              <a:t>N</a:t>
            </a:r>
          </a:p>
          <a:p>
            <a:r>
              <a:rPr lang="en-US" b="1" dirty="0">
                <a:solidFill>
                  <a:srgbClr val="008000"/>
                </a:solidFill>
              </a:rPr>
              <a:t>Optimum allocation: </a:t>
            </a:r>
            <a:br>
              <a:rPr lang="en-US" b="1" dirty="0">
                <a:solidFill>
                  <a:srgbClr val="008000"/>
                </a:solidFill>
              </a:rPr>
            </a:br>
            <a:r>
              <a:rPr lang="en-US" dirty="0"/>
              <a:t>Allocate round </a:t>
            </a:r>
            <a:r>
              <a:rPr lang="en-US" b="1" i="1" dirty="0" err="1"/>
              <a:t>i</a:t>
            </a:r>
            <a:r>
              <a:rPr lang="en-US" dirty="0"/>
              <a:t> queries to </a:t>
            </a:r>
            <a:r>
              <a:rPr lang="en-US" b="1" i="1" dirty="0"/>
              <a:t>A</a:t>
            </a:r>
            <a:r>
              <a:rPr lang="en-US" b="1" i="1" baseline="-25000" dirty="0"/>
              <a:t>i</a:t>
            </a:r>
          </a:p>
          <a:p>
            <a:pPr lvl="1"/>
            <a:r>
              <a:rPr lang="en-US" dirty="0"/>
              <a:t>Optimum revenue </a:t>
            </a:r>
            <a:r>
              <a:rPr lang="en-US" b="1" i="1" dirty="0"/>
              <a:t>N</a:t>
            </a:r>
            <a:r>
              <a:rPr lang="en-US" b="1" dirty="0"/>
              <a:t>∙</a:t>
            </a:r>
            <a:r>
              <a:rPr lang="en-US" b="1" i="1" dirty="0"/>
              <a:t>B</a:t>
            </a:r>
          </a:p>
        </p:txBody>
      </p:sp>
      <p:sp>
        <p:nvSpPr>
          <p:cNvPr id="5" name="Slide Number Placeholder 4"/>
          <p:cNvSpPr>
            <a:spLocks noGrp="1"/>
          </p:cNvSpPr>
          <p:nvPr>
            <p:ph type="sldNum" sz="quarter" idx="12"/>
          </p:nvPr>
        </p:nvSpPr>
        <p:spPr/>
        <p:txBody>
          <a:bodyPr/>
          <a:lstStyle/>
          <a:p>
            <a:fld id="{19B12225-5612-419B-A8D5-4B8EEE4C217E}" type="slidenum">
              <a:rPr lang="en-US" smtClean="0"/>
              <a:pPr/>
              <a:t>33</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39090044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49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34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4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34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4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4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491">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491">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34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dirty="0"/>
              <a:t>BALANCE Allocation</a:t>
            </a:r>
          </a:p>
        </p:txBody>
      </p:sp>
      <p:sp>
        <p:nvSpPr>
          <p:cNvPr id="78851" name="Rectangle 3"/>
          <p:cNvSpPr>
            <a:spLocks noChangeArrowheads="1"/>
          </p:cNvSpPr>
          <p:nvPr/>
        </p:nvSpPr>
        <p:spPr bwMode="auto">
          <a:xfrm>
            <a:off x="914400" y="1354137"/>
            <a:ext cx="533400" cy="2286000"/>
          </a:xfrm>
          <a:prstGeom prst="rect">
            <a:avLst/>
          </a:prstGeom>
          <a:noFill/>
          <a:ln w="9525">
            <a:solidFill>
              <a:schemeClr val="tx1"/>
            </a:solidFill>
            <a:miter lim="800000"/>
            <a:headEnd/>
            <a:tailEnd/>
          </a:ln>
          <a:effectLst/>
        </p:spPr>
        <p:txBody>
          <a:bodyPr wrap="none" anchor="ctr"/>
          <a:lstStyle/>
          <a:p>
            <a:endParaRPr lang="en-US"/>
          </a:p>
        </p:txBody>
      </p:sp>
      <p:sp>
        <p:nvSpPr>
          <p:cNvPr id="78852" name="Rectangle 4"/>
          <p:cNvSpPr>
            <a:spLocks noChangeArrowheads="1"/>
          </p:cNvSpPr>
          <p:nvPr/>
        </p:nvSpPr>
        <p:spPr bwMode="auto">
          <a:xfrm>
            <a:off x="1676400" y="1354137"/>
            <a:ext cx="533400" cy="2286000"/>
          </a:xfrm>
          <a:prstGeom prst="rect">
            <a:avLst/>
          </a:prstGeom>
          <a:noFill/>
          <a:ln w="9525">
            <a:solidFill>
              <a:schemeClr val="tx1"/>
            </a:solidFill>
            <a:miter lim="800000"/>
            <a:headEnd/>
            <a:tailEnd/>
          </a:ln>
          <a:effectLst/>
        </p:spPr>
        <p:txBody>
          <a:bodyPr wrap="none" anchor="ctr"/>
          <a:lstStyle/>
          <a:p>
            <a:endParaRPr lang="en-US"/>
          </a:p>
        </p:txBody>
      </p:sp>
      <p:sp>
        <p:nvSpPr>
          <p:cNvPr id="78853" name="Rectangle 5"/>
          <p:cNvSpPr>
            <a:spLocks noChangeArrowheads="1"/>
          </p:cNvSpPr>
          <p:nvPr/>
        </p:nvSpPr>
        <p:spPr bwMode="auto">
          <a:xfrm>
            <a:off x="2438400" y="1354137"/>
            <a:ext cx="533400" cy="2286000"/>
          </a:xfrm>
          <a:prstGeom prst="rect">
            <a:avLst/>
          </a:prstGeom>
          <a:noFill/>
          <a:ln w="9525">
            <a:solidFill>
              <a:schemeClr val="tx1"/>
            </a:solidFill>
            <a:miter lim="800000"/>
            <a:headEnd/>
            <a:tailEnd/>
          </a:ln>
          <a:effectLst/>
        </p:spPr>
        <p:txBody>
          <a:bodyPr wrap="none" anchor="ctr"/>
          <a:lstStyle/>
          <a:p>
            <a:endParaRPr lang="en-US"/>
          </a:p>
        </p:txBody>
      </p:sp>
      <p:sp>
        <p:nvSpPr>
          <p:cNvPr id="78854" name="Rectangle 6"/>
          <p:cNvSpPr>
            <a:spLocks noChangeArrowheads="1"/>
          </p:cNvSpPr>
          <p:nvPr/>
        </p:nvSpPr>
        <p:spPr bwMode="auto">
          <a:xfrm>
            <a:off x="5410200" y="1354137"/>
            <a:ext cx="533400" cy="2286000"/>
          </a:xfrm>
          <a:prstGeom prst="rect">
            <a:avLst/>
          </a:prstGeom>
          <a:noFill/>
          <a:ln w="9525">
            <a:solidFill>
              <a:schemeClr val="tx1"/>
            </a:solidFill>
            <a:miter lim="800000"/>
            <a:headEnd/>
            <a:tailEnd/>
          </a:ln>
          <a:effectLst/>
        </p:spPr>
        <p:txBody>
          <a:bodyPr wrap="none" anchor="ctr"/>
          <a:lstStyle/>
          <a:p>
            <a:endParaRPr lang="en-US"/>
          </a:p>
        </p:txBody>
      </p:sp>
      <p:sp>
        <p:nvSpPr>
          <p:cNvPr id="78855" name="Rectangle 7"/>
          <p:cNvSpPr>
            <a:spLocks noChangeArrowheads="1"/>
          </p:cNvSpPr>
          <p:nvPr/>
        </p:nvSpPr>
        <p:spPr bwMode="auto">
          <a:xfrm>
            <a:off x="6172200" y="1354137"/>
            <a:ext cx="533400" cy="2286000"/>
          </a:xfrm>
          <a:prstGeom prst="rect">
            <a:avLst/>
          </a:prstGeom>
          <a:noFill/>
          <a:ln w="9525">
            <a:solidFill>
              <a:schemeClr val="tx1"/>
            </a:solidFill>
            <a:miter lim="800000"/>
            <a:headEnd/>
            <a:tailEnd/>
          </a:ln>
          <a:effectLst/>
        </p:spPr>
        <p:txBody>
          <a:bodyPr wrap="none" anchor="ctr"/>
          <a:lstStyle/>
          <a:p>
            <a:endParaRPr lang="en-US"/>
          </a:p>
        </p:txBody>
      </p:sp>
      <p:sp>
        <p:nvSpPr>
          <p:cNvPr id="78856" name="Text Box 8"/>
          <p:cNvSpPr txBox="1">
            <a:spLocks noChangeArrowheads="1"/>
          </p:cNvSpPr>
          <p:nvPr/>
        </p:nvSpPr>
        <p:spPr bwMode="auto">
          <a:xfrm>
            <a:off x="3810000" y="2420937"/>
            <a:ext cx="558800" cy="641350"/>
          </a:xfrm>
          <a:prstGeom prst="rect">
            <a:avLst/>
          </a:prstGeom>
          <a:noFill/>
          <a:ln w="9525">
            <a:noFill/>
            <a:miter lim="800000"/>
            <a:headEnd/>
            <a:tailEnd/>
          </a:ln>
          <a:effectLst/>
        </p:spPr>
        <p:txBody>
          <a:bodyPr wrap="none">
            <a:spAutoFit/>
          </a:bodyPr>
          <a:lstStyle/>
          <a:p>
            <a:r>
              <a:rPr lang="en-US" sz="3600"/>
              <a:t>…</a:t>
            </a:r>
          </a:p>
        </p:txBody>
      </p:sp>
      <p:sp>
        <p:nvSpPr>
          <p:cNvPr id="78857" name="Text Box 9"/>
          <p:cNvSpPr txBox="1">
            <a:spLocks noChangeArrowheads="1"/>
          </p:cNvSpPr>
          <p:nvPr/>
        </p:nvSpPr>
        <p:spPr bwMode="auto">
          <a:xfrm>
            <a:off x="838200" y="3654425"/>
            <a:ext cx="436563" cy="366712"/>
          </a:xfrm>
          <a:prstGeom prst="rect">
            <a:avLst/>
          </a:prstGeom>
          <a:noFill/>
          <a:ln w="9525">
            <a:noFill/>
            <a:miter lim="800000"/>
            <a:headEnd/>
            <a:tailEnd/>
          </a:ln>
          <a:effectLst/>
        </p:spPr>
        <p:txBody>
          <a:bodyPr wrap="none">
            <a:spAutoFit/>
          </a:bodyPr>
          <a:lstStyle/>
          <a:p>
            <a:r>
              <a:rPr lang="en-US"/>
              <a:t>A</a:t>
            </a:r>
            <a:r>
              <a:rPr lang="en-US" baseline="-25000"/>
              <a:t>1</a:t>
            </a:r>
          </a:p>
        </p:txBody>
      </p:sp>
      <p:sp>
        <p:nvSpPr>
          <p:cNvPr id="78858" name="Text Box 10"/>
          <p:cNvSpPr txBox="1">
            <a:spLocks noChangeArrowheads="1"/>
          </p:cNvSpPr>
          <p:nvPr/>
        </p:nvSpPr>
        <p:spPr bwMode="auto">
          <a:xfrm>
            <a:off x="1600200" y="3671887"/>
            <a:ext cx="436563" cy="366713"/>
          </a:xfrm>
          <a:prstGeom prst="rect">
            <a:avLst/>
          </a:prstGeom>
          <a:noFill/>
          <a:ln w="9525">
            <a:noFill/>
            <a:miter lim="800000"/>
            <a:headEnd/>
            <a:tailEnd/>
          </a:ln>
          <a:effectLst/>
        </p:spPr>
        <p:txBody>
          <a:bodyPr wrap="none">
            <a:spAutoFit/>
          </a:bodyPr>
          <a:lstStyle/>
          <a:p>
            <a:r>
              <a:rPr lang="en-US"/>
              <a:t>A</a:t>
            </a:r>
            <a:r>
              <a:rPr lang="en-US" baseline="-25000"/>
              <a:t>2</a:t>
            </a:r>
          </a:p>
        </p:txBody>
      </p:sp>
      <p:sp>
        <p:nvSpPr>
          <p:cNvPr id="78859" name="Text Box 11"/>
          <p:cNvSpPr txBox="1">
            <a:spLocks noChangeArrowheads="1"/>
          </p:cNvSpPr>
          <p:nvPr/>
        </p:nvSpPr>
        <p:spPr bwMode="auto">
          <a:xfrm>
            <a:off x="2362200" y="3671887"/>
            <a:ext cx="436563" cy="366713"/>
          </a:xfrm>
          <a:prstGeom prst="rect">
            <a:avLst/>
          </a:prstGeom>
          <a:noFill/>
          <a:ln w="9525">
            <a:noFill/>
            <a:miter lim="800000"/>
            <a:headEnd/>
            <a:tailEnd/>
          </a:ln>
          <a:effectLst/>
        </p:spPr>
        <p:txBody>
          <a:bodyPr wrap="none">
            <a:spAutoFit/>
          </a:bodyPr>
          <a:lstStyle/>
          <a:p>
            <a:r>
              <a:rPr lang="en-US"/>
              <a:t>A</a:t>
            </a:r>
            <a:r>
              <a:rPr lang="en-US" baseline="-25000"/>
              <a:t>3</a:t>
            </a:r>
          </a:p>
        </p:txBody>
      </p:sp>
      <p:sp>
        <p:nvSpPr>
          <p:cNvPr id="78860" name="Text Box 12"/>
          <p:cNvSpPr txBox="1">
            <a:spLocks noChangeArrowheads="1"/>
          </p:cNvSpPr>
          <p:nvPr/>
        </p:nvSpPr>
        <p:spPr bwMode="auto">
          <a:xfrm>
            <a:off x="5334000" y="3640137"/>
            <a:ext cx="620713" cy="366713"/>
          </a:xfrm>
          <a:prstGeom prst="rect">
            <a:avLst/>
          </a:prstGeom>
          <a:noFill/>
          <a:ln w="9525">
            <a:noFill/>
            <a:miter lim="800000"/>
            <a:headEnd/>
            <a:tailEnd/>
          </a:ln>
          <a:effectLst/>
        </p:spPr>
        <p:txBody>
          <a:bodyPr wrap="none">
            <a:spAutoFit/>
          </a:bodyPr>
          <a:lstStyle/>
          <a:p>
            <a:r>
              <a:rPr lang="en-US"/>
              <a:t>A</a:t>
            </a:r>
            <a:r>
              <a:rPr lang="en-US" baseline="-25000"/>
              <a:t>N-1</a:t>
            </a:r>
          </a:p>
        </p:txBody>
      </p:sp>
      <p:sp>
        <p:nvSpPr>
          <p:cNvPr id="78861" name="Text Box 13"/>
          <p:cNvSpPr txBox="1">
            <a:spLocks noChangeArrowheads="1"/>
          </p:cNvSpPr>
          <p:nvPr/>
        </p:nvSpPr>
        <p:spPr bwMode="auto">
          <a:xfrm>
            <a:off x="6096000" y="3654425"/>
            <a:ext cx="454025" cy="366712"/>
          </a:xfrm>
          <a:prstGeom prst="rect">
            <a:avLst/>
          </a:prstGeom>
          <a:noFill/>
          <a:ln w="9525">
            <a:noFill/>
            <a:miter lim="800000"/>
            <a:headEnd/>
            <a:tailEnd/>
          </a:ln>
          <a:effectLst/>
        </p:spPr>
        <p:txBody>
          <a:bodyPr wrap="none">
            <a:spAutoFit/>
          </a:bodyPr>
          <a:lstStyle/>
          <a:p>
            <a:r>
              <a:rPr lang="en-US"/>
              <a:t>A</a:t>
            </a:r>
            <a:r>
              <a:rPr lang="en-US" baseline="-25000"/>
              <a:t>N</a:t>
            </a:r>
          </a:p>
        </p:txBody>
      </p:sp>
      <p:grpSp>
        <p:nvGrpSpPr>
          <p:cNvPr id="2" name="Group 14"/>
          <p:cNvGrpSpPr>
            <a:grpSpLocks/>
          </p:cNvGrpSpPr>
          <p:nvPr/>
        </p:nvGrpSpPr>
        <p:grpSpPr bwMode="auto">
          <a:xfrm>
            <a:off x="914400" y="3349625"/>
            <a:ext cx="6407150" cy="366712"/>
            <a:chOff x="576" y="2169"/>
            <a:chExt cx="4036" cy="231"/>
          </a:xfrm>
        </p:grpSpPr>
        <p:sp>
          <p:nvSpPr>
            <p:cNvPr id="78863" name="Rectangle 15"/>
            <p:cNvSpPr>
              <a:spLocks noChangeArrowheads="1"/>
            </p:cNvSpPr>
            <p:nvPr/>
          </p:nvSpPr>
          <p:spPr bwMode="auto">
            <a:xfrm>
              <a:off x="576" y="2208"/>
              <a:ext cx="336" cy="144"/>
            </a:xfrm>
            <a:prstGeom prst="rect">
              <a:avLst/>
            </a:prstGeom>
            <a:solidFill>
              <a:srgbClr val="0066FF"/>
            </a:solidFill>
            <a:ln w="9525">
              <a:solidFill>
                <a:schemeClr val="tx1"/>
              </a:solidFill>
              <a:miter lim="800000"/>
              <a:headEnd/>
              <a:tailEnd/>
            </a:ln>
            <a:effectLst/>
          </p:spPr>
          <p:txBody>
            <a:bodyPr wrap="none" anchor="ctr"/>
            <a:lstStyle/>
            <a:p>
              <a:endParaRPr lang="en-US"/>
            </a:p>
          </p:txBody>
        </p:sp>
        <p:sp>
          <p:nvSpPr>
            <p:cNvPr id="78864" name="Rectangle 16"/>
            <p:cNvSpPr>
              <a:spLocks noChangeArrowheads="1"/>
            </p:cNvSpPr>
            <p:nvPr/>
          </p:nvSpPr>
          <p:spPr bwMode="auto">
            <a:xfrm>
              <a:off x="1056" y="2208"/>
              <a:ext cx="336" cy="144"/>
            </a:xfrm>
            <a:prstGeom prst="rect">
              <a:avLst/>
            </a:prstGeom>
            <a:solidFill>
              <a:srgbClr val="0066FF"/>
            </a:solidFill>
            <a:ln w="9525">
              <a:solidFill>
                <a:schemeClr val="tx1"/>
              </a:solidFill>
              <a:miter lim="800000"/>
              <a:headEnd/>
              <a:tailEnd/>
            </a:ln>
            <a:effectLst/>
          </p:spPr>
          <p:txBody>
            <a:bodyPr wrap="none" anchor="ctr"/>
            <a:lstStyle/>
            <a:p>
              <a:endParaRPr lang="en-US"/>
            </a:p>
          </p:txBody>
        </p:sp>
        <p:sp>
          <p:nvSpPr>
            <p:cNvPr id="78865" name="Rectangle 17"/>
            <p:cNvSpPr>
              <a:spLocks noChangeArrowheads="1"/>
            </p:cNvSpPr>
            <p:nvPr/>
          </p:nvSpPr>
          <p:spPr bwMode="auto">
            <a:xfrm>
              <a:off x="1536" y="2208"/>
              <a:ext cx="336" cy="144"/>
            </a:xfrm>
            <a:prstGeom prst="rect">
              <a:avLst/>
            </a:prstGeom>
            <a:solidFill>
              <a:srgbClr val="0066FF"/>
            </a:solidFill>
            <a:ln w="9525">
              <a:solidFill>
                <a:schemeClr val="tx1"/>
              </a:solidFill>
              <a:miter lim="800000"/>
              <a:headEnd/>
              <a:tailEnd/>
            </a:ln>
            <a:effectLst/>
          </p:spPr>
          <p:txBody>
            <a:bodyPr wrap="none" anchor="ctr"/>
            <a:lstStyle/>
            <a:p>
              <a:endParaRPr lang="en-US"/>
            </a:p>
          </p:txBody>
        </p:sp>
        <p:sp>
          <p:nvSpPr>
            <p:cNvPr id="78866" name="Rectangle 18"/>
            <p:cNvSpPr>
              <a:spLocks noChangeArrowheads="1"/>
            </p:cNvSpPr>
            <p:nvPr/>
          </p:nvSpPr>
          <p:spPr bwMode="auto">
            <a:xfrm>
              <a:off x="3408" y="2208"/>
              <a:ext cx="336" cy="144"/>
            </a:xfrm>
            <a:prstGeom prst="rect">
              <a:avLst/>
            </a:prstGeom>
            <a:solidFill>
              <a:srgbClr val="0066FF"/>
            </a:solidFill>
            <a:ln w="9525">
              <a:solidFill>
                <a:schemeClr val="tx1"/>
              </a:solidFill>
              <a:miter lim="800000"/>
              <a:headEnd/>
              <a:tailEnd/>
            </a:ln>
            <a:effectLst/>
          </p:spPr>
          <p:txBody>
            <a:bodyPr wrap="none" anchor="ctr"/>
            <a:lstStyle/>
            <a:p>
              <a:endParaRPr lang="en-US"/>
            </a:p>
          </p:txBody>
        </p:sp>
        <p:sp>
          <p:nvSpPr>
            <p:cNvPr id="78867" name="Rectangle 19"/>
            <p:cNvSpPr>
              <a:spLocks noChangeArrowheads="1"/>
            </p:cNvSpPr>
            <p:nvPr/>
          </p:nvSpPr>
          <p:spPr bwMode="auto">
            <a:xfrm>
              <a:off x="3888" y="2208"/>
              <a:ext cx="336" cy="144"/>
            </a:xfrm>
            <a:prstGeom prst="rect">
              <a:avLst/>
            </a:prstGeom>
            <a:solidFill>
              <a:srgbClr val="0066FF"/>
            </a:solidFill>
            <a:ln w="9525">
              <a:solidFill>
                <a:schemeClr val="tx1"/>
              </a:solidFill>
              <a:miter lim="800000"/>
              <a:headEnd/>
              <a:tailEnd/>
            </a:ln>
            <a:effectLst/>
          </p:spPr>
          <p:txBody>
            <a:bodyPr wrap="none" anchor="ctr"/>
            <a:lstStyle/>
            <a:p>
              <a:endParaRPr lang="en-US"/>
            </a:p>
          </p:txBody>
        </p:sp>
        <p:sp>
          <p:nvSpPr>
            <p:cNvPr id="78868" name="Text Box 20"/>
            <p:cNvSpPr txBox="1">
              <a:spLocks noChangeArrowheads="1"/>
            </p:cNvSpPr>
            <p:nvPr/>
          </p:nvSpPr>
          <p:spPr bwMode="auto">
            <a:xfrm>
              <a:off x="4224" y="2169"/>
              <a:ext cx="388" cy="231"/>
            </a:xfrm>
            <a:prstGeom prst="rect">
              <a:avLst/>
            </a:prstGeom>
            <a:noFill/>
            <a:ln w="9525">
              <a:noFill/>
              <a:miter lim="800000"/>
              <a:headEnd/>
              <a:tailEnd/>
            </a:ln>
            <a:effectLst/>
          </p:spPr>
          <p:txBody>
            <a:bodyPr wrap="none">
              <a:spAutoFit/>
            </a:bodyPr>
            <a:lstStyle/>
            <a:p>
              <a:r>
                <a:rPr lang="en-US" dirty="0"/>
                <a:t>B/N</a:t>
              </a:r>
            </a:p>
          </p:txBody>
        </p:sp>
      </p:grpSp>
      <p:grpSp>
        <p:nvGrpSpPr>
          <p:cNvPr id="3" name="Group 21"/>
          <p:cNvGrpSpPr>
            <a:grpSpLocks/>
          </p:cNvGrpSpPr>
          <p:nvPr/>
        </p:nvGrpSpPr>
        <p:grpSpPr bwMode="auto">
          <a:xfrm>
            <a:off x="1676400" y="3030537"/>
            <a:ext cx="6102350" cy="381000"/>
            <a:chOff x="1056" y="1968"/>
            <a:chExt cx="3844" cy="240"/>
          </a:xfrm>
        </p:grpSpPr>
        <p:sp>
          <p:nvSpPr>
            <p:cNvPr id="78870" name="Rectangle 22"/>
            <p:cNvSpPr>
              <a:spLocks noChangeArrowheads="1"/>
            </p:cNvSpPr>
            <p:nvPr/>
          </p:nvSpPr>
          <p:spPr bwMode="auto">
            <a:xfrm>
              <a:off x="1056" y="2016"/>
              <a:ext cx="336" cy="192"/>
            </a:xfrm>
            <a:prstGeom prst="rect">
              <a:avLst/>
            </a:prstGeom>
            <a:solidFill>
              <a:srgbClr val="66FF33"/>
            </a:solidFill>
            <a:ln w="9525">
              <a:solidFill>
                <a:schemeClr val="tx1"/>
              </a:solidFill>
              <a:miter lim="800000"/>
              <a:headEnd/>
              <a:tailEnd/>
            </a:ln>
            <a:effectLst/>
          </p:spPr>
          <p:txBody>
            <a:bodyPr wrap="none" anchor="ctr"/>
            <a:lstStyle/>
            <a:p>
              <a:endParaRPr lang="en-US"/>
            </a:p>
          </p:txBody>
        </p:sp>
        <p:sp>
          <p:nvSpPr>
            <p:cNvPr id="78871" name="Rectangle 23"/>
            <p:cNvSpPr>
              <a:spLocks noChangeArrowheads="1"/>
            </p:cNvSpPr>
            <p:nvPr/>
          </p:nvSpPr>
          <p:spPr bwMode="auto">
            <a:xfrm>
              <a:off x="1536" y="2016"/>
              <a:ext cx="336" cy="192"/>
            </a:xfrm>
            <a:prstGeom prst="rect">
              <a:avLst/>
            </a:prstGeom>
            <a:solidFill>
              <a:srgbClr val="66FF33"/>
            </a:solidFill>
            <a:ln w="9525">
              <a:solidFill>
                <a:schemeClr val="tx1"/>
              </a:solidFill>
              <a:miter lim="800000"/>
              <a:headEnd/>
              <a:tailEnd/>
            </a:ln>
            <a:effectLst/>
          </p:spPr>
          <p:txBody>
            <a:bodyPr wrap="none" anchor="ctr"/>
            <a:lstStyle/>
            <a:p>
              <a:endParaRPr lang="en-US"/>
            </a:p>
          </p:txBody>
        </p:sp>
        <p:sp>
          <p:nvSpPr>
            <p:cNvPr id="78872" name="Rectangle 24"/>
            <p:cNvSpPr>
              <a:spLocks noChangeArrowheads="1"/>
            </p:cNvSpPr>
            <p:nvPr/>
          </p:nvSpPr>
          <p:spPr bwMode="auto">
            <a:xfrm>
              <a:off x="3408" y="2016"/>
              <a:ext cx="336" cy="192"/>
            </a:xfrm>
            <a:prstGeom prst="rect">
              <a:avLst/>
            </a:prstGeom>
            <a:solidFill>
              <a:srgbClr val="66FF33"/>
            </a:solidFill>
            <a:ln w="9525">
              <a:solidFill>
                <a:schemeClr val="tx1"/>
              </a:solidFill>
              <a:miter lim="800000"/>
              <a:headEnd/>
              <a:tailEnd/>
            </a:ln>
            <a:effectLst/>
          </p:spPr>
          <p:txBody>
            <a:bodyPr wrap="none" anchor="ctr"/>
            <a:lstStyle/>
            <a:p>
              <a:endParaRPr lang="en-US"/>
            </a:p>
          </p:txBody>
        </p:sp>
        <p:sp>
          <p:nvSpPr>
            <p:cNvPr id="78873" name="Rectangle 25"/>
            <p:cNvSpPr>
              <a:spLocks noChangeArrowheads="1"/>
            </p:cNvSpPr>
            <p:nvPr/>
          </p:nvSpPr>
          <p:spPr bwMode="auto">
            <a:xfrm>
              <a:off x="3888" y="2016"/>
              <a:ext cx="336" cy="192"/>
            </a:xfrm>
            <a:prstGeom prst="rect">
              <a:avLst/>
            </a:prstGeom>
            <a:solidFill>
              <a:srgbClr val="66FF33"/>
            </a:solidFill>
            <a:ln w="9525">
              <a:solidFill>
                <a:schemeClr val="tx1"/>
              </a:solidFill>
              <a:miter lim="800000"/>
              <a:headEnd/>
              <a:tailEnd/>
            </a:ln>
            <a:effectLst/>
          </p:spPr>
          <p:txBody>
            <a:bodyPr wrap="none" anchor="ctr"/>
            <a:lstStyle/>
            <a:p>
              <a:endParaRPr lang="en-US"/>
            </a:p>
          </p:txBody>
        </p:sp>
        <p:sp>
          <p:nvSpPr>
            <p:cNvPr id="78874" name="Text Box 26"/>
            <p:cNvSpPr txBox="1">
              <a:spLocks noChangeArrowheads="1"/>
            </p:cNvSpPr>
            <p:nvPr/>
          </p:nvSpPr>
          <p:spPr bwMode="auto">
            <a:xfrm>
              <a:off x="4224" y="1968"/>
              <a:ext cx="676" cy="231"/>
            </a:xfrm>
            <a:prstGeom prst="rect">
              <a:avLst/>
            </a:prstGeom>
            <a:noFill/>
            <a:ln w="9525">
              <a:noFill/>
              <a:miter lim="800000"/>
              <a:headEnd/>
              <a:tailEnd/>
            </a:ln>
            <a:effectLst/>
          </p:spPr>
          <p:txBody>
            <a:bodyPr wrap="none">
              <a:spAutoFit/>
            </a:bodyPr>
            <a:lstStyle/>
            <a:p>
              <a:r>
                <a:rPr lang="en-US"/>
                <a:t>B/(N-1)</a:t>
              </a:r>
            </a:p>
          </p:txBody>
        </p:sp>
      </p:grpSp>
      <p:grpSp>
        <p:nvGrpSpPr>
          <p:cNvPr id="4" name="Group 27"/>
          <p:cNvGrpSpPr>
            <a:grpSpLocks/>
          </p:cNvGrpSpPr>
          <p:nvPr/>
        </p:nvGrpSpPr>
        <p:grpSpPr bwMode="auto">
          <a:xfrm>
            <a:off x="2438400" y="2663825"/>
            <a:ext cx="5340350" cy="442912"/>
            <a:chOff x="1536" y="1737"/>
            <a:chExt cx="3364" cy="279"/>
          </a:xfrm>
        </p:grpSpPr>
        <p:sp>
          <p:nvSpPr>
            <p:cNvPr id="78876" name="Rectangle 28"/>
            <p:cNvSpPr>
              <a:spLocks noChangeArrowheads="1"/>
            </p:cNvSpPr>
            <p:nvPr/>
          </p:nvSpPr>
          <p:spPr bwMode="auto">
            <a:xfrm>
              <a:off x="1536" y="1776"/>
              <a:ext cx="336" cy="24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78877" name="Rectangle 29"/>
            <p:cNvSpPr>
              <a:spLocks noChangeArrowheads="1"/>
            </p:cNvSpPr>
            <p:nvPr/>
          </p:nvSpPr>
          <p:spPr bwMode="auto">
            <a:xfrm>
              <a:off x="3408" y="1776"/>
              <a:ext cx="336" cy="24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78878" name="Rectangle 30"/>
            <p:cNvSpPr>
              <a:spLocks noChangeArrowheads="1"/>
            </p:cNvSpPr>
            <p:nvPr/>
          </p:nvSpPr>
          <p:spPr bwMode="auto">
            <a:xfrm>
              <a:off x="3888" y="1776"/>
              <a:ext cx="336" cy="240"/>
            </a:xfrm>
            <a:prstGeom prst="rect">
              <a:avLst/>
            </a:prstGeom>
            <a:solidFill>
              <a:srgbClr val="FFFF00"/>
            </a:solidFill>
            <a:ln w="9525">
              <a:solidFill>
                <a:schemeClr val="tx1"/>
              </a:solidFill>
              <a:miter lim="800000"/>
              <a:headEnd/>
              <a:tailEnd/>
            </a:ln>
            <a:effectLst/>
          </p:spPr>
          <p:txBody>
            <a:bodyPr wrap="none" anchor="ctr"/>
            <a:lstStyle/>
            <a:p>
              <a:endParaRPr lang="en-US"/>
            </a:p>
          </p:txBody>
        </p:sp>
        <p:sp>
          <p:nvSpPr>
            <p:cNvPr id="78879" name="Text Box 31"/>
            <p:cNvSpPr txBox="1">
              <a:spLocks noChangeArrowheads="1"/>
            </p:cNvSpPr>
            <p:nvPr/>
          </p:nvSpPr>
          <p:spPr bwMode="auto">
            <a:xfrm>
              <a:off x="4224" y="1737"/>
              <a:ext cx="676" cy="231"/>
            </a:xfrm>
            <a:prstGeom prst="rect">
              <a:avLst/>
            </a:prstGeom>
            <a:noFill/>
            <a:ln w="9525">
              <a:noFill/>
              <a:miter lim="800000"/>
              <a:headEnd/>
              <a:tailEnd/>
            </a:ln>
            <a:effectLst/>
          </p:spPr>
          <p:txBody>
            <a:bodyPr wrap="none">
              <a:spAutoFit/>
            </a:bodyPr>
            <a:lstStyle/>
            <a:p>
              <a:r>
                <a:rPr lang="en-US"/>
                <a:t>B/(N-2)</a:t>
              </a:r>
            </a:p>
          </p:txBody>
        </p:sp>
      </p:grpSp>
      <mc:AlternateContent xmlns:mc="http://schemas.openxmlformats.org/markup-compatibility/2006" xmlns:a14="http://schemas.microsoft.com/office/drawing/2010/main">
        <mc:Choice Requires="a14">
          <p:sp>
            <p:nvSpPr>
              <p:cNvPr id="78880" name="Text Box 32"/>
              <p:cNvSpPr txBox="1">
                <a:spLocks noChangeArrowheads="1"/>
              </p:cNvSpPr>
              <p:nvPr/>
            </p:nvSpPr>
            <p:spPr bwMode="auto">
              <a:xfrm>
                <a:off x="609600" y="4083259"/>
                <a:ext cx="8382000" cy="1403141"/>
              </a:xfrm>
              <a:prstGeom prst="rect">
                <a:avLst/>
              </a:prstGeom>
              <a:noFill/>
              <a:ln w="9525">
                <a:noFill/>
                <a:miter lim="800000"/>
                <a:headEnd/>
                <a:tailEnd/>
              </a:ln>
              <a:effectLst/>
            </p:spPr>
            <p:txBody>
              <a:bodyPr wrap="square">
                <a:spAutoFit/>
              </a:bodyPr>
              <a:lstStyle/>
              <a:p>
                <a:r>
                  <a:rPr lang="en-US" sz="2400" dirty="0">
                    <a:latin typeface="Calibri" pitchFamily="34" charset="0"/>
                    <a:cs typeface="Calibri" pitchFamily="34" charset="0"/>
                  </a:rPr>
                  <a:t>BALANCE assigns each of the queries in round 1 to </a:t>
                </a:r>
                <a:r>
                  <a:rPr lang="en-US" sz="2400" b="1" dirty="0">
                    <a:latin typeface="Calibri" pitchFamily="34" charset="0"/>
                    <a:cs typeface="Calibri" pitchFamily="34" charset="0"/>
                  </a:rPr>
                  <a:t>N</a:t>
                </a:r>
                <a:r>
                  <a:rPr lang="en-US" sz="2400" dirty="0">
                    <a:latin typeface="Calibri" pitchFamily="34" charset="0"/>
                    <a:cs typeface="Calibri" pitchFamily="34" charset="0"/>
                  </a:rPr>
                  <a:t> advertisers. </a:t>
                </a:r>
                <a:br>
                  <a:rPr lang="en-US" sz="2400" dirty="0">
                    <a:latin typeface="Calibri" pitchFamily="34" charset="0"/>
                    <a:cs typeface="Calibri" pitchFamily="34" charset="0"/>
                  </a:rPr>
                </a:br>
                <a:r>
                  <a:rPr lang="en-US" sz="2400" dirty="0">
                    <a:latin typeface="Calibri" pitchFamily="34" charset="0"/>
                    <a:cs typeface="Calibri" pitchFamily="34" charset="0"/>
                  </a:rPr>
                  <a:t>After </a:t>
                </a:r>
                <a:r>
                  <a:rPr lang="en-US" sz="2400" b="1" i="1" dirty="0">
                    <a:latin typeface="Calibri" pitchFamily="34" charset="0"/>
                    <a:cs typeface="Calibri" pitchFamily="34" charset="0"/>
                  </a:rPr>
                  <a:t>k</a:t>
                </a:r>
                <a:r>
                  <a:rPr lang="en-US" sz="2400" b="1" dirty="0">
                    <a:latin typeface="Calibri" pitchFamily="34" charset="0"/>
                    <a:cs typeface="Calibri" pitchFamily="34" charset="0"/>
                  </a:rPr>
                  <a:t> </a:t>
                </a:r>
                <a:r>
                  <a:rPr lang="en-US" sz="2400" dirty="0">
                    <a:latin typeface="Calibri" pitchFamily="34" charset="0"/>
                    <a:cs typeface="Calibri" pitchFamily="34" charset="0"/>
                  </a:rPr>
                  <a:t>rounds, sum of allocations to each of advertisers </a:t>
                </a:r>
                <a:r>
                  <a:rPr lang="en-US" sz="2400" b="1" i="1" dirty="0" err="1">
                    <a:latin typeface="Calibri" pitchFamily="34" charset="0"/>
                    <a:cs typeface="Calibri" pitchFamily="34" charset="0"/>
                  </a:rPr>
                  <a:t>A</a:t>
                </a:r>
                <a:r>
                  <a:rPr lang="en-US" sz="2400" b="1" i="1" baseline="-25000" dirty="0" err="1">
                    <a:latin typeface="Calibri" pitchFamily="34" charset="0"/>
                    <a:cs typeface="Calibri" pitchFamily="34" charset="0"/>
                  </a:rPr>
                  <a:t>k</a:t>
                </a:r>
                <a:r>
                  <a:rPr lang="en-US" sz="2400" b="1" i="1" dirty="0">
                    <a:latin typeface="Calibri" pitchFamily="34" charset="0"/>
                    <a:cs typeface="Calibri" pitchFamily="34" charset="0"/>
                  </a:rPr>
                  <a:t>,…,A</a:t>
                </a:r>
                <a:r>
                  <a:rPr lang="en-US" sz="2400" b="1" i="1" baseline="-25000" dirty="0">
                    <a:latin typeface="Calibri" pitchFamily="34" charset="0"/>
                    <a:cs typeface="Calibri" pitchFamily="34" charset="0"/>
                  </a:rPr>
                  <a:t>N</a:t>
                </a:r>
                <a:r>
                  <a:rPr lang="en-US" sz="2400" i="1" dirty="0">
                    <a:latin typeface="Calibri" pitchFamily="34" charset="0"/>
                    <a:cs typeface="Calibri" pitchFamily="34" charset="0"/>
                  </a:rPr>
                  <a:t> </a:t>
                </a:r>
                <a:r>
                  <a:rPr lang="en-US" sz="2400" dirty="0">
                    <a:latin typeface="Calibri" pitchFamily="34" charset="0"/>
                    <a:cs typeface="Calibri" pitchFamily="34" charset="0"/>
                  </a:rPr>
                  <a:t>is </a:t>
                </a:r>
                <a14:m>
                  <m:oMath xmlns:m="http://schemas.openxmlformats.org/officeDocument/2006/math">
                    <m:sSub>
                      <m:sSubPr>
                        <m:ctrlPr>
                          <a:rPr lang="en-US" sz="2400" b="1" i="1" dirty="0" smtClean="0">
                            <a:latin typeface="Cambria Math" panose="02040503050406030204" pitchFamily="18" charset="0"/>
                            <a:cs typeface="Calibri" pitchFamily="34" charset="0"/>
                          </a:rPr>
                        </m:ctrlPr>
                      </m:sSubPr>
                      <m:e>
                        <m:r>
                          <a:rPr lang="en-US" sz="2400" b="1" i="1" dirty="0" smtClean="0">
                            <a:latin typeface="Cambria Math"/>
                            <a:cs typeface="Calibri" pitchFamily="34" charset="0"/>
                          </a:rPr>
                          <m:t>𝑺</m:t>
                        </m:r>
                      </m:e>
                      <m:sub>
                        <m:r>
                          <a:rPr lang="en-US" sz="2400" b="1" i="1" dirty="0" smtClean="0">
                            <a:latin typeface="Cambria Math"/>
                            <a:cs typeface="Calibri" pitchFamily="34" charset="0"/>
                          </a:rPr>
                          <m:t>𝒌</m:t>
                        </m:r>
                      </m:sub>
                    </m:sSub>
                    <m:r>
                      <a:rPr lang="en-US" sz="2400" b="1" i="1" dirty="0">
                        <a:latin typeface="Cambria Math"/>
                        <a:cs typeface="Calibri" pitchFamily="34" charset="0"/>
                      </a:rPr>
                      <m:t>= </m:t>
                    </m:r>
                    <m:sSub>
                      <m:sSubPr>
                        <m:ctrlPr>
                          <a:rPr lang="en-US" sz="2400" b="1" i="1" dirty="0" smtClean="0">
                            <a:latin typeface="Cambria Math" panose="02040503050406030204" pitchFamily="18" charset="0"/>
                            <a:cs typeface="Calibri" pitchFamily="34" charset="0"/>
                          </a:rPr>
                        </m:ctrlPr>
                      </m:sSubPr>
                      <m:e>
                        <m:r>
                          <a:rPr lang="en-US" sz="2400" b="1" i="1" dirty="0" smtClean="0">
                            <a:latin typeface="Cambria Math"/>
                            <a:cs typeface="Calibri" pitchFamily="34" charset="0"/>
                          </a:rPr>
                          <m:t>𝑺</m:t>
                        </m:r>
                      </m:e>
                      <m:sub>
                        <m:r>
                          <a:rPr lang="en-US" sz="2400" b="1" i="1" dirty="0" smtClean="0">
                            <a:latin typeface="Cambria Math"/>
                            <a:cs typeface="Calibri" pitchFamily="34" charset="0"/>
                          </a:rPr>
                          <m:t>𝒌</m:t>
                        </m:r>
                        <m:r>
                          <a:rPr lang="en-US" sz="2400" b="1" i="1" dirty="0" smtClean="0">
                            <a:latin typeface="Cambria Math"/>
                            <a:cs typeface="Calibri" pitchFamily="34" charset="0"/>
                          </a:rPr>
                          <m:t>+</m:t>
                        </m:r>
                        <m:r>
                          <a:rPr lang="en-US" sz="2400" b="1" i="1" dirty="0" smtClean="0">
                            <a:latin typeface="Cambria Math"/>
                            <a:cs typeface="Calibri" pitchFamily="34" charset="0"/>
                          </a:rPr>
                          <m:t>𝟏</m:t>
                        </m:r>
                      </m:sub>
                    </m:sSub>
                    <m:r>
                      <a:rPr lang="en-US" sz="2400" b="1" i="1" dirty="0">
                        <a:latin typeface="Cambria Math"/>
                        <a:cs typeface="Calibri" pitchFamily="34" charset="0"/>
                      </a:rPr>
                      <m:t>=…=</m:t>
                    </m:r>
                    <m:sSub>
                      <m:sSubPr>
                        <m:ctrlPr>
                          <a:rPr lang="en-US" sz="2400" b="1" i="1" dirty="0" smtClean="0">
                            <a:latin typeface="Cambria Math" panose="02040503050406030204" pitchFamily="18" charset="0"/>
                            <a:cs typeface="Calibri" pitchFamily="34" charset="0"/>
                          </a:rPr>
                        </m:ctrlPr>
                      </m:sSubPr>
                      <m:e>
                        <m:r>
                          <a:rPr lang="en-US" sz="2400" b="1" i="1" dirty="0" smtClean="0">
                            <a:latin typeface="Cambria Math"/>
                            <a:cs typeface="Calibri" pitchFamily="34" charset="0"/>
                          </a:rPr>
                          <m:t>𝑺</m:t>
                        </m:r>
                      </m:e>
                      <m:sub>
                        <m:r>
                          <a:rPr lang="en-US" sz="2400" b="1" i="1" dirty="0" smtClean="0">
                            <a:latin typeface="Cambria Math"/>
                            <a:cs typeface="Calibri" pitchFamily="34" charset="0"/>
                          </a:rPr>
                          <m:t>𝑵</m:t>
                        </m:r>
                      </m:sub>
                    </m:sSub>
                    <m:r>
                      <a:rPr lang="en-US" sz="2400" b="1" i="1" dirty="0">
                        <a:latin typeface="Cambria Math"/>
                        <a:cs typeface="Calibri" pitchFamily="34" charset="0"/>
                      </a:rPr>
                      <m:t>=</m:t>
                    </m:r>
                    <m:nary>
                      <m:naryPr>
                        <m:chr m:val="∑"/>
                        <m:ctrlPr>
                          <a:rPr lang="en-US" sz="2400" b="1" i="1" dirty="0" smtClean="0">
                            <a:latin typeface="Cambria Math" panose="02040503050406030204" pitchFamily="18" charset="0"/>
                            <a:cs typeface="Calibri" pitchFamily="34" charset="0"/>
                          </a:rPr>
                        </m:ctrlPr>
                      </m:naryPr>
                      <m:sub>
                        <m:r>
                          <m:rPr>
                            <m:brk m:alnAt="23"/>
                          </m:rPr>
                          <a:rPr lang="en-US" sz="2400" b="1" i="1" dirty="0" smtClean="0">
                            <a:latin typeface="Cambria Math"/>
                            <a:cs typeface="Calibri" pitchFamily="34" charset="0"/>
                          </a:rPr>
                          <m:t>𝒊</m:t>
                        </m:r>
                        <m:r>
                          <a:rPr lang="en-US" sz="2400" b="1" i="1" dirty="0" smtClean="0">
                            <a:latin typeface="Cambria Math"/>
                            <a:cs typeface="Calibri" pitchFamily="34" charset="0"/>
                          </a:rPr>
                          <m:t>=</m:t>
                        </m:r>
                        <m:r>
                          <a:rPr lang="en-US" sz="2400" b="1" i="1" dirty="0" smtClean="0">
                            <a:latin typeface="Cambria Math"/>
                            <a:cs typeface="Calibri" pitchFamily="34" charset="0"/>
                          </a:rPr>
                          <m:t>𝟏</m:t>
                        </m:r>
                      </m:sub>
                      <m:sup>
                        <m:r>
                          <a:rPr lang="en-US" sz="2400" b="1" i="1" dirty="0" smtClean="0">
                            <a:latin typeface="Cambria Math"/>
                            <a:cs typeface="Calibri" pitchFamily="34" charset="0"/>
                          </a:rPr>
                          <m:t>𝒌</m:t>
                        </m:r>
                        <m:r>
                          <a:rPr lang="en-US" sz="2400" b="1" i="1" dirty="0" smtClean="0">
                            <a:latin typeface="Cambria Math"/>
                            <a:cs typeface="Calibri" pitchFamily="34" charset="0"/>
                          </a:rPr>
                          <m:t>−</m:t>
                        </m:r>
                        <m:r>
                          <a:rPr lang="en-US" sz="2400" b="1" i="1" dirty="0" smtClean="0">
                            <a:latin typeface="Cambria Math"/>
                            <a:cs typeface="Calibri" pitchFamily="34" charset="0"/>
                          </a:rPr>
                          <m:t>𝟏</m:t>
                        </m:r>
                      </m:sup>
                      <m:e>
                        <m:f>
                          <m:fPr>
                            <m:ctrlPr>
                              <a:rPr lang="en-US" sz="2400" b="1" i="1" dirty="0" smtClean="0">
                                <a:latin typeface="Cambria Math" panose="02040503050406030204" pitchFamily="18" charset="0"/>
                                <a:cs typeface="Calibri" pitchFamily="34" charset="0"/>
                              </a:rPr>
                            </m:ctrlPr>
                          </m:fPr>
                          <m:num>
                            <m:r>
                              <a:rPr lang="en-US" sz="2400" b="1" i="1" dirty="0" smtClean="0">
                                <a:latin typeface="Cambria Math"/>
                                <a:cs typeface="Calibri" pitchFamily="34" charset="0"/>
                              </a:rPr>
                              <m:t>𝑩</m:t>
                            </m:r>
                          </m:num>
                          <m:den>
                            <m:r>
                              <a:rPr lang="en-US" sz="2400" b="1" i="1" dirty="0" smtClean="0">
                                <a:latin typeface="Cambria Math"/>
                                <a:cs typeface="Calibri" pitchFamily="34" charset="0"/>
                              </a:rPr>
                              <m:t>𝑵</m:t>
                            </m:r>
                            <m:r>
                              <a:rPr lang="en-US" sz="2400" b="1" i="1" dirty="0" smtClean="0">
                                <a:latin typeface="Cambria Math"/>
                                <a:cs typeface="Calibri" pitchFamily="34" charset="0"/>
                              </a:rPr>
                              <m:t>−(</m:t>
                            </m:r>
                            <m:r>
                              <a:rPr lang="en-US" sz="2400" b="1" i="1" dirty="0" smtClean="0">
                                <a:latin typeface="Cambria Math"/>
                                <a:cs typeface="Calibri" pitchFamily="34" charset="0"/>
                              </a:rPr>
                              <m:t>𝒊</m:t>
                            </m:r>
                            <m:r>
                              <a:rPr lang="en-US" sz="2400" b="1" i="1" dirty="0" smtClean="0">
                                <a:latin typeface="Cambria Math"/>
                                <a:cs typeface="Calibri" pitchFamily="34" charset="0"/>
                              </a:rPr>
                              <m:t>−</m:t>
                            </m:r>
                            <m:r>
                              <a:rPr lang="en-US" sz="2400" b="1" i="1" dirty="0" smtClean="0">
                                <a:latin typeface="Cambria Math"/>
                                <a:cs typeface="Calibri" pitchFamily="34" charset="0"/>
                              </a:rPr>
                              <m:t>𝟏</m:t>
                            </m:r>
                            <m:r>
                              <a:rPr lang="en-US" sz="2400" b="1" i="1" dirty="0" smtClean="0">
                                <a:latin typeface="Cambria Math"/>
                                <a:cs typeface="Calibri" pitchFamily="34" charset="0"/>
                              </a:rPr>
                              <m:t>)</m:t>
                            </m:r>
                          </m:den>
                        </m:f>
                      </m:e>
                    </m:nary>
                  </m:oMath>
                </a14:m>
                <a:endParaRPr lang="en-US" sz="2400" b="1" i="1" dirty="0">
                  <a:latin typeface="Calibri" pitchFamily="34" charset="0"/>
                  <a:cs typeface="Calibri" pitchFamily="34" charset="0"/>
                </a:endParaRPr>
              </a:p>
            </p:txBody>
          </p:sp>
        </mc:Choice>
        <mc:Fallback xmlns="">
          <p:sp>
            <p:nvSpPr>
              <p:cNvPr id="78880" name="Text Box 32"/>
              <p:cNvSpPr txBox="1">
                <a:spLocks noRot="1" noChangeAspect="1" noMove="1" noResize="1" noEditPoints="1" noAdjustHandles="1" noChangeArrowheads="1" noChangeShapeType="1" noTextEdit="1"/>
              </p:cNvSpPr>
              <p:nvPr/>
            </p:nvSpPr>
            <p:spPr bwMode="auto">
              <a:xfrm>
                <a:off x="609600" y="4083259"/>
                <a:ext cx="8382000" cy="1403141"/>
              </a:xfrm>
              <a:prstGeom prst="rect">
                <a:avLst/>
              </a:prstGeom>
              <a:blipFill rotWithShape="1">
                <a:blip r:embed="rId3"/>
                <a:stretch>
                  <a:fillRect l="-1091" t="-3478" r="-1891"/>
                </a:stretch>
              </a:blipFill>
              <a:ln w="9525">
                <a:noFill/>
                <a:miter lim="800000"/>
                <a:headEnd/>
                <a:tailEnd/>
              </a:ln>
              <a:effectLst/>
            </p:spPr>
            <p:txBody>
              <a:bodyPr/>
              <a:lstStyle/>
              <a:p>
                <a:r>
                  <a:rPr lang="en-US">
                    <a:noFill/>
                  </a:rPr>
                  <a:t> </a:t>
                </a:r>
              </a:p>
            </p:txBody>
          </p:sp>
        </mc:Fallback>
      </mc:AlternateContent>
      <p:sp>
        <p:nvSpPr>
          <p:cNvPr id="78882" name="Text Box 34"/>
          <p:cNvSpPr txBox="1">
            <a:spLocks noChangeArrowheads="1"/>
          </p:cNvSpPr>
          <p:nvPr/>
        </p:nvSpPr>
        <p:spPr bwMode="auto">
          <a:xfrm>
            <a:off x="609600" y="5638800"/>
            <a:ext cx="7848600" cy="830997"/>
          </a:xfrm>
          <a:prstGeom prst="rect">
            <a:avLst/>
          </a:prstGeom>
          <a:noFill/>
          <a:ln w="9525">
            <a:noFill/>
            <a:miter lim="800000"/>
            <a:headEnd/>
            <a:tailEnd/>
          </a:ln>
          <a:effectLst/>
        </p:spPr>
        <p:txBody>
          <a:bodyPr wrap="square">
            <a:spAutoFit/>
          </a:bodyPr>
          <a:lstStyle/>
          <a:p>
            <a:r>
              <a:rPr lang="en-US" sz="2400" b="1" dirty="0">
                <a:solidFill>
                  <a:srgbClr val="008000"/>
                </a:solidFill>
                <a:latin typeface="Calibri" pitchFamily="34" charset="0"/>
                <a:cs typeface="Calibri" pitchFamily="34" charset="0"/>
              </a:rPr>
              <a:t>If we find the smallest </a:t>
            </a:r>
            <a:r>
              <a:rPr lang="en-US" sz="2400" b="1" i="1" dirty="0">
                <a:solidFill>
                  <a:srgbClr val="008000"/>
                </a:solidFill>
                <a:latin typeface="Calibri" pitchFamily="34" charset="0"/>
                <a:cs typeface="Calibri" pitchFamily="34" charset="0"/>
              </a:rPr>
              <a:t>k</a:t>
            </a:r>
            <a:r>
              <a:rPr lang="en-US" sz="2400" b="1" dirty="0">
                <a:solidFill>
                  <a:srgbClr val="008000"/>
                </a:solidFill>
                <a:latin typeface="Calibri" pitchFamily="34" charset="0"/>
                <a:cs typeface="Calibri" pitchFamily="34" charset="0"/>
              </a:rPr>
              <a:t> such that </a:t>
            </a:r>
            <a:r>
              <a:rPr lang="en-US" sz="2400" b="1" i="1" dirty="0" err="1">
                <a:solidFill>
                  <a:srgbClr val="008000"/>
                </a:solidFill>
                <a:latin typeface="Calibri" pitchFamily="34" charset="0"/>
                <a:cs typeface="Calibri" pitchFamily="34" charset="0"/>
              </a:rPr>
              <a:t>S</a:t>
            </a:r>
            <a:r>
              <a:rPr lang="en-US" sz="2400" b="1" i="1" baseline="-25000" dirty="0" err="1">
                <a:solidFill>
                  <a:srgbClr val="008000"/>
                </a:solidFill>
                <a:latin typeface="Calibri" pitchFamily="34" charset="0"/>
                <a:cs typeface="Calibri" pitchFamily="34" charset="0"/>
              </a:rPr>
              <a:t>k</a:t>
            </a:r>
            <a:r>
              <a:rPr lang="en-US" sz="2400" b="1" i="1" dirty="0">
                <a:solidFill>
                  <a:srgbClr val="008000"/>
                </a:solidFill>
                <a:latin typeface="Calibri" pitchFamily="34" charset="0"/>
                <a:cs typeface="Calibri" pitchFamily="34" charset="0"/>
              </a:rPr>
              <a:t> </a:t>
            </a:r>
            <a:r>
              <a:rPr lang="en-US" sz="2400" b="1" i="1" dirty="0">
                <a:solidFill>
                  <a:srgbClr val="008000"/>
                </a:solidFill>
                <a:latin typeface="Calibri" pitchFamily="34" charset="0"/>
                <a:cs typeface="Calibri" pitchFamily="34" charset="0"/>
                <a:sym typeface="Symbol"/>
              </a:rPr>
              <a:t></a:t>
            </a:r>
            <a:r>
              <a:rPr lang="en-US" sz="2400" b="1" i="1" dirty="0">
                <a:solidFill>
                  <a:srgbClr val="008000"/>
                </a:solidFill>
                <a:latin typeface="Calibri" pitchFamily="34" charset="0"/>
                <a:cs typeface="Calibri" pitchFamily="34" charset="0"/>
              </a:rPr>
              <a:t> B</a:t>
            </a:r>
            <a:r>
              <a:rPr lang="en-US" sz="2400" b="1" dirty="0">
                <a:solidFill>
                  <a:srgbClr val="008000"/>
                </a:solidFill>
                <a:latin typeface="Calibri" pitchFamily="34" charset="0"/>
                <a:cs typeface="Calibri" pitchFamily="34" charset="0"/>
              </a:rPr>
              <a:t>, then after </a:t>
            </a:r>
            <a:r>
              <a:rPr lang="en-US" sz="2400" b="1" i="1" dirty="0">
                <a:solidFill>
                  <a:srgbClr val="008000"/>
                </a:solidFill>
                <a:latin typeface="Calibri" pitchFamily="34" charset="0"/>
                <a:cs typeface="Calibri" pitchFamily="34" charset="0"/>
              </a:rPr>
              <a:t>k</a:t>
            </a:r>
            <a:r>
              <a:rPr lang="en-US" sz="2400" b="1" dirty="0">
                <a:solidFill>
                  <a:srgbClr val="008000"/>
                </a:solidFill>
                <a:latin typeface="Calibri" pitchFamily="34" charset="0"/>
                <a:cs typeface="Calibri" pitchFamily="34" charset="0"/>
              </a:rPr>
              <a:t> rounds</a:t>
            </a:r>
          </a:p>
          <a:p>
            <a:r>
              <a:rPr lang="en-US" sz="2400" b="1" dirty="0">
                <a:solidFill>
                  <a:srgbClr val="008000"/>
                </a:solidFill>
                <a:latin typeface="Calibri" pitchFamily="34" charset="0"/>
                <a:cs typeface="Calibri" pitchFamily="34" charset="0"/>
              </a:rPr>
              <a:t>we cannot allocate any queries to any advertiser</a:t>
            </a:r>
          </a:p>
        </p:txBody>
      </p:sp>
      <p:sp>
        <p:nvSpPr>
          <p:cNvPr id="35" name="Slide Number Placeholder 34"/>
          <p:cNvSpPr>
            <a:spLocks noGrp="1"/>
          </p:cNvSpPr>
          <p:nvPr>
            <p:ph type="sldNum" sz="quarter" idx="12"/>
          </p:nvPr>
        </p:nvSpPr>
        <p:spPr/>
        <p:txBody>
          <a:bodyPr/>
          <a:lstStyle/>
          <a:p>
            <a:fld id="{19B12225-5612-419B-A8D5-4B8EEE4C217E}" type="slidenum">
              <a:rPr lang="en-US" smtClean="0"/>
              <a:pPr/>
              <a:t>34</a:t>
            </a:fld>
            <a:endParaRPr lang="en-US"/>
          </a:p>
        </p:txBody>
      </p:sp>
      <p:sp>
        <p:nvSpPr>
          <p:cNvPr id="36" name="Footer Placeholder 3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14459391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88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80" grpId="0" autoUpdateAnimBg="0"/>
      <p:bldP spid="7888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r>
              <a:rPr lang="en-US" dirty="0"/>
              <a:t>BALANCE: Analysis</a:t>
            </a:r>
          </a:p>
        </p:txBody>
      </p:sp>
      <p:sp>
        <p:nvSpPr>
          <p:cNvPr id="73732" name="Text Box 4"/>
          <p:cNvSpPr txBox="1">
            <a:spLocks noChangeArrowheads="1"/>
          </p:cNvSpPr>
          <p:nvPr/>
        </p:nvSpPr>
        <p:spPr bwMode="auto">
          <a:xfrm>
            <a:off x="898525" y="1784350"/>
            <a:ext cx="7510389" cy="461665"/>
          </a:xfrm>
          <a:prstGeom prst="rect">
            <a:avLst/>
          </a:prstGeom>
          <a:noFill/>
          <a:ln w="9525">
            <a:noFill/>
            <a:miter lim="800000"/>
            <a:headEnd/>
            <a:tailEnd/>
          </a:ln>
          <a:effectLst/>
        </p:spPr>
        <p:txBody>
          <a:bodyPr wrap="none">
            <a:spAutoFit/>
          </a:bodyPr>
          <a:lstStyle/>
          <a:p>
            <a:r>
              <a:rPr lang="en-US" sz="2400" dirty="0">
                <a:latin typeface="Verdana" pitchFamily="34" charset="0"/>
                <a:ea typeface="Verdana" pitchFamily="34" charset="0"/>
                <a:cs typeface="Verdana" pitchFamily="34" charset="0"/>
              </a:rPr>
              <a:t>B/1   B/2   B/3  …  B/(N-(k-1)) … B/(N-1)   B/N</a:t>
            </a:r>
          </a:p>
        </p:txBody>
      </p:sp>
      <p:sp>
        <p:nvSpPr>
          <p:cNvPr id="73733" name="Line 5"/>
          <p:cNvSpPr>
            <a:spLocks noChangeShapeType="1"/>
          </p:cNvSpPr>
          <p:nvPr/>
        </p:nvSpPr>
        <p:spPr bwMode="auto">
          <a:xfrm>
            <a:off x="7543800" y="2362200"/>
            <a:ext cx="5334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3734" name="Text Box 6"/>
          <p:cNvSpPr txBox="1">
            <a:spLocks noChangeArrowheads="1"/>
          </p:cNvSpPr>
          <p:nvPr/>
        </p:nvSpPr>
        <p:spPr bwMode="auto">
          <a:xfrm>
            <a:off x="7640638" y="2393950"/>
            <a:ext cx="436562" cy="366713"/>
          </a:xfrm>
          <a:prstGeom prst="rect">
            <a:avLst/>
          </a:prstGeom>
          <a:noFill/>
          <a:ln w="9525">
            <a:noFill/>
            <a:miter lim="800000"/>
            <a:headEnd/>
            <a:tailEnd/>
          </a:ln>
          <a:effectLst/>
        </p:spPr>
        <p:txBody>
          <a:bodyPr wrap="none">
            <a:spAutoFit/>
          </a:bodyPr>
          <a:lstStyle/>
          <a:p>
            <a:r>
              <a:rPr lang="en-US"/>
              <a:t>S</a:t>
            </a:r>
            <a:r>
              <a:rPr lang="en-US" baseline="-25000"/>
              <a:t>1</a:t>
            </a:r>
          </a:p>
        </p:txBody>
      </p:sp>
      <p:sp>
        <p:nvSpPr>
          <p:cNvPr id="73735" name="Line 7"/>
          <p:cNvSpPr>
            <a:spLocks noChangeShapeType="1"/>
          </p:cNvSpPr>
          <p:nvPr/>
        </p:nvSpPr>
        <p:spPr bwMode="auto">
          <a:xfrm>
            <a:off x="6248400" y="2819400"/>
            <a:ext cx="19050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3736" name="Text Box 8"/>
          <p:cNvSpPr txBox="1">
            <a:spLocks noChangeArrowheads="1"/>
          </p:cNvSpPr>
          <p:nvPr/>
        </p:nvSpPr>
        <p:spPr bwMode="auto">
          <a:xfrm>
            <a:off x="7031038" y="2833688"/>
            <a:ext cx="436562" cy="366712"/>
          </a:xfrm>
          <a:prstGeom prst="rect">
            <a:avLst/>
          </a:prstGeom>
          <a:noFill/>
          <a:ln w="9525">
            <a:noFill/>
            <a:miter lim="800000"/>
            <a:headEnd/>
            <a:tailEnd/>
          </a:ln>
          <a:effectLst/>
        </p:spPr>
        <p:txBody>
          <a:bodyPr wrap="none">
            <a:spAutoFit/>
          </a:bodyPr>
          <a:lstStyle/>
          <a:p>
            <a:r>
              <a:rPr lang="en-US"/>
              <a:t>S</a:t>
            </a:r>
            <a:r>
              <a:rPr lang="en-US" baseline="-25000"/>
              <a:t>2</a:t>
            </a:r>
          </a:p>
        </p:txBody>
      </p:sp>
      <p:sp>
        <p:nvSpPr>
          <p:cNvPr id="73739" name="Line 11"/>
          <p:cNvSpPr>
            <a:spLocks noChangeShapeType="1"/>
          </p:cNvSpPr>
          <p:nvPr/>
        </p:nvSpPr>
        <p:spPr bwMode="auto">
          <a:xfrm>
            <a:off x="4191000" y="3352800"/>
            <a:ext cx="39624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3740" name="Text Box 12"/>
          <p:cNvSpPr txBox="1">
            <a:spLocks noChangeArrowheads="1"/>
          </p:cNvSpPr>
          <p:nvPr/>
        </p:nvSpPr>
        <p:spPr bwMode="auto">
          <a:xfrm>
            <a:off x="5715000" y="3443288"/>
            <a:ext cx="777777" cy="369332"/>
          </a:xfrm>
          <a:prstGeom prst="rect">
            <a:avLst/>
          </a:prstGeom>
          <a:noFill/>
          <a:ln w="9525">
            <a:noFill/>
            <a:miter lim="800000"/>
            <a:headEnd/>
            <a:tailEnd/>
          </a:ln>
          <a:effectLst/>
        </p:spPr>
        <p:txBody>
          <a:bodyPr wrap="none">
            <a:spAutoFit/>
          </a:bodyPr>
          <a:lstStyle/>
          <a:p>
            <a:r>
              <a:rPr lang="en-US" dirty="0" err="1"/>
              <a:t>S</a:t>
            </a:r>
            <a:r>
              <a:rPr lang="en-US" baseline="-25000" dirty="0" err="1"/>
              <a:t>k</a:t>
            </a:r>
            <a:r>
              <a:rPr lang="en-US" dirty="0"/>
              <a:t> </a:t>
            </a:r>
            <a:r>
              <a:rPr lang="en-US" b="1" dirty="0">
                <a:solidFill>
                  <a:srgbClr val="0000FF"/>
                </a:solidFill>
              </a:rPr>
              <a:t>= B</a:t>
            </a:r>
            <a:r>
              <a:rPr lang="en-US" b="1" baseline="-25000" dirty="0">
                <a:solidFill>
                  <a:srgbClr val="0000FF"/>
                </a:solidFill>
              </a:rPr>
              <a:t> </a:t>
            </a:r>
          </a:p>
        </p:txBody>
      </p:sp>
      <p:grpSp>
        <p:nvGrpSpPr>
          <p:cNvPr id="2" name="Group 22"/>
          <p:cNvGrpSpPr>
            <a:grpSpLocks/>
          </p:cNvGrpSpPr>
          <p:nvPr/>
        </p:nvGrpSpPr>
        <p:grpSpPr bwMode="auto">
          <a:xfrm>
            <a:off x="928688" y="4070350"/>
            <a:ext cx="7413626" cy="2028825"/>
            <a:chOff x="585" y="2564"/>
            <a:chExt cx="4670" cy="1278"/>
          </a:xfrm>
        </p:grpSpPr>
        <p:sp>
          <p:nvSpPr>
            <p:cNvPr id="73743" name="Text Box 15"/>
            <p:cNvSpPr txBox="1">
              <a:spLocks noChangeArrowheads="1"/>
            </p:cNvSpPr>
            <p:nvPr/>
          </p:nvSpPr>
          <p:spPr bwMode="auto">
            <a:xfrm>
              <a:off x="585" y="2564"/>
              <a:ext cx="4670" cy="291"/>
            </a:xfrm>
            <a:prstGeom prst="rect">
              <a:avLst/>
            </a:prstGeom>
            <a:noFill/>
            <a:ln w="9525">
              <a:noFill/>
              <a:miter lim="800000"/>
              <a:headEnd/>
              <a:tailEnd/>
            </a:ln>
            <a:effectLst/>
          </p:spPr>
          <p:txBody>
            <a:bodyPr wrap="none">
              <a:spAutoFit/>
            </a:bodyPr>
            <a:lstStyle/>
            <a:p>
              <a:r>
                <a:rPr lang="en-US" sz="2400" dirty="0">
                  <a:latin typeface="Verdana" pitchFamily="34" charset="0"/>
                  <a:ea typeface="Verdana" pitchFamily="34" charset="0"/>
                  <a:cs typeface="Verdana" pitchFamily="34" charset="0"/>
                </a:rPr>
                <a:t>1/1   1/2   1/3  …  1/(N-(k-1)) … 1/(N-1)   1/N</a:t>
              </a:r>
            </a:p>
          </p:txBody>
        </p:sp>
        <p:sp>
          <p:nvSpPr>
            <p:cNvPr id="73744" name="Line 16"/>
            <p:cNvSpPr>
              <a:spLocks noChangeShapeType="1"/>
            </p:cNvSpPr>
            <p:nvPr/>
          </p:nvSpPr>
          <p:spPr bwMode="auto">
            <a:xfrm>
              <a:off x="4771" y="2928"/>
              <a:ext cx="336"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3745" name="Text Box 17"/>
            <p:cNvSpPr txBox="1">
              <a:spLocks noChangeArrowheads="1"/>
            </p:cNvSpPr>
            <p:nvPr/>
          </p:nvSpPr>
          <p:spPr bwMode="auto">
            <a:xfrm>
              <a:off x="4832" y="2948"/>
              <a:ext cx="275" cy="231"/>
            </a:xfrm>
            <a:prstGeom prst="rect">
              <a:avLst/>
            </a:prstGeom>
            <a:noFill/>
            <a:ln w="9525">
              <a:noFill/>
              <a:miter lim="800000"/>
              <a:headEnd/>
              <a:tailEnd/>
            </a:ln>
            <a:effectLst/>
          </p:spPr>
          <p:txBody>
            <a:bodyPr wrap="none">
              <a:spAutoFit/>
            </a:bodyPr>
            <a:lstStyle/>
            <a:p>
              <a:r>
                <a:rPr lang="en-US"/>
                <a:t>S</a:t>
              </a:r>
              <a:r>
                <a:rPr lang="en-US" baseline="-25000"/>
                <a:t>1</a:t>
              </a:r>
            </a:p>
          </p:txBody>
        </p:sp>
        <p:sp>
          <p:nvSpPr>
            <p:cNvPr id="73746" name="Line 18"/>
            <p:cNvSpPr>
              <a:spLocks noChangeShapeType="1"/>
            </p:cNvSpPr>
            <p:nvPr/>
          </p:nvSpPr>
          <p:spPr bwMode="auto">
            <a:xfrm>
              <a:off x="3955" y="3216"/>
              <a:ext cx="12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3747" name="Text Box 19"/>
            <p:cNvSpPr txBox="1">
              <a:spLocks noChangeArrowheads="1"/>
            </p:cNvSpPr>
            <p:nvPr/>
          </p:nvSpPr>
          <p:spPr bwMode="auto">
            <a:xfrm>
              <a:off x="4448" y="3225"/>
              <a:ext cx="275" cy="231"/>
            </a:xfrm>
            <a:prstGeom prst="rect">
              <a:avLst/>
            </a:prstGeom>
            <a:noFill/>
            <a:ln w="9525">
              <a:noFill/>
              <a:miter lim="800000"/>
              <a:headEnd/>
              <a:tailEnd/>
            </a:ln>
            <a:effectLst/>
          </p:spPr>
          <p:txBody>
            <a:bodyPr wrap="none">
              <a:spAutoFit/>
            </a:bodyPr>
            <a:lstStyle/>
            <a:p>
              <a:r>
                <a:rPr lang="en-US"/>
                <a:t>S</a:t>
              </a:r>
              <a:r>
                <a:rPr lang="en-US" baseline="-25000"/>
                <a:t>2</a:t>
              </a:r>
            </a:p>
          </p:txBody>
        </p:sp>
        <p:sp>
          <p:nvSpPr>
            <p:cNvPr id="73748" name="Line 20"/>
            <p:cNvSpPr>
              <a:spLocks noChangeShapeType="1"/>
            </p:cNvSpPr>
            <p:nvPr/>
          </p:nvSpPr>
          <p:spPr bwMode="auto">
            <a:xfrm>
              <a:off x="2659" y="3552"/>
              <a:ext cx="2496"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3749" name="Text Box 21"/>
            <p:cNvSpPr txBox="1">
              <a:spLocks noChangeArrowheads="1"/>
            </p:cNvSpPr>
            <p:nvPr/>
          </p:nvSpPr>
          <p:spPr bwMode="auto">
            <a:xfrm>
              <a:off x="3619" y="3609"/>
              <a:ext cx="472" cy="233"/>
            </a:xfrm>
            <a:prstGeom prst="rect">
              <a:avLst/>
            </a:prstGeom>
            <a:noFill/>
            <a:ln w="9525">
              <a:noFill/>
              <a:miter lim="800000"/>
              <a:headEnd/>
              <a:tailEnd/>
            </a:ln>
            <a:effectLst/>
          </p:spPr>
          <p:txBody>
            <a:bodyPr wrap="none">
              <a:spAutoFit/>
            </a:bodyPr>
            <a:lstStyle/>
            <a:p>
              <a:r>
                <a:rPr lang="en-US" dirty="0" err="1"/>
                <a:t>S</a:t>
              </a:r>
              <a:r>
                <a:rPr lang="en-US" baseline="-25000" dirty="0" err="1"/>
                <a:t>k</a:t>
              </a:r>
              <a:r>
                <a:rPr lang="en-US" dirty="0"/>
                <a:t> </a:t>
              </a:r>
              <a:r>
                <a:rPr lang="en-US" b="1" dirty="0">
                  <a:solidFill>
                    <a:srgbClr val="0000FF"/>
                  </a:solidFill>
                </a:rPr>
                <a:t>= 1</a:t>
              </a:r>
              <a:r>
                <a:rPr lang="en-US" b="1" baseline="-25000" dirty="0">
                  <a:solidFill>
                    <a:srgbClr val="0000FF"/>
                  </a:solidFill>
                </a:rPr>
                <a:t> </a:t>
              </a:r>
            </a:p>
          </p:txBody>
        </p:sp>
      </p:grpSp>
      <p:sp>
        <p:nvSpPr>
          <p:cNvPr id="19" name="Slide Number Placeholder 18"/>
          <p:cNvSpPr>
            <a:spLocks noGrp="1"/>
          </p:cNvSpPr>
          <p:nvPr>
            <p:ph type="sldNum" sz="quarter" idx="12"/>
          </p:nvPr>
        </p:nvSpPr>
        <p:spPr/>
        <p:txBody>
          <a:bodyPr/>
          <a:lstStyle/>
          <a:p>
            <a:fld id="{19B12225-5612-419B-A8D5-4B8EEE4C217E}" type="slidenum">
              <a:rPr lang="en-US" smtClean="0"/>
              <a:pPr/>
              <a:t>35</a:t>
            </a:fld>
            <a:endParaRPr lang="en-US"/>
          </a:p>
        </p:txBody>
      </p:sp>
      <p:sp>
        <p:nvSpPr>
          <p:cNvPr id="20" name="Footer Placeholder 19"/>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1625503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dirty="0"/>
              <a:t>BALANCE: Analysis</a:t>
            </a:r>
          </a:p>
        </p:txBody>
      </p:sp>
      <mc:AlternateContent xmlns:mc="http://schemas.openxmlformats.org/markup-compatibility/2006" xmlns:a14="http://schemas.microsoft.com/office/drawing/2010/main">
        <mc:Choice Requires="a14">
          <p:sp>
            <p:nvSpPr>
              <p:cNvPr id="71683" name="Rectangle 3"/>
              <p:cNvSpPr>
                <a:spLocks noGrp="1" noChangeArrowheads="1"/>
              </p:cNvSpPr>
              <p:nvPr>
                <p:ph idx="1"/>
              </p:nvPr>
            </p:nvSpPr>
            <p:spPr>
              <a:xfrm>
                <a:off x="457200" y="1295400"/>
                <a:ext cx="8229600" cy="5410200"/>
              </a:xfrm>
            </p:spPr>
            <p:txBody>
              <a:bodyPr>
                <a:normAutofit lnSpcReduction="10000"/>
              </a:bodyPr>
              <a:lstStyle/>
              <a:p>
                <a:r>
                  <a:rPr lang="en-US" b="1" dirty="0">
                    <a:solidFill>
                      <a:srgbClr val="D60093"/>
                    </a:solidFill>
                  </a:rPr>
                  <a:t>Fact:</a:t>
                </a:r>
                <a:r>
                  <a:rPr lang="en-US" dirty="0">
                    <a:solidFill>
                      <a:schemeClr val="accent4"/>
                    </a:solidFill>
                  </a:rPr>
                  <a:t> </a:t>
                </a:r>
                <a14:m>
                  <m:oMath xmlns:m="http://schemas.openxmlformats.org/officeDocument/2006/math">
                    <m:sSub>
                      <m:sSubPr>
                        <m:ctrlPr>
                          <a:rPr lang="en-US" b="1" i="1">
                            <a:latin typeface="Cambria Math" panose="02040503050406030204" pitchFamily="18" charset="0"/>
                          </a:rPr>
                        </m:ctrlPr>
                      </m:sSubPr>
                      <m:e>
                        <m:r>
                          <a:rPr lang="en-US" b="1" i="1">
                            <a:latin typeface="Cambria Math"/>
                          </a:rPr>
                          <m:t>𝑯</m:t>
                        </m:r>
                      </m:e>
                      <m:sub>
                        <m:r>
                          <a:rPr lang="en-US" b="1" i="1">
                            <a:latin typeface="Cambria Math"/>
                          </a:rPr>
                          <m:t>𝒏</m:t>
                        </m:r>
                      </m:sub>
                    </m:sSub>
                    <m:r>
                      <a:rPr lang="en-US" b="1" i="1">
                        <a:latin typeface="Cambria Math"/>
                      </a:rPr>
                      <m:t>=</m:t>
                    </m:r>
                    <m:nary>
                      <m:naryPr>
                        <m:chr m:val="∑"/>
                        <m:ctrlPr>
                          <a:rPr lang="en-US" b="1" i="1">
                            <a:latin typeface="Cambria Math" panose="02040503050406030204" pitchFamily="18" charset="0"/>
                          </a:rPr>
                        </m:ctrlPr>
                      </m:naryPr>
                      <m:sub>
                        <m:r>
                          <m:rPr>
                            <m:brk m:alnAt="23"/>
                          </m:rPr>
                          <a:rPr lang="en-US" b="1" i="1">
                            <a:latin typeface="Cambria Math"/>
                          </a:rPr>
                          <m:t>𝒊</m:t>
                        </m:r>
                        <m:r>
                          <a:rPr lang="en-US" b="1" i="1">
                            <a:latin typeface="Cambria Math"/>
                          </a:rPr>
                          <m:t>=</m:t>
                        </m:r>
                        <m:r>
                          <a:rPr lang="en-US" b="1" i="1">
                            <a:latin typeface="Cambria Math"/>
                          </a:rPr>
                          <m:t>𝟏</m:t>
                        </m:r>
                      </m:sub>
                      <m:sup>
                        <m:r>
                          <a:rPr lang="en-US" b="1" i="1">
                            <a:latin typeface="Cambria Math"/>
                          </a:rPr>
                          <m:t>𝒏</m:t>
                        </m:r>
                      </m:sup>
                      <m:e>
                        <m:r>
                          <a:rPr lang="en-US" b="1" i="1">
                            <a:latin typeface="Cambria Math"/>
                          </a:rPr>
                          <m:t>𝟏</m:t>
                        </m:r>
                        <m:r>
                          <a:rPr lang="en-US" b="1" i="1">
                            <a:latin typeface="Cambria Math"/>
                          </a:rPr>
                          <m:t>/</m:t>
                        </m:r>
                        <m:r>
                          <a:rPr lang="en-US" b="1" i="1">
                            <a:latin typeface="Cambria Math"/>
                          </a:rPr>
                          <m:t>𝒊</m:t>
                        </m:r>
                      </m:e>
                    </m:nary>
                    <m:r>
                      <a:rPr lang="en-US" b="1" i="1">
                        <a:latin typeface="Cambria Math"/>
                      </a:rPr>
                      <m:t>≈</m:t>
                    </m:r>
                    <m:func>
                      <m:funcPr>
                        <m:ctrlPr>
                          <a:rPr lang="en-US" b="1" i="1">
                            <a:latin typeface="Cambria Math" panose="02040503050406030204" pitchFamily="18" charset="0"/>
                          </a:rPr>
                        </m:ctrlPr>
                      </m:funcPr>
                      <m:fName>
                        <m:r>
                          <a:rPr lang="en-US" b="1" i="1">
                            <a:latin typeface="Cambria Math"/>
                          </a:rPr>
                          <m:t>𝐥</m:t>
                        </m:r>
                        <m:r>
                          <a:rPr lang="en-US" b="1" i="0" smtClean="0">
                            <a:latin typeface="Cambria Math"/>
                          </a:rPr>
                          <m:t>𝐧</m:t>
                        </m:r>
                      </m:fName>
                      <m:e>
                        <m:d>
                          <m:dPr>
                            <m:ctrlPr>
                              <a:rPr lang="en-US" b="1" i="1">
                                <a:latin typeface="Cambria Math" panose="02040503050406030204" pitchFamily="18" charset="0"/>
                              </a:rPr>
                            </m:ctrlPr>
                          </m:dPr>
                          <m:e>
                            <m:r>
                              <a:rPr lang="en-US" b="1" i="1">
                                <a:latin typeface="Cambria Math"/>
                              </a:rPr>
                              <m:t>𝒏</m:t>
                            </m:r>
                          </m:e>
                        </m:d>
                      </m:e>
                    </m:func>
                  </m:oMath>
                </a14:m>
                <a:r>
                  <a:rPr lang="en-US" dirty="0"/>
                  <a:t> for large </a:t>
                </a:r>
                <a:r>
                  <a:rPr lang="en-US" b="1" i="1" dirty="0"/>
                  <a:t>n</a:t>
                </a:r>
              </a:p>
              <a:p>
                <a:pPr lvl="1"/>
                <a:r>
                  <a:rPr lang="en-US" dirty="0"/>
                  <a:t>Result due to Euler</a:t>
                </a:r>
              </a:p>
              <a:p>
                <a:pPr lvl="1"/>
                <a:endParaRPr lang="en-US" dirty="0"/>
              </a:p>
              <a:p>
                <a:pPr lvl="1"/>
                <a:endParaRPr lang="en-US" dirty="0"/>
              </a:p>
              <a:p>
                <a:pPr lvl="1"/>
                <a:endParaRPr lang="en-US" dirty="0"/>
              </a:p>
              <a:p>
                <a:pPr lvl="1"/>
                <a:endParaRPr lang="en-US" dirty="0"/>
              </a:p>
              <a:p>
                <a14:m>
                  <m:oMath xmlns:m="http://schemas.openxmlformats.org/officeDocument/2006/math">
                    <m:sSub>
                      <m:sSubPr>
                        <m:ctrlPr>
                          <a:rPr lang="en-US" b="1" i="1" dirty="0" smtClean="0">
                            <a:solidFill>
                              <a:srgbClr val="0000FF"/>
                            </a:solidFill>
                            <a:latin typeface="Cambria Math" panose="02040503050406030204" pitchFamily="18" charset="0"/>
                          </a:rPr>
                        </m:ctrlPr>
                      </m:sSubPr>
                      <m:e>
                        <m:r>
                          <a:rPr lang="en-US" b="1" i="1" dirty="0" smtClean="0">
                            <a:solidFill>
                              <a:srgbClr val="0000FF"/>
                            </a:solidFill>
                            <a:latin typeface="Cambria Math"/>
                          </a:rPr>
                          <m:t>𝑺</m:t>
                        </m:r>
                      </m:e>
                      <m:sub>
                        <m:r>
                          <a:rPr lang="en-US" b="1" i="1" dirty="0" smtClean="0">
                            <a:solidFill>
                              <a:srgbClr val="0000FF"/>
                            </a:solidFill>
                            <a:latin typeface="Cambria Math"/>
                          </a:rPr>
                          <m:t>𝒌</m:t>
                        </m:r>
                      </m:sub>
                    </m:sSub>
                    <m:r>
                      <a:rPr lang="en-US" b="1" i="1" dirty="0">
                        <a:solidFill>
                          <a:srgbClr val="0000FF"/>
                        </a:solidFill>
                        <a:latin typeface="Cambria Math"/>
                      </a:rPr>
                      <m:t>=</m:t>
                    </m:r>
                    <m:r>
                      <a:rPr lang="en-US" b="1" i="1" dirty="0">
                        <a:solidFill>
                          <a:srgbClr val="0000FF"/>
                        </a:solidFill>
                        <a:latin typeface="Cambria Math"/>
                      </a:rPr>
                      <m:t>𝟏</m:t>
                    </m:r>
                  </m:oMath>
                </a14:m>
                <a:r>
                  <a:rPr lang="en-US" dirty="0">
                    <a:solidFill>
                      <a:srgbClr val="0000FF"/>
                    </a:solidFill>
                  </a:rPr>
                  <a:t> implies: </a:t>
                </a:r>
                <a14:m>
                  <m:oMath xmlns:m="http://schemas.openxmlformats.org/officeDocument/2006/math">
                    <m:sSub>
                      <m:sSubPr>
                        <m:ctrlPr>
                          <a:rPr lang="en-US" b="1" i="1" dirty="0" smtClean="0">
                            <a:latin typeface="Cambria Math" panose="02040503050406030204" pitchFamily="18" charset="0"/>
                          </a:rPr>
                        </m:ctrlPr>
                      </m:sSubPr>
                      <m:e>
                        <m:r>
                          <a:rPr lang="en-US" b="1" i="1" dirty="0" smtClean="0">
                            <a:latin typeface="Cambria Math"/>
                          </a:rPr>
                          <m:t>𝑯</m:t>
                        </m:r>
                      </m:e>
                      <m:sub>
                        <m:r>
                          <a:rPr lang="en-US" b="1" i="1" dirty="0" smtClean="0">
                            <a:latin typeface="Cambria Math"/>
                          </a:rPr>
                          <m:t>𝑵</m:t>
                        </m:r>
                        <m:r>
                          <a:rPr lang="en-US" b="1" i="1" dirty="0" smtClean="0">
                            <a:latin typeface="Cambria Math"/>
                          </a:rPr>
                          <m:t>−</m:t>
                        </m:r>
                        <m:r>
                          <a:rPr lang="en-US" b="1" i="1" dirty="0" smtClean="0">
                            <a:latin typeface="Cambria Math"/>
                          </a:rPr>
                          <m:t>𝒌</m:t>
                        </m:r>
                      </m:sub>
                    </m:sSub>
                    <m:r>
                      <a:rPr lang="en-US" b="1" i="1" dirty="0">
                        <a:latin typeface="Cambria Math"/>
                      </a:rPr>
                      <m:t>=</m:t>
                    </m:r>
                    <m:r>
                      <a:rPr lang="en-US" b="1" i="1" dirty="0" err="1">
                        <a:latin typeface="Cambria Math"/>
                      </a:rPr>
                      <m:t>𝒍𝒏</m:t>
                    </m:r>
                    <m:r>
                      <a:rPr lang="en-US" b="1" i="1" dirty="0">
                        <a:latin typeface="Cambria Math"/>
                      </a:rPr>
                      <m:t>⁡(</m:t>
                    </m:r>
                    <m:r>
                      <a:rPr lang="en-US" b="1" i="1" dirty="0">
                        <a:latin typeface="Cambria Math"/>
                      </a:rPr>
                      <m:t>𝑵</m:t>
                    </m:r>
                    <m:r>
                      <a:rPr lang="en-US" b="1" i="1" dirty="0">
                        <a:latin typeface="Cambria Math"/>
                      </a:rPr>
                      <m:t>)−</m:t>
                    </m:r>
                    <m:r>
                      <a:rPr lang="en-US" b="1" i="1" dirty="0">
                        <a:latin typeface="Cambria Math"/>
                      </a:rPr>
                      <m:t>𝟏</m:t>
                    </m:r>
                    <m:r>
                      <a:rPr lang="en-US" b="1" i="1" dirty="0">
                        <a:latin typeface="Cambria Math"/>
                      </a:rPr>
                      <m:t>=</m:t>
                    </m:r>
                    <m:r>
                      <a:rPr lang="en-US" b="1" i="1" dirty="0" err="1">
                        <a:latin typeface="Cambria Math"/>
                      </a:rPr>
                      <m:t>𝒍𝒏</m:t>
                    </m:r>
                    <m:r>
                      <a:rPr lang="en-US" b="1" i="1" dirty="0">
                        <a:latin typeface="Cambria Math"/>
                      </a:rPr>
                      <m:t>⁡(</m:t>
                    </m:r>
                    <m:f>
                      <m:fPr>
                        <m:ctrlPr>
                          <a:rPr lang="en-US" b="1" i="1" dirty="0" smtClean="0">
                            <a:latin typeface="Cambria Math" panose="02040503050406030204" pitchFamily="18" charset="0"/>
                          </a:rPr>
                        </m:ctrlPr>
                      </m:fPr>
                      <m:num>
                        <m:r>
                          <a:rPr lang="en-US" b="1" i="1" dirty="0">
                            <a:latin typeface="Cambria Math"/>
                          </a:rPr>
                          <m:t>𝑵</m:t>
                        </m:r>
                      </m:num>
                      <m:den>
                        <m:r>
                          <a:rPr lang="en-US" b="1" i="1" dirty="0" smtClean="0">
                            <a:latin typeface="Cambria Math"/>
                          </a:rPr>
                          <m:t>𝒆</m:t>
                        </m:r>
                      </m:den>
                    </m:f>
                    <m:r>
                      <a:rPr lang="en-US" b="1" i="1" dirty="0">
                        <a:latin typeface="Cambria Math"/>
                      </a:rPr>
                      <m:t>)</m:t>
                    </m:r>
                  </m:oMath>
                </a14:m>
                <a:endParaRPr lang="en-US" b="1" dirty="0"/>
              </a:p>
              <a:p>
                <a:r>
                  <a:rPr lang="en-US" dirty="0">
                    <a:solidFill>
                      <a:srgbClr val="0000FF"/>
                    </a:solidFill>
                  </a:rPr>
                  <a:t>We also know: </a:t>
                </a:r>
                <a14:m>
                  <m:oMath xmlns:m="http://schemas.openxmlformats.org/officeDocument/2006/math">
                    <m:sSub>
                      <m:sSubPr>
                        <m:ctrlPr>
                          <a:rPr lang="en-US" b="1" i="1" dirty="0">
                            <a:latin typeface="Cambria Math" panose="02040503050406030204" pitchFamily="18" charset="0"/>
                          </a:rPr>
                        </m:ctrlPr>
                      </m:sSubPr>
                      <m:e>
                        <m:r>
                          <a:rPr lang="en-US" b="1" i="1" dirty="0">
                            <a:latin typeface="Cambria Math"/>
                          </a:rPr>
                          <m:t>𝑯</m:t>
                        </m:r>
                      </m:e>
                      <m:sub>
                        <m:r>
                          <a:rPr lang="en-US" b="1" i="1" dirty="0">
                            <a:latin typeface="Cambria Math"/>
                          </a:rPr>
                          <m:t>𝑵</m:t>
                        </m:r>
                        <m:r>
                          <a:rPr lang="en-US" b="1" i="1" dirty="0">
                            <a:latin typeface="Cambria Math"/>
                          </a:rPr>
                          <m:t>−</m:t>
                        </m:r>
                        <m:r>
                          <a:rPr lang="en-US" b="1" i="1" dirty="0">
                            <a:latin typeface="Cambria Math"/>
                          </a:rPr>
                          <m:t>𝒌</m:t>
                        </m:r>
                      </m:sub>
                    </m:sSub>
                    <m:r>
                      <a:rPr lang="en-US" b="1" i="1" dirty="0">
                        <a:latin typeface="Cambria Math"/>
                      </a:rPr>
                      <m:t>=</m:t>
                    </m:r>
                    <m:r>
                      <a:rPr lang="en-US" b="1" i="1" dirty="0" err="1">
                        <a:latin typeface="Cambria Math"/>
                      </a:rPr>
                      <m:t>𝒍𝒏</m:t>
                    </m:r>
                    <m:r>
                      <a:rPr lang="en-US" b="1" i="1" dirty="0">
                        <a:latin typeface="Cambria Math"/>
                      </a:rPr>
                      <m:t>⁡</m:t>
                    </m:r>
                    <m:r>
                      <a:rPr lang="en-US" b="1" i="1" dirty="0" smtClean="0">
                        <a:latin typeface="Cambria Math"/>
                      </a:rPr>
                      <m:t>(</m:t>
                    </m:r>
                    <m:r>
                      <a:rPr lang="en-US" b="1" i="1" dirty="0" smtClean="0">
                        <a:latin typeface="Cambria Math"/>
                      </a:rPr>
                      <m:t>𝑵</m:t>
                    </m:r>
                    <m:r>
                      <a:rPr lang="en-US" b="1" i="1" dirty="0" smtClean="0">
                        <a:latin typeface="Cambria Math"/>
                      </a:rPr>
                      <m:t>−</m:t>
                    </m:r>
                    <m:r>
                      <a:rPr lang="en-US" b="1" i="1" dirty="0" smtClean="0">
                        <a:latin typeface="Cambria Math"/>
                      </a:rPr>
                      <m:t>𝒌</m:t>
                    </m:r>
                    <m:r>
                      <a:rPr lang="en-US" b="1" i="1" dirty="0" smtClean="0">
                        <a:latin typeface="Cambria Math"/>
                      </a:rPr>
                      <m:t>)</m:t>
                    </m:r>
                  </m:oMath>
                </a14:m>
                <a:endParaRPr lang="en-US" b="1" dirty="0"/>
              </a:p>
              <a:p>
                <a:r>
                  <a:rPr lang="en-US" b="1" dirty="0"/>
                  <a:t>So: </a:t>
                </a:r>
                <a14:m>
                  <m:oMath xmlns:m="http://schemas.openxmlformats.org/officeDocument/2006/math">
                    <m:r>
                      <a:rPr lang="en-US" b="1" i="1" dirty="0" smtClean="0">
                        <a:latin typeface="Cambria Math"/>
                      </a:rPr>
                      <m:t>𝑵</m:t>
                    </m:r>
                    <m:r>
                      <a:rPr lang="en-US" b="1" i="1" dirty="0" smtClean="0">
                        <a:latin typeface="Cambria Math"/>
                      </a:rPr>
                      <m:t>−</m:t>
                    </m:r>
                    <m:r>
                      <a:rPr lang="en-US" b="1" i="1" dirty="0" smtClean="0">
                        <a:latin typeface="Cambria Math"/>
                      </a:rPr>
                      <m:t>𝒌</m:t>
                    </m:r>
                    <m:r>
                      <a:rPr lang="en-US" b="1" i="1" dirty="0" smtClean="0">
                        <a:latin typeface="Cambria Math"/>
                      </a:rPr>
                      <m:t>=</m:t>
                    </m:r>
                    <m:f>
                      <m:fPr>
                        <m:ctrlPr>
                          <a:rPr lang="en-US" b="1" i="1" dirty="0" smtClean="0">
                            <a:latin typeface="Cambria Math" panose="02040503050406030204" pitchFamily="18" charset="0"/>
                          </a:rPr>
                        </m:ctrlPr>
                      </m:fPr>
                      <m:num>
                        <m:r>
                          <a:rPr lang="en-US" b="1" i="1" dirty="0" smtClean="0">
                            <a:latin typeface="Cambria Math"/>
                          </a:rPr>
                          <m:t>𝑵</m:t>
                        </m:r>
                      </m:num>
                      <m:den>
                        <m:r>
                          <a:rPr lang="en-US" b="1" i="1" dirty="0" smtClean="0">
                            <a:latin typeface="Cambria Math"/>
                          </a:rPr>
                          <m:t>𝒆</m:t>
                        </m:r>
                      </m:den>
                    </m:f>
                    <m:r>
                      <a:rPr lang="en-US" b="1" i="1" dirty="0">
                        <a:latin typeface="Cambria Math"/>
                      </a:rPr>
                      <m:t> </m:t>
                    </m:r>
                  </m:oMath>
                </a14:m>
                <a:r>
                  <a:rPr lang="en-US" dirty="0"/>
                  <a:t> </a:t>
                </a:r>
                <a:endParaRPr lang="en-US" b="1" dirty="0"/>
              </a:p>
              <a:p>
                <a:r>
                  <a:rPr lang="en-US" b="1" dirty="0">
                    <a:solidFill>
                      <a:srgbClr val="008000"/>
                    </a:solidFill>
                  </a:rPr>
                  <a:t>Then: </a:t>
                </a:r>
                <a14:m>
                  <m:oMath xmlns:m="http://schemas.openxmlformats.org/officeDocument/2006/math">
                    <m:r>
                      <a:rPr lang="en-US" b="1" i="1" dirty="0" smtClean="0">
                        <a:solidFill>
                          <a:srgbClr val="008000"/>
                        </a:solidFill>
                        <a:latin typeface="Cambria Math"/>
                      </a:rPr>
                      <m:t>𝒌</m:t>
                    </m:r>
                    <m:r>
                      <a:rPr lang="en-US" b="1" i="1" dirty="0" smtClean="0">
                        <a:solidFill>
                          <a:srgbClr val="008000"/>
                        </a:solidFill>
                        <a:latin typeface="Cambria Math"/>
                      </a:rPr>
                      <m:t>=</m:t>
                    </m:r>
                    <m:r>
                      <a:rPr lang="en-US" b="1" i="1" dirty="0" smtClean="0">
                        <a:solidFill>
                          <a:srgbClr val="008000"/>
                        </a:solidFill>
                        <a:latin typeface="Cambria Math"/>
                      </a:rPr>
                      <m:t>𝑵</m:t>
                    </m:r>
                    <m:r>
                      <a:rPr lang="en-US" b="1" i="1" dirty="0" smtClean="0">
                        <a:solidFill>
                          <a:srgbClr val="008000"/>
                        </a:solidFill>
                        <a:latin typeface="Cambria Math"/>
                      </a:rPr>
                      <m:t>(</m:t>
                    </m:r>
                    <m:r>
                      <a:rPr lang="en-US" b="1" i="1" dirty="0" smtClean="0">
                        <a:solidFill>
                          <a:srgbClr val="008000"/>
                        </a:solidFill>
                        <a:latin typeface="Cambria Math"/>
                      </a:rPr>
                      <m:t>𝟏</m:t>
                    </m:r>
                    <m:r>
                      <a:rPr lang="en-US" b="1" i="1" dirty="0" smtClean="0">
                        <a:solidFill>
                          <a:srgbClr val="008000"/>
                        </a:solidFill>
                        <a:latin typeface="Cambria Math"/>
                      </a:rPr>
                      <m:t>−</m:t>
                    </m:r>
                    <m:f>
                      <m:fPr>
                        <m:ctrlPr>
                          <a:rPr lang="en-US" b="1" i="1" dirty="0" smtClean="0">
                            <a:solidFill>
                              <a:srgbClr val="008000"/>
                            </a:solidFill>
                            <a:latin typeface="Cambria Math" panose="02040503050406030204" pitchFamily="18" charset="0"/>
                          </a:rPr>
                        </m:ctrlPr>
                      </m:fPr>
                      <m:num>
                        <m:r>
                          <a:rPr lang="en-US" b="1" i="1" dirty="0" smtClean="0">
                            <a:solidFill>
                              <a:srgbClr val="008000"/>
                            </a:solidFill>
                            <a:latin typeface="Cambria Math"/>
                          </a:rPr>
                          <m:t>𝟏</m:t>
                        </m:r>
                      </m:num>
                      <m:den>
                        <m:r>
                          <a:rPr lang="en-US" b="1" i="1" dirty="0" smtClean="0">
                            <a:solidFill>
                              <a:srgbClr val="008000"/>
                            </a:solidFill>
                            <a:latin typeface="Cambria Math"/>
                          </a:rPr>
                          <m:t>𝒆</m:t>
                        </m:r>
                      </m:den>
                    </m:f>
                    <m:r>
                      <a:rPr lang="en-US" b="1" i="1" dirty="0" smtClean="0">
                        <a:solidFill>
                          <a:srgbClr val="008000"/>
                        </a:solidFill>
                        <a:latin typeface="Cambria Math"/>
                      </a:rPr>
                      <m:t>)</m:t>
                    </m:r>
                  </m:oMath>
                </a14:m>
                <a:endParaRPr lang="en-US" b="1" dirty="0">
                  <a:solidFill>
                    <a:srgbClr val="008000"/>
                  </a:solidFill>
                </a:endParaRPr>
              </a:p>
              <a:p>
                <a:pPr>
                  <a:buFont typeface="Wingdings" pitchFamily="1" charset="2"/>
                  <a:buNone/>
                </a:pPr>
                <a:endParaRPr lang="en-US" dirty="0"/>
              </a:p>
            </p:txBody>
          </p:sp>
        </mc:Choice>
        <mc:Fallback xmlns="">
          <p:sp>
            <p:nvSpPr>
              <p:cNvPr id="71683" name="Rectangle 3"/>
              <p:cNvSpPr>
                <a:spLocks noGrp="1" noRot="1" noChangeAspect="1" noMove="1" noResize="1" noEditPoints="1" noAdjustHandles="1" noChangeArrowheads="1" noChangeShapeType="1" noTextEdit="1"/>
              </p:cNvSpPr>
              <p:nvPr>
                <p:ph idx="1"/>
              </p:nvPr>
            </p:nvSpPr>
            <p:spPr>
              <a:xfrm>
                <a:off x="457200" y="1295400"/>
                <a:ext cx="8229600" cy="5410200"/>
              </a:xfrm>
              <a:blipFill rotWithShape="1">
                <a:blip r:embed="rId3"/>
                <a:stretch>
                  <a:fillRect t="-1466" b="-1691"/>
                </a:stretch>
              </a:blipFill>
            </p:spPr>
            <p:txBody>
              <a:bodyPr/>
              <a:lstStyle/>
              <a:p>
                <a:r>
                  <a:rPr lang="en-US">
                    <a:noFill/>
                  </a:rPr>
                  <a:t> </a:t>
                </a:r>
              </a:p>
            </p:txBody>
          </p:sp>
        </mc:Fallback>
      </mc:AlternateContent>
      <p:sp>
        <p:nvSpPr>
          <p:cNvPr id="16" name="Footer Placeholder 15"/>
          <p:cNvSpPr>
            <a:spLocks noGrp="1"/>
          </p:cNvSpPr>
          <p:nvPr>
            <p:ph type="ftr" sz="quarter" idx="11"/>
          </p:nvPr>
        </p:nvSpPr>
        <p:spPr/>
        <p:txBody>
          <a:bodyPr/>
          <a:lstStyle/>
          <a:p>
            <a:r>
              <a:rPr lang="en-US"/>
              <a:t>J. Leskovec, A. Rajaraman, J. Ullman: Mining of Massive Datasets, http://www.mmds.org</a:t>
            </a:r>
          </a:p>
        </p:txBody>
      </p:sp>
      <p:sp>
        <p:nvSpPr>
          <p:cNvPr id="15" name="Slide Number Placeholder 14"/>
          <p:cNvSpPr>
            <a:spLocks noGrp="1"/>
          </p:cNvSpPr>
          <p:nvPr>
            <p:ph type="sldNum" sz="quarter" idx="12"/>
          </p:nvPr>
        </p:nvSpPr>
        <p:spPr/>
        <p:txBody>
          <a:bodyPr/>
          <a:lstStyle/>
          <a:p>
            <a:fld id="{19B12225-5612-419B-A8D5-4B8EEE4C217E}" type="slidenum">
              <a:rPr lang="en-US" smtClean="0"/>
              <a:pPr/>
              <a:t>36</a:t>
            </a:fld>
            <a:endParaRPr lang="en-US"/>
          </a:p>
        </p:txBody>
      </p:sp>
      <p:sp>
        <p:nvSpPr>
          <p:cNvPr id="71693" name="Text Box 13"/>
          <p:cNvSpPr txBox="1">
            <a:spLocks noChangeArrowheads="1"/>
          </p:cNvSpPr>
          <p:nvPr/>
        </p:nvSpPr>
        <p:spPr bwMode="auto">
          <a:xfrm>
            <a:off x="838200" y="2511425"/>
            <a:ext cx="7414209" cy="461665"/>
          </a:xfrm>
          <a:prstGeom prst="rect">
            <a:avLst/>
          </a:prstGeom>
          <a:noFill/>
          <a:ln w="9525">
            <a:noFill/>
            <a:miter lim="800000"/>
            <a:headEnd/>
            <a:tailEnd/>
          </a:ln>
          <a:effectLst/>
        </p:spPr>
        <p:txBody>
          <a:bodyPr wrap="none">
            <a:spAutoFit/>
          </a:bodyPr>
          <a:lstStyle/>
          <a:p>
            <a:r>
              <a:rPr lang="en-US" sz="2400" dirty="0">
                <a:latin typeface="Verdana" pitchFamily="34" charset="0"/>
                <a:ea typeface="Verdana" pitchFamily="34" charset="0"/>
                <a:cs typeface="Verdana" pitchFamily="34" charset="0"/>
              </a:rPr>
              <a:t>1/1   1/2   1/3  …  1/(N-(k-1)) … 1/(N-1)   1/N</a:t>
            </a:r>
          </a:p>
        </p:txBody>
      </p:sp>
      <p:grpSp>
        <p:nvGrpSpPr>
          <p:cNvPr id="2" name="Group 25"/>
          <p:cNvGrpSpPr>
            <a:grpSpLocks/>
          </p:cNvGrpSpPr>
          <p:nvPr/>
        </p:nvGrpSpPr>
        <p:grpSpPr bwMode="auto">
          <a:xfrm>
            <a:off x="4130675" y="3730625"/>
            <a:ext cx="3962400" cy="369888"/>
            <a:chOff x="2602" y="2880"/>
            <a:chExt cx="2496" cy="233"/>
          </a:xfrm>
        </p:grpSpPr>
        <p:sp>
          <p:nvSpPr>
            <p:cNvPr id="71698" name="Line 18"/>
            <p:cNvSpPr>
              <a:spLocks noChangeShapeType="1"/>
            </p:cNvSpPr>
            <p:nvPr/>
          </p:nvSpPr>
          <p:spPr bwMode="auto">
            <a:xfrm>
              <a:off x="2602" y="2880"/>
              <a:ext cx="2496" cy="0"/>
            </a:xfrm>
            <a:prstGeom prst="line">
              <a:avLst/>
            </a:prstGeom>
            <a:noFill/>
            <a:ln w="9525">
              <a:solidFill>
                <a:schemeClr val="tx1"/>
              </a:solidFill>
              <a:round/>
              <a:headEnd type="triangle" w="med" len="med"/>
              <a:tailEnd type="triangle" w="med" len="med"/>
            </a:ln>
            <a:effectLst/>
          </p:spPr>
          <p:txBody>
            <a:bodyPr/>
            <a:lstStyle/>
            <a:p>
              <a:endParaRPr lang="en-US" b="1">
                <a:solidFill>
                  <a:srgbClr val="008000"/>
                </a:solidFill>
              </a:endParaRPr>
            </a:p>
          </p:txBody>
        </p:sp>
        <p:sp>
          <p:nvSpPr>
            <p:cNvPr id="71699" name="Text Box 19"/>
            <p:cNvSpPr txBox="1">
              <a:spLocks noChangeArrowheads="1"/>
            </p:cNvSpPr>
            <p:nvPr/>
          </p:nvSpPr>
          <p:spPr bwMode="auto">
            <a:xfrm>
              <a:off x="3562" y="2880"/>
              <a:ext cx="480" cy="233"/>
            </a:xfrm>
            <a:prstGeom prst="rect">
              <a:avLst/>
            </a:prstGeom>
            <a:noFill/>
            <a:ln w="9525">
              <a:noFill/>
              <a:miter lim="800000"/>
              <a:headEnd/>
              <a:tailEnd/>
            </a:ln>
            <a:effectLst/>
          </p:spPr>
          <p:txBody>
            <a:bodyPr wrap="none">
              <a:spAutoFit/>
            </a:bodyPr>
            <a:lstStyle/>
            <a:p>
              <a:r>
                <a:rPr lang="en-US" b="1">
                  <a:solidFill>
                    <a:srgbClr val="008000"/>
                  </a:solidFill>
                </a:rPr>
                <a:t>S</a:t>
              </a:r>
              <a:r>
                <a:rPr lang="en-US" b="1" baseline="-25000">
                  <a:solidFill>
                    <a:srgbClr val="008000"/>
                  </a:solidFill>
                </a:rPr>
                <a:t>k</a:t>
              </a:r>
              <a:r>
                <a:rPr lang="en-US" b="1">
                  <a:solidFill>
                    <a:srgbClr val="008000"/>
                  </a:solidFill>
                </a:rPr>
                <a:t> = 1</a:t>
              </a:r>
              <a:r>
                <a:rPr lang="en-US" b="1" baseline="-25000">
                  <a:solidFill>
                    <a:srgbClr val="008000"/>
                  </a:solidFill>
                </a:rPr>
                <a:t> </a:t>
              </a:r>
            </a:p>
          </p:txBody>
        </p:sp>
      </p:grpSp>
      <p:sp>
        <p:nvSpPr>
          <p:cNvPr id="71700" name="Line 20"/>
          <p:cNvSpPr>
            <a:spLocks noChangeShapeType="1"/>
          </p:cNvSpPr>
          <p:nvPr/>
        </p:nvSpPr>
        <p:spPr bwMode="auto">
          <a:xfrm flipV="1">
            <a:off x="990600" y="3197225"/>
            <a:ext cx="7086600" cy="14288"/>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71701" name="Text Box 21"/>
          <p:cNvSpPr txBox="1">
            <a:spLocks noChangeArrowheads="1"/>
          </p:cNvSpPr>
          <p:nvPr/>
        </p:nvSpPr>
        <p:spPr bwMode="auto">
          <a:xfrm>
            <a:off x="3565525" y="3135313"/>
            <a:ext cx="679994" cy="369332"/>
          </a:xfrm>
          <a:prstGeom prst="rect">
            <a:avLst/>
          </a:prstGeom>
          <a:noFill/>
          <a:ln w="9525">
            <a:noFill/>
            <a:miter lim="800000"/>
            <a:headEnd/>
            <a:tailEnd/>
          </a:ln>
          <a:effectLst/>
        </p:spPr>
        <p:txBody>
          <a:bodyPr wrap="none">
            <a:spAutoFit/>
          </a:bodyPr>
          <a:lstStyle/>
          <a:p>
            <a:r>
              <a:rPr lang="en-US" b="1" dirty="0" err="1">
                <a:solidFill>
                  <a:srgbClr val="008000"/>
                </a:solidFill>
              </a:rPr>
              <a:t>ln</a:t>
            </a:r>
            <a:r>
              <a:rPr lang="en-US" b="1" dirty="0">
                <a:solidFill>
                  <a:srgbClr val="008000"/>
                </a:solidFill>
              </a:rPr>
              <a:t>(N)</a:t>
            </a:r>
          </a:p>
        </p:txBody>
      </p:sp>
      <p:grpSp>
        <p:nvGrpSpPr>
          <p:cNvPr id="3" name="Group 26"/>
          <p:cNvGrpSpPr>
            <a:grpSpLocks/>
          </p:cNvGrpSpPr>
          <p:nvPr/>
        </p:nvGrpSpPr>
        <p:grpSpPr bwMode="auto">
          <a:xfrm>
            <a:off x="990600" y="3730625"/>
            <a:ext cx="3048000" cy="384175"/>
            <a:chOff x="624" y="2880"/>
            <a:chExt cx="1920" cy="242"/>
          </a:xfrm>
        </p:grpSpPr>
        <p:sp>
          <p:nvSpPr>
            <p:cNvPr id="71702" name="Line 22"/>
            <p:cNvSpPr>
              <a:spLocks noChangeShapeType="1"/>
            </p:cNvSpPr>
            <p:nvPr/>
          </p:nvSpPr>
          <p:spPr bwMode="auto">
            <a:xfrm>
              <a:off x="624" y="2880"/>
              <a:ext cx="1920" cy="0"/>
            </a:xfrm>
            <a:prstGeom prst="line">
              <a:avLst/>
            </a:prstGeom>
            <a:noFill/>
            <a:ln w="9525">
              <a:solidFill>
                <a:schemeClr val="tx1"/>
              </a:solidFill>
              <a:round/>
              <a:headEnd type="triangle" w="med" len="med"/>
              <a:tailEnd type="triangle" w="med" len="med"/>
            </a:ln>
            <a:effectLst/>
          </p:spPr>
          <p:txBody>
            <a:bodyPr/>
            <a:lstStyle/>
            <a:p>
              <a:endParaRPr lang="en-US" b="1">
                <a:solidFill>
                  <a:srgbClr val="008000"/>
                </a:solidFill>
              </a:endParaRPr>
            </a:p>
          </p:txBody>
        </p:sp>
        <p:sp>
          <p:nvSpPr>
            <p:cNvPr id="71703" name="Text Box 23"/>
            <p:cNvSpPr txBox="1">
              <a:spLocks noChangeArrowheads="1"/>
            </p:cNvSpPr>
            <p:nvPr/>
          </p:nvSpPr>
          <p:spPr bwMode="auto">
            <a:xfrm>
              <a:off x="1344" y="2889"/>
              <a:ext cx="549" cy="233"/>
            </a:xfrm>
            <a:prstGeom prst="rect">
              <a:avLst/>
            </a:prstGeom>
            <a:noFill/>
            <a:ln w="9525">
              <a:noFill/>
              <a:miter lim="800000"/>
              <a:headEnd/>
              <a:tailEnd/>
            </a:ln>
            <a:effectLst/>
          </p:spPr>
          <p:txBody>
            <a:bodyPr wrap="none">
              <a:spAutoFit/>
            </a:bodyPr>
            <a:lstStyle/>
            <a:p>
              <a:r>
                <a:rPr lang="en-US" b="1" dirty="0" err="1">
                  <a:solidFill>
                    <a:srgbClr val="008000"/>
                  </a:solidFill>
                </a:rPr>
                <a:t>ln</a:t>
              </a:r>
              <a:r>
                <a:rPr lang="en-US" b="1" dirty="0">
                  <a:solidFill>
                    <a:srgbClr val="008000"/>
                  </a:solidFill>
                </a:rPr>
                <a:t>(N)-1</a:t>
              </a:r>
            </a:p>
          </p:txBody>
        </p:sp>
      </p:grpSp>
      <p:sp>
        <p:nvSpPr>
          <p:cNvPr id="4" name="TextBox 3"/>
          <p:cNvSpPr txBox="1"/>
          <p:nvPr/>
        </p:nvSpPr>
        <p:spPr>
          <a:xfrm>
            <a:off x="6036201" y="5429071"/>
            <a:ext cx="3031599" cy="1200329"/>
          </a:xfrm>
          <a:prstGeom prst="rect">
            <a:avLst/>
          </a:prstGeom>
          <a:noFill/>
        </p:spPr>
        <p:txBody>
          <a:bodyPr wrap="none" rtlCol="0">
            <a:spAutoFit/>
          </a:bodyPr>
          <a:lstStyle/>
          <a:p>
            <a:r>
              <a:rPr lang="en-US" i="1" dirty="0">
                <a:solidFill>
                  <a:srgbClr val="008000"/>
                </a:solidFill>
                <a:latin typeface="Arial" pitchFamily="34" charset="0"/>
                <a:cs typeface="Arial" pitchFamily="34" charset="0"/>
              </a:rPr>
              <a:t>N</a:t>
            </a:r>
            <a:r>
              <a:rPr lang="en-US" dirty="0">
                <a:solidFill>
                  <a:srgbClr val="008000"/>
                </a:solidFill>
                <a:latin typeface="Arial" pitchFamily="34" charset="0"/>
                <a:cs typeface="Arial" pitchFamily="34" charset="0"/>
              </a:rPr>
              <a:t> terms sum to </a:t>
            </a:r>
            <a:r>
              <a:rPr lang="en-US" dirty="0" err="1">
                <a:solidFill>
                  <a:srgbClr val="008000"/>
                </a:solidFill>
                <a:latin typeface="Arial" pitchFamily="34" charset="0"/>
                <a:cs typeface="Arial" pitchFamily="34" charset="0"/>
              </a:rPr>
              <a:t>ln</a:t>
            </a:r>
            <a:r>
              <a:rPr lang="en-US" dirty="0">
                <a:solidFill>
                  <a:srgbClr val="008000"/>
                </a:solidFill>
                <a:latin typeface="Arial" pitchFamily="34" charset="0"/>
                <a:cs typeface="Arial" pitchFamily="34" charset="0"/>
              </a:rPr>
              <a:t>(</a:t>
            </a:r>
            <a:r>
              <a:rPr lang="en-US" i="1" dirty="0">
                <a:solidFill>
                  <a:srgbClr val="008000"/>
                </a:solidFill>
                <a:latin typeface="Arial" pitchFamily="34" charset="0"/>
                <a:cs typeface="Arial" pitchFamily="34" charset="0"/>
              </a:rPr>
              <a:t>N</a:t>
            </a:r>
            <a:r>
              <a:rPr lang="en-US" dirty="0">
                <a:solidFill>
                  <a:srgbClr val="008000"/>
                </a:solidFill>
                <a:latin typeface="Arial" pitchFamily="34" charset="0"/>
                <a:cs typeface="Arial" pitchFamily="34" charset="0"/>
              </a:rPr>
              <a:t>).</a:t>
            </a:r>
          </a:p>
          <a:p>
            <a:r>
              <a:rPr lang="en-US" dirty="0">
                <a:solidFill>
                  <a:srgbClr val="008000"/>
                </a:solidFill>
                <a:latin typeface="Arial" pitchFamily="34" charset="0"/>
                <a:cs typeface="Arial" pitchFamily="34" charset="0"/>
              </a:rPr>
              <a:t>Last </a:t>
            </a:r>
            <a:r>
              <a:rPr lang="en-US" i="1" dirty="0">
                <a:solidFill>
                  <a:srgbClr val="008000"/>
                </a:solidFill>
                <a:latin typeface="Arial" pitchFamily="34" charset="0"/>
                <a:cs typeface="Arial" pitchFamily="34" charset="0"/>
              </a:rPr>
              <a:t>k</a:t>
            </a:r>
            <a:r>
              <a:rPr lang="en-US" dirty="0">
                <a:solidFill>
                  <a:srgbClr val="008000"/>
                </a:solidFill>
                <a:latin typeface="Arial" pitchFamily="34" charset="0"/>
                <a:cs typeface="Arial" pitchFamily="34" charset="0"/>
              </a:rPr>
              <a:t> terms sum to 1.</a:t>
            </a:r>
          </a:p>
          <a:p>
            <a:r>
              <a:rPr lang="en-US" dirty="0">
                <a:solidFill>
                  <a:srgbClr val="008000"/>
                </a:solidFill>
                <a:latin typeface="Arial" pitchFamily="34" charset="0"/>
                <a:cs typeface="Arial" pitchFamily="34" charset="0"/>
              </a:rPr>
              <a:t>First </a:t>
            </a:r>
            <a:r>
              <a:rPr lang="en-US" i="1" dirty="0">
                <a:solidFill>
                  <a:srgbClr val="008000"/>
                </a:solidFill>
                <a:latin typeface="Arial" pitchFamily="34" charset="0"/>
                <a:cs typeface="Arial" pitchFamily="34" charset="0"/>
              </a:rPr>
              <a:t>N-k</a:t>
            </a:r>
            <a:r>
              <a:rPr lang="en-US" dirty="0">
                <a:solidFill>
                  <a:srgbClr val="008000"/>
                </a:solidFill>
                <a:latin typeface="Arial" pitchFamily="34" charset="0"/>
                <a:cs typeface="Arial" pitchFamily="34" charset="0"/>
              </a:rPr>
              <a:t> terms sum</a:t>
            </a:r>
            <a:br>
              <a:rPr lang="en-US" dirty="0">
                <a:solidFill>
                  <a:srgbClr val="008000"/>
                </a:solidFill>
                <a:latin typeface="Arial" pitchFamily="34" charset="0"/>
                <a:cs typeface="Arial" pitchFamily="34" charset="0"/>
              </a:rPr>
            </a:br>
            <a:r>
              <a:rPr lang="en-US" dirty="0">
                <a:solidFill>
                  <a:srgbClr val="008000"/>
                </a:solidFill>
                <a:latin typeface="Arial" pitchFamily="34" charset="0"/>
                <a:cs typeface="Arial" pitchFamily="34" charset="0"/>
              </a:rPr>
              <a:t>to </a:t>
            </a:r>
            <a:r>
              <a:rPr lang="en-US" dirty="0" err="1">
                <a:solidFill>
                  <a:srgbClr val="008000"/>
                </a:solidFill>
                <a:latin typeface="Arial" pitchFamily="34" charset="0"/>
                <a:cs typeface="Arial" pitchFamily="34" charset="0"/>
              </a:rPr>
              <a:t>ln</a:t>
            </a:r>
            <a:r>
              <a:rPr lang="en-US" dirty="0">
                <a:solidFill>
                  <a:srgbClr val="008000"/>
                </a:solidFill>
                <a:latin typeface="Arial" pitchFamily="34" charset="0"/>
                <a:cs typeface="Arial" pitchFamily="34" charset="0"/>
              </a:rPr>
              <a:t>(</a:t>
            </a:r>
            <a:r>
              <a:rPr lang="en-US" i="1" dirty="0">
                <a:solidFill>
                  <a:srgbClr val="008000"/>
                </a:solidFill>
                <a:latin typeface="Arial" pitchFamily="34" charset="0"/>
                <a:cs typeface="Arial" pitchFamily="34" charset="0"/>
              </a:rPr>
              <a:t>N-k</a:t>
            </a:r>
            <a:r>
              <a:rPr lang="en-US" dirty="0">
                <a:solidFill>
                  <a:srgbClr val="008000"/>
                </a:solidFill>
                <a:latin typeface="Arial" pitchFamily="34" charset="0"/>
                <a:cs typeface="Arial" pitchFamily="34" charset="0"/>
              </a:rPr>
              <a:t>) but also to </a:t>
            </a:r>
            <a:r>
              <a:rPr lang="en-US" dirty="0" err="1">
                <a:solidFill>
                  <a:srgbClr val="008000"/>
                </a:solidFill>
                <a:latin typeface="Arial" pitchFamily="34" charset="0"/>
                <a:cs typeface="Arial" pitchFamily="34" charset="0"/>
              </a:rPr>
              <a:t>ln</a:t>
            </a:r>
            <a:r>
              <a:rPr lang="en-US" dirty="0">
                <a:solidFill>
                  <a:srgbClr val="008000"/>
                </a:solidFill>
                <a:latin typeface="Arial" pitchFamily="34" charset="0"/>
                <a:cs typeface="Arial" pitchFamily="34" charset="0"/>
              </a:rPr>
              <a:t>(</a:t>
            </a:r>
            <a:r>
              <a:rPr lang="en-US" i="1" dirty="0">
                <a:solidFill>
                  <a:srgbClr val="008000"/>
                </a:solidFill>
                <a:latin typeface="Arial" pitchFamily="34" charset="0"/>
                <a:cs typeface="Arial" pitchFamily="34" charset="0"/>
              </a:rPr>
              <a:t>N</a:t>
            </a:r>
            <a:r>
              <a:rPr lang="en-US" dirty="0">
                <a:solidFill>
                  <a:srgbClr val="008000"/>
                </a:solidFill>
                <a:latin typeface="Arial" pitchFamily="34" charset="0"/>
                <a:cs typeface="Arial" pitchFamily="34" charset="0"/>
              </a:rPr>
              <a:t>)-1</a:t>
            </a:r>
          </a:p>
        </p:txBody>
      </p:sp>
    </p:spTree>
    <p:extLst>
      <p:ext uri="{BB962C8B-B14F-4D97-AF65-F5344CB8AC3E}">
        <p14:creationId xmlns:p14="http://schemas.microsoft.com/office/powerpoint/2010/main" val="33378831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69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170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17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68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68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6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3" grpId="0"/>
      <p:bldP spid="71700" grpId="0" animBg="1"/>
      <p:bldP spid="71701"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dirty="0"/>
              <a:t>BALANCE: Analysis</a:t>
            </a:r>
          </a:p>
        </p:txBody>
      </p:sp>
      <p:sp>
        <p:nvSpPr>
          <p:cNvPr id="74755" name="Rectangle 3"/>
          <p:cNvSpPr>
            <a:spLocks noGrp="1" noChangeArrowheads="1"/>
          </p:cNvSpPr>
          <p:nvPr>
            <p:ph type="body" idx="1"/>
          </p:nvPr>
        </p:nvSpPr>
        <p:spPr/>
        <p:txBody>
          <a:bodyPr/>
          <a:lstStyle/>
          <a:p>
            <a:r>
              <a:rPr lang="en-US" dirty="0"/>
              <a:t>So after the first </a:t>
            </a:r>
            <a:r>
              <a:rPr lang="en-US" b="1" dirty="0">
                <a:solidFill>
                  <a:srgbClr val="D60093"/>
                </a:solidFill>
              </a:rPr>
              <a:t>k=N(1-1/e)</a:t>
            </a:r>
            <a:r>
              <a:rPr lang="en-US" dirty="0"/>
              <a:t> rounds, we </a:t>
            </a:r>
            <a:br>
              <a:rPr lang="en-US" dirty="0"/>
            </a:br>
            <a:r>
              <a:rPr lang="en-US" dirty="0"/>
              <a:t>cannot allocate a query to any advertiser</a:t>
            </a:r>
          </a:p>
          <a:p>
            <a:pPr lvl="8"/>
            <a:endParaRPr lang="en-US" dirty="0"/>
          </a:p>
          <a:p>
            <a:r>
              <a:rPr lang="en-US" b="1" dirty="0">
                <a:solidFill>
                  <a:srgbClr val="008000"/>
                </a:solidFill>
              </a:rPr>
              <a:t>Revenue = B∙N (1-1/e)</a:t>
            </a:r>
          </a:p>
          <a:p>
            <a:pPr lvl="8"/>
            <a:endParaRPr lang="en-US" dirty="0"/>
          </a:p>
          <a:p>
            <a:r>
              <a:rPr lang="en-US" b="1" dirty="0">
                <a:solidFill>
                  <a:srgbClr val="0000FF"/>
                </a:solidFill>
              </a:rPr>
              <a:t>Competitive ratio = 1-1/e</a:t>
            </a:r>
          </a:p>
        </p:txBody>
      </p:sp>
      <p:sp>
        <p:nvSpPr>
          <p:cNvPr id="5" name="Slide Number Placeholder 4"/>
          <p:cNvSpPr>
            <a:spLocks noGrp="1"/>
          </p:cNvSpPr>
          <p:nvPr>
            <p:ph type="sldNum" sz="quarter" idx="12"/>
          </p:nvPr>
        </p:nvSpPr>
        <p:spPr/>
        <p:txBody>
          <a:bodyPr/>
          <a:lstStyle/>
          <a:p>
            <a:fld id="{19B12225-5612-419B-A8D5-4B8EEE4C217E}" type="slidenum">
              <a:rPr lang="en-US" smtClean="0"/>
              <a:pPr/>
              <a:t>37</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228670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475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dirty="0"/>
              <a:t>General Version of the Problem</a:t>
            </a:r>
          </a:p>
        </p:txBody>
      </p:sp>
      <p:sp>
        <p:nvSpPr>
          <p:cNvPr id="64515" name="Rectangle 3"/>
          <p:cNvSpPr>
            <a:spLocks noGrp="1" noChangeArrowheads="1"/>
          </p:cNvSpPr>
          <p:nvPr>
            <p:ph type="body" idx="1"/>
          </p:nvPr>
        </p:nvSpPr>
        <p:spPr>
          <a:xfrm>
            <a:off x="457200" y="1295400"/>
            <a:ext cx="8229600" cy="5410200"/>
          </a:xfrm>
        </p:spPr>
        <p:txBody>
          <a:bodyPr>
            <a:normAutofit lnSpcReduction="10000"/>
          </a:bodyPr>
          <a:lstStyle/>
          <a:p>
            <a:r>
              <a:rPr lang="en-US" b="1" dirty="0">
                <a:solidFill>
                  <a:srgbClr val="0000FF"/>
                </a:solidFill>
              </a:rPr>
              <a:t>Arbitrary bids and arbitrary budgets!</a:t>
            </a:r>
          </a:p>
          <a:p>
            <a:r>
              <a:rPr lang="en-US" dirty="0"/>
              <a:t>Consider we have 1 query</a:t>
            </a:r>
            <a:r>
              <a:rPr lang="en-US" b="1" dirty="0"/>
              <a:t> </a:t>
            </a:r>
            <a:r>
              <a:rPr lang="en-US" b="1" i="1" dirty="0"/>
              <a:t>q</a:t>
            </a:r>
            <a:r>
              <a:rPr lang="en-US" dirty="0"/>
              <a:t>, advertiser </a:t>
            </a:r>
            <a:r>
              <a:rPr lang="en-US" b="1" i="1" dirty="0" err="1"/>
              <a:t>i</a:t>
            </a:r>
            <a:endParaRPr lang="en-US" b="1" i="1" dirty="0"/>
          </a:p>
          <a:p>
            <a:pPr lvl="1"/>
            <a:r>
              <a:rPr lang="en-US" dirty="0"/>
              <a:t>Bid = </a:t>
            </a:r>
            <a:r>
              <a:rPr lang="en-US" b="1" i="1" dirty="0"/>
              <a:t>x</a:t>
            </a:r>
            <a:r>
              <a:rPr lang="en-US" b="1" i="1" baseline="-25000" dirty="0"/>
              <a:t>i</a:t>
            </a:r>
            <a:endParaRPr lang="en-US" b="1" i="1" dirty="0"/>
          </a:p>
          <a:p>
            <a:pPr lvl="1"/>
            <a:r>
              <a:rPr lang="en-US" dirty="0"/>
              <a:t>Budget = </a:t>
            </a:r>
            <a:r>
              <a:rPr lang="en-US" b="1" i="1" dirty="0"/>
              <a:t>b</a:t>
            </a:r>
            <a:r>
              <a:rPr lang="en-US" b="1" i="1" baseline="-25000" dirty="0"/>
              <a:t>i</a:t>
            </a:r>
            <a:endParaRPr lang="en-US" b="1" i="1" dirty="0"/>
          </a:p>
          <a:p>
            <a:r>
              <a:rPr lang="en-US" b="1" dirty="0">
                <a:solidFill>
                  <a:srgbClr val="D60093"/>
                </a:solidFill>
              </a:rPr>
              <a:t>In a general setting BALANCE can be terrible</a:t>
            </a:r>
          </a:p>
          <a:p>
            <a:pPr lvl="1"/>
            <a:r>
              <a:rPr lang="en-US" dirty="0"/>
              <a:t>Consider two advertisers </a:t>
            </a:r>
            <a:r>
              <a:rPr lang="en-US" b="1" i="1" dirty="0"/>
              <a:t>A</a:t>
            </a:r>
            <a:r>
              <a:rPr lang="en-US" b="1" i="1" baseline="-25000" dirty="0"/>
              <a:t>1</a:t>
            </a:r>
            <a:r>
              <a:rPr lang="en-US" dirty="0"/>
              <a:t> and</a:t>
            </a:r>
            <a:r>
              <a:rPr lang="en-US" b="1" dirty="0"/>
              <a:t> </a:t>
            </a:r>
            <a:r>
              <a:rPr lang="en-US" b="1" i="1" dirty="0"/>
              <a:t>A</a:t>
            </a:r>
            <a:r>
              <a:rPr lang="en-US" b="1" i="1" baseline="-25000" dirty="0"/>
              <a:t>2</a:t>
            </a:r>
            <a:r>
              <a:rPr lang="en-US" b="1" i="1" dirty="0"/>
              <a:t> </a:t>
            </a:r>
          </a:p>
          <a:p>
            <a:pPr lvl="1"/>
            <a:r>
              <a:rPr lang="en-US" b="1" i="1" dirty="0"/>
              <a:t>A</a:t>
            </a:r>
            <a:r>
              <a:rPr lang="en-US" b="1" i="1" baseline="-25000" dirty="0"/>
              <a:t>1</a:t>
            </a:r>
            <a:r>
              <a:rPr lang="en-US" dirty="0"/>
              <a:t>: </a:t>
            </a:r>
            <a:r>
              <a:rPr lang="en-US" b="1" i="1" dirty="0"/>
              <a:t>x</a:t>
            </a:r>
            <a:r>
              <a:rPr lang="en-US" b="1" i="1" baseline="-25000" dirty="0"/>
              <a:t>1</a:t>
            </a:r>
            <a:r>
              <a:rPr lang="en-US" dirty="0"/>
              <a:t> =</a:t>
            </a:r>
            <a:r>
              <a:rPr lang="en-US" b="1" dirty="0"/>
              <a:t> 1</a:t>
            </a:r>
            <a:r>
              <a:rPr lang="en-US" dirty="0"/>
              <a:t>, </a:t>
            </a:r>
            <a:r>
              <a:rPr lang="en-US" b="1" i="1" dirty="0"/>
              <a:t>b</a:t>
            </a:r>
            <a:r>
              <a:rPr lang="en-US" b="1" i="1" baseline="-25000" dirty="0"/>
              <a:t>1</a:t>
            </a:r>
            <a:r>
              <a:rPr lang="en-US" dirty="0"/>
              <a:t> = </a:t>
            </a:r>
            <a:r>
              <a:rPr lang="en-US" b="1" dirty="0"/>
              <a:t>110</a:t>
            </a:r>
          </a:p>
          <a:p>
            <a:pPr lvl="1"/>
            <a:r>
              <a:rPr lang="en-US" b="1" i="1" dirty="0"/>
              <a:t>A</a:t>
            </a:r>
            <a:r>
              <a:rPr lang="en-US" b="1" i="1" baseline="-25000" dirty="0"/>
              <a:t>2</a:t>
            </a:r>
            <a:r>
              <a:rPr lang="en-US" dirty="0"/>
              <a:t>: </a:t>
            </a:r>
            <a:r>
              <a:rPr lang="en-US" b="1" i="1" dirty="0"/>
              <a:t>x</a:t>
            </a:r>
            <a:r>
              <a:rPr lang="en-US" b="1" i="1" baseline="-25000" dirty="0"/>
              <a:t>2</a:t>
            </a:r>
            <a:r>
              <a:rPr lang="en-US" dirty="0"/>
              <a:t> = </a:t>
            </a:r>
            <a:r>
              <a:rPr lang="en-US" b="1" dirty="0"/>
              <a:t>10</a:t>
            </a:r>
            <a:r>
              <a:rPr lang="en-US" dirty="0"/>
              <a:t>, </a:t>
            </a:r>
            <a:r>
              <a:rPr lang="en-US" b="1" i="1" dirty="0"/>
              <a:t>b</a:t>
            </a:r>
            <a:r>
              <a:rPr lang="en-US" b="1" i="1" baseline="-25000" dirty="0"/>
              <a:t>2</a:t>
            </a:r>
            <a:r>
              <a:rPr lang="en-US" dirty="0"/>
              <a:t> = </a:t>
            </a:r>
            <a:r>
              <a:rPr lang="en-US" b="1" dirty="0"/>
              <a:t>100</a:t>
            </a:r>
          </a:p>
          <a:p>
            <a:pPr lvl="1"/>
            <a:r>
              <a:rPr lang="en-US" dirty="0"/>
              <a:t>Consider we see </a:t>
            </a:r>
            <a:r>
              <a:rPr lang="en-US" b="1" dirty="0"/>
              <a:t>10</a:t>
            </a:r>
            <a:r>
              <a:rPr lang="en-US" dirty="0"/>
              <a:t> instances of </a:t>
            </a:r>
            <a:r>
              <a:rPr lang="en-US" b="1" dirty="0"/>
              <a:t>q</a:t>
            </a:r>
          </a:p>
          <a:p>
            <a:pPr lvl="1"/>
            <a:r>
              <a:rPr lang="en-US" dirty="0"/>
              <a:t>BALANCE always selects </a:t>
            </a:r>
            <a:r>
              <a:rPr lang="en-US" b="1" i="1" dirty="0"/>
              <a:t>A</a:t>
            </a:r>
            <a:r>
              <a:rPr lang="en-US" b="1" i="1" baseline="-25000" dirty="0"/>
              <a:t>1</a:t>
            </a:r>
            <a:r>
              <a:rPr lang="en-US" dirty="0"/>
              <a:t> and earns </a:t>
            </a:r>
            <a:r>
              <a:rPr lang="en-US" b="1" dirty="0"/>
              <a:t>10</a:t>
            </a:r>
          </a:p>
          <a:p>
            <a:pPr lvl="1"/>
            <a:r>
              <a:rPr lang="en-US" dirty="0"/>
              <a:t>Optimal earns </a:t>
            </a:r>
            <a:r>
              <a:rPr lang="en-US" b="1" dirty="0"/>
              <a:t>100</a:t>
            </a:r>
          </a:p>
          <a:p>
            <a:pPr lvl="1"/>
            <a:endParaRPr lang="en-US" dirty="0"/>
          </a:p>
          <a:p>
            <a:pPr lvl="1">
              <a:buFont typeface="Wingdings" pitchFamily="1" charset="2"/>
              <a:buNone/>
            </a:pP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38</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8137631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1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451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4515">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4515">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4515">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4515">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45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Generalized BALANCE</a:t>
            </a:r>
          </a:p>
        </p:txBody>
      </p:sp>
      <p:sp>
        <p:nvSpPr>
          <p:cNvPr id="77827" name="Rectangle 3"/>
          <p:cNvSpPr>
            <a:spLocks noGrp="1" noChangeArrowheads="1"/>
          </p:cNvSpPr>
          <p:nvPr>
            <p:ph type="body" idx="1"/>
          </p:nvPr>
        </p:nvSpPr>
        <p:spPr/>
        <p:txBody>
          <a:bodyPr/>
          <a:lstStyle/>
          <a:p>
            <a:pPr>
              <a:lnSpc>
                <a:spcPct val="90000"/>
              </a:lnSpc>
            </a:pPr>
            <a:r>
              <a:rPr lang="en-US" b="1" dirty="0">
                <a:solidFill>
                  <a:srgbClr val="0000FF"/>
                </a:solidFill>
              </a:rPr>
              <a:t>Arbitrary bids:</a:t>
            </a:r>
            <a:r>
              <a:rPr lang="en-US" dirty="0"/>
              <a:t> consider query </a:t>
            </a:r>
            <a:r>
              <a:rPr lang="en-US" b="1" i="1" dirty="0"/>
              <a:t>q</a:t>
            </a:r>
            <a:r>
              <a:rPr lang="en-US" dirty="0"/>
              <a:t>, bidder</a:t>
            </a:r>
            <a:r>
              <a:rPr lang="en-US" b="1" dirty="0"/>
              <a:t> </a:t>
            </a:r>
            <a:r>
              <a:rPr lang="en-US" b="1" i="1" dirty="0" err="1"/>
              <a:t>i</a:t>
            </a:r>
            <a:endParaRPr lang="en-US" b="1" i="1" dirty="0"/>
          </a:p>
          <a:p>
            <a:pPr lvl="1">
              <a:lnSpc>
                <a:spcPct val="90000"/>
              </a:lnSpc>
            </a:pPr>
            <a:r>
              <a:rPr lang="en-US" dirty="0"/>
              <a:t>Bid = </a:t>
            </a:r>
            <a:r>
              <a:rPr lang="en-US" b="1" i="1" dirty="0"/>
              <a:t>x</a:t>
            </a:r>
            <a:r>
              <a:rPr lang="en-US" b="1" i="1" baseline="-25000" dirty="0"/>
              <a:t>i</a:t>
            </a:r>
            <a:endParaRPr lang="en-US" b="1" i="1" dirty="0"/>
          </a:p>
          <a:p>
            <a:pPr lvl="1">
              <a:lnSpc>
                <a:spcPct val="90000"/>
              </a:lnSpc>
            </a:pPr>
            <a:r>
              <a:rPr lang="en-US" dirty="0"/>
              <a:t>Budget = </a:t>
            </a:r>
            <a:r>
              <a:rPr lang="en-US" b="1" i="1" dirty="0"/>
              <a:t>b</a:t>
            </a:r>
            <a:r>
              <a:rPr lang="en-US" b="1" i="1" baseline="-25000" dirty="0"/>
              <a:t>i</a:t>
            </a:r>
            <a:endParaRPr lang="en-US" b="1" i="1" dirty="0"/>
          </a:p>
          <a:p>
            <a:pPr lvl="1">
              <a:lnSpc>
                <a:spcPct val="90000"/>
              </a:lnSpc>
            </a:pPr>
            <a:r>
              <a:rPr lang="en-US" dirty="0"/>
              <a:t>Amount spent so far = </a:t>
            </a:r>
            <a:r>
              <a:rPr lang="en-US" b="1" i="1" dirty="0"/>
              <a:t>m</a:t>
            </a:r>
            <a:r>
              <a:rPr lang="en-US" b="1" i="1" baseline="-25000" dirty="0"/>
              <a:t>i</a:t>
            </a:r>
            <a:endParaRPr lang="en-US" b="1" i="1" dirty="0"/>
          </a:p>
          <a:p>
            <a:pPr lvl="1">
              <a:lnSpc>
                <a:spcPct val="90000"/>
              </a:lnSpc>
            </a:pPr>
            <a:r>
              <a:rPr lang="en-US" dirty="0"/>
              <a:t>Fraction of budget left over </a:t>
            </a:r>
            <a:r>
              <a:rPr lang="en-US" b="1" i="1" dirty="0" err="1"/>
              <a:t>f</a:t>
            </a:r>
            <a:r>
              <a:rPr lang="en-US" b="1" i="1" baseline="-25000" dirty="0" err="1"/>
              <a:t>i</a:t>
            </a:r>
            <a:r>
              <a:rPr lang="en-US" b="1" i="1" dirty="0"/>
              <a:t> = 1-m</a:t>
            </a:r>
            <a:r>
              <a:rPr lang="en-US" b="1" i="1" baseline="-25000" dirty="0"/>
              <a:t>i</a:t>
            </a:r>
            <a:r>
              <a:rPr lang="en-US" b="1" i="1" dirty="0"/>
              <a:t>/b</a:t>
            </a:r>
            <a:r>
              <a:rPr lang="en-US" b="1" i="1" baseline="-25000" dirty="0"/>
              <a:t>i</a:t>
            </a:r>
            <a:endParaRPr lang="en-US" b="1" i="1" dirty="0"/>
          </a:p>
          <a:p>
            <a:pPr lvl="1">
              <a:lnSpc>
                <a:spcPct val="90000"/>
              </a:lnSpc>
            </a:pPr>
            <a:r>
              <a:rPr lang="en-US" dirty="0"/>
              <a:t>Define </a:t>
            </a:r>
            <a:r>
              <a:rPr lang="en-US" b="1" i="1" dirty="0">
                <a:latin typeface="Symbol" pitchFamily="1" charset="2"/>
                <a:sym typeface="Symbol" pitchFamily="1" charset="2"/>
              </a:rPr>
              <a:t></a:t>
            </a:r>
            <a:r>
              <a:rPr lang="en-US" b="1" i="1" baseline="-25000" dirty="0" err="1">
                <a:sym typeface="Symbol" pitchFamily="1" charset="2"/>
              </a:rPr>
              <a:t>i</a:t>
            </a:r>
            <a:r>
              <a:rPr lang="en-US" b="1" i="1" dirty="0"/>
              <a:t>(q) = x</a:t>
            </a:r>
            <a:r>
              <a:rPr lang="en-US" b="1" i="1" baseline="-25000" dirty="0"/>
              <a:t>i</a:t>
            </a:r>
            <a:r>
              <a:rPr lang="en-US" b="1" i="1" dirty="0"/>
              <a:t>(1-e</a:t>
            </a:r>
            <a:r>
              <a:rPr lang="en-US" b="1" i="1" baseline="30000" dirty="0"/>
              <a:t>-f</a:t>
            </a:r>
            <a:r>
              <a:rPr lang="en-US" b="1" i="1" baseline="15000" dirty="0"/>
              <a:t>i</a:t>
            </a:r>
            <a:r>
              <a:rPr lang="en-US" b="1" i="1" dirty="0"/>
              <a:t>)</a:t>
            </a:r>
          </a:p>
          <a:p>
            <a:pPr lvl="8">
              <a:lnSpc>
                <a:spcPct val="90000"/>
              </a:lnSpc>
            </a:pPr>
            <a:endParaRPr lang="en-US" dirty="0"/>
          </a:p>
          <a:p>
            <a:pPr>
              <a:lnSpc>
                <a:spcPct val="90000"/>
              </a:lnSpc>
            </a:pPr>
            <a:r>
              <a:rPr lang="en-US" dirty="0"/>
              <a:t>Allocate query </a:t>
            </a:r>
            <a:r>
              <a:rPr lang="en-US" b="1" i="1" dirty="0"/>
              <a:t>q</a:t>
            </a:r>
            <a:r>
              <a:rPr lang="en-US" dirty="0"/>
              <a:t> to bidder </a:t>
            </a:r>
            <a:r>
              <a:rPr lang="en-US" b="1" i="1" dirty="0" err="1"/>
              <a:t>i</a:t>
            </a:r>
            <a:r>
              <a:rPr lang="en-US" dirty="0"/>
              <a:t> with largest </a:t>
            </a:r>
            <a:br>
              <a:rPr lang="en-US" dirty="0"/>
            </a:br>
            <a:r>
              <a:rPr lang="en-US" dirty="0"/>
              <a:t>value of </a:t>
            </a:r>
            <a:r>
              <a:rPr lang="en-US" b="1" i="1" dirty="0">
                <a:latin typeface="Symbol" pitchFamily="1" charset="2"/>
                <a:sym typeface="Symbol" pitchFamily="1" charset="2"/>
              </a:rPr>
              <a:t></a:t>
            </a:r>
            <a:r>
              <a:rPr lang="en-US" b="1" i="1" baseline="-25000" dirty="0" err="1">
                <a:sym typeface="Symbol" pitchFamily="1" charset="2"/>
              </a:rPr>
              <a:t>i</a:t>
            </a:r>
            <a:r>
              <a:rPr lang="en-US" b="1" i="1" dirty="0"/>
              <a:t>(q)</a:t>
            </a:r>
          </a:p>
          <a:p>
            <a:pPr lvl="8">
              <a:lnSpc>
                <a:spcPct val="90000"/>
              </a:lnSpc>
            </a:pPr>
            <a:endParaRPr lang="en-US" dirty="0"/>
          </a:p>
          <a:p>
            <a:pPr>
              <a:lnSpc>
                <a:spcPct val="90000"/>
              </a:lnSpc>
            </a:pPr>
            <a:r>
              <a:rPr lang="en-US" b="1" dirty="0">
                <a:solidFill>
                  <a:srgbClr val="D60093"/>
                </a:solidFill>
              </a:rPr>
              <a:t>Same competitive ratio (1-1/e)</a:t>
            </a:r>
          </a:p>
        </p:txBody>
      </p:sp>
      <p:sp>
        <p:nvSpPr>
          <p:cNvPr id="5" name="Slide Number Placeholder 4"/>
          <p:cNvSpPr>
            <a:spLocks noGrp="1"/>
          </p:cNvSpPr>
          <p:nvPr>
            <p:ph type="sldNum" sz="quarter" idx="12"/>
          </p:nvPr>
        </p:nvSpPr>
        <p:spPr/>
        <p:txBody>
          <a:bodyPr/>
          <a:lstStyle/>
          <a:p>
            <a:fld id="{19B12225-5612-419B-A8D5-4B8EEE4C217E}" type="slidenum">
              <a:rPr lang="en-US" smtClean="0"/>
              <a:pPr/>
              <a:t>39</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678014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78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78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8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827">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7827">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7827">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782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Example: Bipartite Matching</a:t>
            </a:r>
          </a:p>
        </p:txBody>
      </p:sp>
      <p:grpSp>
        <p:nvGrpSpPr>
          <p:cNvPr id="29" name="Group 28"/>
          <p:cNvGrpSpPr/>
          <p:nvPr/>
        </p:nvGrpSpPr>
        <p:grpSpPr>
          <a:xfrm>
            <a:off x="2605088" y="2133600"/>
            <a:ext cx="3833907" cy="2590800"/>
            <a:chOff x="822325" y="1524000"/>
            <a:chExt cx="3833907" cy="2590800"/>
          </a:xfrm>
        </p:grpSpPr>
        <p:sp>
          <p:nvSpPr>
            <p:cNvPr id="45060" name="Oval 4"/>
            <p:cNvSpPr>
              <a:spLocks noChangeArrowheads="1"/>
            </p:cNvSpPr>
            <p:nvPr/>
          </p:nvSpPr>
          <p:spPr bwMode="auto">
            <a:xfrm>
              <a:off x="1905000" y="1828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5061" name="Oval 5"/>
            <p:cNvSpPr>
              <a:spLocks noChangeArrowheads="1"/>
            </p:cNvSpPr>
            <p:nvPr/>
          </p:nvSpPr>
          <p:spPr bwMode="auto">
            <a:xfrm>
              <a:off x="1905000" y="236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5062" name="Oval 6"/>
            <p:cNvSpPr>
              <a:spLocks noChangeArrowheads="1"/>
            </p:cNvSpPr>
            <p:nvPr/>
          </p:nvSpPr>
          <p:spPr bwMode="auto">
            <a:xfrm>
              <a:off x="1905000" y="2895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5063" name="Oval 7"/>
            <p:cNvSpPr>
              <a:spLocks noChangeArrowheads="1"/>
            </p:cNvSpPr>
            <p:nvPr/>
          </p:nvSpPr>
          <p:spPr bwMode="auto">
            <a:xfrm>
              <a:off x="1905000"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5065" name="Oval 9"/>
            <p:cNvSpPr>
              <a:spLocks noChangeArrowheads="1"/>
            </p:cNvSpPr>
            <p:nvPr/>
          </p:nvSpPr>
          <p:spPr bwMode="auto">
            <a:xfrm>
              <a:off x="3352800" y="236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5066" name="Oval 10"/>
            <p:cNvSpPr>
              <a:spLocks noChangeArrowheads="1"/>
            </p:cNvSpPr>
            <p:nvPr/>
          </p:nvSpPr>
          <p:spPr bwMode="auto">
            <a:xfrm>
              <a:off x="3352800" y="2895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5067" name="Oval 11"/>
            <p:cNvSpPr>
              <a:spLocks noChangeArrowheads="1"/>
            </p:cNvSpPr>
            <p:nvPr/>
          </p:nvSpPr>
          <p:spPr bwMode="auto">
            <a:xfrm>
              <a:off x="3352800"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45068" name="Line 12"/>
            <p:cNvSpPr>
              <a:spLocks noChangeShapeType="1"/>
            </p:cNvSpPr>
            <p:nvPr/>
          </p:nvSpPr>
          <p:spPr bwMode="auto">
            <a:xfrm>
              <a:off x="2057400" y="1905000"/>
              <a:ext cx="1295400" cy="0"/>
            </a:xfrm>
            <a:prstGeom prst="line">
              <a:avLst/>
            </a:prstGeom>
            <a:noFill/>
            <a:ln w="9525">
              <a:solidFill>
                <a:schemeClr val="tx1"/>
              </a:solidFill>
              <a:round/>
              <a:headEnd/>
              <a:tailEnd/>
            </a:ln>
            <a:effectLst/>
          </p:spPr>
          <p:txBody>
            <a:bodyPr/>
            <a:lstStyle/>
            <a:p>
              <a:endParaRPr lang="en-US"/>
            </a:p>
          </p:txBody>
        </p:sp>
        <p:sp>
          <p:nvSpPr>
            <p:cNvPr id="45069" name="Line 13"/>
            <p:cNvSpPr>
              <a:spLocks noChangeShapeType="1"/>
            </p:cNvSpPr>
            <p:nvPr/>
          </p:nvSpPr>
          <p:spPr bwMode="auto">
            <a:xfrm>
              <a:off x="2057400" y="1981200"/>
              <a:ext cx="1295400" cy="990600"/>
            </a:xfrm>
            <a:prstGeom prst="line">
              <a:avLst/>
            </a:prstGeom>
            <a:noFill/>
            <a:ln w="9525">
              <a:solidFill>
                <a:schemeClr val="tx1"/>
              </a:solidFill>
              <a:round/>
              <a:headEnd/>
              <a:tailEnd/>
            </a:ln>
            <a:effectLst/>
          </p:spPr>
          <p:txBody>
            <a:bodyPr/>
            <a:lstStyle/>
            <a:p>
              <a:endParaRPr lang="en-US"/>
            </a:p>
          </p:txBody>
        </p:sp>
        <p:sp>
          <p:nvSpPr>
            <p:cNvPr id="45070" name="Line 14"/>
            <p:cNvSpPr>
              <a:spLocks noChangeShapeType="1"/>
            </p:cNvSpPr>
            <p:nvPr/>
          </p:nvSpPr>
          <p:spPr bwMode="auto">
            <a:xfrm>
              <a:off x="2057400" y="2438400"/>
              <a:ext cx="1295400" cy="0"/>
            </a:xfrm>
            <a:prstGeom prst="line">
              <a:avLst/>
            </a:prstGeom>
            <a:noFill/>
            <a:ln w="9525">
              <a:solidFill>
                <a:schemeClr val="tx1"/>
              </a:solidFill>
              <a:round/>
              <a:headEnd/>
              <a:tailEnd/>
            </a:ln>
            <a:effectLst/>
          </p:spPr>
          <p:txBody>
            <a:bodyPr/>
            <a:lstStyle/>
            <a:p>
              <a:endParaRPr lang="en-US"/>
            </a:p>
          </p:txBody>
        </p:sp>
        <p:sp>
          <p:nvSpPr>
            <p:cNvPr id="45071" name="Line 15"/>
            <p:cNvSpPr>
              <a:spLocks noChangeShapeType="1"/>
            </p:cNvSpPr>
            <p:nvPr/>
          </p:nvSpPr>
          <p:spPr bwMode="auto">
            <a:xfrm flipV="1">
              <a:off x="2057400" y="2438400"/>
              <a:ext cx="1295400" cy="533400"/>
            </a:xfrm>
            <a:prstGeom prst="line">
              <a:avLst/>
            </a:prstGeom>
            <a:noFill/>
            <a:ln w="9525">
              <a:solidFill>
                <a:schemeClr val="tx1"/>
              </a:solidFill>
              <a:round/>
              <a:headEnd/>
              <a:tailEnd/>
            </a:ln>
            <a:effectLst/>
          </p:spPr>
          <p:txBody>
            <a:bodyPr/>
            <a:lstStyle/>
            <a:p>
              <a:endParaRPr lang="en-US"/>
            </a:p>
          </p:txBody>
        </p:sp>
        <p:sp>
          <p:nvSpPr>
            <p:cNvPr id="45072" name="Line 16"/>
            <p:cNvSpPr>
              <a:spLocks noChangeShapeType="1"/>
            </p:cNvSpPr>
            <p:nvPr/>
          </p:nvSpPr>
          <p:spPr bwMode="auto">
            <a:xfrm>
              <a:off x="2057400" y="2971800"/>
              <a:ext cx="1295400" cy="533400"/>
            </a:xfrm>
            <a:prstGeom prst="line">
              <a:avLst/>
            </a:prstGeom>
            <a:noFill/>
            <a:ln w="9525">
              <a:solidFill>
                <a:schemeClr val="tx1"/>
              </a:solidFill>
              <a:round/>
              <a:headEnd/>
              <a:tailEnd/>
            </a:ln>
            <a:effectLst/>
          </p:spPr>
          <p:txBody>
            <a:bodyPr/>
            <a:lstStyle/>
            <a:p>
              <a:endParaRPr lang="en-US"/>
            </a:p>
          </p:txBody>
        </p:sp>
        <p:sp>
          <p:nvSpPr>
            <p:cNvPr id="45074" name="Line 18"/>
            <p:cNvSpPr>
              <a:spLocks noChangeShapeType="1"/>
            </p:cNvSpPr>
            <p:nvPr/>
          </p:nvSpPr>
          <p:spPr bwMode="auto">
            <a:xfrm flipV="1">
              <a:off x="2057400" y="1905000"/>
              <a:ext cx="1371600" cy="1600200"/>
            </a:xfrm>
            <a:prstGeom prst="line">
              <a:avLst/>
            </a:prstGeom>
            <a:noFill/>
            <a:ln w="9525">
              <a:solidFill>
                <a:schemeClr val="tx1"/>
              </a:solidFill>
              <a:round/>
              <a:headEnd/>
              <a:tailEnd/>
            </a:ln>
            <a:effectLst/>
          </p:spPr>
          <p:txBody>
            <a:bodyPr/>
            <a:lstStyle/>
            <a:p>
              <a:endParaRPr lang="en-US"/>
            </a:p>
          </p:txBody>
        </p:sp>
        <p:sp>
          <p:nvSpPr>
            <p:cNvPr id="45075" name="Text Box 19"/>
            <p:cNvSpPr txBox="1">
              <a:spLocks noChangeArrowheads="1"/>
            </p:cNvSpPr>
            <p:nvPr/>
          </p:nvSpPr>
          <p:spPr bwMode="auto">
            <a:xfrm>
              <a:off x="1574800" y="1676400"/>
              <a:ext cx="330200" cy="366713"/>
            </a:xfrm>
            <a:prstGeom prst="rect">
              <a:avLst/>
            </a:prstGeom>
            <a:noFill/>
            <a:ln w="9525">
              <a:noFill/>
              <a:miter lim="800000"/>
              <a:headEnd/>
              <a:tailEnd/>
            </a:ln>
            <a:effectLst/>
          </p:spPr>
          <p:txBody>
            <a:bodyPr wrap="none">
              <a:spAutoFit/>
            </a:bodyPr>
            <a:lstStyle/>
            <a:p>
              <a:r>
                <a:rPr lang="en-US"/>
                <a:t>1</a:t>
              </a:r>
            </a:p>
          </p:txBody>
        </p:sp>
        <p:sp>
          <p:nvSpPr>
            <p:cNvPr id="45076" name="Text Box 20"/>
            <p:cNvSpPr txBox="1">
              <a:spLocks noChangeArrowheads="1"/>
            </p:cNvSpPr>
            <p:nvPr/>
          </p:nvSpPr>
          <p:spPr bwMode="auto">
            <a:xfrm>
              <a:off x="1600200" y="2241550"/>
              <a:ext cx="330200" cy="366713"/>
            </a:xfrm>
            <a:prstGeom prst="rect">
              <a:avLst/>
            </a:prstGeom>
            <a:noFill/>
            <a:ln w="9525">
              <a:noFill/>
              <a:miter lim="800000"/>
              <a:headEnd/>
              <a:tailEnd/>
            </a:ln>
            <a:effectLst/>
          </p:spPr>
          <p:txBody>
            <a:bodyPr wrap="none">
              <a:spAutoFit/>
            </a:bodyPr>
            <a:lstStyle/>
            <a:p>
              <a:r>
                <a:rPr lang="en-US"/>
                <a:t>2</a:t>
              </a:r>
            </a:p>
          </p:txBody>
        </p:sp>
        <p:sp>
          <p:nvSpPr>
            <p:cNvPr id="45077" name="Text Box 21"/>
            <p:cNvSpPr txBox="1">
              <a:spLocks noChangeArrowheads="1"/>
            </p:cNvSpPr>
            <p:nvPr/>
          </p:nvSpPr>
          <p:spPr bwMode="auto">
            <a:xfrm>
              <a:off x="1574800" y="2774950"/>
              <a:ext cx="330200" cy="366713"/>
            </a:xfrm>
            <a:prstGeom prst="rect">
              <a:avLst/>
            </a:prstGeom>
            <a:noFill/>
            <a:ln w="9525">
              <a:noFill/>
              <a:miter lim="800000"/>
              <a:headEnd/>
              <a:tailEnd/>
            </a:ln>
            <a:effectLst/>
          </p:spPr>
          <p:txBody>
            <a:bodyPr wrap="none">
              <a:spAutoFit/>
            </a:bodyPr>
            <a:lstStyle/>
            <a:p>
              <a:r>
                <a:rPr lang="en-US"/>
                <a:t>3</a:t>
              </a:r>
            </a:p>
          </p:txBody>
        </p:sp>
        <p:sp>
          <p:nvSpPr>
            <p:cNvPr id="45078" name="Text Box 22"/>
            <p:cNvSpPr txBox="1">
              <a:spLocks noChangeArrowheads="1"/>
            </p:cNvSpPr>
            <p:nvPr/>
          </p:nvSpPr>
          <p:spPr bwMode="auto">
            <a:xfrm>
              <a:off x="1574800" y="3308350"/>
              <a:ext cx="330200" cy="366713"/>
            </a:xfrm>
            <a:prstGeom prst="rect">
              <a:avLst/>
            </a:prstGeom>
            <a:noFill/>
            <a:ln w="9525">
              <a:noFill/>
              <a:miter lim="800000"/>
              <a:headEnd/>
              <a:tailEnd/>
            </a:ln>
            <a:effectLst/>
          </p:spPr>
          <p:txBody>
            <a:bodyPr wrap="none">
              <a:spAutoFit/>
            </a:bodyPr>
            <a:lstStyle/>
            <a:p>
              <a:r>
                <a:rPr lang="en-US"/>
                <a:t>4</a:t>
              </a:r>
            </a:p>
          </p:txBody>
        </p:sp>
        <p:sp>
          <p:nvSpPr>
            <p:cNvPr id="45079" name="Text Box 23"/>
            <p:cNvSpPr txBox="1">
              <a:spLocks noChangeArrowheads="1"/>
            </p:cNvSpPr>
            <p:nvPr/>
          </p:nvSpPr>
          <p:spPr bwMode="auto">
            <a:xfrm>
              <a:off x="3489325" y="1631950"/>
              <a:ext cx="320675" cy="366713"/>
            </a:xfrm>
            <a:prstGeom prst="rect">
              <a:avLst/>
            </a:prstGeom>
            <a:noFill/>
            <a:ln w="9525">
              <a:noFill/>
              <a:miter lim="800000"/>
              <a:headEnd/>
              <a:tailEnd/>
            </a:ln>
            <a:effectLst/>
          </p:spPr>
          <p:txBody>
            <a:bodyPr wrap="none">
              <a:spAutoFit/>
            </a:bodyPr>
            <a:lstStyle/>
            <a:p>
              <a:r>
                <a:rPr lang="en-US"/>
                <a:t>a</a:t>
              </a:r>
            </a:p>
          </p:txBody>
        </p:sp>
        <p:sp>
          <p:nvSpPr>
            <p:cNvPr id="45080" name="Text Box 24"/>
            <p:cNvSpPr txBox="1">
              <a:spLocks noChangeArrowheads="1"/>
            </p:cNvSpPr>
            <p:nvPr/>
          </p:nvSpPr>
          <p:spPr bwMode="auto">
            <a:xfrm>
              <a:off x="3489325" y="2241550"/>
              <a:ext cx="327025" cy="366713"/>
            </a:xfrm>
            <a:prstGeom prst="rect">
              <a:avLst/>
            </a:prstGeom>
            <a:noFill/>
            <a:ln w="9525">
              <a:noFill/>
              <a:miter lim="800000"/>
              <a:headEnd/>
              <a:tailEnd/>
            </a:ln>
            <a:effectLst/>
          </p:spPr>
          <p:txBody>
            <a:bodyPr wrap="none">
              <a:spAutoFit/>
            </a:bodyPr>
            <a:lstStyle/>
            <a:p>
              <a:r>
                <a:rPr lang="en-US"/>
                <a:t>b</a:t>
              </a:r>
            </a:p>
          </p:txBody>
        </p:sp>
        <p:sp>
          <p:nvSpPr>
            <p:cNvPr id="45081" name="Text Box 25"/>
            <p:cNvSpPr txBox="1">
              <a:spLocks noChangeArrowheads="1"/>
            </p:cNvSpPr>
            <p:nvPr/>
          </p:nvSpPr>
          <p:spPr bwMode="auto">
            <a:xfrm>
              <a:off x="3505200" y="2743200"/>
              <a:ext cx="303213" cy="366713"/>
            </a:xfrm>
            <a:prstGeom prst="rect">
              <a:avLst/>
            </a:prstGeom>
            <a:noFill/>
            <a:ln w="9525">
              <a:noFill/>
              <a:miter lim="800000"/>
              <a:headEnd/>
              <a:tailEnd/>
            </a:ln>
            <a:effectLst/>
          </p:spPr>
          <p:txBody>
            <a:bodyPr wrap="none">
              <a:spAutoFit/>
            </a:bodyPr>
            <a:lstStyle/>
            <a:p>
              <a:r>
                <a:rPr lang="en-US"/>
                <a:t>c</a:t>
              </a:r>
            </a:p>
          </p:txBody>
        </p:sp>
        <p:sp>
          <p:nvSpPr>
            <p:cNvPr id="45082" name="Text Box 26"/>
            <p:cNvSpPr txBox="1">
              <a:spLocks noChangeArrowheads="1"/>
            </p:cNvSpPr>
            <p:nvPr/>
          </p:nvSpPr>
          <p:spPr bwMode="auto">
            <a:xfrm>
              <a:off x="3505200" y="3308350"/>
              <a:ext cx="327025" cy="366713"/>
            </a:xfrm>
            <a:prstGeom prst="rect">
              <a:avLst/>
            </a:prstGeom>
            <a:noFill/>
            <a:ln w="9525">
              <a:noFill/>
              <a:miter lim="800000"/>
              <a:headEnd/>
              <a:tailEnd/>
            </a:ln>
            <a:effectLst/>
          </p:spPr>
          <p:txBody>
            <a:bodyPr wrap="none">
              <a:spAutoFit/>
            </a:bodyPr>
            <a:lstStyle/>
            <a:p>
              <a:r>
                <a:rPr lang="en-US"/>
                <a:t>d</a:t>
              </a:r>
            </a:p>
          </p:txBody>
        </p:sp>
        <p:sp>
          <p:nvSpPr>
            <p:cNvPr id="45084" name="Oval 28"/>
            <p:cNvSpPr>
              <a:spLocks noChangeArrowheads="1"/>
            </p:cNvSpPr>
            <p:nvPr/>
          </p:nvSpPr>
          <p:spPr bwMode="auto">
            <a:xfrm>
              <a:off x="1371600" y="1524000"/>
              <a:ext cx="1143000" cy="2514600"/>
            </a:xfrm>
            <a:prstGeom prst="ellipse">
              <a:avLst/>
            </a:prstGeom>
            <a:noFill/>
            <a:ln w="9525">
              <a:solidFill>
                <a:schemeClr val="tx1"/>
              </a:solidFill>
              <a:round/>
              <a:headEnd/>
              <a:tailEnd/>
            </a:ln>
            <a:effectLst/>
          </p:spPr>
          <p:txBody>
            <a:bodyPr wrap="none" anchor="ctr"/>
            <a:lstStyle/>
            <a:p>
              <a:endParaRPr lang="en-US"/>
            </a:p>
          </p:txBody>
        </p:sp>
        <p:sp>
          <p:nvSpPr>
            <p:cNvPr id="45085" name="Oval 29"/>
            <p:cNvSpPr>
              <a:spLocks noChangeArrowheads="1"/>
            </p:cNvSpPr>
            <p:nvPr/>
          </p:nvSpPr>
          <p:spPr bwMode="auto">
            <a:xfrm>
              <a:off x="3048000" y="1524000"/>
              <a:ext cx="1066800" cy="2590800"/>
            </a:xfrm>
            <a:prstGeom prst="ellipse">
              <a:avLst/>
            </a:prstGeom>
            <a:noFill/>
            <a:ln w="9525">
              <a:solidFill>
                <a:schemeClr val="tx1"/>
              </a:solidFill>
              <a:round/>
              <a:headEnd/>
              <a:tailEnd/>
            </a:ln>
            <a:effectLst/>
          </p:spPr>
          <p:txBody>
            <a:bodyPr wrap="none" anchor="ctr"/>
            <a:lstStyle/>
            <a:p>
              <a:endParaRPr lang="en-US"/>
            </a:p>
          </p:txBody>
        </p:sp>
        <p:sp>
          <p:nvSpPr>
            <p:cNvPr id="45086" name="Text Box 30"/>
            <p:cNvSpPr txBox="1">
              <a:spLocks noChangeArrowheads="1"/>
            </p:cNvSpPr>
            <p:nvPr/>
          </p:nvSpPr>
          <p:spPr bwMode="auto">
            <a:xfrm>
              <a:off x="822325" y="3384550"/>
              <a:ext cx="673582" cy="369332"/>
            </a:xfrm>
            <a:prstGeom prst="rect">
              <a:avLst/>
            </a:prstGeom>
            <a:noFill/>
            <a:ln w="9525">
              <a:noFill/>
              <a:miter lim="800000"/>
              <a:headEnd/>
              <a:tailEnd/>
            </a:ln>
            <a:effectLst/>
          </p:spPr>
          <p:txBody>
            <a:bodyPr wrap="none">
              <a:spAutoFit/>
            </a:bodyPr>
            <a:lstStyle/>
            <a:p>
              <a:r>
                <a:rPr lang="en-US" b="1" dirty="0">
                  <a:solidFill>
                    <a:srgbClr val="008000"/>
                  </a:solidFill>
                </a:rPr>
                <a:t>Boys</a:t>
              </a:r>
            </a:p>
          </p:txBody>
        </p:sp>
        <p:sp>
          <p:nvSpPr>
            <p:cNvPr id="45088" name="Text Box 32"/>
            <p:cNvSpPr txBox="1">
              <a:spLocks noChangeArrowheads="1"/>
            </p:cNvSpPr>
            <p:nvPr/>
          </p:nvSpPr>
          <p:spPr bwMode="auto">
            <a:xfrm>
              <a:off x="4022725" y="3384550"/>
              <a:ext cx="633507" cy="369332"/>
            </a:xfrm>
            <a:prstGeom prst="rect">
              <a:avLst/>
            </a:prstGeom>
            <a:noFill/>
            <a:ln w="9525">
              <a:noFill/>
              <a:miter lim="800000"/>
              <a:headEnd/>
              <a:tailEnd/>
            </a:ln>
            <a:effectLst/>
          </p:spPr>
          <p:txBody>
            <a:bodyPr wrap="none">
              <a:spAutoFit/>
            </a:bodyPr>
            <a:lstStyle/>
            <a:p>
              <a:r>
                <a:rPr lang="en-US" b="1" dirty="0">
                  <a:solidFill>
                    <a:srgbClr val="008000"/>
                  </a:solidFill>
                </a:rPr>
                <a:t>Girls</a:t>
              </a:r>
            </a:p>
          </p:txBody>
        </p:sp>
        <p:sp>
          <p:nvSpPr>
            <p:cNvPr id="45064" name="Oval 8"/>
            <p:cNvSpPr>
              <a:spLocks noChangeArrowheads="1"/>
            </p:cNvSpPr>
            <p:nvPr/>
          </p:nvSpPr>
          <p:spPr bwMode="auto">
            <a:xfrm>
              <a:off x="3352800" y="1828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31" name="Slide Number Placeholder 30"/>
          <p:cNvSpPr>
            <a:spLocks noGrp="1"/>
          </p:cNvSpPr>
          <p:nvPr>
            <p:ph type="sldNum" sz="quarter" idx="12"/>
          </p:nvPr>
        </p:nvSpPr>
        <p:spPr/>
        <p:txBody>
          <a:bodyPr/>
          <a:lstStyle/>
          <a:p>
            <a:fld id="{19B12225-5612-419B-A8D5-4B8EEE4C217E}" type="slidenum">
              <a:rPr lang="en-US" smtClean="0"/>
              <a:pPr/>
              <a:t>4</a:t>
            </a:fld>
            <a:endParaRPr lang="en-US"/>
          </a:p>
        </p:txBody>
      </p:sp>
      <p:sp>
        <p:nvSpPr>
          <p:cNvPr id="32" name="Footer Placeholder 31"/>
          <p:cNvSpPr>
            <a:spLocks noGrp="1"/>
          </p:cNvSpPr>
          <p:nvPr>
            <p:ph type="ftr" sz="quarter" idx="11"/>
          </p:nvPr>
        </p:nvSpPr>
        <p:spPr/>
        <p:txBody>
          <a:bodyPr/>
          <a:lstStyle/>
          <a:p>
            <a:r>
              <a:rPr lang="en-US"/>
              <a:t>J. Leskovec, A. Rajaraman, J. Ullman: Mining of Massive Datasets, http://www.mmds.org</a:t>
            </a:r>
          </a:p>
        </p:txBody>
      </p:sp>
      <p:sp>
        <p:nvSpPr>
          <p:cNvPr id="33" name="Text Box 25"/>
          <p:cNvSpPr txBox="1">
            <a:spLocks noChangeArrowheads="1"/>
          </p:cNvSpPr>
          <p:nvPr/>
        </p:nvSpPr>
        <p:spPr bwMode="auto">
          <a:xfrm>
            <a:off x="1677532" y="4876800"/>
            <a:ext cx="6649321" cy="1384995"/>
          </a:xfrm>
          <a:prstGeom prst="rect">
            <a:avLst/>
          </a:prstGeom>
          <a:noFill/>
          <a:ln w="9525">
            <a:noFill/>
            <a:miter lim="800000"/>
            <a:headEnd/>
            <a:tailEnd/>
          </a:ln>
          <a:effectLst/>
        </p:spPr>
        <p:txBody>
          <a:bodyPr wrap="none">
            <a:spAutoFit/>
          </a:bodyPr>
          <a:lstStyle/>
          <a:p>
            <a:pPr algn="ctr"/>
            <a:r>
              <a:rPr lang="en-US" sz="2800" b="1" dirty="0">
                <a:latin typeface="Calibri" pitchFamily="34" charset="0"/>
                <a:cs typeface="Calibri" pitchFamily="34" charset="0"/>
              </a:rPr>
              <a:t>Nodes: Boys and Girls; Edges: Preferences</a:t>
            </a:r>
          </a:p>
          <a:p>
            <a:pPr algn="ctr"/>
            <a:r>
              <a:rPr lang="en-US" sz="2800" b="1" dirty="0">
                <a:solidFill>
                  <a:srgbClr val="D60093"/>
                </a:solidFill>
                <a:latin typeface="Calibri" pitchFamily="34" charset="0"/>
                <a:cs typeface="Calibri" pitchFamily="34" charset="0"/>
              </a:rPr>
              <a:t>Goal: Match boys to girls so that maximum </a:t>
            </a:r>
            <a:br>
              <a:rPr lang="en-US" sz="2800" b="1" dirty="0">
                <a:solidFill>
                  <a:srgbClr val="D60093"/>
                </a:solidFill>
                <a:latin typeface="Calibri" pitchFamily="34" charset="0"/>
                <a:cs typeface="Calibri" pitchFamily="34" charset="0"/>
              </a:rPr>
            </a:br>
            <a:r>
              <a:rPr lang="en-US" sz="2800" b="1" dirty="0">
                <a:solidFill>
                  <a:srgbClr val="D60093"/>
                </a:solidFill>
                <a:latin typeface="Calibri" pitchFamily="34" charset="0"/>
                <a:cs typeface="Calibri" pitchFamily="34" charset="0"/>
              </a:rPr>
              <a:t>number of preferences is satisfied</a:t>
            </a:r>
          </a:p>
        </p:txBody>
      </p:sp>
    </p:spTree>
    <p:extLst>
      <p:ext uri="{BB962C8B-B14F-4D97-AF65-F5344CB8AC3E}">
        <p14:creationId xmlns:p14="http://schemas.microsoft.com/office/powerpoint/2010/main" val="295961990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48EFC-C387-E943-A40F-1E2427841D99}"/>
              </a:ext>
            </a:extLst>
          </p:cNvPr>
          <p:cNvSpPr>
            <a:spLocks noGrp="1"/>
          </p:cNvSpPr>
          <p:nvPr>
            <p:ph type="title"/>
          </p:nvPr>
        </p:nvSpPr>
        <p:spPr/>
        <p:txBody>
          <a:bodyPr/>
          <a:lstStyle/>
          <a:p>
            <a:r>
              <a:rPr lang="en-US" dirty="0"/>
              <a:t>Google Ads</a:t>
            </a:r>
          </a:p>
        </p:txBody>
      </p:sp>
      <p:sp>
        <p:nvSpPr>
          <p:cNvPr id="3" name="Content Placeholder 2">
            <a:extLst>
              <a:ext uri="{FF2B5EF4-FFF2-40B4-BE49-F238E27FC236}">
                <a16:creationId xmlns:a16="http://schemas.microsoft.com/office/drawing/2014/main" id="{13C83B2C-43D3-594D-AF5D-F6B98594D370}"/>
              </a:ext>
            </a:extLst>
          </p:cNvPr>
          <p:cNvSpPr>
            <a:spLocks noGrp="1"/>
          </p:cNvSpPr>
          <p:nvPr>
            <p:ph idx="1"/>
          </p:nvPr>
        </p:nvSpPr>
        <p:spPr>
          <a:xfrm>
            <a:off x="457200" y="1295401"/>
            <a:ext cx="8229600" cy="609600"/>
          </a:xfrm>
        </p:spPr>
        <p:txBody>
          <a:bodyPr>
            <a:normAutofit lnSpcReduction="10000"/>
          </a:bodyPr>
          <a:lstStyle/>
          <a:p>
            <a:r>
              <a:rPr lang="en-US" dirty="0"/>
              <a:t>Google </a:t>
            </a:r>
            <a:r>
              <a:rPr lang="en-US" dirty="0" err="1"/>
              <a:t>Adwords</a:t>
            </a:r>
            <a:r>
              <a:rPr lang="en-US" dirty="0"/>
              <a:t> is now Google Ads.</a:t>
            </a:r>
          </a:p>
        </p:txBody>
      </p:sp>
      <p:sp>
        <p:nvSpPr>
          <p:cNvPr id="5" name="Slide Number Placeholder 4">
            <a:extLst>
              <a:ext uri="{FF2B5EF4-FFF2-40B4-BE49-F238E27FC236}">
                <a16:creationId xmlns:a16="http://schemas.microsoft.com/office/drawing/2014/main" id="{30A7AEAC-A844-5F44-98FD-D507997FC75F}"/>
              </a:ext>
            </a:extLst>
          </p:cNvPr>
          <p:cNvSpPr>
            <a:spLocks noGrp="1"/>
          </p:cNvSpPr>
          <p:nvPr>
            <p:ph type="sldNum" sz="quarter" idx="12"/>
          </p:nvPr>
        </p:nvSpPr>
        <p:spPr/>
        <p:txBody>
          <a:bodyPr/>
          <a:lstStyle/>
          <a:p>
            <a:fld id="{19B12225-5612-419B-A8D5-4B8EEE4C217E}" type="slidenum">
              <a:rPr lang="en-US" smtClean="0"/>
              <a:pPr/>
              <a:t>40</a:t>
            </a:fld>
            <a:endParaRPr lang="en-US"/>
          </a:p>
        </p:txBody>
      </p:sp>
      <p:pic>
        <p:nvPicPr>
          <p:cNvPr id="6" name="Picture 5">
            <a:extLst>
              <a:ext uri="{FF2B5EF4-FFF2-40B4-BE49-F238E27FC236}">
                <a16:creationId xmlns:a16="http://schemas.microsoft.com/office/drawing/2014/main" id="{78443F23-68BE-AD4F-BCD2-E7376FCEC112}"/>
              </a:ext>
            </a:extLst>
          </p:cNvPr>
          <p:cNvPicPr>
            <a:picLocks noChangeAspect="1"/>
          </p:cNvPicPr>
          <p:nvPr/>
        </p:nvPicPr>
        <p:blipFill>
          <a:blip r:embed="rId2"/>
          <a:stretch>
            <a:fillRect/>
          </a:stretch>
        </p:blipFill>
        <p:spPr>
          <a:xfrm>
            <a:off x="188026" y="2211674"/>
            <a:ext cx="8382000" cy="3701240"/>
          </a:xfrm>
          <a:prstGeom prst="rect">
            <a:avLst/>
          </a:prstGeom>
        </p:spPr>
      </p:pic>
      <p:sp>
        <p:nvSpPr>
          <p:cNvPr id="7" name="TextBox 6">
            <a:extLst>
              <a:ext uri="{FF2B5EF4-FFF2-40B4-BE49-F238E27FC236}">
                <a16:creationId xmlns:a16="http://schemas.microsoft.com/office/drawing/2014/main" id="{0EDDE29E-D4C1-6948-A501-34B8F6007E71}"/>
              </a:ext>
            </a:extLst>
          </p:cNvPr>
          <p:cNvSpPr txBox="1"/>
          <p:nvPr/>
        </p:nvSpPr>
        <p:spPr>
          <a:xfrm>
            <a:off x="8236162" y="6063631"/>
            <a:ext cx="445635" cy="369332"/>
          </a:xfrm>
          <a:prstGeom prst="rect">
            <a:avLst/>
          </a:prstGeom>
          <a:noFill/>
        </p:spPr>
        <p:txBody>
          <a:bodyPr wrap="none" rtlCol="0">
            <a:spAutoFit/>
          </a:bodyPr>
          <a:lstStyle/>
          <a:p>
            <a:r>
              <a:rPr lang="en-US" dirty="0">
                <a:latin typeface="Arial" pitchFamily="34" charset="0"/>
                <a:cs typeface="Arial" pitchFamily="34" charset="0"/>
              </a:rPr>
              <a:t>Ye</a:t>
            </a:r>
          </a:p>
        </p:txBody>
      </p:sp>
    </p:spTree>
    <p:extLst>
      <p:ext uri="{BB962C8B-B14F-4D97-AF65-F5344CB8AC3E}">
        <p14:creationId xmlns:p14="http://schemas.microsoft.com/office/powerpoint/2010/main" val="22128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91676-D2CF-9B4D-AA90-DA3CFBF98DEC}"/>
              </a:ext>
            </a:extLst>
          </p:cNvPr>
          <p:cNvSpPr>
            <a:spLocks noGrp="1"/>
          </p:cNvSpPr>
          <p:nvPr>
            <p:ph type="title"/>
          </p:nvPr>
        </p:nvSpPr>
        <p:spPr>
          <a:xfrm>
            <a:off x="152400" y="152400"/>
            <a:ext cx="8686800" cy="987552"/>
          </a:xfrm>
        </p:spPr>
        <p:txBody>
          <a:bodyPr>
            <a:noAutofit/>
          </a:bodyPr>
          <a:lstStyle/>
          <a:p>
            <a:r>
              <a:rPr lang="en-US" sz="3600" dirty="0"/>
              <a:t>From paid search to paid social advertising</a:t>
            </a:r>
          </a:p>
        </p:txBody>
      </p:sp>
      <p:sp>
        <p:nvSpPr>
          <p:cNvPr id="3" name="Content Placeholder 2">
            <a:extLst>
              <a:ext uri="{FF2B5EF4-FFF2-40B4-BE49-F238E27FC236}">
                <a16:creationId xmlns:a16="http://schemas.microsoft.com/office/drawing/2014/main" id="{0128C1F2-2CD5-2843-B873-E2AB81370D78}"/>
              </a:ext>
            </a:extLst>
          </p:cNvPr>
          <p:cNvSpPr>
            <a:spLocks noGrp="1"/>
          </p:cNvSpPr>
          <p:nvPr>
            <p:ph idx="1"/>
          </p:nvPr>
        </p:nvSpPr>
        <p:spPr/>
        <p:txBody>
          <a:bodyPr>
            <a:normAutofit/>
          </a:bodyPr>
          <a:lstStyle/>
          <a:p>
            <a:r>
              <a:rPr lang="en-US" dirty="0"/>
              <a:t>Paid search (also known as pay=per-click advertising) -- Google Ads, Bing Ad</a:t>
            </a:r>
          </a:p>
          <a:p>
            <a:r>
              <a:rPr lang="en-US" dirty="0"/>
              <a:t>Paid social advertising</a:t>
            </a:r>
          </a:p>
          <a:p>
            <a:pPr lvl="1"/>
            <a:r>
              <a:rPr lang="en-US" dirty="0"/>
              <a:t>advertisers “search” for users</a:t>
            </a:r>
          </a:p>
          <a:p>
            <a:pPr lvl="1"/>
            <a:r>
              <a:rPr lang="en-US" dirty="0"/>
              <a:t>advertisers target users according to their profiles, from demographic data (such as age, gender, income, level of education, and marital status) to browsing preferences and social behavior.</a:t>
            </a:r>
          </a:p>
        </p:txBody>
      </p:sp>
      <p:sp>
        <p:nvSpPr>
          <p:cNvPr id="5" name="Slide Number Placeholder 4">
            <a:extLst>
              <a:ext uri="{FF2B5EF4-FFF2-40B4-BE49-F238E27FC236}">
                <a16:creationId xmlns:a16="http://schemas.microsoft.com/office/drawing/2014/main" id="{3B27E8F8-1C67-834F-AD7F-ACF746781CB8}"/>
              </a:ext>
            </a:extLst>
          </p:cNvPr>
          <p:cNvSpPr>
            <a:spLocks noGrp="1"/>
          </p:cNvSpPr>
          <p:nvPr>
            <p:ph type="sldNum" sz="quarter" idx="12"/>
          </p:nvPr>
        </p:nvSpPr>
        <p:spPr/>
        <p:txBody>
          <a:bodyPr/>
          <a:lstStyle/>
          <a:p>
            <a:fld id="{19B12225-5612-419B-A8D5-4B8EEE4C217E}" type="slidenum">
              <a:rPr lang="en-US" smtClean="0"/>
              <a:pPr/>
              <a:t>41</a:t>
            </a:fld>
            <a:endParaRPr lang="en-US"/>
          </a:p>
        </p:txBody>
      </p:sp>
      <p:sp>
        <p:nvSpPr>
          <p:cNvPr id="6" name="TextBox 5">
            <a:extLst>
              <a:ext uri="{FF2B5EF4-FFF2-40B4-BE49-F238E27FC236}">
                <a16:creationId xmlns:a16="http://schemas.microsoft.com/office/drawing/2014/main" id="{ED799311-19C8-8A45-B20D-68F71D7072FD}"/>
              </a:ext>
            </a:extLst>
          </p:cNvPr>
          <p:cNvSpPr txBox="1"/>
          <p:nvPr/>
        </p:nvSpPr>
        <p:spPr>
          <a:xfrm>
            <a:off x="8204396" y="6324600"/>
            <a:ext cx="445635" cy="369332"/>
          </a:xfrm>
          <a:prstGeom prst="rect">
            <a:avLst/>
          </a:prstGeom>
          <a:noFill/>
        </p:spPr>
        <p:txBody>
          <a:bodyPr wrap="none" rtlCol="0">
            <a:spAutoFit/>
          </a:bodyPr>
          <a:lstStyle/>
          <a:p>
            <a:r>
              <a:rPr lang="en-US" dirty="0">
                <a:latin typeface="Arial" pitchFamily="34" charset="0"/>
                <a:cs typeface="Arial" pitchFamily="34" charset="0"/>
              </a:rPr>
              <a:t>Ye</a:t>
            </a:r>
          </a:p>
        </p:txBody>
      </p:sp>
      <p:sp>
        <p:nvSpPr>
          <p:cNvPr id="7" name="TextBox 6">
            <a:extLst>
              <a:ext uri="{FF2B5EF4-FFF2-40B4-BE49-F238E27FC236}">
                <a16:creationId xmlns:a16="http://schemas.microsoft.com/office/drawing/2014/main" id="{3967543B-619D-0B45-8082-B39A0428C65E}"/>
              </a:ext>
            </a:extLst>
          </p:cNvPr>
          <p:cNvSpPr txBox="1"/>
          <p:nvPr/>
        </p:nvSpPr>
        <p:spPr>
          <a:xfrm>
            <a:off x="762000" y="5943600"/>
            <a:ext cx="5493876" cy="369332"/>
          </a:xfrm>
          <a:prstGeom prst="rect">
            <a:avLst/>
          </a:prstGeom>
          <a:noFill/>
        </p:spPr>
        <p:txBody>
          <a:bodyPr wrap="none" rtlCol="0">
            <a:spAutoFit/>
          </a:bodyPr>
          <a:lstStyle/>
          <a:p>
            <a:r>
              <a:rPr lang="en-US" dirty="0">
                <a:latin typeface="Arial" pitchFamily="34" charset="0"/>
                <a:cs typeface="Arial" pitchFamily="34" charset="0"/>
              </a:rPr>
              <a:t>Ref: https://</a:t>
            </a:r>
            <a:r>
              <a:rPr lang="en-US" dirty="0" err="1">
                <a:latin typeface="Arial" pitchFamily="34" charset="0"/>
                <a:cs typeface="Arial" pitchFamily="34" charset="0"/>
              </a:rPr>
              <a:t>www.wordstream.com</a:t>
            </a:r>
            <a:r>
              <a:rPr lang="en-US" dirty="0">
                <a:latin typeface="Arial" pitchFamily="34" charset="0"/>
                <a:cs typeface="Arial" pitchFamily="34" charset="0"/>
              </a:rPr>
              <a:t>/online-advertising</a:t>
            </a:r>
          </a:p>
        </p:txBody>
      </p:sp>
    </p:spTree>
    <p:extLst>
      <p:ext uri="{BB962C8B-B14F-4D97-AF65-F5344CB8AC3E}">
        <p14:creationId xmlns:p14="http://schemas.microsoft.com/office/powerpoint/2010/main" val="1842987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dirty="0"/>
              <a:t>Example: Bipartite Matching</a:t>
            </a:r>
          </a:p>
        </p:txBody>
      </p:sp>
      <p:sp>
        <p:nvSpPr>
          <p:cNvPr id="66585" name="Text Box 25"/>
          <p:cNvSpPr txBox="1">
            <a:spLocks noChangeArrowheads="1"/>
          </p:cNvSpPr>
          <p:nvPr/>
        </p:nvSpPr>
        <p:spPr bwMode="auto">
          <a:xfrm>
            <a:off x="2277752" y="5036403"/>
            <a:ext cx="5448864" cy="954107"/>
          </a:xfrm>
          <a:prstGeom prst="rect">
            <a:avLst/>
          </a:prstGeom>
          <a:noFill/>
          <a:ln w="9525">
            <a:noFill/>
            <a:miter lim="800000"/>
            <a:headEnd/>
            <a:tailEnd/>
          </a:ln>
          <a:effectLst/>
        </p:spPr>
        <p:txBody>
          <a:bodyPr wrap="none">
            <a:spAutoFit/>
          </a:bodyPr>
          <a:lstStyle/>
          <a:p>
            <a:pPr algn="ctr"/>
            <a:r>
              <a:rPr lang="en-US" sz="2800" b="1" dirty="0">
                <a:latin typeface="Calibri" pitchFamily="34" charset="0"/>
                <a:cs typeface="Calibri" pitchFamily="34" charset="0"/>
              </a:rPr>
              <a:t>M = {(1,a),(2,b),(3,d)}</a:t>
            </a:r>
            <a:r>
              <a:rPr lang="en-US" sz="2800" dirty="0">
                <a:latin typeface="Calibri" pitchFamily="34" charset="0"/>
                <a:cs typeface="Calibri" pitchFamily="34" charset="0"/>
              </a:rPr>
              <a:t> is a </a:t>
            </a:r>
            <a:r>
              <a:rPr lang="en-US" sz="2800" b="1" dirty="0">
                <a:solidFill>
                  <a:srgbClr val="0000FF"/>
                </a:solidFill>
                <a:latin typeface="Calibri" pitchFamily="34" charset="0"/>
                <a:cs typeface="Calibri" pitchFamily="34" charset="0"/>
              </a:rPr>
              <a:t>matching</a:t>
            </a:r>
            <a:endParaRPr lang="en-US" sz="2800" dirty="0">
              <a:solidFill>
                <a:srgbClr val="0000FF"/>
              </a:solidFill>
              <a:latin typeface="Calibri" pitchFamily="34" charset="0"/>
              <a:cs typeface="Calibri" pitchFamily="34" charset="0"/>
            </a:endParaRPr>
          </a:p>
          <a:p>
            <a:pPr algn="ctr"/>
            <a:r>
              <a:rPr lang="en-US" sz="2800" b="1" dirty="0">
                <a:solidFill>
                  <a:srgbClr val="D60093"/>
                </a:solidFill>
                <a:latin typeface="Calibri" pitchFamily="34" charset="0"/>
                <a:cs typeface="Calibri" pitchFamily="34" charset="0"/>
              </a:rPr>
              <a:t>Cardinality of matching = |M| = 3</a:t>
            </a:r>
          </a:p>
        </p:txBody>
      </p:sp>
      <p:grpSp>
        <p:nvGrpSpPr>
          <p:cNvPr id="30" name="Group 29"/>
          <p:cNvGrpSpPr/>
          <p:nvPr/>
        </p:nvGrpSpPr>
        <p:grpSpPr>
          <a:xfrm>
            <a:off x="2605088" y="2133600"/>
            <a:ext cx="3833907" cy="2590800"/>
            <a:chOff x="822325" y="1524000"/>
            <a:chExt cx="3833907" cy="2590800"/>
          </a:xfrm>
        </p:grpSpPr>
        <p:sp>
          <p:nvSpPr>
            <p:cNvPr id="66563" name="Oval 3"/>
            <p:cNvSpPr>
              <a:spLocks noChangeArrowheads="1"/>
            </p:cNvSpPr>
            <p:nvPr/>
          </p:nvSpPr>
          <p:spPr bwMode="auto">
            <a:xfrm>
              <a:off x="1905000" y="1828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6564" name="Oval 4"/>
            <p:cNvSpPr>
              <a:spLocks noChangeArrowheads="1"/>
            </p:cNvSpPr>
            <p:nvPr/>
          </p:nvSpPr>
          <p:spPr bwMode="auto">
            <a:xfrm>
              <a:off x="1905000" y="236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6565" name="Oval 5"/>
            <p:cNvSpPr>
              <a:spLocks noChangeArrowheads="1"/>
            </p:cNvSpPr>
            <p:nvPr/>
          </p:nvSpPr>
          <p:spPr bwMode="auto">
            <a:xfrm>
              <a:off x="1905000" y="2895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6566" name="Oval 6"/>
            <p:cNvSpPr>
              <a:spLocks noChangeArrowheads="1"/>
            </p:cNvSpPr>
            <p:nvPr/>
          </p:nvSpPr>
          <p:spPr bwMode="auto">
            <a:xfrm>
              <a:off x="1905000"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6568" name="Oval 8"/>
            <p:cNvSpPr>
              <a:spLocks noChangeArrowheads="1"/>
            </p:cNvSpPr>
            <p:nvPr/>
          </p:nvSpPr>
          <p:spPr bwMode="auto">
            <a:xfrm>
              <a:off x="3352800" y="236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6569" name="Oval 9"/>
            <p:cNvSpPr>
              <a:spLocks noChangeArrowheads="1"/>
            </p:cNvSpPr>
            <p:nvPr/>
          </p:nvSpPr>
          <p:spPr bwMode="auto">
            <a:xfrm>
              <a:off x="3352800" y="2895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6570" name="Oval 10"/>
            <p:cNvSpPr>
              <a:spLocks noChangeArrowheads="1"/>
            </p:cNvSpPr>
            <p:nvPr/>
          </p:nvSpPr>
          <p:spPr bwMode="auto">
            <a:xfrm>
              <a:off x="3352800"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6571" name="Line 11"/>
            <p:cNvSpPr>
              <a:spLocks noChangeShapeType="1"/>
            </p:cNvSpPr>
            <p:nvPr/>
          </p:nvSpPr>
          <p:spPr bwMode="auto">
            <a:xfrm>
              <a:off x="2057400" y="1905000"/>
              <a:ext cx="1295400" cy="0"/>
            </a:xfrm>
            <a:prstGeom prst="line">
              <a:avLst/>
            </a:prstGeom>
            <a:noFill/>
            <a:ln w="38100">
              <a:solidFill>
                <a:schemeClr val="tx1"/>
              </a:solidFill>
              <a:round/>
              <a:headEnd/>
              <a:tailEnd/>
            </a:ln>
            <a:effectLst/>
          </p:spPr>
          <p:txBody>
            <a:bodyPr/>
            <a:lstStyle/>
            <a:p>
              <a:endParaRPr lang="en-US"/>
            </a:p>
          </p:txBody>
        </p:sp>
        <p:sp>
          <p:nvSpPr>
            <p:cNvPr id="66572" name="Line 12"/>
            <p:cNvSpPr>
              <a:spLocks noChangeShapeType="1"/>
            </p:cNvSpPr>
            <p:nvPr/>
          </p:nvSpPr>
          <p:spPr bwMode="auto">
            <a:xfrm>
              <a:off x="2057400" y="1981200"/>
              <a:ext cx="1295400" cy="990600"/>
            </a:xfrm>
            <a:prstGeom prst="line">
              <a:avLst/>
            </a:prstGeom>
            <a:noFill/>
            <a:ln w="9525">
              <a:solidFill>
                <a:schemeClr val="tx1"/>
              </a:solidFill>
              <a:round/>
              <a:headEnd/>
              <a:tailEnd/>
            </a:ln>
            <a:effectLst/>
          </p:spPr>
          <p:txBody>
            <a:bodyPr/>
            <a:lstStyle/>
            <a:p>
              <a:endParaRPr lang="en-US"/>
            </a:p>
          </p:txBody>
        </p:sp>
        <p:sp>
          <p:nvSpPr>
            <p:cNvPr id="66573" name="Line 13"/>
            <p:cNvSpPr>
              <a:spLocks noChangeShapeType="1"/>
            </p:cNvSpPr>
            <p:nvPr/>
          </p:nvSpPr>
          <p:spPr bwMode="auto">
            <a:xfrm>
              <a:off x="2057400" y="2438400"/>
              <a:ext cx="1295400" cy="0"/>
            </a:xfrm>
            <a:prstGeom prst="line">
              <a:avLst/>
            </a:prstGeom>
            <a:noFill/>
            <a:ln w="38100">
              <a:solidFill>
                <a:schemeClr val="tx1"/>
              </a:solidFill>
              <a:round/>
              <a:headEnd/>
              <a:tailEnd/>
            </a:ln>
            <a:effectLst/>
          </p:spPr>
          <p:txBody>
            <a:bodyPr/>
            <a:lstStyle/>
            <a:p>
              <a:endParaRPr lang="en-US"/>
            </a:p>
          </p:txBody>
        </p:sp>
        <p:sp>
          <p:nvSpPr>
            <p:cNvPr id="66574" name="Line 14"/>
            <p:cNvSpPr>
              <a:spLocks noChangeShapeType="1"/>
            </p:cNvSpPr>
            <p:nvPr/>
          </p:nvSpPr>
          <p:spPr bwMode="auto">
            <a:xfrm flipV="1">
              <a:off x="2057400" y="2438400"/>
              <a:ext cx="1295400" cy="533400"/>
            </a:xfrm>
            <a:prstGeom prst="line">
              <a:avLst/>
            </a:prstGeom>
            <a:noFill/>
            <a:ln w="9525">
              <a:solidFill>
                <a:schemeClr val="tx1"/>
              </a:solidFill>
              <a:round/>
              <a:headEnd/>
              <a:tailEnd/>
            </a:ln>
            <a:effectLst/>
          </p:spPr>
          <p:txBody>
            <a:bodyPr/>
            <a:lstStyle/>
            <a:p>
              <a:endParaRPr lang="en-US"/>
            </a:p>
          </p:txBody>
        </p:sp>
        <p:sp>
          <p:nvSpPr>
            <p:cNvPr id="66575" name="Line 15"/>
            <p:cNvSpPr>
              <a:spLocks noChangeShapeType="1"/>
            </p:cNvSpPr>
            <p:nvPr/>
          </p:nvSpPr>
          <p:spPr bwMode="auto">
            <a:xfrm>
              <a:off x="2057400" y="2971800"/>
              <a:ext cx="1295400" cy="533400"/>
            </a:xfrm>
            <a:prstGeom prst="line">
              <a:avLst/>
            </a:prstGeom>
            <a:noFill/>
            <a:ln w="38100">
              <a:solidFill>
                <a:schemeClr val="tx1"/>
              </a:solidFill>
              <a:round/>
              <a:headEnd/>
              <a:tailEnd/>
            </a:ln>
            <a:effectLst/>
          </p:spPr>
          <p:txBody>
            <a:bodyPr/>
            <a:lstStyle/>
            <a:p>
              <a:endParaRPr lang="en-US"/>
            </a:p>
          </p:txBody>
        </p:sp>
        <p:sp>
          <p:nvSpPr>
            <p:cNvPr id="66576" name="Line 16"/>
            <p:cNvSpPr>
              <a:spLocks noChangeShapeType="1"/>
            </p:cNvSpPr>
            <p:nvPr/>
          </p:nvSpPr>
          <p:spPr bwMode="auto">
            <a:xfrm flipV="1">
              <a:off x="2057400" y="1904999"/>
              <a:ext cx="1371600" cy="1600199"/>
            </a:xfrm>
            <a:prstGeom prst="line">
              <a:avLst/>
            </a:prstGeom>
            <a:noFill/>
            <a:ln w="9525">
              <a:solidFill>
                <a:schemeClr val="tx1"/>
              </a:solidFill>
              <a:round/>
              <a:headEnd/>
              <a:tailEnd/>
            </a:ln>
            <a:effectLst/>
          </p:spPr>
          <p:txBody>
            <a:bodyPr/>
            <a:lstStyle/>
            <a:p>
              <a:endParaRPr lang="en-US"/>
            </a:p>
          </p:txBody>
        </p:sp>
        <p:sp>
          <p:nvSpPr>
            <p:cNvPr id="66577" name="Text Box 17"/>
            <p:cNvSpPr txBox="1">
              <a:spLocks noChangeArrowheads="1"/>
            </p:cNvSpPr>
            <p:nvPr/>
          </p:nvSpPr>
          <p:spPr bwMode="auto">
            <a:xfrm>
              <a:off x="1574800" y="1676400"/>
              <a:ext cx="330200" cy="366713"/>
            </a:xfrm>
            <a:prstGeom prst="rect">
              <a:avLst/>
            </a:prstGeom>
            <a:noFill/>
            <a:ln w="9525">
              <a:noFill/>
              <a:miter lim="800000"/>
              <a:headEnd/>
              <a:tailEnd/>
            </a:ln>
            <a:effectLst/>
          </p:spPr>
          <p:txBody>
            <a:bodyPr wrap="none">
              <a:spAutoFit/>
            </a:bodyPr>
            <a:lstStyle/>
            <a:p>
              <a:r>
                <a:rPr lang="en-US"/>
                <a:t>1</a:t>
              </a:r>
            </a:p>
          </p:txBody>
        </p:sp>
        <p:sp>
          <p:nvSpPr>
            <p:cNvPr id="66578" name="Text Box 18"/>
            <p:cNvSpPr txBox="1">
              <a:spLocks noChangeArrowheads="1"/>
            </p:cNvSpPr>
            <p:nvPr/>
          </p:nvSpPr>
          <p:spPr bwMode="auto">
            <a:xfrm>
              <a:off x="1600200" y="2241550"/>
              <a:ext cx="330200" cy="366713"/>
            </a:xfrm>
            <a:prstGeom prst="rect">
              <a:avLst/>
            </a:prstGeom>
            <a:noFill/>
            <a:ln w="9525">
              <a:noFill/>
              <a:miter lim="800000"/>
              <a:headEnd/>
              <a:tailEnd/>
            </a:ln>
            <a:effectLst/>
          </p:spPr>
          <p:txBody>
            <a:bodyPr wrap="none">
              <a:spAutoFit/>
            </a:bodyPr>
            <a:lstStyle/>
            <a:p>
              <a:r>
                <a:rPr lang="en-US"/>
                <a:t>2</a:t>
              </a:r>
            </a:p>
          </p:txBody>
        </p:sp>
        <p:sp>
          <p:nvSpPr>
            <p:cNvPr id="66579" name="Text Box 19"/>
            <p:cNvSpPr txBox="1">
              <a:spLocks noChangeArrowheads="1"/>
            </p:cNvSpPr>
            <p:nvPr/>
          </p:nvSpPr>
          <p:spPr bwMode="auto">
            <a:xfrm>
              <a:off x="1574800" y="2774950"/>
              <a:ext cx="330200" cy="366713"/>
            </a:xfrm>
            <a:prstGeom prst="rect">
              <a:avLst/>
            </a:prstGeom>
            <a:noFill/>
            <a:ln w="9525">
              <a:noFill/>
              <a:miter lim="800000"/>
              <a:headEnd/>
              <a:tailEnd/>
            </a:ln>
            <a:effectLst/>
          </p:spPr>
          <p:txBody>
            <a:bodyPr wrap="none">
              <a:spAutoFit/>
            </a:bodyPr>
            <a:lstStyle/>
            <a:p>
              <a:r>
                <a:rPr lang="en-US"/>
                <a:t>3</a:t>
              </a:r>
            </a:p>
          </p:txBody>
        </p:sp>
        <p:sp>
          <p:nvSpPr>
            <p:cNvPr id="66580" name="Text Box 20"/>
            <p:cNvSpPr txBox="1">
              <a:spLocks noChangeArrowheads="1"/>
            </p:cNvSpPr>
            <p:nvPr/>
          </p:nvSpPr>
          <p:spPr bwMode="auto">
            <a:xfrm>
              <a:off x="1574800" y="3308350"/>
              <a:ext cx="330200" cy="366713"/>
            </a:xfrm>
            <a:prstGeom prst="rect">
              <a:avLst/>
            </a:prstGeom>
            <a:noFill/>
            <a:ln w="9525">
              <a:noFill/>
              <a:miter lim="800000"/>
              <a:headEnd/>
              <a:tailEnd/>
            </a:ln>
            <a:effectLst/>
          </p:spPr>
          <p:txBody>
            <a:bodyPr wrap="none">
              <a:spAutoFit/>
            </a:bodyPr>
            <a:lstStyle/>
            <a:p>
              <a:r>
                <a:rPr lang="en-US"/>
                <a:t>4</a:t>
              </a:r>
            </a:p>
          </p:txBody>
        </p:sp>
        <p:sp>
          <p:nvSpPr>
            <p:cNvPr id="66581" name="Text Box 21"/>
            <p:cNvSpPr txBox="1">
              <a:spLocks noChangeArrowheads="1"/>
            </p:cNvSpPr>
            <p:nvPr/>
          </p:nvSpPr>
          <p:spPr bwMode="auto">
            <a:xfrm>
              <a:off x="3489325" y="1631950"/>
              <a:ext cx="320675" cy="366713"/>
            </a:xfrm>
            <a:prstGeom prst="rect">
              <a:avLst/>
            </a:prstGeom>
            <a:noFill/>
            <a:ln w="9525">
              <a:noFill/>
              <a:miter lim="800000"/>
              <a:headEnd/>
              <a:tailEnd/>
            </a:ln>
            <a:effectLst/>
          </p:spPr>
          <p:txBody>
            <a:bodyPr wrap="none">
              <a:spAutoFit/>
            </a:bodyPr>
            <a:lstStyle/>
            <a:p>
              <a:r>
                <a:rPr lang="en-US"/>
                <a:t>a</a:t>
              </a:r>
            </a:p>
          </p:txBody>
        </p:sp>
        <p:sp>
          <p:nvSpPr>
            <p:cNvPr id="66582" name="Text Box 22"/>
            <p:cNvSpPr txBox="1">
              <a:spLocks noChangeArrowheads="1"/>
            </p:cNvSpPr>
            <p:nvPr/>
          </p:nvSpPr>
          <p:spPr bwMode="auto">
            <a:xfrm>
              <a:off x="3489325" y="2241550"/>
              <a:ext cx="327025" cy="366713"/>
            </a:xfrm>
            <a:prstGeom prst="rect">
              <a:avLst/>
            </a:prstGeom>
            <a:noFill/>
            <a:ln w="9525">
              <a:noFill/>
              <a:miter lim="800000"/>
              <a:headEnd/>
              <a:tailEnd/>
            </a:ln>
            <a:effectLst/>
          </p:spPr>
          <p:txBody>
            <a:bodyPr wrap="none">
              <a:spAutoFit/>
            </a:bodyPr>
            <a:lstStyle/>
            <a:p>
              <a:r>
                <a:rPr lang="en-US"/>
                <a:t>b</a:t>
              </a:r>
            </a:p>
          </p:txBody>
        </p:sp>
        <p:sp>
          <p:nvSpPr>
            <p:cNvPr id="66583" name="Text Box 23"/>
            <p:cNvSpPr txBox="1">
              <a:spLocks noChangeArrowheads="1"/>
            </p:cNvSpPr>
            <p:nvPr/>
          </p:nvSpPr>
          <p:spPr bwMode="auto">
            <a:xfrm>
              <a:off x="3505200" y="2743200"/>
              <a:ext cx="303213" cy="366713"/>
            </a:xfrm>
            <a:prstGeom prst="rect">
              <a:avLst/>
            </a:prstGeom>
            <a:noFill/>
            <a:ln w="9525">
              <a:noFill/>
              <a:miter lim="800000"/>
              <a:headEnd/>
              <a:tailEnd/>
            </a:ln>
            <a:effectLst/>
          </p:spPr>
          <p:txBody>
            <a:bodyPr wrap="none">
              <a:spAutoFit/>
            </a:bodyPr>
            <a:lstStyle/>
            <a:p>
              <a:r>
                <a:rPr lang="en-US"/>
                <a:t>c</a:t>
              </a:r>
            </a:p>
          </p:txBody>
        </p:sp>
        <p:sp>
          <p:nvSpPr>
            <p:cNvPr id="66584" name="Text Box 24"/>
            <p:cNvSpPr txBox="1">
              <a:spLocks noChangeArrowheads="1"/>
            </p:cNvSpPr>
            <p:nvPr/>
          </p:nvSpPr>
          <p:spPr bwMode="auto">
            <a:xfrm>
              <a:off x="3505200" y="3308350"/>
              <a:ext cx="327025" cy="366713"/>
            </a:xfrm>
            <a:prstGeom prst="rect">
              <a:avLst/>
            </a:prstGeom>
            <a:noFill/>
            <a:ln w="9525">
              <a:noFill/>
              <a:miter lim="800000"/>
              <a:headEnd/>
              <a:tailEnd/>
            </a:ln>
            <a:effectLst/>
          </p:spPr>
          <p:txBody>
            <a:bodyPr wrap="none">
              <a:spAutoFit/>
            </a:bodyPr>
            <a:lstStyle/>
            <a:p>
              <a:r>
                <a:rPr lang="en-US"/>
                <a:t>d</a:t>
              </a:r>
            </a:p>
          </p:txBody>
        </p:sp>
        <p:sp>
          <p:nvSpPr>
            <p:cNvPr id="66586" name="Oval 26"/>
            <p:cNvSpPr>
              <a:spLocks noChangeArrowheads="1"/>
            </p:cNvSpPr>
            <p:nvPr/>
          </p:nvSpPr>
          <p:spPr bwMode="auto">
            <a:xfrm>
              <a:off x="1371600" y="1524000"/>
              <a:ext cx="1143000" cy="2514600"/>
            </a:xfrm>
            <a:prstGeom prst="ellipse">
              <a:avLst/>
            </a:prstGeom>
            <a:noFill/>
            <a:ln w="9525">
              <a:solidFill>
                <a:schemeClr val="tx1"/>
              </a:solidFill>
              <a:round/>
              <a:headEnd/>
              <a:tailEnd/>
            </a:ln>
            <a:effectLst/>
          </p:spPr>
          <p:txBody>
            <a:bodyPr wrap="none" anchor="ctr"/>
            <a:lstStyle/>
            <a:p>
              <a:endParaRPr lang="en-US"/>
            </a:p>
          </p:txBody>
        </p:sp>
        <p:sp>
          <p:nvSpPr>
            <p:cNvPr id="66587" name="Oval 27"/>
            <p:cNvSpPr>
              <a:spLocks noChangeArrowheads="1"/>
            </p:cNvSpPr>
            <p:nvPr/>
          </p:nvSpPr>
          <p:spPr bwMode="auto">
            <a:xfrm>
              <a:off x="3048000" y="1524000"/>
              <a:ext cx="1066800" cy="2590800"/>
            </a:xfrm>
            <a:prstGeom prst="ellipse">
              <a:avLst/>
            </a:prstGeom>
            <a:noFill/>
            <a:ln w="9525">
              <a:solidFill>
                <a:schemeClr val="tx1"/>
              </a:solidFill>
              <a:round/>
              <a:headEnd/>
              <a:tailEnd/>
            </a:ln>
            <a:effectLst/>
          </p:spPr>
          <p:txBody>
            <a:bodyPr wrap="none" anchor="ctr"/>
            <a:lstStyle/>
            <a:p>
              <a:endParaRPr lang="en-US"/>
            </a:p>
          </p:txBody>
        </p:sp>
        <p:sp>
          <p:nvSpPr>
            <p:cNvPr id="66588" name="Text Box 28"/>
            <p:cNvSpPr txBox="1">
              <a:spLocks noChangeArrowheads="1"/>
            </p:cNvSpPr>
            <p:nvPr/>
          </p:nvSpPr>
          <p:spPr bwMode="auto">
            <a:xfrm>
              <a:off x="822325" y="3384550"/>
              <a:ext cx="673582" cy="369332"/>
            </a:xfrm>
            <a:prstGeom prst="rect">
              <a:avLst/>
            </a:prstGeom>
            <a:noFill/>
            <a:ln w="9525">
              <a:noFill/>
              <a:miter lim="800000"/>
              <a:headEnd/>
              <a:tailEnd/>
            </a:ln>
            <a:effectLst/>
          </p:spPr>
          <p:txBody>
            <a:bodyPr wrap="none">
              <a:spAutoFit/>
            </a:bodyPr>
            <a:lstStyle/>
            <a:p>
              <a:r>
                <a:rPr lang="en-US" b="1" dirty="0">
                  <a:solidFill>
                    <a:srgbClr val="008000"/>
                  </a:solidFill>
                </a:rPr>
                <a:t>Boys</a:t>
              </a:r>
            </a:p>
          </p:txBody>
        </p:sp>
        <p:sp>
          <p:nvSpPr>
            <p:cNvPr id="66589" name="Text Box 29"/>
            <p:cNvSpPr txBox="1">
              <a:spLocks noChangeArrowheads="1"/>
            </p:cNvSpPr>
            <p:nvPr/>
          </p:nvSpPr>
          <p:spPr bwMode="auto">
            <a:xfrm>
              <a:off x="4022725" y="3384550"/>
              <a:ext cx="633507" cy="369332"/>
            </a:xfrm>
            <a:prstGeom prst="rect">
              <a:avLst/>
            </a:prstGeom>
            <a:noFill/>
            <a:ln w="9525">
              <a:noFill/>
              <a:miter lim="800000"/>
              <a:headEnd/>
              <a:tailEnd/>
            </a:ln>
            <a:effectLst/>
          </p:spPr>
          <p:txBody>
            <a:bodyPr wrap="none">
              <a:spAutoFit/>
            </a:bodyPr>
            <a:lstStyle/>
            <a:p>
              <a:r>
                <a:rPr lang="en-US" b="1" dirty="0">
                  <a:solidFill>
                    <a:srgbClr val="008000"/>
                  </a:solidFill>
                </a:rPr>
                <a:t>Girls</a:t>
              </a:r>
            </a:p>
          </p:txBody>
        </p:sp>
        <p:sp>
          <p:nvSpPr>
            <p:cNvPr id="66567" name="Oval 7"/>
            <p:cNvSpPr>
              <a:spLocks noChangeArrowheads="1"/>
            </p:cNvSpPr>
            <p:nvPr/>
          </p:nvSpPr>
          <p:spPr bwMode="auto">
            <a:xfrm>
              <a:off x="3352800" y="1828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grpSp>
      <p:sp>
        <p:nvSpPr>
          <p:cNvPr id="32" name="Slide Number Placeholder 31"/>
          <p:cNvSpPr>
            <a:spLocks noGrp="1"/>
          </p:cNvSpPr>
          <p:nvPr>
            <p:ph type="sldNum" sz="quarter" idx="12"/>
          </p:nvPr>
        </p:nvSpPr>
        <p:spPr/>
        <p:txBody>
          <a:bodyPr/>
          <a:lstStyle/>
          <a:p>
            <a:fld id="{19B12225-5612-419B-A8D5-4B8EEE4C217E}" type="slidenum">
              <a:rPr lang="en-US" smtClean="0"/>
              <a:pPr/>
              <a:t>5</a:t>
            </a:fld>
            <a:endParaRPr lang="en-US"/>
          </a:p>
        </p:txBody>
      </p:sp>
      <p:sp>
        <p:nvSpPr>
          <p:cNvPr id="33" name="Footer Placeholder 32"/>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328617852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dirty="0"/>
              <a:t>Example: Bipartite Matching</a:t>
            </a:r>
          </a:p>
        </p:txBody>
      </p:sp>
      <p:grpSp>
        <p:nvGrpSpPr>
          <p:cNvPr id="30" name="Group 29"/>
          <p:cNvGrpSpPr/>
          <p:nvPr/>
        </p:nvGrpSpPr>
        <p:grpSpPr>
          <a:xfrm>
            <a:off x="2605088" y="2133600"/>
            <a:ext cx="3833907" cy="2590800"/>
            <a:chOff x="822325" y="1524000"/>
            <a:chExt cx="3833907" cy="2590800"/>
          </a:xfrm>
        </p:grpSpPr>
        <p:sp>
          <p:nvSpPr>
            <p:cNvPr id="68611" name="Oval 3"/>
            <p:cNvSpPr>
              <a:spLocks noChangeArrowheads="1"/>
            </p:cNvSpPr>
            <p:nvPr/>
          </p:nvSpPr>
          <p:spPr bwMode="auto">
            <a:xfrm>
              <a:off x="1905000" y="1828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8612" name="Oval 4"/>
            <p:cNvSpPr>
              <a:spLocks noChangeArrowheads="1"/>
            </p:cNvSpPr>
            <p:nvPr/>
          </p:nvSpPr>
          <p:spPr bwMode="auto">
            <a:xfrm>
              <a:off x="1905000" y="236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8613" name="Oval 5"/>
            <p:cNvSpPr>
              <a:spLocks noChangeArrowheads="1"/>
            </p:cNvSpPr>
            <p:nvPr/>
          </p:nvSpPr>
          <p:spPr bwMode="auto">
            <a:xfrm>
              <a:off x="1905000" y="2895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8614" name="Oval 6"/>
            <p:cNvSpPr>
              <a:spLocks noChangeArrowheads="1"/>
            </p:cNvSpPr>
            <p:nvPr/>
          </p:nvSpPr>
          <p:spPr bwMode="auto">
            <a:xfrm>
              <a:off x="1905000"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8615" name="Oval 7"/>
            <p:cNvSpPr>
              <a:spLocks noChangeArrowheads="1"/>
            </p:cNvSpPr>
            <p:nvPr/>
          </p:nvSpPr>
          <p:spPr bwMode="auto">
            <a:xfrm>
              <a:off x="3352800" y="18288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8616" name="Oval 8"/>
            <p:cNvSpPr>
              <a:spLocks noChangeArrowheads="1"/>
            </p:cNvSpPr>
            <p:nvPr/>
          </p:nvSpPr>
          <p:spPr bwMode="auto">
            <a:xfrm>
              <a:off x="3352800" y="23622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8617" name="Oval 9"/>
            <p:cNvSpPr>
              <a:spLocks noChangeArrowheads="1"/>
            </p:cNvSpPr>
            <p:nvPr/>
          </p:nvSpPr>
          <p:spPr bwMode="auto">
            <a:xfrm>
              <a:off x="3352800" y="28956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8618" name="Oval 10"/>
            <p:cNvSpPr>
              <a:spLocks noChangeArrowheads="1"/>
            </p:cNvSpPr>
            <p:nvPr/>
          </p:nvSpPr>
          <p:spPr bwMode="auto">
            <a:xfrm>
              <a:off x="3352800" y="3429000"/>
              <a:ext cx="152400" cy="152400"/>
            </a:xfrm>
            <a:prstGeom prst="ellipse">
              <a:avLst/>
            </a:prstGeom>
            <a:solidFill>
              <a:schemeClr val="accent1"/>
            </a:solidFill>
            <a:ln w="9525">
              <a:solidFill>
                <a:schemeClr val="tx1"/>
              </a:solidFill>
              <a:round/>
              <a:headEnd/>
              <a:tailEnd/>
            </a:ln>
            <a:effectLst/>
          </p:spPr>
          <p:txBody>
            <a:bodyPr wrap="none" anchor="ctr"/>
            <a:lstStyle/>
            <a:p>
              <a:endParaRPr lang="en-US"/>
            </a:p>
          </p:txBody>
        </p:sp>
        <p:sp>
          <p:nvSpPr>
            <p:cNvPr id="68619" name="Line 11"/>
            <p:cNvSpPr>
              <a:spLocks noChangeShapeType="1"/>
            </p:cNvSpPr>
            <p:nvPr/>
          </p:nvSpPr>
          <p:spPr bwMode="auto">
            <a:xfrm>
              <a:off x="2057400" y="1905000"/>
              <a:ext cx="1295400" cy="0"/>
            </a:xfrm>
            <a:prstGeom prst="line">
              <a:avLst/>
            </a:prstGeom>
            <a:noFill/>
            <a:ln w="3175">
              <a:solidFill>
                <a:schemeClr val="tx1"/>
              </a:solidFill>
              <a:round/>
              <a:headEnd/>
              <a:tailEnd/>
            </a:ln>
            <a:effectLst/>
          </p:spPr>
          <p:txBody>
            <a:bodyPr/>
            <a:lstStyle/>
            <a:p>
              <a:endParaRPr lang="en-US"/>
            </a:p>
          </p:txBody>
        </p:sp>
        <p:sp>
          <p:nvSpPr>
            <p:cNvPr id="68620" name="Line 12"/>
            <p:cNvSpPr>
              <a:spLocks noChangeShapeType="1"/>
            </p:cNvSpPr>
            <p:nvPr/>
          </p:nvSpPr>
          <p:spPr bwMode="auto">
            <a:xfrm>
              <a:off x="2057400" y="1981200"/>
              <a:ext cx="1295400" cy="990600"/>
            </a:xfrm>
            <a:prstGeom prst="line">
              <a:avLst/>
            </a:prstGeom>
            <a:noFill/>
            <a:ln w="38100">
              <a:solidFill>
                <a:schemeClr val="tx1"/>
              </a:solidFill>
              <a:round/>
              <a:headEnd/>
              <a:tailEnd/>
            </a:ln>
            <a:effectLst/>
          </p:spPr>
          <p:txBody>
            <a:bodyPr/>
            <a:lstStyle/>
            <a:p>
              <a:endParaRPr lang="en-US"/>
            </a:p>
          </p:txBody>
        </p:sp>
        <p:sp>
          <p:nvSpPr>
            <p:cNvPr id="68621" name="Line 13"/>
            <p:cNvSpPr>
              <a:spLocks noChangeShapeType="1"/>
            </p:cNvSpPr>
            <p:nvPr/>
          </p:nvSpPr>
          <p:spPr bwMode="auto">
            <a:xfrm>
              <a:off x="2057400" y="2438400"/>
              <a:ext cx="1295400" cy="0"/>
            </a:xfrm>
            <a:prstGeom prst="line">
              <a:avLst/>
            </a:prstGeom>
            <a:noFill/>
            <a:ln w="38100">
              <a:solidFill>
                <a:schemeClr val="tx1"/>
              </a:solidFill>
              <a:round/>
              <a:headEnd/>
              <a:tailEnd/>
            </a:ln>
            <a:effectLst/>
          </p:spPr>
          <p:txBody>
            <a:bodyPr/>
            <a:lstStyle/>
            <a:p>
              <a:endParaRPr lang="en-US"/>
            </a:p>
          </p:txBody>
        </p:sp>
        <p:sp>
          <p:nvSpPr>
            <p:cNvPr id="68622" name="Line 14"/>
            <p:cNvSpPr>
              <a:spLocks noChangeShapeType="1"/>
            </p:cNvSpPr>
            <p:nvPr/>
          </p:nvSpPr>
          <p:spPr bwMode="auto">
            <a:xfrm flipV="1">
              <a:off x="2057400" y="2438400"/>
              <a:ext cx="1295400" cy="533400"/>
            </a:xfrm>
            <a:prstGeom prst="line">
              <a:avLst/>
            </a:prstGeom>
            <a:noFill/>
            <a:ln w="9525">
              <a:solidFill>
                <a:schemeClr val="tx1"/>
              </a:solidFill>
              <a:round/>
              <a:headEnd/>
              <a:tailEnd/>
            </a:ln>
            <a:effectLst/>
          </p:spPr>
          <p:txBody>
            <a:bodyPr/>
            <a:lstStyle/>
            <a:p>
              <a:endParaRPr lang="en-US"/>
            </a:p>
          </p:txBody>
        </p:sp>
        <p:sp>
          <p:nvSpPr>
            <p:cNvPr id="68623" name="Line 15"/>
            <p:cNvSpPr>
              <a:spLocks noChangeShapeType="1"/>
            </p:cNvSpPr>
            <p:nvPr/>
          </p:nvSpPr>
          <p:spPr bwMode="auto">
            <a:xfrm>
              <a:off x="2057400" y="2971800"/>
              <a:ext cx="1295400" cy="533400"/>
            </a:xfrm>
            <a:prstGeom prst="line">
              <a:avLst/>
            </a:prstGeom>
            <a:noFill/>
            <a:ln w="38100">
              <a:solidFill>
                <a:schemeClr val="tx1"/>
              </a:solidFill>
              <a:round/>
              <a:headEnd/>
              <a:tailEnd/>
            </a:ln>
            <a:effectLst/>
          </p:spPr>
          <p:txBody>
            <a:bodyPr/>
            <a:lstStyle/>
            <a:p>
              <a:endParaRPr lang="en-US"/>
            </a:p>
          </p:txBody>
        </p:sp>
        <p:sp>
          <p:nvSpPr>
            <p:cNvPr id="68624" name="Line 16"/>
            <p:cNvSpPr>
              <a:spLocks noChangeShapeType="1"/>
            </p:cNvSpPr>
            <p:nvPr/>
          </p:nvSpPr>
          <p:spPr bwMode="auto">
            <a:xfrm flipV="1">
              <a:off x="2057400" y="1981200"/>
              <a:ext cx="1295400" cy="1524000"/>
            </a:xfrm>
            <a:prstGeom prst="line">
              <a:avLst/>
            </a:prstGeom>
            <a:noFill/>
            <a:ln w="38100">
              <a:solidFill>
                <a:schemeClr val="tx1"/>
              </a:solidFill>
              <a:round/>
              <a:headEnd/>
              <a:tailEnd/>
            </a:ln>
            <a:effectLst/>
          </p:spPr>
          <p:txBody>
            <a:bodyPr/>
            <a:lstStyle/>
            <a:p>
              <a:endParaRPr lang="en-US"/>
            </a:p>
          </p:txBody>
        </p:sp>
        <p:sp>
          <p:nvSpPr>
            <p:cNvPr id="68625" name="Text Box 17"/>
            <p:cNvSpPr txBox="1">
              <a:spLocks noChangeArrowheads="1"/>
            </p:cNvSpPr>
            <p:nvPr/>
          </p:nvSpPr>
          <p:spPr bwMode="auto">
            <a:xfrm>
              <a:off x="1574800" y="1676400"/>
              <a:ext cx="330200" cy="366713"/>
            </a:xfrm>
            <a:prstGeom prst="rect">
              <a:avLst/>
            </a:prstGeom>
            <a:noFill/>
            <a:ln w="9525">
              <a:noFill/>
              <a:miter lim="800000"/>
              <a:headEnd/>
              <a:tailEnd/>
            </a:ln>
            <a:effectLst/>
          </p:spPr>
          <p:txBody>
            <a:bodyPr wrap="none">
              <a:spAutoFit/>
            </a:bodyPr>
            <a:lstStyle/>
            <a:p>
              <a:r>
                <a:rPr lang="en-US"/>
                <a:t>1</a:t>
              </a:r>
            </a:p>
          </p:txBody>
        </p:sp>
        <p:sp>
          <p:nvSpPr>
            <p:cNvPr id="68626" name="Text Box 18"/>
            <p:cNvSpPr txBox="1">
              <a:spLocks noChangeArrowheads="1"/>
            </p:cNvSpPr>
            <p:nvPr/>
          </p:nvSpPr>
          <p:spPr bwMode="auto">
            <a:xfrm>
              <a:off x="1600200" y="2241550"/>
              <a:ext cx="330200" cy="366713"/>
            </a:xfrm>
            <a:prstGeom prst="rect">
              <a:avLst/>
            </a:prstGeom>
            <a:noFill/>
            <a:ln w="9525">
              <a:noFill/>
              <a:miter lim="800000"/>
              <a:headEnd/>
              <a:tailEnd/>
            </a:ln>
            <a:effectLst/>
          </p:spPr>
          <p:txBody>
            <a:bodyPr wrap="none">
              <a:spAutoFit/>
            </a:bodyPr>
            <a:lstStyle/>
            <a:p>
              <a:r>
                <a:rPr lang="en-US"/>
                <a:t>2</a:t>
              </a:r>
            </a:p>
          </p:txBody>
        </p:sp>
        <p:sp>
          <p:nvSpPr>
            <p:cNvPr id="68627" name="Text Box 19"/>
            <p:cNvSpPr txBox="1">
              <a:spLocks noChangeArrowheads="1"/>
            </p:cNvSpPr>
            <p:nvPr/>
          </p:nvSpPr>
          <p:spPr bwMode="auto">
            <a:xfrm>
              <a:off x="1574800" y="2774950"/>
              <a:ext cx="330200" cy="366713"/>
            </a:xfrm>
            <a:prstGeom prst="rect">
              <a:avLst/>
            </a:prstGeom>
            <a:noFill/>
            <a:ln w="9525">
              <a:noFill/>
              <a:miter lim="800000"/>
              <a:headEnd/>
              <a:tailEnd/>
            </a:ln>
            <a:effectLst/>
          </p:spPr>
          <p:txBody>
            <a:bodyPr wrap="none">
              <a:spAutoFit/>
            </a:bodyPr>
            <a:lstStyle/>
            <a:p>
              <a:r>
                <a:rPr lang="en-US"/>
                <a:t>3</a:t>
              </a:r>
            </a:p>
          </p:txBody>
        </p:sp>
        <p:sp>
          <p:nvSpPr>
            <p:cNvPr id="68628" name="Text Box 20"/>
            <p:cNvSpPr txBox="1">
              <a:spLocks noChangeArrowheads="1"/>
            </p:cNvSpPr>
            <p:nvPr/>
          </p:nvSpPr>
          <p:spPr bwMode="auto">
            <a:xfrm>
              <a:off x="1574800" y="3308350"/>
              <a:ext cx="330200" cy="366713"/>
            </a:xfrm>
            <a:prstGeom prst="rect">
              <a:avLst/>
            </a:prstGeom>
            <a:noFill/>
            <a:ln w="9525">
              <a:noFill/>
              <a:miter lim="800000"/>
              <a:headEnd/>
              <a:tailEnd/>
            </a:ln>
            <a:effectLst/>
          </p:spPr>
          <p:txBody>
            <a:bodyPr wrap="none">
              <a:spAutoFit/>
            </a:bodyPr>
            <a:lstStyle/>
            <a:p>
              <a:r>
                <a:rPr lang="en-US"/>
                <a:t>4</a:t>
              </a:r>
            </a:p>
          </p:txBody>
        </p:sp>
        <p:sp>
          <p:nvSpPr>
            <p:cNvPr id="68629" name="Text Box 21"/>
            <p:cNvSpPr txBox="1">
              <a:spLocks noChangeArrowheads="1"/>
            </p:cNvSpPr>
            <p:nvPr/>
          </p:nvSpPr>
          <p:spPr bwMode="auto">
            <a:xfrm>
              <a:off x="3489325" y="1631950"/>
              <a:ext cx="320675" cy="366713"/>
            </a:xfrm>
            <a:prstGeom prst="rect">
              <a:avLst/>
            </a:prstGeom>
            <a:noFill/>
            <a:ln w="9525">
              <a:noFill/>
              <a:miter lim="800000"/>
              <a:headEnd/>
              <a:tailEnd/>
            </a:ln>
            <a:effectLst/>
          </p:spPr>
          <p:txBody>
            <a:bodyPr wrap="none">
              <a:spAutoFit/>
            </a:bodyPr>
            <a:lstStyle/>
            <a:p>
              <a:r>
                <a:rPr lang="en-US"/>
                <a:t>a</a:t>
              </a:r>
            </a:p>
          </p:txBody>
        </p:sp>
        <p:sp>
          <p:nvSpPr>
            <p:cNvPr id="68630" name="Text Box 22"/>
            <p:cNvSpPr txBox="1">
              <a:spLocks noChangeArrowheads="1"/>
            </p:cNvSpPr>
            <p:nvPr/>
          </p:nvSpPr>
          <p:spPr bwMode="auto">
            <a:xfrm>
              <a:off x="3489325" y="2241550"/>
              <a:ext cx="327025" cy="366713"/>
            </a:xfrm>
            <a:prstGeom prst="rect">
              <a:avLst/>
            </a:prstGeom>
            <a:noFill/>
            <a:ln w="9525">
              <a:noFill/>
              <a:miter lim="800000"/>
              <a:headEnd/>
              <a:tailEnd/>
            </a:ln>
            <a:effectLst/>
          </p:spPr>
          <p:txBody>
            <a:bodyPr wrap="none">
              <a:spAutoFit/>
            </a:bodyPr>
            <a:lstStyle/>
            <a:p>
              <a:r>
                <a:rPr lang="en-US"/>
                <a:t>b</a:t>
              </a:r>
            </a:p>
          </p:txBody>
        </p:sp>
        <p:sp>
          <p:nvSpPr>
            <p:cNvPr id="68631" name="Text Box 23"/>
            <p:cNvSpPr txBox="1">
              <a:spLocks noChangeArrowheads="1"/>
            </p:cNvSpPr>
            <p:nvPr/>
          </p:nvSpPr>
          <p:spPr bwMode="auto">
            <a:xfrm>
              <a:off x="3505200" y="2743200"/>
              <a:ext cx="303213" cy="366713"/>
            </a:xfrm>
            <a:prstGeom prst="rect">
              <a:avLst/>
            </a:prstGeom>
            <a:noFill/>
            <a:ln w="9525">
              <a:noFill/>
              <a:miter lim="800000"/>
              <a:headEnd/>
              <a:tailEnd/>
            </a:ln>
            <a:effectLst/>
          </p:spPr>
          <p:txBody>
            <a:bodyPr wrap="none">
              <a:spAutoFit/>
            </a:bodyPr>
            <a:lstStyle/>
            <a:p>
              <a:r>
                <a:rPr lang="en-US"/>
                <a:t>c</a:t>
              </a:r>
            </a:p>
          </p:txBody>
        </p:sp>
        <p:sp>
          <p:nvSpPr>
            <p:cNvPr id="68632" name="Text Box 24"/>
            <p:cNvSpPr txBox="1">
              <a:spLocks noChangeArrowheads="1"/>
            </p:cNvSpPr>
            <p:nvPr/>
          </p:nvSpPr>
          <p:spPr bwMode="auto">
            <a:xfrm>
              <a:off x="3505200" y="3308350"/>
              <a:ext cx="327025" cy="366713"/>
            </a:xfrm>
            <a:prstGeom prst="rect">
              <a:avLst/>
            </a:prstGeom>
            <a:noFill/>
            <a:ln w="9525">
              <a:noFill/>
              <a:miter lim="800000"/>
              <a:headEnd/>
              <a:tailEnd/>
            </a:ln>
            <a:effectLst/>
          </p:spPr>
          <p:txBody>
            <a:bodyPr wrap="none">
              <a:spAutoFit/>
            </a:bodyPr>
            <a:lstStyle/>
            <a:p>
              <a:r>
                <a:rPr lang="en-US"/>
                <a:t>d</a:t>
              </a:r>
            </a:p>
          </p:txBody>
        </p:sp>
        <p:sp>
          <p:nvSpPr>
            <p:cNvPr id="68634" name="Oval 26"/>
            <p:cNvSpPr>
              <a:spLocks noChangeArrowheads="1"/>
            </p:cNvSpPr>
            <p:nvPr/>
          </p:nvSpPr>
          <p:spPr bwMode="auto">
            <a:xfrm>
              <a:off x="1371600" y="1524000"/>
              <a:ext cx="1143000" cy="2514600"/>
            </a:xfrm>
            <a:prstGeom prst="ellipse">
              <a:avLst/>
            </a:prstGeom>
            <a:noFill/>
            <a:ln w="9525">
              <a:solidFill>
                <a:schemeClr val="tx1"/>
              </a:solidFill>
              <a:round/>
              <a:headEnd/>
              <a:tailEnd/>
            </a:ln>
            <a:effectLst/>
          </p:spPr>
          <p:txBody>
            <a:bodyPr wrap="none" anchor="ctr"/>
            <a:lstStyle/>
            <a:p>
              <a:endParaRPr lang="en-US"/>
            </a:p>
          </p:txBody>
        </p:sp>
        <p:sp>
          <p:nvSpPr>
            <p:cNvPr id="68635" name="Oval 27"/>
            <p:cNvSpPr>
              <a:spLocks noChangeArrowheads="1"/>
            </p:cNvSpPr>
            <p:nvPr/>
          </p:nvSpPr>
          <p:spPr bwMode="auto">
            <a:xfrm>
              <a:off x="3048000" y="1524000"/>
              <a:ext cx="1066800" cy="2590800"/>
            </a:xfrm>
            <a:prstGeom prst="ellipse">
              <a:avLst/>
            </a:prstGeom>
            <a:noFill/>
            <a:ln w="9525">
              <a:solidFill>
                <a:schemeClr val="tx1"/>
              </a:solidFill>
              <a:round/>
              <a:headEnd/>
              <a:tailEnd/>
            </a:ln>
            <a:effectLst/>
          </p:spPr>
          <p:txBody>
            <a:bodyPr wrap="none" anchor="ctr"/>
            <a:lstStyle/>
            <a:p>
              <a:endParaRPr lang="en-US"/>
            </a:p>
          </p:txBody>
        </p:sp>
        <p:sp>
          <p:nvSpPr>
            <p:cNvPr id="68636" name="Text Box 28"/>
            <p:cNvSpPr txBox="1">
              <a:spLocks noChangeArrowheads="1"/>
            </p:cNvSpPr>
            <p:nvPr/>
          </p:nvSpPr>
          <p:spPr bwMode="auto">
            <a:xfrm>
              <a:off x="822325" y="3384550"/>
              <a:ext cx="673582" cy="369332"/>
            </a:xfrm>
            <a:prstGeom prst="rect">
              <a:avLst/>
            </a:prstGeom>
            <a:noFill/>
            <a:ln w="9525">
              <a:noFill/>
              <a:miter lim="800000"/>
              <a:headEnd/>
              <a:tailEnd/>
            </a:ln>
            <a:effectLst/>
          </p:spPr>
          <p:txBody>
            <a:bodyPr wrap="none">
              <a:spAutoFit/>
            </a:bodyPr>
            <a:lstStyle/>
            <a:p>
              <a:r>
                <a:rPr lang="en-US" b="1" dirty="0">
                  <a:solidFill>
                    <a:srgbClr val="008000"/>
                  </a:solidFill>
                </a:rPr>
                <a:t>Boys</a:t>
              </a:r>
            </a:p>
          </p:txBody>
        </p:sp>
        <p:sp>
          <p:nvSpPr>
            <p:cNvPr id="68637" name="Text Box 29"/>
            <p:cNvSpPr txBox="1">
              <a:spLocks noChangeArrowheads="1"/>
            </p:cNvSpPr>
            <p:nvPr/>
          </p:nvSpPr>
          <p:spPr bwMode="auto">
            <a:xfrm>
              <a:off x="4022725" y="3384550"/>
              <a:ext cx="633507" cy="369332"/>
            </a:xfrm>
            <a:prstGeom prst="rect">
              <a:avLst/>
            </a:prstGeom>
            <a:noFill/>
            <a:ln w="9525">
              <a:noFill/>
              <a:miter lim="800000"/>
              <a:headEnd/>
              <a:tailEnd/>
            </a:ln>
            <a:effectLst/>
          </p:spPr>
          <p:txBody>
            <a:bodyPr wrap="none">
              <a:spAutoFit/>
            </a:bodyPr>
            <a:lstStyle/>
            <a:p>
              <a:r>
                <a:rPr lang="en-US" b="1" dirty="0">
                  <a:solidFill>
                    <a:srgbClr val="008000"/>
                  </a:solidFill>
                </a:rPr>
                <a:t>Girls</a:t>
              </a:r>
            </a:p>
          </p:txBody>
        </p:sp>
      </p:grpSp>
      <p:sp>
        <p:nvSpPr>
          <p:cNvPr id="68638" name="Text Box 30"/>
          <p:cNvSpPr txBox="1">
            <a:spLocks noChangeArrowheads="1"/>
          </p:cNvSpPr>
          <p:nvPr/>
        </p:nvSpPr>
        <p:spPr bwMode="auto">
          <a:xfrm>
            <a:off x="2274534" y="4800600"/>
            <a:ext cx="4721165" cy="954107"/>
          </a:xfrm>
          <a:prstGeom prst="rect">
            <a:avLst/>
          </a:prstGeom>
          <a:noFill/>
          <a:ln w="9525">
            <a:noFill/>
            <a:miter lim="800000"/>
            <a:headEnd/>
            <a:tailEnd/>
          </a:ln>
          <a:effectLst/>
        </p:spPr>
        <p:txBody>
          <a:bodyPr wrap="none">
            <a:spAutoFit/>
          </a:bodyPr>
          <a:lstStyle/>
          <a:p>
            <a:pPr algn="ctr"/>
            <a:r>
              <a:rPr lang="en-US" sz="2800" b="1" dirty="0">
                <a:latin typeface="Calibri" pitchFamily="34" charset="0"/>
                <a:cs typeface="Calibri" pitchFamily="34" charset="0"/>
              </a:rPr>
              <a:t>M = {(1,c),(2,b),(3,d),(4,a)}</a:t>
            </a:r>
            <a:r>
              <a:rPr lang="en-US" sz="2800" dirty="0">
                <a:latin typeface="Calibri" pitchFamily="34" charset="0"/>
                <a:cs typeface="Calibri" pitchFamily="34" charset="0"/>
              </a:rPr>
              <a:t> is a </a:t>
            </a:r>
            <a:br>
              <a:rPr lang="en-US" sz="2800" dirty="0">
                <a:latin typeface="Calibri" pitchFamily="34" charset="0"/>
                <a:cs typeface="Calibri" pitchFamily="34" charset="0"/>
              </a:rPr>
            </a:br>
            <a:r>
              <a:rPr lang="en-US" sz="2800" b="1" dirty="0">
                <a:solidFill>
                  <a:srgbClr val="0000FF"/>
                </a:solidFill>
                <a:latin typeface="Calibri" pitchFamily="34" charset="0"/>
                <a:cs typeface="Calibri" pitchFamily="34" charset="0"/>
              </a:rPr>
              <a:t>perfect matching</a:t>
            </a:r>
            <a:endParaRPr lang="en-US" sz="2800" dirty="0">
              <a:solidFill>
                <a:srgbClr val="0000FF"/>
              </a:solidFill>
              <a:latin typeface="Calibri" pitchFamily="34" charset="0"/>
              <a:cs typeface="Calibri" pitchFamily="34" charset="0"/>
            </a:endParaRPr>
          </a:p>
        </p:txBody>
      </p:sp>
      <p:sp>
        <p:nvSpPr>
          <p:cNvPr id="32" name="Slide Number Placeholder 31"/>
          <p:cNvSpPr>
            <a:spLocks noGrp="1"/>
          </p:cNvSpPr>
          <p:nvPr>
            <p:ph type="sldNum" sz="quarter" idx="12"/>
          </p:nvPr>
        </p:nvSpPr>
        <p:spPr/>
        <p:txBody>
          <a:bodyPr/>
          <a:lstStyle/>
          <a:p>
            <a:fld id="{19B12225-5612-419B-A8D5-4B8EEE4C217E}" type="slidenum">
              <a:rPr lang="en-US" smtClean="0"/>
              <a:pPr/>
              <a:t>6</a:t>
            </a:fld>
            <a:endParaRPr lang="en-US"/>
          </a:p>
        </p:txBody>
      </p:sp>
      <p:sp>
        <p:nvSpPr>
          <p:cNvPr id="33" name="Footer Placeholder 32"/>
          <p:cNvSpPr>
            <a:spLocks noGrp="1"/>
          </p:cNvSpPr>
          <p:nvPr>
            <p:ph type="ftr" sz="quarter" idx="11"/>
          </p:nvPr>
        </p:nvSpPr>
        <p:spPr/>
        <p:txBody>
          <a:bodyPr/>
          <a:lstStyle/>
          <a:p>
            <a:r>
              <a:rPr lang="en-US"/>
              <a:t>J. Leskovec, A. Rajaraman, J. Ullman: Mining of Massive Datasets, http://www.mmds.org</a:t>
            </a:r>
          </a:p>
        </p:txBody>
      </p:sp>
      <p:sp>
        <p:nvSpPr>
          <p:cNvPr id="2" name="TextBox 1"/>
          <p:cNvSpPr txBox="1"/>
          <p:nvPr/>
        </p:nvSpPr>
        <p:spPr>
          <a:xfrm>
            <a:off x="533400" y="5968425"/>
            <a:ext cx="8403262" cy="584775"/>
          </a:xfrm>
          <a:prstGeom prst="rect">
            <a:avLst/>
          </a:prstGeom>
          <a:noFill/>
        </p:spPr>
        <p:txBody>
          <a:bodyPr wrap="none" rtlCol="0">
            <a:spAutoFit/>
          </a:bodyPr>
          <a:lstStyle/>
          <a:p>
            <a:r>
              <a:rPr lang="en-US" sz="1600" b="1" dirty="0">
                <a:solidFill>
                  <a:srgbClr val="008000"/>
                </a:solidFill>
                <a:latin typeface="Arial" pitchFamily="34" charset="0"/>
                <a:cs typeface="Arial" pitchFamily="34" charset="0"/>
              </a:rPr>
              <a:t>Perfect matching</a:t>
            </a:r>
            <a:r>
              <a:rPr lang="en-US" sz="1600" dirty="0">
                <a:solidFill>
                  <a:srgbClr val="008000"/>
                </a:solidFill>
                <a:latin typeface="Arial" pitchFamily="34" charset="0"/>
                <a:cs typeface="Arial" pitchFamily="34" charset="0"/>
              </a:rPr>
              <a:t> … all vertices of the graph are matched</a:t>
            </a:r>
          </a:p>
          <a:p>
            <a:r>
              <a:rPr lang="en-US" sz="1600" b="1" dirty="0">
                <a:solidFill>
                  <a:srgbClr val="008000"/>
                </a:solidFill>
                <a:latin typeface="Arial" pitchFamily="34" charset="0"/>
                <a:cs typeface="Arial" pitchFamily="34" charset="0"/>
              </a:rPr>
              <a:t>Maximum matching</a:t>
            </a:r>
            <a:r>
              <a:rPr lang="en-US" sz="1600" dirty="0">
                <a:solidFill>
                  <a:srgbClr val="008000"/>
                </a:solidFill>
                <a:latin typeface="Arial" pitchFamily="34" charset="0"/>
                <a:cs typeface="Arial" pitchFamily="34" charset="0"/>
              </a:rPr>
              <a:t> …  a matching that contains the largest possible number of matches</a:t>
            </a:r>
          </a:p>
        </p:txBody>
      </p:sp>
    </p:spTree>
    <p:extLst>
      <p:ext uri="{BB962C8B-B14F-4D97-AF65-F5344CB8AC3E}">
        <p14:creationId xmlns:p14="http://schemas.microsoft.com/office/powerpoint/2010/main" val="234290303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t>Matching Algorithm</a:t>
            </a:r>
          </a:p>
        </p:txBody>
      </p:sp>
      <p:sp>
        <p:nvSpPr>
          <p:cNvPr id="47107" name="Rectangle 3"/>
          <p:cNvSpPr>
            <a:spLocks noGrp="1" noChangeArrowheads="1"/>
          </p:cNvSpPr>
          <p:nvPr>
            <p:ph type="body" idx="1"/>
          </p:nvPr>
        </p:nvSpPr>
        <p:spPr/>
        <p:txBody>
          <a:bodyPr>
            <a:normAutofit/>
          </a:bodyPr>
          <a:lstStyle/>
          <a:p>
            <a:r>
              <a:rPr lang="en-US" b="1" dirty="0">
                <a:solidFill>
                  <a:srgbClr val="FF0066"/>
                </a:solidFill>
              </a:rPr>
              <a:t>Problem:</a:t>
            </a:r>
            <a:r>
              <a:rPr lang="en-US" dirty="0">
                <a:solidFill>
                  <a:schemeClr val="accent3"/>
                </a:solidFill>
              </a:rPr>
              <a:t> </a:t>
            </a:r>
            <a:r>
              <a:rPr lang="en-US" b="1" dirty="0"/>
              <a:t>Find a maximum matching for a given bipartite graph</a:t>
            </a:r>
          </a:p>
          <a:p>
            <a:pPr lvl="1"/>
            <a:r>
              <a:rPr lang="en-US" dirty="0"/>
              <a:t>A perfect one if it exists</a:t>
            </a:r>
          </a:p>
          <a:p>
            <a:pPr lvl="8"/>
            <a:endParaRPr lang="en-US" dirty="0"/>
          </a:p>
          <a:p>
            <a:r>
              <a:rPr lang="en-US" dirty="0"/>
              <a:t>There is a polynomial-time offline algorithm based on augmenting paths </a:t>
            </a:r>
            <a:r>
              <a:rPr lang="en-US" sz="2400" dirty="0"/>
              <a:t>(</a:t>
            </a:r>
            <a:r>
              <a:rPr lang="en-US" sz="2400" dirty="0" err="1"/>
              <a:t>Hopcroft</a:t>
            </a:r>
            <a:r>
              <a:rPr lang="en-US" sz="2400" dirty="0"/>
              <a:t> &amp; Karp 1973,</a:t>
            </a:r>
            <a:r>
              <a:rPr lang="en-US" dirty="0"/>
              <a:t> </a:t>
            </a:r>
            <a:r>
              <a:rPr lang="en-US" sz="2400" dirty="0"/>
              <a:t>see </a:t>
            </a:r>
            <a:r>
              <a:rPr lang="en-US" sz="2400" dirty="0">
                <a:hlinkClick r:id="rId3"/>
              </a:rPr>
              <a:t>http://en.wikipedia.org/wiki/Hopcroft-Karp_algorithm</a:t>
            </a:r>
            <a:r>
              <a:rPr lang="en-US" dirty="0"/>
              <a:t>)</a:t>
            </a:r>
          </a:p>
          <a:p>
            <a:pPr lvl="8"/>
            <a:endParaRPr lang="en-US" dirty="0"/>
          </a:p>
          <a:p>
            <a:r>
              <a:rPr lang="en-US" b="1" dirty="0">
                <a:solidFill>
                  <a:srgbClr val="008000"/>
                </a:solidFill>
              </a:rPr>
              <a:t>But what if we do not know the entire </a:t>
            </a:r>
            <a:br>
              <a:rPr lang="en-US" b="1" dirty="0">
                <a:solidFill>
                  <a:srgbClr val="008000"/>
                </a:solidFill>
              </a:rPr>
            </a:br>
            <a:r>
              <a:rPr lang="en-US" b="1" dirty="0">
                <a:solidFill>
                  <a:srgbClr val="008000"/>
                </a:solidFill>
              </a:rPr>
              <a:t>graph upfront?</a:t>
            </a:r>
          </a:p>
          <a:p>
            <a:pPr lvl="1">
              <a:buFont typeface="Wingdings" pitchFamily="1" charset="2"/>
              <a:buNone/>
            </a:pPr>
            <a:endParaRPr lang="en-US" dirty="0"/>
          </a:p>
        </p:txBody>
      </p:sp>
      <p:sp>
        <p:nvSpPr>
          <p:cNvPr id="5" name="Slide Number Placeholder 4"/>
          <p:cNvSpPr>
            <a:spLocks noGrp="1"/>
          </p:cNvSpPr>
          <p:nvPr>
            <p:ph type="sldNum" sz="quarter" idx="12"/>
          </p:nvPr>
        </p:nvSpPr>
        <p:spPr/>
        <p:txBody>
          <a:bodyPr/>
          <a:lstStyle/>
          <a:p>
            <a:fld id="{19B12225-5612-419B-A8D5-4B8EEE4C217E}" type="slidenum">
              <a:rPr lang="en-US" smtClean="0"/>
              <a:pPr/>
              <a:t>7</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18740602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Online Graph Matching Problem</a:t>
            </a:r>
          </a:p>
        </p:txBody>
      </p:sp>
      <p:sp>
        <p:nvSpPr>
          <p:cNvPr id="48131" name="Rectangle 3"/>
          <p:cNvSpPr>
            <a:spLocks noGrp="1" noChangeArrowheads="1"/>
          </p:cNvSpPr>
          <p:nvPr>
            <p:ph type="body" idx="1"/>
          </p:nvPr>
        </p:nvSpPr>
        <p:spPr/>
        <p:txBody>
          <a:bodyPr/>
          <a:lstStyle/>
          <a:p>
            <a:r>
              <a:rPr lang="en-US" dirty="0"/>
              <a:t>Initially, </a:t>
            </a:r>
            <a:r>
              <a:rPr lang="en-US" dirty="0">
                <a:solidFill>
                  <a:srgbClr val="008000"/>
                </a:solidFill>
              </a:rPr>
              <a:t>we are given the set</a:t>
            </a:r>
            <a:r>
              <a:rPr lang="en-US" b="1" dirty="0">
                <a:solidFill>
                  <a:srgbClr val="008000"/>
                </a:solidFill>
              </a:rPr>
              <a:t> boys</a:t>
            </a:r>
          </a:p>
          <a:p>
            <a:r>
              <a:rPr lang="en-US" dirty="0"/>
              <a:t>In each </a:t>
            </a:r>
            <a:r>
              <a:rPr lang="en-US" b="1" dirty="0"/>
              <a:t>round</a:t>
            </a:r>
            <a:r>
              <a:rPr lang="en-US" dirty="0"/>
              <a:t>, </a:t>
            </a:r>
            <a:r>
              <a:rPr lang="en-US" b="1" dirty="0">
                <a:solidFill>
                  <a:srgbClr val="D60093"/>
                </a:solidFill>
              </a:rPr>
              <a:t>one girl’s choices are revealed</a:t>
            </a:r>
          </a:p>
          <a:p>
            <a:pPr lvl="1"/>
            <a:r>
              <a:rPr lang="en-US" dirty="0">
                <a:solidFill>
                  <a:srgbClr val="0000FF"/>
                </a:solidFill>
              </a:rPr>
              <a:t>That is, girl’s </a:t>
            </a:r>
            <a:r>
              <a:rPr lang="en-US" b="1" dirty="0">
                <a:solidFill>
                  <a:srgbClr val="0000FF"/>
                </a:solidFill>
              </a:rPr>
              <a:t>edges</a:t>
            </a:r>
            <a:r>
              <a:rPr lang="en-US" dirty="0">
                <a:solidFill>
                  <a:srgbClr val="0000FF"/>
                </a:solidFill>
              </a:rPr>
              <a:t> are revealed</a:t>
            </a:r>
          </a:p>
          <a:p>
            <a:r>
              <a:rPr lang="en-US" b="1" dirty="0"/>
              <a:t>At that time, we have to decide to either:</a:t>
            </a:r>
          </a:p>
          <a:p>
            <a:pPr lvl="1"/>
            <a:r>
              <a:rPr lang="en-US" dirty="0"/>
              <a:t>Pair the </a:t>
            </a:r>
            <a:r>
              <a:rPr lang="en-US" b="1" dirty="0">
                <a:solidFill>
                  <a:srgbClr val="D60093"/>
                </a:solidFill>
              </a:rPr>
              <a:t>girl</a:t>
            </a:r>
            <a:r>
              <a:rPr lang="en-US" dirty="0">
                <a:solidFill>
                  <a:srgbClr val="D60093"/>
                </a:solidFill>
              </a:rPr>
              <a:t> </a:t>
            </a:r>
            <a:r>
              <a:rPr lang="en-US" dirty="0"/>
              <a:t>with a </a:t>
            </a:r>
            <a:r>
              <a:rPr lang="en-US" b="1" dirty="0">
                <a:solidFill>
                  <a:srgbClr val="008000"/>
                </a:solidFill>
              </a:rPr>
              <a:t>boy</a:t>
            </a:r>
          </a:p>
          <a:p>
            <a:pPr lvl="1"/>
            <a:r>
              <a:rPr lang="en-US" dirty="0"/>
              <a:t>Do not pair the </a:t>
            </a:r>
            <a:r>
              <a:rPr lang="en-US" b="1" dirty="0">
                <a:solidFill>
                  <a:srgbClr val="D60093"/>
                </a:solidFill>
              </a:rPr>
              <a:t>girl</a:t>
            </a:r>
            <a:r>
              <a:rPr lang="en-US" dirty="0"/>
              <a:t> with any </a:t>
            </a:r>
            <a:r>
              <a:rPr lang="en-US" b="1" dirty="0">
                <a:solidFill>
                  <a:srgbClr val="008000"/>
                </a:solidFill>
              </a:rPr>
              <a:t>boy</a:t>
            </a:r>
          </a:p>
          <a:p>
            <a:pPr lvl="8"/>
            <a:endParaRPr lang="en-US" dirty="0"/>
          </a:p>
          <a:p>
            <a:r>
              <a:rPr lang="en-US" b="1" dirty="0">
                <a:solidFill>
                  <a:srgbClr val="0000FF"/>
                </a:solidFill>
              </a:rPr>
              <a:t>Example of application: </a:t>
            </a:r>
            <a:br>
              <a:rPr lang="en-US" b="1" dirty="0">
                <a:solidFill>
                  <a:srgbClr val="0000FF"/>
                </a:solidFill>
              </a:rPr>
            </a:br>
            <a:r>
              <a:rPr lang="en-US" dirty="0"/>
              <a:t>	Assigning tasks to servers</a:t>
            </a:r>
          </a:p>
        </p:txBody>
      </p:sp>
      <p:sp>
        <p:nvSpPr>
          <p:cNvPr id="5" name="Slide Number Placeholder 4"/>
          <p:cNvSpPr>
            <a:spLocks noGrp="1"/>
          </p:cNvSpPr>
          <p:nvPr>
            <p:ph type="sldNum" sz="quarter" idx="12"/>
          </p:nvPr>
        </p:nvSpPr>
        <p:spPr/>
        <p:txBody>
          <a:bodyPr/>
          <a:lstStyle/>
          <a:p>
            <a:fld id="{19B12225-5612-419B-A8D5-4B8EEE4C217E}" type="slidenum">
              <a:rPr lang="en-US" smtClean="0"/>
              <a:pPr/>
              <a:t>8</a:t>
            </a:fld>
            <a:endParaRPr lang="en-US"/>
          </a:p>
        </p:txBody>
      </p:sp>
      <p:sp>
        <p:nvSpPr>
          <p:cNvPr id="6" name="Footer Placeholder 5"/>
          <p:cNvSpPr>
            <a:spLocks noGrp="1"/>
          </p:cNvSpPr>
          <p:nvPr>
            <p:ph type="ftr" sz="quarter" idx="11"/>
          </p:nvPr>
        </p:nvSpPr>
        <p:spPr/>
        <p:txBody>
          <a:bodyPr/>
          <a:lstStyle/>
          <a:p>
            <a:r>
              <a:rPr lang="en-US"/>
              <a:t>J. Leskovec, A. Rajaraman, J. Ullman: Mining of Massive Datasets, http://www.mmds.org</a:t>
            </a:r>
          </a:p>
        </p:txBody>
      </p:sp>
    </p:spTree>
    <p:extLst>
      <p:ext uri="{BB962C8B-B14F-4D97-AF65-F5344CB8AC3E}">
        <p14:creationId xmlns:p14="http://schemas.microsoft.com/office/powerpoint/2010/main" val="8186550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13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13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1">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1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152400"/>
            <a:ext cx="8686800" cy="838200"/>
          </a:xfrm>
        </p:spPr>
        <p:txBody>
          <a:bodyPr>
            <a:normAutofit/>
          </a:bodyPr>
          <a:lstStyle/>
          <a:p>
            <a:r>
              <a:rPr lang="en-US" dirty="0"/>
              <a:t>Online Graph Matching: Example</a:t>
            </a:r>
          </a:p>
        </p:txBody>
      </p:sp>
      <p:sp>
        <p:nvSpPr>
          <p:cNvPr id="36" name="Footer Placeholder 35"/>
          <p:cNvSpPr>
            <a:spLocks noGrp="1"/>
          </p:cNvSpPr>
          <p:nvPr>
            <p:ph type="ftr" sz="quarter" idx="11"/>
          </p:nvPr>
        </p:nvSpPr>
        <p:spPr/>
        <p:txBody>
          <a:bodyPr/>
          <a:lstStyle/>
          <a:p>
            <a:r>
              <a:rPr lang="en-US"/>
              <a:t>J. Leskovec, A. Rajaraman, J. Ullman: Mining of Massive Datasets, http://www.mmds.org</a:t>
            </a:r>
          </a:p>
        </p:txBody>
      </p:sp>
      <p:sp>
        <p:nvSpPr>
          <p:cNvPr id="35" name="Slide Number Placeholder 34"/>
          <p:cNvSpPr>
            <a:spLocks noGrp="1"/>
          </p:cNvSpPr>
          <p:nvPr>
            <p:ph type="sldNum" sz="quarter" idx="12"/>
          </p:nvPr>
        </p:nvSpPr>
        <p:spPr/>
        <p:txBody>
          <a:bodyPr/>
          <a:lstStyle/>
          <a:p>
            <a:fld id="{19B12225-5612-419B-A8D5-4B8EEE4C217E}" type="slidenum">
              <a:rPr lang="en-US" smtClean="0"/>
              <a:pPr/>
              <a:t>9</a:t>
            </a:fld>
            <a:endParaRPr lang="en-US"/>
          </a:p>
        </p:txBody>
      </p:sp>
      <p:sp>
        <p:nvSpPr>
          <p:cNvPr id="49155" name="Oval 3"/>
          <p:cNvSpPr>
            <a:spLocks noChangeArrowheads="1"/>
          </p:cNvSpPr>
          <p:nvPr/>
        </p:nvSpPr>
        <p:spPr bwMode="auto">
          <a:xfrm>
            <a:off x="2557120" y="2951162"/>
            <a:ext cx="152400" cy="152400"/>
          </a:xfrm>
          <a:prstGeom prst="ellipse">
            <a:avLst/>
          </a:pr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49156" name="Oval 4"/>
          <p:cNvSpPr>
            <a:spLocks noChangeArrowheads="1"/>
          </p:cNvSpPr>
          <p:nvPr/>
        </p:nvSpPr>
        <p:spPr bwMode="auto">
          <a:xfrm>
            <a:off x="2557120" y="3484562"/>
            <a:ext cx="152400" cy="152400"/>
          </a:xfrm>
          <a:prstGeom prst="ellipse">
            <a:avLst/>
          </a:pr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49157" name="Oval 5"/>
          <p:cNvSpPr>
            <a:spLocks noChangeArrowheads="1"/>
          </p:cNvSpPr>
          <p:nvPr/>
        </p:nvSpPr>
        <p:spPr bwMode="auto">
          <a:xfrm>
            <a:off x="2557120" y="4017962"/>
            <a:ext cx="152400" cy="152400"/>
          </a:xfrm>
          <a:prstGeom prst="ellipse">
            <a:avLst/>
          </a:pr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49158" name="Oval 6"/>
          <p:cNvSpPr>
            <a:spLocks noChangeArrowheads="1"/>
          </p:cNvSpPr>
          <p:nvPr/>
        </p:nvSpPr>
        <p:spPr bwMode="auto">
          <a:xfrm>
            <a:off x="2557120" y="4551362"/>
            <a:ext cx="152400" cy="152400"/>
          </a:xfrm>
          <a:prstGeom prst="ellipse">
            <a:avLst/>
          </a:pr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49169" name="Text Box 17"/>
          <p:cNvSpPr txBox="1">
            <a:spLocks noChangeArrowheads="1"/>
          </p:cNvSpPr>
          <p:nvPr/>
        </p:nvSpPr>
        <p:spPr bwMode="auto">
          <a:xfrm>
            <a:off x="2226920" y="2798762"/>
            <a:ext cx="312906" cy="369332"/>
          </a:xfrm>
          <a:prstGeom prst="rect">
            <a:avLst/>
          </a:prstGeom>
          <a:noFill/>
          <a:ln w="9525">
            <a:noFill/>
            <a:miter lim="800000"/>
            <a:headEnd/>
            <a:tailEnd/>
          </a:ln>
          <a:effectLst/>
        </p:spPr>
        <p:txBody>
          <a:bodyPr wrap="none">
            <a:spAutoFit/>
          </a:bodyPr>
          <a:lstStyle/>
          <a:p>
            <a:r>
              <a:rPr lang="en-US" b="1" dirty="0">
                <a:solidFill>
                  <a:srgbClr val="008000"/>
                </a:solidFill>
                <a:latin typeface="Arial" pitchFamily="34" charset="0"/>
                <a:cs typeface="Arial" pitchFamily="34" charset="0"/>
              </a:rPr>
              <a:t>1</a:t>
            </a:r>
          </a:p>
        </p:txBody>
      </p:sp>
      <p:sp>
        <p:nvSpPr>
          <p:cNvPr id="49170" name="Text Box 18"/>
          <p:cNvSpPr txBox="1">
            <a:spLocks noChangeArrowheads="1"/>
          </p:cNvSpPr>
          <p:nvPr/>
        </p:nvSpPr>
        <p:spPr bwMode="auto">
          <a:xfrm>
            <a:off x="2252320" y="3363912"/>
            <a:ext cx="312906" cy="369332"/>
          </a:xfrm>
          <a:prstGeom prst="rect">
            <a:avLst/>
          </a:prstGeom>
          <a:noFill/>
          <a:ln w="9525">
            <a:noFill/>
            <a:miter lim="800000"/>
            <a:headEnd/>
            <a:tailEnd/>
          </a:ln>
          <a:effectLst/>
        </p:spPr>
        <p:txBody>
          <a:bodyPr wrap="none">
            <a:spAutoFit/>
          </a:bodyPr>
          <a:lstStyle/>
          <a:p>
            <a:r>
              <a:rPr lang="en-US" b="1">
                <a:solidFill>
                  <a:srgbClr val="008000"/>
                </a:solidFill>
                <a:latin typeface="Arial" pitchFamily="34" charset="0"/>
                <a:cs typeface="Arial" pitchFamily="34" charset="0"/>
              </a:rPr>
              <a:t>2</a:t>
            </a:r>
          </a:p>
        </p:txBody>
      </p:sp>
      <p:sp>
        <p:nvSpPr>
          <p:cNvPr id="49171" name="Text Box 19"/>
          <p:cNvSpPr txBox="1">
            <a:spLocks noChangeArrowheads="1"/>
          </p:cNvSpPr>
          <p:nvPr/>
        </p:nvSpPr>
        <p:spPr bwMode="auto">
          <a:xfrm>
            <a:off x="2226920" y="3897312"/>
            <a:ext cx="312906" cy="369332"/>
          </a:xfrm>
          <a:prstGeom prst="rect">
            <a:avLst/>
          </a:prstGeom>
          <a:noFill/>
          <a:ln w="9525">
            <a:noFill/>
            <a:miter lim="800000"/>
            <a:headEnd/>
            <a:tailEnd/>
          </a:ln>
          <a:effectLst/>
        </p:spPr>
        <p:txBody>
          <a:bodyPr wrap="none">
            <a:spAutoFit/>
          </a:bodyPr>
          <a:lstStyle/>
          <a:p>
            <a:r>
              <a:rPr lang="en-US" b="1">
                <a:solidFill>
                  <a:srgbClr val="008000"/>
                </a:solidFill>
                <a:latin typeface="Arial" pitchFamily="34" charset="0"/>
                <a:cs typeface="Arial" pitchFamily="34" charset="0"/>
              </a:rPr>
              <a:t>3</a:t>
            </a:r>
          </a:p>
        </p:txBody>
      </p:sp>
      <p:sp>
        <p:nvSpPr>
          <p:cNvPr id="49172" name="Text Box 20"/>
          <p:cNvSpPr txBox="1">
            <a:spLocks noChangeArrowheads="1"/>
          </p:cNvSpPr>
          <p:nvPr/>
        </p:nvSpPr>
        <p:spPr bwMode="auto">
          <a:xfrm>
            <a:off x="2226920" y="4430712"/>
            <a:ext cx="312906" cy="369332"/>
          </a:xfrm>
          <a:prstGeom prst="rect">
            <a:avLst/>
          </a:prstGeom>
          <a:noFill/>
          <a:ln w="9525">
            <a:noFill/>
            <a:miter lim="800000"/>
            <a:headEnd/>
            <a:tailEnd/>
          </a:ln>
          <a:effectLst/>
        </p:spPr>
        <p:txBody>
          <a:bodyPr wrap="none">
            <a:spAutoFit/>
          </a:bodyPr>
          <a:lstStyle/>
          <a:p>
            <a:r>
              <a:rPr lang="en-US" b="1">
                <a:solidFill>
                  <a:srgbClr val="008000"/>
                </a:solidFill>
                <a:latin typeface="Arial" pitchFamily="34" charset="0"/>
                <a:cs typeface="Arial" pitchFamily="34" charset="0"/>
              </a:rPr>
              <a:t>4</a:t>
            </a:r>
          </a:p>
        </p:txBody>
      </p:sp>
      <p:grpSp>
        <p:nvGrpSpPr>
          <p:cNvPr id="2" name="Group 29"/>
          <p:cNvGrpSpPr>
            <a:grpSpLocks/>
          </p:cNvGrpSpPr>
          <p:nvPr/>
        </p:nvGrpSpPr>
        <p:grpSpPr bwMode="auto">
          <a:xfrm>
            <a:off x="2709520" y="2754312"/>
            <a:ext cx="1752600" cy="1873250"/>
            <a:chOff x="1296" y="1028"/>
            <a:chExt cx="1104" cy="1180"/>
          </a:xfrm>
        </p:grpSpPr>
        <p:grpSp>
          <p:nvGrpSpPr>
            <p:cNvPr id="3" name="Group 26"/>
            <p:cNvGrpSpPr>
              <a:grpSpLocks/>
            </p:cNvGrpSpPr>
            <p:nvPr/>
          </p:nvGrpSpPr>
          <p:grpSpPr bwMode="auto">
            <a:xfrm>
              <a:off x="1296" y="1152"/>
              <a:ext cx="912" cy="1056"/>
              <a:chOff x="1296" y="1152"/>
              <a:chExt cx="912" cy="1056"/>
            </a:xfrm>
          </p:grpSpPr>
          <p:sp>
            <p:nvSpPr>
              <p:cNvPr id="49159" name="Oval 7"/>
              <p:cNvSpPr>
                <a:spLocks noChangeArrowheads="1"/>
              </p:cNvSpPr>
              <p:nvPr/>
            </p:nvSpPr>
            <p:spPr bwMode="auto">
              <a:xfrm>
                <a:off x="2112" y="1152"/>
                <a:ext cx="96" cy="96"/>
              </a:xfrm>
              <a:prstGeom prst="ellipse">
                <a:avLst/>
              </a:pr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49163" name="Line 11"/>
              <p:cNvSpPr>
                <a:spLocks noChangeShapeType="1"/>
              </p:cNvSpPr>
              <p:nvPr/>
            </p:nvSpPr>
            <p:spPr bwMode="auto">
              <a:xfrm>
                <a:off x="1296" y="1200"/>
                <a:ext cx="816" cy="0"/>
              </a:xfrm>
              <a:prstGeom prst="line">
                <a:avLst/>
              </a:prstGeom>
              <a:noFill/>
              <a:ln w="9525">
                <a:solidFill>
                  <a:schemeClr val="tx1"/>
                </a:solidFill>
                <a:round/>
                <a:headEnd/>
                <a:tailEnd/>
              </a:ln>
              <a:effectLst/>
            </p:spPr>
            <p:txBody>
              <a:bodyPr/>
              <a:lstStyle/>
              <a:p>
                <a:endParaRPr lang="en-US">
                  <a:latin typeface="Arial" pitchFamily="34" charset="0"/>
                  <a:cs typeface="Arial" pitchFamily="34" charset="0"/>
                </a:endParaRPr>
              </a:p>
            </p:txBody>
          </p:sp>
          <p:sp>
            <p:nvSpPr>
              <p:cNvPr id="49168" name="Line 16"/>
              <p:cNvSpPr>
                <a:spLocks noChangeShapeType="1"/>
              </p:cNvSpPr>
              <p:nvPr/>
            </p:nvSpPr>
            <p:spPr bwMode="auto">
              <a:xfrm flipV="1">
                <a:off x="1296" y="1248"/>
                <a:ext cx="816" cy="960"/>
              </a:xfrm>
              <a:prstGeom prst="line">
                <a:avLst/>
              </a:prstGeom>
              <a:noFill/>
              <a:ln w="9525">
                <a:solidFill>
                  <a:schemeClr val="tx1"/>
                </a:solidFill>
                <a:round/>
                <a:headEnd/>
                <a:tailEnd/>
              </a:ln>
              <a:effectLst/>
            </p:spPr>
            <p:txBody>
              <a:bodyPr/>
              <a:lstStyle/>
              <a:p>
                <a:endParaRPr lang="en-US">
                  <a:latin typeface="Arial" pitchFamily="34" charset="0"/>
                  <a:cs typeface="Arial" pitchFamily="34" charset="0"/>
                </a:endParaRPr>
              </a:p>
            </p:txBody>
          </p:sp>
        </p:grpSp>
        <p:sp>
          <p:nvSpPr>
            <p:cNvPr id="49173" name="Text Box 21"/>
            <p:cNvSpPr txBox="1">
              <a:spLocks noChangeArrowheads="1"/>
            </p:cNvSpPr>
            <p:nvPr/>
          </p:nvSpPr>
          <p:spPr bwMode="auto">
            <a:xfrm>
              <a:off x="2198" y="1028"/>
              <a:ext cx="202" cy="231"/>
            </a:xfrm>
            <a:prstGeom prst="rect">
              <a:avLst/>
            </a:prstGeom>
            <a:noFill/>
            <a:ln w="9525">
              <a:noFill/>
              <a:miter lim="800000"/>
              <a:headEnd/>
              <a:tailEnd/>
            </a:ln>
            <a:effectLst/>
          </p:spPr>
          <p:txBody>
            <a:bodyPr wrap="none">
              <a:spAutoFit/>
            </a:bodyPr>
            <a:lstStyle/>
            <a:p>
              <a:r>
                <a:rPr lang="en-US" b="1" dirty="0">
                  <a:solidFill>
                    <a:srgbClr val="D60093"/>
                  </a:solidFill>
                  <a:latin typeface="Arial" pitchFamily="34" charset="0"/>
                  <a:cs typeface="Arial" pitchFamily="34" charset="0"/>
                </a:rPr>
                <a:t>a</a:t>
              </a:r>
            </a:p>
          </p:txBody>
        </p:sp>
      </p:grpSp>
      <p:grpSp>
        <p:nvGrpSpPr>
          <p:cNvPr id="4" name="Group 28"/>
          <p:cNvGrpSpPr>
            <a:grpSpLocks/>
          </p:cNvGrpSpPr>
          <p:nvPr/>
        </p:nvGrpSpPr>
        <p:grpSpPr bwMode="auto">
          <a:xfrm>
            <a:off x="2709521" y="3363912"/>
            <a:ext cx="1757363" cy="730250"/>
            <a:chOff x="1296" y="1412"/>
            <a:chExt cx="1107" cy="460"/>
          </a:xfrm>
        </p:grpSpPr>
        <p:sp>
          <p:nvSpPr>
            <p:cNvPr id="49160" name="Oval 8"/>
            <p:cNvSpPr>
              <a:spLocks noChangeArrowheads="1"/>
            </p:cNvSpPr>
            <p:nvPr/>
          </p:nvSpPr>
          <p:spPr bwMode="auto">
            <a:xfrm>
              <a:off x="2112" y="1488"/>
              <a:ext cx="96" cy="96"/>
            </a:xfrm>
            <a:prstGeom prst="ellipse">
              <a:avLst/>
            </a:pr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49165" name="Line 13"/>
            <p:cNvSpPr>
              <a:spLocks noChangeShapeType="1"/>
            </p:cNvSpPr>
            <p:nvPr/>
          </p:nvSpPr>
          <p:spPr bwMode="auto">
            <a:xfrm>
              <a:off x="1296" y="1536"/>
              <a:ext cx="816" cy="0"/>
            </a:xfrm>
            <a:prstGeom prst="line">
              <a:avLst/>
            </a:prstGeom>
            <a:noFill/>
            <a:ln w="9525">
              <a:solidFill>
                <a:schemeClr val="tx1"/>
              </a:solidFill>
              <a:round/>
              <a:headEnd/>
              <a:tailEnd/>
            </a:ln>
            <a:effectLst/>
          </p:spPr>
          <p:txBody>
            <a:bodyPr/>
            <a:lstStyle/>
            <a:p>
              <a:endParaRPr lang="en-US">
                <a:latin typeface="Arial" pitchFamily="34" charset="0"/>
                <a:cs typeface="Arial" pitchFamily="34" charset="0"/>
              </a:endParaRPr>
            </a:p>
          </p:txBody>
        </p:sp>
        <p:sp>
          <p:nvSpPr>
            <p:cNvPr id="49166" name="Line 14"/>
            <p:cNvSpPr>
              <a:spLocks noChangeShapeType="1"/>
            </p:cNvSpPr>
            <p:nvPr/>
          </p:nvSpPr>
          <p:spPr bwMode="auto">
            <a:xfrm flipV="1">
              <a:off x="1296" y="1536"/>
              <a:ext cx="816" cy="336"/>
            </a:xfrm>
            <a:prstGeom prst="line">
              <a:avLst/>
            </a:prstGeom>
            <a:noFill/>
            <a:ln w="9525">
              <a:solidFill>
                <a:schemeClr val="tx1"/>
              </a:solidFill>
              <a:round/>
              <a:headEnd/>
              <a:tailEnd/>
            </a:ln>
            <a:effectLst/>
          </p:spPr>
          <p:txBody>
            <a:bodyPr/>
            <a:lstStyle/>
            <a:p>
              <a:endParaRPr lang="en-US">
                <a:latin typeface="Arial" pitchFamily="34" charset="0"/>
                <a:cs typeface="Arial" pitchFamily="34" charset="0"/>
              </a:endParaRPr>
            </a:p>
          </p:txBody>
        </p:sp>
        <p:sp>
          <p:nvSpPr>
            <p:cNvPr id="49174" name="Text Box 22"/>
            <p:cNvSpPr txBox="1">
              <a:spLocks noChangeArrowheads="1"/>
            </p:cNvSpPr>
            <p:nvPr/>
          </p:nvSpPr>
          <p:spPr bwMode="auto">
            <a:xfrm>
              <a:off x="2198" y="1412"/>
              <a:ext cx="205" cy="233"/>
            </a:xfrm>
            <a:prstGeom prst="rect">
              <a:avLst/>
            </a:prstGeom>
            <a:noFill/>
            <a:ln w="9525">
              <a:noFill/>
              <a:miter lim="800000"/>
              <a:headEnd/>
              <a:tailEnd/>
            </a:ln>
            <a:effectLst/>
          </p:spPr>
          <p:txBody>
            <a:bodyPr wrap="none">
              <a:spAutoFit/>
            </a:bodyPr>
            <a:lstStyle/>
            <a:p>
              <a:r>
                <a:rPr lang="en-US" b="1" dirty="0">
                  <a:solidFill>
                    <a:srgbClr val="D60093"/>
                  </a:solidFill>
                  <a:latin typeface="Arial" pitchFamily="34" charset="0"/>
                  <a:cs typeface="Arial" pitchFamily="34" charset="0"/>
                </a:rPr>
                <a:t>b</a:t>
              </a:r>
            </a:p>
          </p:txBody>
        </p:sp>
      </p:grpSp>
      <p:grpSp>
        <p:nvGrpSpPr>
          <p:cNvPr id="5" name="Group 30"/>
          <p:cNvGrpSpPr>
            <a:grpSpLocks/>
          </p:cNvGrpSpPr>
          <p:nvPr/>
        </p:nvGrpSpPr>
        <p:grpSpPr bwMode="auto">
          <a:xfrm>
            <a:off x="2709520" y="3103562"/>
            <a:ext cx="1760538" cy="1131888"/>
            <a:chOff x="1296" y="1248"/>
            <a:chExt cx="1109" cy="713"/>
          </a:xfrm>
        </p:grpSpPr>
        <p:sp>
          <p:nvSpPr>
            <p:cNvPr id="49161" name="Oval 9"/>
            <p:cNvSpPr>
              <a:spLocks noChangeArrowheads="1"/>
            </p:cNvSpPr>
            <p:nvPr/>
          </p:nvSpPr>
          <p:spPr bwMode="auto">
            <a:xfrm>
              <a:off x="2064" y="1776"/>
              <a:ext cx="96" cy="96"/>
            </a:xfrm>
            <a:prstGeom prst="ellipse">
              <a:avLst/>
            </a:pr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49164" name="Line 12"/>
            <p:cNvSpPr>
              <a:spLocks noChangeShapeType="1"/>
            </p:cNvSpPr>
            <p:nvPr/>
          </p:nvSpPr>
          <p:spPr bwMode="auto">
            <a:xfrm>
              <a:off x="1296" y="1248"/>
              <a:ext cx="781" cy="546"/>
            </a:xfrm>
            <a:prstGeom prst="line">
              <a:avLst/>
            </a:prstGeom>
            <a:noFill/>
            <a:ln w="9525">
              <a:solidFill>
                <a:schemeClr val="tx1"/>
              </a:solidFill>
              <a:round/>
              <a:headEnd/>
              <a:tailEnd/>
            </a:ln>
            <a:effectLst/>
          </p:spPr>
          <p:txBody>
            <a:bodyPr/>
            <a:lstStyle/>
            <a:p>
              <a:endParaRPr lang="en-US">
                <a:latin typeface="Arial" pitchFamily="34" charset="0"/>
                <a:cs typeface="Arial" pitchFamily="34" charset="0"/>
              </a:endParaRPr>
            </a:p>
          </p:txBody>
        </p:sp>
        <p:sp>
          <p:nvSpPr>
            <p:cNvPr id="49175" name="Text Box 23"/>
            <p:cNvSpPr txBox="1">
              <a:spLocks noChangeArrowheads="1"/>
            </p:cNvSpPr>
            <p:nvPr/>
          </p:nvSpPr>
          <p:spPr bwMode="auto">
            <a:xfrm>
              <a:off x="2208" y="1728"/>
              <a:ext cx="197" cy="233"/>
            </a:xfrm>
            <a:prstGeom prst="rect">
              <a:avLst/>
            </a:prstGeom>
            <a:noFill/>
            <a:ln w="9525">
              <a:noFill/>
              <a:miter lim="800000"/>
              <a:headEnd/>
              <a:tailEnd/>
            </a:ln>
            <a:effectLst/>
          </p:spPr>
          <p:txBody>
            <a:bodyPr wrap="none">
              <a:spAutoFit/>
            </a:bodyPr>
            <a:lstStyle/>
            <a:p>
              <a:r>
                <a:rPr lang="en-US" b="1" dirty="0">
                  <a:solidFill>
                    <a:srgbClr val="D60093"/>
                  </a:solidFill>
                  <a:latin typeface="Arial" pitchFamily="34" charset="0"/>
                  <a:cs typeface="Arial" pitchFamily="34" charset="0"/>
                </a:rPr>
                <a:t>c</a:t>
              </a:r>
            </a:p>
          </p:txBody>
        </p:sp>
      </p:grpSp>
      <p:grpSp>
        <p:nvGrpSpPr>
          <p:cNvPr id="6" name="Group 31"/>
          <p:cNvGrpSpPr>
            <a:grpSpLocks/>
          </p:cNvGrpSpPr>
          <p:nvPr/>
        </p:nvGrpSpPr>
        <p:grpSpPr bwMode="auto">
          <a:xfrm>
            <a:off x="2709521" y="4094162"/>
            <a:ext cx="1773238" cy="706438"/>
            <a:chOff x="1296" y="1872"/>
            <a:chExt cx="1117" cy="445"/>
          </a:xfrm>
        </p:grpSpPr>
        <p:sp>
          <p:nvSpPr>
            <p:cNvPr id="49162" name="Oval 10"/>
            <p:cNvSpPr>
              <a:spLocks noChangeArrowheads="1"/>
            </p:cNvSpPr>
            <p:nvPr/>
          </p:nvSpPr>
          <p:spPr bwMode="auto">
            <a:xfrm>
              <a:off x="2112" y="2160"/>
              <a:ext cx="96" cy="96"/>
            </a:xfrm>
            <a:prstGeom prst="ellipse">
              <a:avLst/>
            </a:prstGeom>
            <a:solidFill>
              <a:schemeClr val="accent1"/>
            </a:solidFill>
            <a:ln w="9525">
              <a:solidFill>
                <a:schemeClr val="tx1"/>
              </a:solidFill>
              <a:round/>
              <a:headEnd/>
              <a:tailEnd/>
            </a:ln>
            <a:effectLst/>
          </p:spPr>
          <p:txBody>
            <a:bodyPr wrap="none" anchor="ctr"/>
            <a:lstStyle/>
            <a:p>
              <a:endParaRPr lang="en-US">
                <a:latin typeface="Arial" pitchFamily="34" charset="0"/>
                <a:cs typeface="Arial" pitchFamily="34" charset="0"/>
              </a:endParaRPr>
            </a:p>
          </p:txBody>
        </p:sp>
        <p:sp>
          <p:nvSpPr>
            <p:cNvPr id="49167" name="Line 15"/>
            <p:cNvSpPr>
              <a:spLocks noChangeShapeType="1"/>
            </p:cNvSpPr>
            <p:nvPr/>
          </p:nvSpPr>
          <p:spPr bwMode="auto">
            <a:xfrm>
              <a:off x="1296" y="1872"/>
              <a:ext cx="816" cy="336"/>
            </a:xfrm>
            <a:prstGeom prst="line">
              <a:avLst/>
            </a:prstGeom>
            <a:noFill/>
            <a:ln w="9525">
              <a:solidFill>
                <a:schemeClr val="tx1"/>
              </a:solidFill>
              <a:round/>
              <a:headEnd/>
              <a:tailEnd/>
            </a:ln>
            <a:effectLst/>
          </p:spPr>
          <p:txBody>
            <a:bodyPr/>
            <a:lstStyle/>
            <a:p>
              <a:endParaRPr lang="en-US">
                <a:latin typeface="Arial" pitchFamily="34" charset="0"/>
                <a:cs typeface="Arial" pitchFamily="34" charset="0"/>
              </a:endParaRPr>
            </a:p>
          </p:txBody>
        </p:sp>
        <p:sp>
          <p:nvSpPr>
            <p:cNvPr id="49176" name="Text Box 24"/>
            <p:cNvSpPr txBox="1">
              <a:spLocks noChangeArrowheads="1"/>
            </p:cNvSpPr>
            <p:nvPr/>
          </p:nvSpPr>
          <p:spPr bwMode="auto">
            <a:xfrm>
              <a:off x="2208" y="2084"/>
              <a:ext cx="205" cy="233"/>
            </a:xfrm>
            <a:prstGeom prst="rect">
              <a:avLst/>
            </a:prstGeom>
            <a:noFill/>
            <a:ln w="9525">
              <a:noFill/>
              <a:miter lim="800000"/>
              <a:headEnd/>
              <a:tailEnd/>
            </a:ln>
            <a:effectLst/>
          </p:spPr>
          <p:txBody>
            <a:bodyPr wrap="none">
              <a:spAutoFit/>
            </a:bodyPr>
            <a:lstStyle/>
            <a:p>
              <a:r>
                <a:rPr lang="en-US" b="1" dirty="0">
                  <a:solidFill>
                    <a:srgbClr val="D60093"/>
                  </a:solidFill>
                  <a:latin typeface="Arial" pitchFamily="34" charset="0"/>
                  <a:cs typeface="Arial" pitchFamily="34" charset="0"/>
                </a:rPr>
                <a:t>d</a:t>
              </a:r>
            </a:p>
          </p:txBody>
        </p:sp>
      </p:grpSp>
      <p:sp>
        <p:nvSpPr>
          <p:cNvPr id="49179" name="Text Box 27"/>
          <p:cNvSpPr txBox="1">
            <a:spLocks noChangeArrowheads="1"/>
          </p:cNvSpPr>
          <p:nvPr/>
        </p:nvSpPr>
        <p:spPr bwMode="auto">
          <a:xfrm>
            <a:off x="6122645" y="2906712"/>
            <a:ext cx="817853" cy="461665"/>
          </a:xfrm>
          <a:prstGeom prst="rect">
            <a:avLst/>
          </a:prstGeom>
          <a:noFill/>
          <a:ln w="9525">
            <a:noFill/>
            <a:miter lim="800000"/>
            <a:headEnd/>
            <a:tailEnd/>
          </a:ln>
          <a:effectLst/>
        </p:spPr>
        <p:txBody>
          <a:bodyPr wrap="none">
            <a:spAutoFit/>
          </a:bodyPr>
          <a:lstStyle/>
          <a:p>
            <a:r>
              <a:rPr lang="en-US" sz="2400" b="1">
                <a:latin typeface="Arial" pitchFamily="34" charset="0"/>
                <a:cs typeface="Arial" pitchFamily="34" charset="0"/>
              </a:rPr>
              <a:t>(1,a)</a:t>
            </a:r>
          </a:p>
        </p:txBody>
      </p:sp>
      <p:sp>
        <p:nvSpPr>
          <p:cNvPr id="49184" name="Text Box 32"/>
          <p:cNvSpPr txBox="1">
            <a:spLocks noChangeArrowheads="1"/>
          </p:cNvSpPr>
          <p:nvPr/>
        </p:nvSpPr>
        <p:spPr bwMode="auto">
          <a:xfrm>
            <a:off x="6122645" y="3270250"/>
            <a:ext cx="833883" cy="461665"/>
          </a:xfrm>
          <a:prstGeom prst="rect">
            <a:avLst/>
          </a:prstGeom>
          <a:noFill/>
          <a:ln w="9525">
            <a:noFill/>
            <a:miter lim="800000"/>
            <a:headEnd/>
            <a:tailEnd/>
          </a:ln>
          <a:effectLst/>
        </p:spPr>
        <p:txBody>
          <a:bodyPr wrap="none">
            <a:spAutoFit/>
          </a:bodyPr>
          <a:lstStyle/>
          <a:p>
            <a:r>
              <a:rPr lang="en-US" sz="2400" b="1">
                <a:latin typeface="Arial" pitchFamily="34" charset="0"/>
                <a:cs typeface="Arial" pitchFamily="34" charset="0"/>
              </a:rPr>
              <a:t>(2,b)</a:t>
            </a:r>
          </a:p>
        </p:txBody>
      </p:sp>
      <p:sp>
        <p:nvSpPr>
          <p:cNvPr id="49185" name="Text Box 33"/>
          <p:cNvSpPr txBox="1">
            <a:spLocks noChangeArrowheads="1"/>
          </p:cNvSpPr>
          <p:nvPr/>
        </p:nvSpPr>
        <p:spPr bwMode="auto">
          <a:xfrm>
            <a:off x="6122645" y="3651250"/>
            <a:ext cx="833883" cy="461665"/>
          </a:xfrm>
          <a:prstGeom prst="rect">
            <a:avLst/>
          </a:prstGeom>
          <a:noFill/>
          <a:ln w="9525">
            <a:noFill/>
            <a:miter lim="800000"/>
            <a:headEnd/>
            <a:tailEnd/>
          </a:ln>
          <a:effectLst/>
        </p:spPr>
        <p:txBody>
          <a:bodyPr wrap="none">
            <a:spAutoFit/>
          </a:bodyPr>
          <a:lstStyle/>
          <a:p>
            <a:r>
              <a:rPr lang="en-US" sz="2400" b="1">
                <a:latin typeface="Arial" pitchFamily="34" charset="0"/>
                <a:cs typeface="Arial" pitchFamily="34" charset="0"/>
              </a:rPr>
              <a:t>(3,d)</a:t>
            </a:r>
          </a:p>
        </p:txBody>
      </p:sp>
      <p:sp>
        <p:nvSpPr>
          <p:cNvPr id="49187" name="Rectangle 35"/>
          <p:cNvSpPr>
            <a:spLocks noChangeArrowheads="1"/>
          </p:cNvSpPr>
          <p:nvPr/>
        </p:nvSpPr>
        <p:spPr bwMode="auto">
          <a:xfrm>
            <a:off x="4027145" y="3160712"/>
            <a:ext cx="184150" cy="366713"/>
          </a:xfrm>
          <a:prstGeom prst="rect">
            <a:avLst/>
          </a:prstGeom>
          <a:noFill/>
          <a:ln w="9525">
            <a:noFill/>
            <a:miter lim="800000"/>
            <a:headEnd/>
            <a:tailEnd/>
          </a:ln>
          <a:effectLst/>
        </p:spPr>
        <p:txBody>
          <a:bodyPr wrap="none">
            <a:spAutoFit/>
          </a:bodyPr>
          <a:lstStyle/>
          <a:p>
            <a:endParaRPr lang="en-US">
              <a:latin typeface="Arial" pitchFamily="34" charset="0"/>
              <a:cs typeface="Arial" pitchFamily="34" charset="0"/>
            </a:endParaRPr>
          </a:p>
        </p:txBody>
      </p:sp>
    </p:spTree>
    <p:extLst>
      <p:ext uri="{BB962C8B-B14F-4D97-AF65-F5344CB8AC3E}">
        <p14:creationId xmlns:p14="http://schemas.microsoft.com/office/powerpoint/2010/main" val="31764770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79"/>
                                        </p:tgtEl>
                                        <p:attrNameLst>
                                          <p:attrName>style.visibility</p:attrName>
                                        </p:attrNameLst>
                                      </p:cBhvr>
                                      <p:to>
                                        <p:strVal val="visible"/>
                                      </p:to>
                                    </p:set>
                                    <p:anim calcmode="lin" valueType="num">
                                      <p:cBhvr additive="base">
                                        <p:cTn id="13" dur="500" fill="hold"/>
                                        <p:tgtEl>
                                          <p:spTgt spid="49179"/>
                                        </p:tgtEl>
                                        <p:attrNameLst>
                                          <p:attrName>ppt_x</p:attrName>
                                        </p:attrNameLst>
                                      </p:cBhvr>
                                      <p:tavLst>
                                        <p:tav tm="0">
                                          <p:val>
                                            <p:strVal val="0-#ppt_w/2"/>
                                          </p:val>
                                        </p:tav>
                                        <p:tav tm="100000">
                                          <p:val>
                                            <p:strVal val="#ppt_x"/>
                                          </p:val>
                                        </p:tav>
                                      </p:tavLst>
                                    </p:anim>
                                    <p:anim calcmode="lin" valueType="num">
                                      <p:cBhvr additive="base">
                                        <p:cTn id="14" dur="500" fill="hold"/>
                                        <p:tgtEl>
                                          <p:spTgt spid="4917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9184"/>
                                        </p:tgtEl>
                                        <p:attrNameLst>
                                          <p:attrName>style.visibility</p:attrName>
                                        </p:attrNameLst>
                                      </p:cBhvr>
                                      <p:to>
                                        <p:strVal val="visible"/>
                                      </p:to>
                                    </p:set>
                                    <p:anim calcmode="lin" valueType="num">
                                      <p:cBhvr additive="base">
                                        <p:cTn id="25" dur="500" fill="hold"/>
                                        <p:tgtEl>
                                          <p:spTgt spid="49184"/>
                                        </p:tgtEl>
                                        <p:attrNameLst>
                                          <p:attrName>ppt_x</p:attrName>
                                        </p:attrNameLst>
                                      </p:cBhvr>
                                      <p:tavLst>
                                        <p:tav tm="0">
                                          <p:val>
                                            <p:strVal val="0-#ppt_w/2"/>
                                          </p:val>
                                        </p:tav>
                                        <p:tav tm="100000">
                                          <p:val>
                                            <p:strVal val="#ppt_x"/>
                                          </p:val>
                                        </p:tav>
                                      </p:tavLst>
                                    </p:anim>
                                    <p:anim calcmode="lin" valueType="num">
                                      <p:cBhvr additive="base">
                                        <p:cTn id="26" dur="500" fill="hold"/>
                                        <p:tgtEl>
                                          <p:spTgt spid="4918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0-#ppt_w/2"/>
                                          </p:val>
                                        </p:tav>
                                        <p:tav tm="100000">
                                          <p:val>
                                            <p:strVal val="#ppt_x"/>
                                          </p:val>
                                        </p:tav>
                                      </p:tavLst>
                                    </p:anim>
                                    <p:anim calcmode="lin" valueType="num">
                                      <p:cBhvr additive="base">
                                        <p:cTn id="3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9185"/>
                                        </p:tgtEl>
                                        <p:attrNameLst>
                                          <p:attrName>style.visibility</p:attrName>
                                        </p:attrNameLst>
                                      </p:cBhvr>
                                      <p:to>
                                        <p:strVal val="visible"/>
                                      </p:to>
                                    </p:set>
                                    <p:anim calcmode="lin" valueType="num">
                                      <p:cBhvr additive="base">
                                        <p:cTn id="43" dur="500" fill="hold"/>
                                        <p:tgtEl>
                                          <p:spTgt spid="49185"/>
                                        </p:tgtEl>
                                        <p:attrNameLst>
                                          <p:attrName>ppt_x</p:attrName>
                                        </p:attrNameLst>
                                      </p:cBhvr>
                                      <p:tavLst>
                                        <p:tav tm="0">
                                          <p:val>
                                            <p:strVal val="0-#ppt_w/2"/>
                                          </p:val>
                                        </p:tav>
                                        <p:tav tm="100000">
                                          <p:val>
                                            <p:strVal val="#ppt_x"/>
                                          </p:val>
                                        </p:tav>
                                      </p:tavLst>
                                    </p:anim>
                                    <p:anim calcmode="lin" valueType="num">
                                      <p:cBhvr additive="base">
                                        <p:cTn id="44" dur="500" fill="hold"/>
                                        <p:tgtEl>
                                          <p:spTgt spid="491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79" grpId="0" autoUpdateAnimBg="0"/>
      <p:bldP spid="49184" grpId="0" autoUpdateAnimBg="0"/>
      <p:bldP spid="49185" grpId="0" autoUpdateAnimBg="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ln w="38100">
          <a:solidFill>
            <a:srgbClr val="008000"/>
          </a:solidFill>
        </a:ln>
      </a:spPr>
      <a:bodyPr rtlCol="0" anchor="ctr"/>
      <a:lstStyle>
        <a:defPPr algn="ctr">
          <a:defRPr/>
        </a:defPPr>
      </a:lstStyle>
      <a:style>
        <a:lnRef idx="1">
          <a:schemeClr val="dk1"/>
        </a:lnRef>
        <a:fillRef idx="0">
          <a:schemeClr val="dk1"/>
        </a:fillRef>
        <a:effectRef idx="0">
          <a:schemeClr val="dk1"/>
        </a:effectRef>
        <a:fontRef idx="minor">
          <a:schemeClr val="tx1"/>
        </a:fontRef>
      </a:style>
    </a:spDef>
    <a:lnDef>
      <a:spPr>
        <a:ln w="28575"/>
      </a:spPr>
      <a:bodyPr/>
      <a:lstStyle/>
      <a:style>
        <a:lnRef idx="1">
          <a:schemeClr val="dk1"/>
        </a:lnRef>
        <a:fillRef idx="0">
          <a:schemeClr val="dk1"/>
        </a:fillRef>
        <a:effectRef idx="0">
          <a:schemeClr val="dk1"/>
        </a:effectRef>
        <a:fontRef idx="minor">
          <a:schemeClr val="tx1"/>
        </a:fontRef>
      </a:style>
    </a:lnDef>
    <a:txDef>
      <a:spPr>
        <a:noFill/>
      </a:spPr>
      <a:bodyPr wrap="none" rtlCol="0">
        <a:spAutoFit/>
      </a:bodyPr>
      <a:lstStyle>
        <a:defPPr>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33655</TotalTime>
  <Words>3688</Words>
  <Application>Microsoft Macintosh PowerPoint</Application>
  <PresentationFormat>On-screen Show (4:3)</PresentationFormat>
  <Paragraphs>542</Paragraphs>
  <Slides>41</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Arial</vt:lpstr>
      <vt:lpstr>Calibri</vt:lpstr>
      <vt:lpstr>Cambria Math</vt:lpstr>
      <vt:lpstr>Corbel</vt:lpstr>
      <vt:lpstr>Symbol</vt:lpstr>
      <vt:lpstr>Verdana</vt:lpstr>
      <vt:lpstr>Wingdings</vt:lpstr>
      <vt:lpstr>Wingdings 2</vt:lpstr>
      <vt:lpstr>Module</vt:lpstr>
      <vt:lpstr>Advertising on the Web</vt:lpstr>
      <vt:lpstr>Online Algorithms</vt:lpstr>
      <vt:lpstr> Online Bipartite Matching</vt:lpstr>
      <vt:lpstr>Example: Bipartite Matching</vt:lpstr>
      <vt:lpstr>Example: Bipartite Matching</vt:lpstr>
      <vt:lpstr>Example: Bipartite Matching</vt:lpstr>
      <vt:lpstr>Matching Algorithm</vt:lpstr>
      <vt:lpstr>Online Graph Matching Problem</vt:lpstr>
      <vt:lpstr>Online Graph Matching: Example</vt:lpstr>
      <vt:lpstr>Greedy Algorithm</vt:lpstr>
      <vt:lpstr>Competitive Ratio</vt:lpstr>
      <vt:lpstr>Analyzing the Greedy Algorithm</vt:lpstr>
      <vt:lpstr>Analyzing the Greedy Algorithm</vt:lpstr>
      <vt:lpstr>Worst-case Scenario</vt:lpstr>
      <vt:lpstr> Web Advertising</vt:lpstr>
      <vt:lpstr>History of Web Advertising</vt:lpstr>
      <vt:lpstr>Performance-based Advertising</vt:lpstr>
      <vt:lpstr>Ads vs. Search Results</vt:lpstr>
      <vt:lpstr>Online advertisement problems</vt:lpstr>
      <vt:lpstr>Adwords Problem</vt:lpstr>
      <vt:lpstr>Adwords Problem</vt:lpstr>
      <vt:lpstr>The Adwords Innovation</vt:lpstr>
      <vt:lpstr>The Adwords Innovation</vt:lpstr>
      <vt:lpstr>Complications: Budget</vt:lpstr>
      <vt:lpstr>Complications: CTR</vt:lpstr>
      <vt:lpstr>Greedy Algorithm</vt:lpstr>
      <vt:lpstr>Bad Scenario for Greedy</vt:lpstr>
      <vt:lpstr>BALANCE Algorithm [MSVV]</vt:lpstr>
      <vt:lpstr>Example: BALANCE</vt:lpstr>
      <vt:lpstr>Analyzing BALANCE</vt:lpstr>
      <vt:lpstr>Analyzing  Balance</vt:lpstr>
      <vt:lpstr>BALANCE: General Result</vt:lpstr>
      <vt:lpstr>Worst case for BALANCE</vt:lpstr>
      <vt:lpstr>BALANCE Allocation</vt:lpstr>
      <vt:lpstr>BALANCE: Analysis</vt:lpstr>
      <vt:lpstr>BALANCE: Analysis</vt:lpstr>
      <vt:lpstr>BALANCE: Analysis</vt:lpstr>
      <vt:lpstr>General Version of the Problem</vt:lpstr>
      <vt:lpstr>Generalized BALANCE</vt:lpstr>
      <vt:lpstr>Google Ads</vt:lpstr>
      <vt:lpstr>From paid search to paid social advertising</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jure</dc:creator>
  <cp:lastModifiedBy>Yuzhen Ye</cp:lastModifiedBy>
  <cp:revision>1420</cp:revision>
  <cp:lastPrinted>2011-10-20T04:01:43Z</cp:lastPrinted>
  <dcterms:created xsi:type="dcterms:W3CDTF">2009-06-12T17:14:38Z</dcterms:created>
  <dcterms:modified xsi:type="dcterms:W3CDTF">2020-03-24T00:58:37Z</dcterms:modified>
</cp:coreProperties>
</file>