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6"/>
  </p:notesMasterIdLst>
  <p:handoutMasterIdLst>
    <p:handoutMasterId r:id="rId57"/>
  </p:handoutMasterIdLst>
  <p:sldIdLst>
    <p:sldId id="360" r:id="rId2"/>
    <p:sldId id="357" r:id="rId3"/>
    <p:sldId id="259" r:id="rId4"/>
    <p:sldId id="268" r:id="rId5"/>
    <p:sldId id="269" r:id="rId6"/>
    <p:sldId id="270" r:id="rId7"/>
    <p:sldId id="342" r:id="rId8"/>
    <p:sldId id="361" r:id="rId9"/>
    <p:sldId id="358" r:id="rId10"/>
    <p:sldId id="349" r:id="rId11"/>
    <p:sldId id="289" r:id="rId12"/>
    <p:sldId id="290" r:id="rId13"/>
    <p:sldId id="291" r:id="rId14"/>
    <p:sldId id="350" r:id="rId15"/>
    <p:sldId id="293" r:id="rId16"/>
    <p:sldId id="295" r:id="rId17"/>
    <p:sldId id="298" r:id="rId18"/>
    <p:sldId id="299" r:id="rId19"/>
    <p:sldId id="297" r:id="rId20"/>
    <p:sldId id="300" r:id="rId21"/>
    <p:sldId id="351" r:id="rId22"/>
    <p:sldId id="306" r:id="rId23"/>
    <p:sldId id="307" r:id="rId24"/>
    <p:sldId id="308" r:id="rId25"/>
    <p:sldId id="309" r:id="rId26"/>
    <p:sldId id="310" r:id="rId27"/>
    <p:sldId id="352" r:id="rId28"/>
    <p:sldId id="312" r:id="rId29"/>
    <p:sldId id="362" r:id="rId30"/>
    <p:sldId id="354"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41" r:id="rId49"/>
    <p:sldId id="337" r:id="rId50"/>
    <p:sldId id="340" r:id="rId51"/>
    <p:sldId id="363" r:id="rId52"/>
    <p:sldId id="364" r:id="rId53"/>
    <p:sldId id="367" r:id="rId54"/>
    <p:sldId id="368"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0000FF"/>
    <a:srgbClr val="D60093"/>
    <a:srgbClr val="680000"/>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autoAdjust="0"/>
    <p:restoredTop sz="93255" autoAdjust="0"/>
  </p:normalViewPr>
  <p:slideViewPr>
    <p:cSldViewPr>
      <p:cViewPr varScale="1">
        <p:scale>
          <a:sx n="110" d="100"/>
          <a:sy n="110" d="100"/>
        </p:scale>
        <p:origin x="1456" y="17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a:solidFill>
                <a:srgbClr val="0000FF"/>
              </a:solidFill>
            </a:rPr>
            <a:t>High dim. data</a:t>
          </a:r>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latin typeface="Calibri" pitchFamily="34" charset="0"/>
              <a:cs typeface="Calibri" pitchFamily="34" charset="0"/>
            </a:rPr>
            <a:t>Locality sensitive hashing</a:t>
          </a: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latin typeface="Calibri" pitchFamily="34" charset="0"/>
              <a:cs typeface="Calibri" pitchFamily="34" charset="0"/>
            </a:rPr>
            <a:t>Clustering</a:t>
          </a: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a:t>Graph </a:t>
          </a:r>
          <a:br>
            <a:rPr lang="en-US" sz="2400" b="1" dirty="0"/>
          </a:br>
          <a:r>
            <a:rPr lang="en-US" sz="2400" b="1" dirty="0"/>
            <a:t>data</a:t>
          </a:r>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PageRank, </a:t>
          </a:r>
          <a:r>
            <a:rPr lang="en-US" sz="1800" dirty="0" err="1">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Network Analysis</a:t>
          </a: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a:t>Infinite </a:t>
          </a:r>
          <a:br>
            <a:rPr lang="en-US" sz="2400" b="1" dirty="0"/>
          </a:br>
          <a:r>
            <a:rPr lang="en-US" sz="2400" b="1" dirty="0"/>
            <a:t>data</a:t>
          </a:r>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Filtering data streams</a:t>
          </a: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Web advertising</a:t>
          </a: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latin typeface="Calibri" pitchFamily="34" charset="0"/>
              <a:cs typeface="Calibri" pitchFamily="34" charset="0"/>
            </a:rPr>
            <a:t>Dimensionality reduction</a:t>
          </a: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a:latin typeface="Calibri" pitchFamily="34" charset="0"/>
              <a:cs typeface="Calibri" pitchFamily="34" charset="0"/>
            </a:rPr>
            <a:t>Spam Detection</a:t>
          </a: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latin typeface="Calibri" pitchFamily="34" charset="0"/>
              <a:cs typeface="Calibri" pitchFamily="34" charset="0"/>
            </a:rPr>
            <a:t>Queries on streams</a:t>
          </a: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a:t>Machine learning</a:t>
          </a:r>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SVM</a:t>
          </a: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Decision Trees</a:t>
          </a: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latin typeface="Calibri" pitchFamily="34" charset="0"/>
              <a:cs typeface="Calibri" pitchFamily="34" charset="0"/>
            </a:rPr>
            <a:t>Perceptron, </a:t>
          </a:r>
          <a:r>
            <a:rPr lang="en-US" sz="1800" dirty="0" err="1">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a:t>Apps</a:t>
          </a:r>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a:latin typeface="Calibri" pitchFamily="34" charset="0"/>
              <a:cs typeface="Calibri" pitchFamily="34" charset="0"/>
            </a:rPr>
            <a:t>Recommender systems</a:t>
          </a: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a:latin typeface="Calibri" pitchFamily="34" charset="0"/>
              <a:cs typeface="Calibri" pitchFamily="34" charset="0"/>
            </a:rPr>
            <a:t>Association Rules</a:t>
          </a: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a:latin typeface="Calibri" pitchFamily="34" charset="0"/>
              <a:cs typeface="Calibri" pitchFamily="34" charset="0"/>
            </a:rPr>
            <a:t>Duplicate document detection</a:t>
          </a: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pt>
    <dgm:pt modelId="{189EA2CD-99B4-4604-BDBC-34AEB91058A9}" type="pres">
      <dgm:prSet presAssocID="{B28448BA-C9A8-43EB-A9DB-A0137196E3B9}" presName="textNode" presStyleLbl="bgShp" presStyleIdx="0" presStyleCnt="5"/>
      <dgm:spPr/>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pt>
    <dgm:pt modelId="{727186A0-986E-40DF-85B7-ACC6191E0924}" type="pres">
      <dgm:prSet presAssocID="{5FC74589-1769-4EB4-9E51-9D82632D2E02}" presName="textNode" presStyleLbl="bgShp" presStyleIdx="1" presStyleCnt="5"/>
      <dgm:spPr/>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pt>
    <dgm:pt modelId="{4735A497-84C1-49AD-B2D7-A0E2E20F2536}" type="pres">
      <dgm:prSet presAssocID="{A0A9AC20-5EC1-4862-BFC8-870928838544}" presName="textNode" presStyleLbl="bgShp" presStyleIdx="2" presStyleCnt="5"/>
      <dgm:spPr/>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pt>
    <dgm:pt modelId="{AB95B1F2-DB60-4BC5-81D3-1FA274FF69C7}" type="pres">
      <dgm:prSet presAssocID="{EA22DC01-B1C3-4425-86ED-5B66953397A8}" presName="textNode" presStyleLbl="bgShp" presStyleIdx="3" presStyleCnt="5"/>
      <dgm:spPr/>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pt>
    <dgm:pt modelId="{34BAB90F-F3E5-4FFB-A339-2946D1CD0CCB}" type="pres">
      <dgm:prSet presAssocID="{7D17D413-1C96-46A5-9E85-72C6636AE3C5}" presName="textNode" presStyleLbl="bgShp" presStyleIdx="4" presStyleCnt="5"/>
      <dgm:spPr/>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pt>
  </dgm:ptLst>
  <dgm:cxnLst>
    <dgm:cxn modelId="{0AE72C0B-2929-487F-BC63-7AA6A2796FDD}" type="presOf" srcId="{5FC74589-1769-4EB4-9E51-9D82632D2E02}" destId="{C1CD2EAA-2E66-4BDA-BB6E-F99B46E1B919}" srcOrd="0" destOrd="0" presId="urn:microsoft.com/office/officeart/2005/8/layout/lProcess2"/>
    <dgm:cxn modelId="{C462CA0B-A4FE-4BE1-930B-24B1297170CF}" type="presOf" srcId="{63784350-6FB5-4F39-A0AA-A76D20385A1A}" destId="{6C9EBB1C-8DC1-467B-832A-DCA29AD54F62}" srcOrd="0" destOrd="0" presId="urn:microsoft.com/office/officeart/2005/8/layout/lProcess2"/>
    <dgm:cxn modelId="{6723F50B-AA47-4273-81EA-65E1F5EA34FA}" srcId="{EA22DC01-B1C3-4425-86ED-5B66953397A8}" destId="{86AB53FA-67D7-4EE7-8555-3EE8EB6FA4C8}" srcOrd="1" destOrd="0" parTransId="{EA03EBDD-B26B-4044-993F-F3F8F5C83B54}" sibTransId="{AD9FF113-925C-46F3-AC17-3E3C7A57FE37}"/>
    <dgm:cxn modelId="{4E24A60D-99D4-4427-9A29-2C863AE5583D}" type="presOf" srcId="{7D17D413-1C96-46A5-9E85-72C6636AE3C5}" destId="{5A591EE2-4B7B-40DB-B051-D75F7BFEDDD6}" srcOrd="0" destOrd="0" presId="urn:microsoft.com/office/officeart/2005/8/layout/lProcess2"/>
    <dgm:cxn modelId="{60D0BB12-08A5-44D8-896D-43CE99B8476E}" type="presOf" srcId="{6856B0CF-FE68-485F-BF49-CA4A93F4F38C}" destId="{DECF7DEE-4FD4-4CE5-AEDF-10353AC11531}" srcOrd="0" destOrd="0" presId="urn:microsoft.com/office/officeart/2005/8/layout/lProcess2"/>
    <dgm:cxn modelId="{CDF2CC16-ED87-4552-8B18-DAAA2A151437}" srcId="{B28448BA-C9A8-43EB-A9DB-A0137196E3B9}" destId="{91B14D9B-61DF-4421-AF43-318BB0021BDF}" srcOrd="2" destOrd="0" parTransId="{6B1A9D79-1E1A-438E-9974-41204E573EDC}" sibTransId="{5E874D73-6215-4109-909C-386CFCBBE123}"/>
    <dgm:cxn modelId="{CD174D1A-F576-42A5-8360-9F1F6FB5C8D5}" srcId="{5FC74589-1769-4EB4-9E51-9D82632D2E02}" destId="{FF0CDCCC-6F78-4064-A419-5EC5C753206F}" srcOrd="2" destOrd="0" parTransId="{C96EA5C7-A653-4A83-8F75-8585A07C9C8F}" sibTransId="{8E668476-E60C-485B-B9C7-8F9496C26DF3}"/>
    <dgm:cxn modelId="{D6AAB61B-5587-4BB8-9049-1A8C9F1E4AF5}" type="presOf" srcId="{A0A9AC20-5EC1-4862-BFC8-870928838544}" destId="{9A6AB0E7-12CE-4F4C-9194-CFD62AA0E26B}" srcOrd="0" destOrd="0" presId="urn:microsoft.com/office/officeart/2005/8/layout/lProcess2"/>
    <dgm:cxn modelId="{7C38591D-6B4A-4501-B365-1745488399D6}" type="presOf" srcId="{A5325020-A43F-4DC5-B91A-865612236E1B}" destId="{6F277C00-29F7-4ECD-8C97-37788C7BA770}" srcOrd="0"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BF57F036-D1AD-49E6-B4FA-47DB2B8B2862}" type="presOf" srcId="{EFD7AB2D-81E2-448E-B54E-4F3622AF7EF9}" destId="{9E190C18-AEDE-45E1-8A46-924B1190ACB6}" srcOrd="0" destOrd="0" presId="urn:microsoft.com/office/officeart/2005/8/layout/lProcess2"/>
    <dgm:cxn modelId="{DA73BB40-22A3-49A5-9D03-009AC1139B43}" type="presOf" srcId="{7DAF4A99-25E1-44F9-90C0-EA66CF00B3B6}" destId="{5473F14B-8F21-412E-B8DE-EADF32D6F521}" srcOrd="0" destOrd="0" presId="urn:microsoft.com/office/officeart/2005/8/layout/lProcess2"/>
    <dgm:cxn modelId="{CDAE2543-0EE1-4B34-B52E-A8EEEA699492}" srcId="{7D17D413-1C96-46A5-9E85-72C6636AE3C5}" destId="{63784350-6FB5-4F39-A0AA-A76D20385A1A}" srcOrd="2" destOrd="0" parTransId="{02F99CF5-BE6F-4557-8BB4-68B7181CCBA5}" sibTransId="{E47CBEBB-6EFF-43F4-952B-B6C93B5E9493}"/>
    <dgm:cxn modelId="{E0D2FB43-4A29-4BC9-AA94-704AFCA401F6}" type="presOf" srcId="{86AB53FA-67D7-4EE7-8555-3EE8EB6FA4C8}" destId="{0F3CAB81-CF76-498F-9619-BAF8144FA3C3}" srcOrd="0" destOrd="0" presId="urn:microsoft.com/office/officeart/2005/8/layout/lProcess2"/>
    <dgm:cxn modelId="{0949B049-F928-4520-A037-C172C962E0C9}" srcId="{7D17D413-1C96-46A5-9E85-72C6636AE3C5}" destId="{A5325020-A43F-4DC5-B91A-865612236E1B}" srcOrd="1" destOrd="0" parTransId="{B397B1E6-BB15-4DF4-B38A-02A5DF7C7E5D}" sibTransId="{E5885318-4367-4D45-A1BC-C2768E0C5F2B}"/>
    <dgm:cxn modelId="{D9E35F5C-9C04-4B00-BAD8-AD36F1DD39DE}" srcId="{7DAF4A99-25E1-44F9-90C0-EA66CF00B3B6}" destId="{7D17D413-1C96-46A5-9E85-72C6636AE3C5}" srcOrd="4" destOrd="0" parTransId="{91A59BF2-53A7-4244-ADC4-8913701DE4BA}" sibTransId="{06AA36B4-E14B-4E14-B273-C8197A0B582E}"/>
    <dgm:cxn modelId="{41013E66-99A9-4C59-9AF0-45EF4F7C50CA}" type="presOf" srcId="{7D17D413-1C96-46A5-9E85-72C6636AE3C5}" destId="{34BAB90F-F3E5-4FFB-A339-2946D1CD0CCB}" srcOrd="1" destOrd="0" presId="urn:microsoft.com/office/officeart/2005/8/layout/lProcess2"/>
    <dgm:cxn modelId="{D2E71B6A-2ED0-4063-83D4-B7F1634C0332}" srcId="{A0A9AC20-5EC1-4862-BFC8-870928838544}" destId="{5DA147F9-347F-4A9B-99C6-4679CBA742BD}" srcOrd="1" destOrd="0" parTransId="{0DD651B9-CD26-4B12-B47E-A345F5C781A5}" sibTransId="{A279CC5C-DF39-4624-BFA5-ADC04410EA91}"/>
    <dgm:cxn modelId="{B735DB76-EF9D-422A-837C-639A3551191C}" type="presOf" srcId="{91B14D9B-61DF-4421-AF43-318BB0021BDF}" destId="{80F88CB8-4B64-4172-B897-E8F8383812F7}" srcOrd="0"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20EFFC89-9271-419F-9D84-5E2BF1EF8A4D}" type="presOf" srcId="{EA22DC01-B1C3-4425-86ED-5B66953397A8}" destId="{AB95B1F2-DB60-4BC5-81D3-1FA274FF69C7}" srcOrd="1" destOrd="0" presId="urn:microsoft.com/office/officeart/2005/8/layout/lProcess2"/>
    <dgm:cxn modelId="{03033C8E-546A-4636-B996-DCA3A7F5D692}" srcId="{A0A9AC20-5EC1-4862-BFC8-870928838544}" destId="{06D87D35-A66C-427C-B6DB-AF958D65D6B3}" srcOrd="2" destOrd="0" parTransId="{9A4B31E9-014C-4B63-A219-5A63A8ACB829}" sibTransId="{AC1F3899-4696-4923-97F3-8D3FBB96254A}"/>
    <dgm:cxn modelId="{C5647994-AFBB-48B0-B990-C257A96DFCD0}" type="presOf" srcId="{B8FE7A32-1B20-4D46-8242-6C91907A490E}" destId="{EFE71110-9F14-440A-945D-9BFF90054013}" srcOrd="0" destOrd="0" presId="urn:microsoft.com/office/officeart/2005/8/layout/lProcess2"/>
    <dgm:cxn modelId="{751DC194-11AC-4068-BA1C-4404C839BDBA}" srcId="{B28448BA-C9A8-43EB-A9DB-A0137196E3B9}" destId="{E12CEE09-DEBB-4435-B911-A40A12F7930D}" srcOrd="1" destOrd="0" parTransId="{A642C0CA-D97F-4EA3-928C-13F990F569A1}" sibTransId="{CF3DF39F-9248-4761-840A-28F131DA740D}"/>
    <dgm:cxn modelId="{4FEE0695-AABA-4748-A84D-F764B2ACF56D}" type="presOf" srcId="{67EC18BA-DB21-4AAD-BE8A-067C85A9B73E}" destId="{80762C44-FA02-441A-8A8D-FC00E4F372F1}" srcOrd="0" destOrd="0" presId="urn:microsoft.com/office/officeart/2005/8/layout/lProcess2"/>
    <dgm:cxn modelId="{5018CE96-E6CC-471E-9B9C-30F70F6B8CE7}" srcId="{7D17D413-1C96-46A5-9E85-72C6636AE3C5}" destId="{A9A35E3D-01EA-46C6-AED8-865E91E9D6C9}" srcOrd="0" destOrd="0" parTransId="{0C34515A-9947-4AC4-8E07-6D77FB8F1E95}" sibTransId="{3C0EBF76-BD27-4964-B79F-79CC6413DFD1}"/>
    <dgm:cxn modelId="{4392D196-3402-471E-9D4B-6FE47AF160B3}" type="presOf" srcId="{E9F388D8-C9C2-45F4-B532-779E8C2CB5E8}" destId="{D6B8C86D-B5C5-4707-BB1C-60E6EB9E4EBA}" srcOrd="0" destOrd="0" presId="urn:microsoft.com/office/officeart/2005/8/layout/lProcess2"/>
    <dgm:cxn modelId="{9E588E98-E81D-4FA3-9ED3-2668820412BB}" type="presOf" srcId="{5DA147F9-347F-4A9B-99C6-4679CBA742BD}" destId="{02FBE83C-F7E3-4AC9-9A61-66BF67D7D8B6}" srcOrd="0" destOrd="0" presId="urn:microsoft.com/office/officeart/2005/8/layout/lProcess2"/>
    <dgm:cxn modelId="{598C1D9C-8B39-4349-BDE8-4CAF3735AFC7}" type="presOf" srcId="{EA22DC01-B1C3-4425-86ED-5B66953397A8}" destId="{18B77C7D-672C-4358-9CA6-BD8FA6E2302A}"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35679A9F-A9C0-40B5-BA5C-B5D89AD516EE}" srcId="{5FC74589-1769-4EB4-9E51-9D82632D2E02}" destId="{B8FE7A32-1B20-4D46-8242-6C91907A490E}" srcOrd="0" destOrd="0" parTransId="{86CD367E-951E-4F4B-BFC7-6603B931690A}" sibTransId="{03DB6E86-A49B-4AF5-9791-CBACA4C5335D}"/>
    <dgm:cxn modelId="{43C67AA5-3E06-4F54-81F0-5B5B1245C78A}" type="presOf" srcId="{A0A9AC20-5EC1-4862-BFC8-870928838544}" destId="{4735A497-84C1-49AD-B2D7-A0E2E20F2536}" srcOrd="1"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53D00FBE-0B8C-44B8-BD7B-FF723D810987}" srcId="{EA22DC01-B1C3-4425-86ED-5B66953397A8}" destId="{BC15291E-510A-4A20-8D69-B0F2ACBA3CC6}" srcOrd="0" destOrd="0" parTransId="{DDAF1636-99A0-4E4C-BF8B-7A50EC838E24}" sibTransId="{25F65FF3-A145-4450-BC4A-2BD6189C0F89}"/>
    <dgm:cxn modelId="{6DB72DBE-E82A-47EF-ACEA-E04B7B517F26}" srcId="{7DAF4A99-25E1-44F9-90C0-EA66CF00B3B6}" destId="{EA22DC01-B1C3-4425-86ED-5B66953397A8}" srcOrd="3" destOrd="0" parTransId="{5D0A80B1-3E50-448A-A64D-AD1355ED3022}" sibTransId="{A9D991C7-41FC-48B5-87C1-98EB407695FE}"/>
    <dgm:cxn modelId="{DF68A4C1-8ACC-4F43-8536-BDEB131EF0C1}" type="presOf" srcId="{B28448BA-C9A8-43EB-A9DB-A0137196E3B9}" destId="{F5FB40AB-A8F0-43CC-AED2-A0B6D3491F03}" srcOrd="0"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1DC4F4CE-EDBA-4CD4-A182-D6A8815658A3}" type="presOf" srcId="{B28448BA-C9A8-43EB-A9DB-A0137196E3B9}" destId="{189EA2CD-99B4-4604-BDBC-34AEB91058A9}" srcOrd="1" destOrd="0" presId="urn:microsoft.com/office/officeart/2005/8/layout/lProcess2"/>
    <dgm:cxn modelId="{0DF5A9D4-852B-4426-97B7-4FC1F151AC47}" type="presOf" srcId="{BC15291E-510A-4A20-8D69-B0F2ACBA3CC6}" destId="{204F3481-2F4C-45A5-A0A1-C088684F0126}" srcOrd="0" destOrd="0" presId="urn:microsoft.com/office/officeart/2005/8/layout/lProcess2"/>
    <dgm:cxn modelId="{312AB5D7-4E0C-46DF-A508-37B1707257A3}" type="presOf" srcId="{FF0CDCCC-6F78-4064-A419-5EC5C753206F}" destId="{EB498954-62A4-422D-9DE3-1FA74DD1D37F}" srcOrd="0" destOrd="0" presId="urn:microsoft.com/office/officeart/2005/8/layout/lProcess2"/>
    <dgm:cxn modelId="{639F07DB-7964-43D2-95D7-BA7EC4E507FC}" type="presOf" srcId="{5FC74589-1769-4EB4-9E51-9D82632D2E02}" destId="{727186A0-986E-40DF-85B7-ACC6191E0924}" srcOrd="1"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8EC3C2E7-64DB-4F9C-8006-CEE4637C0F0E}" type="presOf" srcId="{E12CEE09-DEBB-4435-B911-A40A12F7930D}" destId="{20F65450-B565-4F6E-8CBD-65CD2502E3B0}" srcOrd="0"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D58148F6-0304-4B55-9B79-9701BC4683EE}" type="presOf" srcId="{A9A35E3D-01EA-46C6-AED8-865E91E9D6C9}" destId="{F0B767F2-4C7E-481B-967C-8FE0CB529397}" srcOrd="0" destOrd="0" presId="urn:microsoft.com/office/officeart/2005/8/layout/lProcess2"/>
    <dgm:cxn modelId="{2AED99FB-474D-45CA-B51C-5045C2AA3D51}" type="presOf" srcId="{06D87D35-A66C-427C-B6DB-AF958D65D6B3}" destId="{1EC52667-0754-4666-9083-6E56A0F9B67B}" srcOrd="0" destOrd="0" presId="urn:microsoft.com/office/officeart/2005/8/layout/lProcess2"/>
    <dgm:cxn modelId="{42282CED-D52C-459D-A90B-61B83599E1FE}" type="presParOf" srcId="{5473F14B-8F21-412E-B8DE-EADF32D6F521}" destId="{C0D74A84-CA9B-4A55-82D3-C4473BCAB74F}" srcOrd="0" destOrd="0" presId="urn:microsoft.com/office/officeart/2005/8/layout/lProcess2"/>
    <dgm:cxn modelId="{3E8203D6-ED97-429E-B0BE-6A66E9DF775D}" type="presParOf" srcId="{C0D74A84-CA9B-4A55-82D3-C4473BCAB74F}" destId="{F5FB40AB-A8F0-43CC-AED2-A0B6D3491F03}" srcOrd="0" destOrd="0" presId="urn:microsoft.com/office/officeart/2005/8/layout/lProcess2"/>
    <dgm:cxn modelId="{E0EC8D44-126D-479F-AF1C-B8E5087EF62D}" type="presParOf" srcId="{C0D74A84-CA9B-4A55-82D3-C4473BCAB74F}" destId="{189EA2CD-99B4-4604-BDBC-34AEB91058A9}" srcOrd="1" destOrd="0" presId="urn:microsoft.com/office/officeart/2005/8/layout/lProcess2"/>
    <dgm:cxn modelId="{E77F4F25-F6A7-4AE7-AB84-BC431798C141}" type="presParOf" srcId="{C0D74A84-CA9B-4A55-82D3-C4473BCAB74F}" destId="{051CD919-C14E-4FF7-A82B-674D57B30AF8}" srcOrd="2" destOrd="0" presId="urn:microsoft.com/office/officeart/2005/8/layout/lProcess2"/>
    <dgm:cxn modelId="{DF909BD5-CC5D-474D-8766-2160B2D2AA4A}" type="presParOf" srcId="{051CD919-C14E-4FF7-A82B-674D57B30AF8}" destId="{151EFC3A-4B26-48D8-87A4-D28DC0264B02}" srcOrd="0" destOrd="0" presId="urn:microsoft.com/office/officeart/2005/8/layout/lProcess2"/>
    <dgm:cxn modelId="{7E486652-C823-49DA-9DDF-7CB158DB2BDE}" type="presParOf" srcId="{151EFC3A-4B26-48D8-87A4-D28DC0264B02}" destId="{D6B8C86D-B5C5-4707-BB1C-60E6EB9E4EBA}" srcOrd="0" destOrd="0" presId="urn:microsoft.com/office/officeart/2005/8/layout/lProcess2"/>
    <dgm:cxn modelId="{12102F9E-F64A-40D8-9199-EC5D2E0DDB38}" type="presParOf" srcId="{151EFC3A-4B26-48D8-87A4-D28DC0264B02}" destId="{FEA7308F-F292-4734-BC92-11C7BB5AF5E5}" srcOrd="1" destOrd="0" presId="urn:microsoft.com/office/officeart/2005/8/layout/lProcess2"/>
    <dgm:cxn modelId="{400786A6-0ADC-4643-A5E4-0D805721ED38}" type="presParOf" srcId="{151EFC3A-4B26-48D8-87A4-D28DC0264B02}" destId="{20F65450-B565-4F6E-8CBD-65CD2502E3B0}" srcOrd="2" destOrd="0" presId="urn:microsoft.com/office/officeart/2005/8/layout/lProcess2"/>
    <dgm:cxn modelId="{DDAB0717-B88C-423A-A62A-77B5ED7615B0}" type="presParOf" srcId="{151EFC3A-4B26-48D8-87A4-D28DC0264B02}" destId="{1943ED51-E95A-4F6E-A717-80400DEEEE20}" srcOrd="3" destOrd="0" presId="urn:microsoft.com/office/officeart/2005/8/layout/lProcess2"/>
    <dgm:cxn modelId="{A6DE4D02-D64E-4B23-B086-432D6CAA65EA}" type="presParOf" srcId="{151EFC3A-4B26-48D8-87A4-D28DC0264B02}" destId="{80F88CB8-4B64-4172-B897-E8F8383812F7}" srcOrd="4" destOrd="0" presId="urn:microsoft.com/office/officeart/2005/8/layout/lProcess2"/>
    <dgm:cxn modelId="{31549FD8-F597-4F77-97A6-18782A88E4DA}" type="presParOf" srcId="{5473F14B-8F21-412E-B8DE-EADF32D6F521}" destId="{DC9EA69A-B885-4DA4-818F-1748672594CF}" srcOrd="1" destOrd="0" presId="urn:microsoft.com/office/officeart/2005/8/layout/lProcess2"/>
    <dgm:cxn modelId="{22C3AD8E-4B53-4D5C-AF8E-87D6EB41B2B1}" type="presParOf" srcId="{5473F14B-8F21-412E-B8DE-EADF32D6F521}" destId="{3A6F3D38-6FA6-469E-B3C3-234BD62E4CCA}" srcOrd="2" destOrd="0" presId="urn:microsoft.com/office/officeart/2005/8/layout/lProcess2"/>
    <dgm:cxn modelId="{53A18B85-994E-4B79-9E1E-727F7BB85DBD}" type="presParOf" srcId="{3A6F3D38-6FA6-469E-B3C3-234BD62E4CCA}" destId="{C1CD2EAA-2E66-4BDA-BB6E-F99B46E1B919}" srcOrd="0" destOrd="0" presId="urn:microsoft.com/office/officeart/2005/8/layout/lProcess2"/>
    <dgm:cxn modelId="{08F5FEA7-4CFE-4E93-8A64-9ABD2A66A951}" type="presParOf" srcId="{3A6F3D38-6FA6-469E-B3C3-234BD62E4CCA}" destId="{727186A0-986E-40DF-85B7-ACC6191E0924}" srcOrd="1" destOrd="0" presId="urn:microsoft.com/office/officeart/2005/8/layout/lProcess2"/>
    <dgm:cxn modelId="{B0DCECD8-FF90-4253-A62A-3A2FB997E988}" type="presParOf" srcId="{3A6F3D38-6FA6-469E-B3C3-234BD62E4CCA}" destId="{F4329E4E-5431-4760-B147-9E77700EF61A}" srcOrd="2" destOrd="0" presId="urn:microsoft.com/office/officeart/2005/8/layout/lProcess2"/>
    <dgm:cxn modelId="{B6B214E2-AB6A-4069-B2D2-DBC9FA97CA24}" type="presParOf" srcId="{F4329E4E-5431-4760-B147-9E77700EF61A}" destId="{B5C22EF8-EBFA-4704-BF77-C1B26E178B0D}" srcOrd="0" destOrd="0" presId="urn:microsoft.com/office/officeart/2005/8/layout/lProcess2"/>
    <dgm:cxn modelId="{F05610A7-6119-48DF-AA71-FF0A187BB014}" type="presParOf" srcId="{B5C22EF8-EBFA-4704-BF77-C1B26E178B0D}" destId="{EFE71110-9F14-440A-945D-9BFF90054013}" srcOrd="0" destOrd="0" presId="urn:microsoft.com/office/officeart/2005/8/layout/lProcess2"/>
    <dgm:cxn modelId="{64421C06-0FB6-4F10-90F0-5258FB24EA0D}" type="presParOf" srcId="{B5C22EF8-EBFA-4704-BF77-C1B26E178B0D}" destId="{35EA0CEB-E637-4D3C-96EF-C8D3B04060F2}" srcOrd="1" destOrd="0" presId="urn:microsoft.com/office/officeart/2005/8/layout/lProcess2"/>
    <dgm:cxn modelId="{CDE155BA-757F-46FA-9F4C-5ED16310FF99}" type="presParOf" srcId="{B5C22EF8-EBFA-4704-BF77-C1B26E178B0D}" destId="{9E190C18-AEDE-45E1-8A46-924B1190ACB6}" srcOrd="2" destOrd="0" presId="urn:microsoft.com/office/officeart/2005/8/layout/lProcess2"/>
    <dgm:cxn modelId="{8BAE975D-1275-439D-B957-14711F8FB447}" type="presParOf" srcId="{B5C22EF8-EBFA-4704-BF77-C1B26E178B0D}" destId="{1E1AD27B-2438-4D0B-AB02-AF912F764D09}" srcOrd="3" destOrd="0" presId="urn:microsoft.com/office/officeart/2005/8/layout/lProcess2"/>
    <dgm:cxn modelId="{F0495C62-E198-42E0-AC46-C8AF40398FDC}" type="presParOf" srcId="{B5C22EF8-EBFA-4704-BF77-C1B26E178B0D}" destId="{EB498954-62A4-422D-9DE3-1FA74DD1D37F}" srcOrd="4" destOrd="0" presId="urn:microsoft.com/office/officeart/2005/8/layout/lProcess2"/>
    <dgm:cxn modelId="{2FF66878-A044-4FE0-980E-6E171001CCAE}" type="presParOf" srcId="{5473F14B-8F21-412E-B8DE-EADF32D6F521}" destId="{BB3C6D49-326B-48DE-AC1D-9DC877BB01DD}" srcOrd="3" destOrd="0" presId="urn:microsoft.com/office/officeart/2005/8/layout/lProcess2"/>
    <dgm:cxn modelId="{CAC9BCC0-2287-4386-9246-F7FCC4E87259}" type="presParOf" srcId="{5473F14B-8F21-412E-B8DE-EADF32D6F521}" destId="{EF090B29-38A2-4F08-90FA-7BB67BE8B3E2}" srcOrd="4" destOrd="0" presId="urn:microsoft.com/office/officeart/2005/8/layout/lProcess2"/>
    <dgm:cxn modelId="{634AD701-4B26-4B97-AE81-5BE9B76DD444}" type="presParOf" srcId="{EF090B29-38A2-4F08-90FA-7BB67BE8B3E2}" destId="{9A6AB0E7-12CE-4F4C-9194-CFD62AA0E26B}" srcOrd="0" destOrd="0" presId="urn:microsoft.com/office/officeart/2005/8/layout/lProcess2"/>
    <dgm:cxn modelId="{325719A9-5586-46D6-AFF3-7A4B52920E3C}" type="presParOf" srcId="{EF090B29-38A2-4F08-90FA-7BB67BE8B3E2}" destId="{4735A497-84C1-49AD-B2D7-A0E2E20F2536}" srcOrd="1" destOrd="0" presId="urn:microsoft.com/office/officeart/2005/8/layout/lProcess2"/>
    <dgm:cxn modelId="{71891AB0-A59A-4539-B60C-F7A585578155}" type="presParOf" srcId="{EF090B29-38A2-4F08-90FA-7BB67BE8B3E2}" destId="{5235814C-D240-476B-A6EA-F820ADA9F290}" srcOrd="2" destOrd="0" presId="urn:microsoft.com/office/officeart/2005/8/layout/lProcess2"/>
    <dgm:cxn modelId="{7CA9B9EA-F20D-4EEB-A0E9-A3FA92C04C5A}" type="presParOf" srcId="{5235814C-D240-476B-A6EA-F820ADA9F290}" destId="{F8C87951-0BEC-442E-BD13-E67FB71AC42B}" srcOrd="0" destOrd="0" presId="urn:microsoft.com/office/officeart/2005/8/layout/lProcess2"/>
    <dgm:cxn modelId="{8AFB00FB-CAA2-43CE-A8AF-EF3374D9ECD4}" type="presParOf" srcId="{F8C87951-0BEC-442E-BD13-E67FB71AC42B}" destId="{DECF7DEE-4FD4-4CE5-AEDF-10353AC11531}" srcOrd="0" destOrd="0" presId="urn:microsoft.com/office/officeart/2005/8/layout/lProcess2"/>
    <dgm:cxn modelId="{57BFE98A-5C69-45EE-A780-D10677CB93DA}" type="presParOf" srcId="{F8C87951-0BEC-442E-BD13-E67FB71AC42B}" destId="{739A0DE6-D28A-493F-A1CB-4B3CCAC72873}" srcOrd="1" destOrd="0" presId="urn:microsoft.com/office/officeart/2005/8/layout/lProcess2"/>
    <dgm:cxn modelId="{FFD1F25E-2D75-4583-8CC5-71CC5BFCF043}" type="presParOf" srcId="{F8C87951-0BEC-442E-BD13-E67FB71AC42B}" destId="{02FBE83C-F7E3-4AC9-9A61-66BF67D7D8B6}" srcOrd="2" destOrd="0" presId="urn:microsoft.com/office/officeart/2005/8/layout/lProcess2"/>
    <dgm:cxn modelId="{57F60D12-C09D-48F1-B17F-AAA84E005254}" type="presParOf" srcId="{F8C87951-0BEC-442E-BD13-E67FB71AC42B}" destId="{87C5B8B3-4388-4867-AA6C-4B2D717EAAF2}" srcOrd="3" destOrd="0" presId="urn:microsoft.com/office/officeart/2005/8/layout/lProcess2"/>
    <dgm:cxn modelId="{2A6354B9-0A83-4D00-9F4D-F3AA5BDC2C16}" type="presParOf" srcId="{F8C87951-0BEC-442E-BD13-E67FB71AC42B}" destId="{1EC52667-0754-4666-9083-6E56A0F9B67B}" srcOrd="4" destOrd="0" presId="urn:microsoft.com/office/officeart/2005/8/layout/lProcess2"/>
    <dgm:cxn modelId="{12379EE8-CA14-471A-B571-4B4F5099519F}" type="presParOf" srcId="{5473F14B-8F21-412E-B8DE-EADF32D6F521}" destId="{9C67C073-8031-4FB8-83D0-BB3987979FB7}" srcOrd="5" destOrd="0" presId="urn:microsoft.com/office/officeart/2005/8/layout/lProcess2"/>
    <dgm:cxn modelId="{A6DD8289-EDA8-4E2D-9030-68BD2F6E0383}" type="presParOf" srcId="{5473F14B-8F21-412E-B8DE-EADF32D6F521}" destId="{3D53649F-3A9D-48AC-B3B4-F9359FF49907}" srcOrd="6" destOrd="0" presId="urn:microsoft.com/office/officeart/2005/8/layout/lProcess2"/>
    <dgm:cxn modelId="{8344ED31-05F9-4BB0-B0D1-3A4B5BA370A9}" type="presParOf" srcId="{3D53649F-3A9D-48AC-B3B4-F9359FF49907}" destId="{18B77C7D-672C-4358-9CA6-BD8FA6E2302A}" srcOrd="0" destOrd="0" presId="urn:microsoft.com/office/officeart/2005/8/layout/lProcess2"/>
    <dgm:cxn modelId="{6BE07ECF-5E77-4C6F-8BC3-1A3F8EC7FC78}" type="presParOf" srcId="{3D53649F-3A9D-48AC-B3B4-F9359FF49907}" destId="{AB95B1F2-DB60-4BC5-81D3-1FA274FF69C7}" srcOrd="1" destOrd="0" presId="urn:microsoft.com/office/officeart/2005/8/layout/lProcess2"/>
    <dgm:cxn modelId="{9F763F1B-F7E6-4788-9C53-100904FC0774}" type="presParOf" srcId="{3D53649F-3A9D-48AC-B3B4-F9359FF49907}" destId="{9D4EF955-0664-47BE-890F-75DA470A2A2E}" srcOrd="2" destOrd="0" presId="urn:microsoft.com/office/officeart/2005/8/layout/lProcess2"/>
    <dgm:cxn modelId="{2332E994-3C62-40F8-A49A-0466429BA297}" type="presParOf" srcId="{9D4EF955-0664-47BE-890F-75DA470A2A2E}" destId="{CCD58064-6258-410C-B1E0-023DF3946A43}" srcOrd="0" destOrd="0" presId="urn:microsoft.com/office/officeart/2005/8/layout/lProcess2"/>
    <dgm:cxn modelId="{49EC44AE-5A91-4B00-B5A6-6A230F629631}" type="presParOf" srcId="{CCD58064-6258-410C-B1E0-023DF3946A43}" destId="{204F3481-2F4C-45A5-A0A1-C088684F0126}" srcOrd="0" destOrd="0" presId="urn:microsoft.com/office/officeart/2005/8/layout/lProcess2"/>
    <dgm:cxn modelId="{6B815F1A-DE43-4C56-A5B6-17F9794EFDC3}" type="presParOf" srcId="{CCD58064-6258-410C-B1E0-023DF3946A43}" destId="{B768FAA9-E2C4-4A6B-82D8-EF54C53E14D8}" srcOrd="1" destOrd="0" presId="urn:microsoft.com/office/officeart/2005/8/layout/lProcess2"/>
    <dgm:cxn modelId="{B780E6B3-294B-403C-AA84-4B06E8A12BA9}" type="presParOf" srcId="{CCD58064-6258-410C-B1E0-023DF3946A43}" destId="{0F3CAB81-CF76-498F-9619-BAF8144FA3C3}" srcOrd="2" destOrd="0" presId="urn:microsoft.com/office/officeart/2005/8/layout/lProcess2"/>
    <dgm:cxn modelId="{12121146-0619-4C4B-8C91-00F39FAFBE15}" type="presParOf" srcId="{CCD58064-6258-410C-B1E0-023DF3946A43}" destId="{0E0C811E-F3C5-4F24-A485-437F0C0EAD6A}" srcOrd="3" destOrd="0" presId="urn:microsoft.com/office/officeart/2005/8/layout/lProcess2"/>
    <dgm:cxn modelId="{BA262D5B-77DC-491C-AE7D-98DDFFB8D0BC}" type="presParOf" srcId="{CCD58064-6258-410C-B1E0-023DF3946A43}" destId="{80762C44-FA02-441A-8A8D-FC00E4F372F1}" srcOrd="4" destOrd="0" presId="urn:microsoft.com/office/officeart/2005/8/layout/lProcess2"/>
    <dgm:cxn modelId="{A1219445-0561-4818-B3E2-419577CBD382}" type="presParOf" srcId="{5473F14B-8F21-412E-B8DE-EADF32D6F521}" destId="{1EEF13C7-AF43-4380-A8A5-F72A5D476D05}" srcOrd="7" destOrd="0" presId="urn:microsoft.com/office/officeart/2005/8/layout/lProcess2"/>
    <dgm:cxn modelId="{61055977-DBA8-4A09-B548-D4CE248EF13E}" type="presParOf" srcId="{5473F14B-8F21-412E-B8DE-EADF32D6F521}" destId="{0618492F-D453-4601-9C36-8CE6AA153D1B}" srcOrd="8" destOrd="0" presId="urn:microsoft.com/office/officeart/2005/8/layout/lProcess2"/>
    <dgm:cxn modelId="{9201C60B-446D-459A-A4EE-076E7887C934}" type="presParOf" srcId="{0618492F-D453-4601-9C36-8CE6AA153D1B}" destId="{5A591EE2-4B7B-40DB-B051-D75F7BFEDDD6}" srcOrd="0" destOrd="0" presId="urn:microsoft.com/office/officeart/2005/8/layout/lProcess2"/>
    <dgm:cxn modelId="{200C3F03-A1A2-4A3D-9B0B-B0168E0EFE99}" type="presParOf" srcId="{0618492F-D453-4601-9C36-8CE6AA153D1B}" destId="{34BAB90F-F3E5-4FFB-A339-2946D1CD0CCB}" srcOrd="1" destOrd="0" presId="urn:microsoft.com/office/officeart/2005/8/layout/lProcess2"/>
    <dgm:cxn modelId="{C3E42C44-5041-42B1-9783-98EBA92549C5}" type="presParOf" srcId="{0618492F-D453-4601-9C36-8CE6AA153D1B}" destId="{BA794F96-F89B-483A-BF3A-9118CA9CCDA4}" srcOrd="2" destOrd="0" presId="urn:microsoft.com/office/officeart/2005/8/layout/lProcess2"/>
    <dgm:cxn modelId="{C967FBFA-8D0D-4F84-BBA5-D2769D710DA0}" type="presParOf" srcId="{BA794F96-F89B-483A-BF3A-9118CA9CCDA4}" destId="{76BCF6F8-619E-4477-AF5E-3CC45345624F}" srcOrd="0" destOrd="0" presId="urn:microsoft.com/office/officeart/2005/8/layout/lProcess2"/>
    <dgm:cxn modelId="{64D72F2D-125C-477B-A0F8-E8C57A6FF250}" type="presParOf" srcId="{76BCF6F8-619E-4477-AF5E-3CC45345624F}" destId="{F0B767F2-4C7E-481B-967C-8FE0CB529397}" srcOrd="0" destOrd="0" presId="urn:microsoft.com/office/officeart/2005/8/layout/lProcess2"/>
    <dgm:cxn modelId="{A7CC370B-16CA-41BB-AEA6-886E9C5A67C1}" type="presParOf" srcId="{76BCF6F8-619E-4477-AF5E-3CC45345624F}" destId="{B342BD1C-A54C-4F1C-A099-03A03E61088D}" srcOrd="1" destOrd="0" presId="urn:microsoft.com/office/officeart/2005/8/layout/lProcess2"/>
    <dgm:cxn modelId="{8859CD92-05DE-4B2B-81DE-7C1A7764C145}" type="presParOf" srcId="{76BCF6F8-619E-4477-AF5E-3CC45345624F}" destId="{6F277C00-29F7-4ECD-8C97-37788C7BA770}" srcOrd="2" destOrd="0" presId="urn:microsoft.com/office/officeart/2005/8/layout/lProcess2"/>
    <dgm:cxn modelId="{57A4D2F6-CC1D-4CE5-99E0-42B993D824D3}" type="presParOf" srcId="{76BCF6F8-619E-4477-AF5E-3CC45345624F}" destId="{3945A699-1DD4-41EF-B849-687FF56CB987}" srcOrd="3" destOrd="0" presId="urn:microsoft.com/office/officeart/2005/8/layout/lProcess2"/>
    <dgm:cxn modelId="{B16EAED8-388E-4D11-B1E1-0EE1FA432143}"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FF"/>
              </a:solidFill>
            </a:rPr>
            <a:t>High dim. data</a:t>
          </a:r>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Locality sensitive hashing</a:t>
          </a: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Clustering</a:t>
          </a: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Dimensionality reduction</a:t>
          </a: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Graph </a:t>
          </a:r>
          <a:br>
            <a:rPr lang="en-US" sz="2400" b="1" kern="1200" dirty="0"/>
          </a:br>
          <a:r>
            <a:rPr lang="en-US" sz="2400" b="1" kern="1200" dirty="0"/>
            <a:t>data</a:t>
          </a:r>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PageRank, </a:t>
          </a:r>
          <a:r>
            <a:rPr lang="en-US" sz="1800" kern="1200" dirty="0" err="1">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Network Analysis</a:t>
          </a: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Spam Detection</a:t>
          </a: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Infinite </a:t>
          </a:r>
          <a:br>
            <a:rPr lang="en-US" sz="2400" b="1" kern="1200" dirty="0"/>
          </a:br>
          <a:r>
            <a:rPr lang="en-US" sz="2400" b="1" kern="1200" dirty="0"/>
            <a:t>data</a:t>
          </a:r>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Filtering data streams</a:t>
          </a: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Web advertising</a:t>
          </a: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Queries on streams</a:t>
          </a: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Machine learning</a:t>
          </a:r>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SVM</a:t>
          </a: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Decision Trees</a:t>
          </a: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Perceptron, </a:t>
          </a:r>
          <a:r>
            <a:rPr lang="en-US" sz="1800" kern="1200" dirty="0" err="1">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Apps</a:t>
          </a:r>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Recommender systems</a:t>
          </a: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Association Rules</a:t>
          </a: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itchFamily="34" charset="0"/>
              <a:cs typeface="Calibri" pitchFamily="34" charset="0"/>
            </a:rPr>
            <a:t>Duplicate document detection</a:t>
          </a: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9/17/23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9/17/23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US">
                <a:latin typeface="Arial" pitchFamily="34" charset="0"/>
              </a:rPr>
              <a:t>10 nearest neighbors, 20,000 image database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a:latin typeface="Arial" pitchFamily="34" charset="0"/>
              </a:rPr>
              <a:t>10 nearest neighbors, 20,000 image database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a:latin typeface="Arial" pitchFamily="34" charset="0"/>
              </a:rPr>
              <a:t>10 nearest neighbors, 2.3 million image database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Size of the universe of all possible </a:t>
            </a:r>
            <a:r>
              <a:rPr lang="en-US" dirty="0" err="1"/>
              <a:t>vals</a:t>
            </a:r>
            <a:r>
              <a:rPr lang="en-US" dirty="0"/>
              <a:t> of </a:t>
            </a:r>
            <a:r>
              <a:rPr lang="en-US" dirty="0">
                <a:sym typeface="Symbol"/>
              </a:rPr>
              <a:t>min((C</a:t>
            </a:r>
            <a:r>
              <a:rPr lang="en-US" baseline="-25000" dirty="0">
                <a:sym typeface="Symbol"/>
              </a:rPr>
              <a:t>1</a:t>
            </a:r>
            <a:r>
              <a:rPr lang="en-US" dirty="0">
                <a:sym typeface="Symbol"/>
              </a:rPr>
              <a:t>C</a:t>
            </a:r>
            <a:r>
              <a:rPr lang="en-US" baseline="-25000" dirty="0">
                <a:sym typeface="Symbol"/>
              </a:rPr>
              <a:t>2</a:t>
            </a:r>
            <a:r>
              <a:rPr lang="en-US" dirty="0">
                <a:sym typeface="Symbol"/>
              </a:rPr>
              <a:t>))</a:t>
            </a:r>
            <a:r>
              <a:rPr lang="en-US" baseline="0" dirty="0">
                <a:sym typeface="Symbol"/>
              </a:rPr>
              <a:t> is </a:t>
            </a:r>
            <a:r>
              <a:rPr lang="en-US" dirty="0">
                <a:sym typeface="Symbol"/>
              </a:rPr>
              <a:t>|C</a:t>
            </a:r>
            <a:r>
              <a:rPr lang="en-US" baseline="-25000" dirty="0">
                <a:sym typeface="Symbol"/>
              </a:rPr>
              <a:t>1</a:t>
            </a:r>
            <a:r>
              <a:rPr lang="en-US" dirty="0">
                <a:sym typeface="Symbol"/>
              </a:rPr>
              <a:t>C</a:t>
            </a:r>
            <a:r>
              <a:rPr lang="en-US" baseline="-25000" dirty="0">
                <a:sym typeface="Symbol"/>
              </a:rPr>
              <a:t>2</a:t>
            </a:r>
            <a:r>
              <a:rPr lang="en-US" dirty="0">
                <a:sym typeface="Symbol"/>
              </a:rPr>
              <a:t>| and in |C</a:t>
            </a:r>
            <a:r>
              <a:rPr lang="en-US" baseline="-25000" dirty="0">
                <a:sym typeface="Symbol"/>
              </a:rPr>
              <a:t>1</a:t>
            </a:r>
            <a:r>
              <a:rPr lang="en-US" dirty="0">
                <a:sym typeface="Symbol"/>
              </a:rPr>
              <a:t>C</a:t>
            </a:r>
            <a:r>
              <a:rPr lang="en-US" baseline="-25000" dirty="0">
                <a:sym typeface="Symbol"/>
              </a:rPr>
              <a:t>2</a:t>
            </a:r>
            <a:r>
              <a:rPr lang="en-US" dirty="0">
                <a:sym typeface="Symbol"/>
              </a:rPr>
              <a:t>| of cases it can be that min((C</a:t>
            </a:r>
            <a:r>
              <a:rPr lang="en-US" baseline="-25000" dirty="0">
                <a:sym typeface="Symbol"/>
              </a:rPr>
              <a:t>1</a:t>
            </a:r>
            <a:r>
              <a:rPr lang="en-US" dirty="0">
                <a:sym typeface="Symbol"/>
              </a:rPr>
              <a:t>))=min((C</a:t>
            </a:r>
            <a:r>
              <a:rPr lang="en-US" baseline="-25000" dirty="0">
                <a:sym typeface="Symbol"/>
              </a:rPr>
              <a:t>2</a:t>
            </a:r>
            <a:r>
              <a:rPr lang="en-US" dirty="0">
                <a:sym typeface="Symbol"/>
              </a:rPr>
              <a:t>))</a:t>
            </a:r>
            <a:r>
              <a:rPr lang="en-US" baseline="0" dirty="0">
                <a:sym typeface="Symbol"/>
              </a:rPr>
              <a:t> which exactly the </a:t>
            </a:r>
            <a:r>
              <a:rPr lang="en-US" baseline="0" dirty="0" err="1">
                <a:sym typeface="Symbol"/>
              </a:rPr>
              <a:t>jaccard</a:t>
            </a:r>
            <a:r>
              <a:rPr lang="en-US" baseline="0" dirty="0">
                <a:sym typeface="Symbol"/>
              </a:rPr>
              <a:t> between C1 and C2</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ym typeface="Symbo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ym typeface="Symbol"/>
              </a:rPr>
              <a:t>For two columns A and B, we have h_π(A) = h_π(B) exactly when the minimum hash value of the union A ∪ B lies in the intersection A ∩ B. Thus </a:t>
            </a:r>
            <a:r>
              <a:rPr lang="en-US" dirty="0" err="1">
                <a:sym typeface="Symbol"/>
              </a:rPr>
              <a:t>Pr</a:t>
            </a:r>
            <a:r>
              <a:rPr lang="en-US" dirty="0">
                <a:sym typeface="Symbol"/>
              </a:rPr>
              <a:t>[h_π(A) = h_π(B)] = |A ∩ B| / |A ∪ B|.</a:t>
            </a:r>
          </a:p>
        </p:txBody>
      </p:sp>
      <p:sp>
        <p:nvSpPr>
          <p:cNvPr id="4" name="Slide Number Placeholder 3"/>
          <p:cNvSpPr>
            <a:spLocks noGrp="1"/>
          </p:cNvSpPr>
          <p:nvPr>
            <p:ph type="sldNum" sz="quarter" idx="10"/>
          </p:nvPr>
        </p:nvSpPr>
        <p:spPr/>
        <p:txBody>
          <a:bodyPr/>
          <a:lstStyle/>
          <a:p>
            <a:fld id="{EE707532-839C-41A2-9E71-D5288AEAE66A}" type="slidenum">
              <a:rPr lang="en-US" smtClean="0"/>
              <a:pPr/>
              <a:t>26</a:t>
            </a:fld>
            <a:endParaRPr lang="en-US"/>
          </a:p>
        </p:txBody>
      </p:sp>
    </p:spTree>
    <p:extLst>
      <p:ext uri="{BB962C8B-B14F-4D97-AF65-F5344CB8AC3E}">
        <p14:creationId xmlns:p14="http://schemas.microsoft.com/office/powerpoint/2010/main" val="42511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t>
            </a:r>
            <a:r>
              <a:rPr lang="en-US" dirty="0" err="1"/>
              <a:t>agress</a:t>
            </a:r>
            <a:r>
              <a:rPr lang="en-US" dirty="0"/>
              <a:t> with </a:t>
            </a:r>
            <a:r>
              <a:rPr lang="en-US" dirty="0" err="1"/>
              <a:t>prob</a:t>
            </a:r>
            <a:r>
              <a:rPr lang="en-US" dirty="0"/>
              <a:t> s.</a:t>
            </a:r>
          </a:p>
          <a:p>
            <a:r>
              <a:rPr lang="en-US" dirty="0"/>
              <a:t>So to estimate s we compute what fraction of hash</a:t>
            </a:r>
            <a:r>
              <a:rPr lang="en-US" baseline="0" dirty="0"/>
              <a:t> functions agree</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28</a:t>
            </a:fld>
            <a:endParaRPr lang="en-US"/>
          </a:p>
        </p:txBody>
      </p:sp>
    </p:spTree>
    <p:extLst>
      <p:ext uri="{BB962C8B-B14F-4D97-AF65-F5344CB8AC3E}">
        <p14:creationId xmlns:p14="http://schemas.microsoft.com/office/powerpoint/2010/main" val="297988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E707532-839C-41A2-9E71-D5288AEAE66A}" type="slidenum">
              <a:rPr lang="en-US" smtClean="0"/>
              <a:pPr/>
              <a:t>33</a:t>
            </a:fld>
            <a:endParaRPr lang="en-US"/>
          </a:p>
        </p:txBody>
      </p:sp>
    </p:spTree>
    <p:extLst>
      <p:ext uri="{BB962C8B-B14F-4D97-AF65-F5344CB8AC3E}">
        <p14:creationId xmlns:p14="http://schemas.microsoft.com/office/powerpoint/2010/main" val="342171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E6769FAD-3BBF-4411-83E7-A3C9AC624915}" type="datetime1">
              <a:rPr lang="en-US" smtClean="0"/>
              <a:t>9/17/23</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A03738-41B6-46DA-8F86-684AB1B8718F}" type="datetime1">
              <a:rPr lang="en-US" smtClean="0"/>
              <a:t>9/17/23</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D2D05C-9447-4427-B9DC-2F7F734060D1}" type="datetime1">
              <a:rPr lang="en-US" smtClean="0"/>
              <a:t>9/17/23</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a:t>Click to edit Master title style</a:t>
            </a:r>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B697F04A-48CD-4688-9414-10F654B3E6A6}" type="datetime1">
              <a:rPr lang="en-US" smtClean="0"/>
              <a:t>9/17/23</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2DA4835-BD67-43E0-844D-F71A2F797579}" type="datetime1">
              <a:rPr lang="en-US" smtClean="0"/>
              <a:t>9/17/23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J. Leskovec, A. Rajaraman, J. Ullman: Mining of Massive Datasets, http://www.mmds.org</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6C23952-DE98-4808-A15B-3CD4A4DBFD58}" type="datetime1">
              <a:rPr lang="en-US" smtClean="0"/>
              <a:t>9/17/23</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a:t>Click to edit Master title style</a:t>
            </a:r>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39734294-A6A1-47EE-AD1A-CA5DCFEDE321}" type="datetime1">
              <a:rPr lang="en-US" smtClean="0"/>
              <a:t>9/17/23</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D833003-1F65-4FFB-9BC3-BBF053F91539}" type="datetime1">
              <a:rPr lang="en-US" smtClean="0"/>
              <a:t>9/17/23</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DD7F813-9FA7-4169-8290-71C5955D49B1}" type="datetime1">
              <a:rPr lang="en-US" smtClean="0"/>
              <a:t>9/17/23</a:t>
            </a:fld>
            <a:endParaRPr lang="en-US"/>
          </a:p>
        </p:txBody>
      </p:sp>
      <p:sp>
        <p:nvSpPr>
          <p:cNvPr id="8" name="Footer Placeholder 7"/>
          <p:cNvSpPr>
            <a:spLocks noGrp="1"/>
          </p:cNvSpPr>
          <p:nvPr>
            <p:ph type="ftr" sz="quarter" idx="11"/>
          </p:nvPr>
        </p:nvSpPr>
        <p:spPr/>
        <p:txBody>
          <a:bodyPr/>
          <a:lstStyle/>
          <a:p>
            <a:r>
              <a:rPr lang="en-US"/>
              <a:t>J. Leskovec, A. Rajaraman, J. Ullman: Mining of Massive Datasets, http://www.mmds.org</a:t>
            </a:r>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51D6E65-705C-464E-9559-A863C60012A3}" type="datetime1">
              <a:rPr lang="en-US" smtClean="0"/>
              <a:t>9/17/23</a:t>
            </a:fld>
            <a:endParaRPr lang="en-US"/>
          </a:p>
        </p:txBody>
      </p:sp>
      <p:sp>
        <p:nvSpPr>
          <p:cNvPr id="4" name="Footer Placeholder 3"/>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4815B-5396-4558-A417-511470575226}" type="datetime1">
              <a:rPr lang="en-US" smtClean="0"/>
              <a:t>9/17/23</a:t>
            </a:fld>
            <a:endParaRPr lang="en-US"/>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41C2F89-D515-4119-BE82-287B6FD96261}" type="datetime1">
              <a:rPr lang="en-US" smtClean="0"/>
              <a:t>9/17/23</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1F3963E-4EFF-463D-92F1-7FBB0BE9F9B3}" type="datetime1">
              <a:rPr lang="en-US" smtClean="0"/>
              <a:t>9/17/23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t>J. Leskovec, A. Rajaraman, J. Ullman: Mining of Massive Datasets, http://www.mmds.org</a:t>
            </a:r>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AB1133CA-8264-42B8-993D-2EBD75AE85A1}" type="datetime1">
              <a:rPr lang="en-US" smtClean="0"/>
              <a:t>9/17/23</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8.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Finding Similar Items:</a:t>
            </a:r>
            <a:br>
              <a:rPr lang="en-US" sz="5400" dirty="0"/>
            </a:br>
            <a:r>
              <a:rPr lang="en-US" sz="5400" dirty="0"/>
              <a:t>Locality Sensitive Hashing</a:t>
            </a:r>
          </a:p>
        </p:txBody>
      </p:sp>
      <p:sp>
        <p:nvSpPr>
          <p:cNvPr id="7" name="TextBox 6"/>
          <p:cNvSpPr txBox="1"/>
          <p:nvPr/>
        </p:nvSpPr>
        <p:spPr>
          <a:xfrm>
            <a:off x="762000" y="5257800"/>
            <a:ext cx="6705600" cy="1446550"/>
          </a:xfrm>
          <a:prstGeom prst="rect">
            <a:avLst/>
          </a:prstGeom>
          <a:noFill/>
        </p:spPr>
        <p:txBody>
          <a:bodyPr wrap="square" rtlCol="0">
            <a:spAutoFit/>
          </a:bodyPr>
          <a:lstStyle/>
          <a:p>
            <a:r>
              <a:rPr lang="en-US" sz="2400" dirty="0"/>
              <a:t>Mining of Massive Datasets</a:t>
            </a:r>
          </a:p>
          <a:p>
            <a:r>
              <a:rPr lang="en-US" sz="2400" dirty="0"/>
              <a:t>Jure Leskovec, Anand </a:t>
            </a:r>
            <a:r>
              <a:rPr lang="en-US" sz="2400" dirty="0" err="1"/>
              <a:t>Rajaraman</a:t>
            </a:r>
            <a:r>
              <a:rPr lang="en-US" sz="2400" dirty="0"/>
              <a:t>, Jeff Ullman </a:t>
            </a:r>
            <a:r>
              <a:rPr lang="en-US" sz="2000" dirty="0"/>
              <a:t>Stanford University</a:t>
            </a:r>
          </a:p>
          <a:p>
            <a:r>
              <a:rPr lang="en-US" sz="2000" dirty="0"/>
              <a:t>Modified by Yuzhen Ye (Fall 2023)</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slides:</a:t>
            </a:r>
            <a:r>
              <a:rPr lang="en-US" sz="1200" dirty="0">
                <a:latin typeface="Arial" pitchFamily="34" charset="0"/>
                <a:cs typeface="Arial" pitchFamily="34" charset="0"/>
              </a:rPr>
              <a:t> We would be delighted if you found this our material useful in giving your own lectures. Feel free to use these slides verbatim, or to modify them to fit your own needs. If 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http://www.mmds.org</a:t>
            </a:r>
            <a:r>
              <a:rPr lang="en-US" sz="1200" dirty="0">
                <a:latin typeface="Arial" pitchFamily="34" charset="0"/>
                <a:cs typeface="Arial" pitchFamily="34" charset="0"/>
              </a:rPr>
              <a:t> </a:t>
            </a:r>
          </a:p>
        </p:txBody>
      </p:sp>
    </p:spTree>
    <p:extLst>
      <p:ext uri="{BB962C8B-B14F-4D97-AF65-F5344CB8AC3E}">
        <p14:creationId xmlns:p14="http://schemas.microsoft.com/office/powerpoint/2010/main" val="33887541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a:t>Distance Measures</a:t>
            </a:r>
          </a:p>
        </p:txBody>
      </p:sp>
      <p:sp>
        <p:nvSpPr>
          <p:cNvPr id="243715" name="Rectangle 3"/>
          <p:cNvSpPr>
            <a:spLocks noGrp="1" noChangeArrowheads="1"/>
          </p:cNvSpPr>
          <p:nvPr>
            <p:ph type="body" idx="1"/>
          </p:nvPr>
        </p:nvSpPr>
        <p:spPr>
          <a:xfrm>
            <a:off x="457200" y="1295400"/>
            <a:ext cx="8229600" cy="4419600"/>
          </a:xfrm>
        </p:spPr>
        <p:txBody>
          <a:bodyPr>
            <a:normAutofit fontScale="92500" lnSpcReduction="10000"/>
          </a:bodyPr>
          <a:lstStyle/>
          <a:p>
            <a:pPr marL="438912" lvl="1" indent="-320040">
              <a:spcBef>
                <a:spcPts val="0"/>
              </a:spcBef>
              <a:buClr>
                <a:schemeClr val="accent1"/>
              </a:buClr>
              <a:buSzPct val="80000"/>
              <a:buFont typeface="Wingdings 2"/>
              <a:buChar char=""/>
            </a:pPr>
            <a:r>
              <a:rPr lang="en-US" sz="3200" b="1" dirty="0">
                <a:solidFill>
                  <a:srgbClr val="D60093"/>
                </a:solidFill>
              </a:rPr>
              <a:t>Goal:</a:t>
            </a:r>
            <a:r>
              <a:rPr lang="en-US" sz="3200" b="1" dirty="0">
                <a:solidFill>
                  <a:srgbClr val="0000FF"/>
                </a:solidFill>
              </a:rPr>
              <a:t> Find near-neighbors in high-dim. space</a:t>
            </a:r>
          </a:p>
          <a:p>
            <a:pPr lvl="1"/>
            <a:r>
              <a:rPr lang="en-US" dirty="0"/>
              <a:t>We formally define “near neighbors” as </a:t>
            </a:r>
            <a:br>
              <a:rPr lang="en-US" dirty="0"/>
            </a:br>
            <a:r>
              <a:rPr lang="en-US" dirty="0"/>
              <a:t>points that are a “small distance” apart</a:t>
            </a:r>
          </a:p>
          <a:p>
            <a:r>
              <a:rPr lang="en-US" dirty="0"/>
              <a:t>For each application, we first need to define what “</a:t>
            </a:r>
            <a:r>
              <a:rPr lang="en-US" b="1" dirty="0"/>
              <a:t>distance</a:t>
            </a:r>
            <a:r>
              <a:rPr lang="en-US" dirty="0"/>
              <a:t>” means</a:t>
            </a:r>
          </a:p>
          <a:p>
            <a:r>
              <a:rPr lang="en-US" b="1" dirty="0">
                <a:solidFill>
                  <a:srgbClr val="0000FF"/>
                </a:solidFill>
              </a:rPr>
              <a:t>Example: Jaccard distance/similarity (for sets)</a:t>
            </a:r>
          </a:p>
          <a:p>
            <a:pPr lvl="1"/>
            <a:r>
              <a:rPr lang="en-US" dirty="0"/>
              <a:t>The </a:t>
            </a:r>
            <a:r>
              <a:rPr lang="en-US" b="1" dirty="0" err="1">
                <a:solidFill>
                  <a:srgbClr val="FF0066"/>
                </a:solidFill>
              </a:rPr>
              <a:t>Jaccard</a:t>
            </a:r>
            <a:r>
              <a:rPr lang="en-US" b="1" dirty="0">
                <a:solidFill>
                  <a:srgbClr val="FF0066"/>
                </a:solidFill>
              </a:rPr>
              <a:t> similarity</a:t>
            </a:r>
            <a:r>
              <a:rPr lang="en-US" i="1" dirty="0">
                <a:solidFill>
                  <a:srgbClr val="FF0066"/>
                </a:solidFill>
              </a:rPr>
              <a:t> </a:t>
            </a:r>
            <a:r>
              <a:rPr lang="en-US" dirty="0"/>
              <a:t>of two </a:t>
            </a:r>
            <a:r>
              <a:rPr lang="en-US" b="1" dirty="0">
                <a:solidFill>
                  <a:srgbClr val="FF0066"/>
                </a:solidFill>
              </a:rPr>
              <a:t>sets</a:t>
            </a:r>
            <a:r>
              <a:rPr lang="en-US" dirty="0">
                <a:solidFill>
                  <a:srgbClr val="FF0066"/>
                </a:solidFill>
              </a:rPr>
              <a:t> </a:t>
            </a:r>
            <a:r>
              <a:rPr lang="en-US" dirty="0"/>
              <a:t>is the size of their intersection divided by the size of their union:</a:t>
            </a:r>
            <a:br>
              <a:rPr lang="en-US" dirty="0"/>
            </a:br>
            <a:r>
              <a:rPr lang="en-US" b="1" i="1" dirty="0" err="1"/>
              <a:t>sim</a:t>
            </a:r>
            <a:r>
              <a:rPr lang="en-US" b="1" dirty="0"/>
              <a:t>(C</a:t>
            </a:r>
            <a:r>
              <a:rPr lang="en-US" b="1" baseline="-25000" dirty="0"/>
              <a:t>1</a:t>
            </a:r>
            <a:r>
              <a:rPr lang="en-US" b="1" dirty="0"/>
              <a:t>, C</a:t>
            </a:r>
            <a:r>
              <a:rPr lang="en-US" b="1" baseline="-25000" dirty="0"/>
              <a:t>2</a:t>
            </a:r>
            <a:r>
              <a:rPr lang="en-US" b="1" dirty="0"/>
              <a:t>) = |C</a:t>
            </a:r>
            <a:r>
              <a:rPr lang="en-US" b="1" baseline="-25000" dirty="0"/>
              <a:t>1</a:t>
            </a:r>
            <a:r>
              <a:rPr lang="en-US" b="1" dirty="0">
                <a:sym typeface="Symbol" pitchFamily="18" charset="2"/>
              </a:rPr>
              <a:t>C</a:t>
            </a:r>
            <a:r>
              <a:rPr lang="en-US" b="1" baseline="-25000" dirty="0">
                <a:sym typeface="Symbol" pitchFamily="18" charset="2"/>
              </a:rPr>
              <a:t>2</a:t>
            </a:r>
            <a:r>
              <a:rPr lang="en-US" b="1" dirty="0">
                <a:sym typeface="Symbol" pitchFamily="18" charset="2"/>
              </a:rPr>
              <a:t>|/|C</a:t>
            </a:r>
            <a:r>
              <a:rPr lang="en-US" b="1" baseline="-25000" dirty="0">
                <a:sym typeface="Symbol" pitchFamily="18" charset="2"/>
              </a:rPr>
              <a:t>1</a:t>
            </a:r>
            <a:r>
              <a:rPr lang="en-US" b="1" dirty="0">
                <a:sym typeface="Symbol" pitchFamily="18" charset="2"/>
              </a:rPr>
              <a:t>C</a:t>
            </a:r>
            <a:r>
              <a:rPr lang="en-US" b="1" baseline="-25000" dirty="0">
                <a:sym typeface="Symbol" pitchFamily="18" charset="2"/>
              </a:rPr>
              <a:t>2</a:t>
            </a:r>
            <a:r>
              <a:rPr lang="en-US" b="1" dirty="0">
                <a:sym typeface="Symbol" pitchFamily="18" charset="2"/>
              </a:rPr>
              <a:t>|</a:t>
            </a:r>
          </a:p>
          <a:p>
            <a:pPr lvl="1"/>
            <a:r>
              <a:rPr lang="en-US" b="1" dirty="0" err="1">
                <a:solidFill>
                  <a:srgbClr val="FF0066"/>
                </a:solidFill>
              </a:rPr>
              <a:t>Jaccard</a:t>
            </a:r>
            <a:r>
              <a:rPr lang="en-US" b="1" dirty="0">
                <a:solidFill>
                  <a:srgbClr val="FF0066"/>
                </a:solidFill>
              </a:rPr>
              <a:t> distance:</a:t>
            </a:r>
            <a:r>
              <a:rPr lang="en-US" b="1" i="1" dirty="0"/>
              <a:t> d</a:t>
            </a:r>
            <a:r>
              <a:rPr lang="en-US" b="1" dirty="0"/>
              <a:t>(C</a:t>
            </a:r>
            <a:r>
              <a:rPr lang="en-US" b="1" baseline="-25000" dirty="0"/>
              <a:t>1</a:t>
            </a:r>
            <a:r>
              <a:rPr lang="en-US" b="1" dirty="0"/>
              <a:t>, C</a:t>
            </a:r>
            <a:r>
              <a:rPr lang="en-US" b="1" baseline="-25000" dirty="0"/>
              <a:t>2</a:t>
            </a:r>
            <a:r>
              <a:rPr lang="en-US" b="1" dirty="0"/>
              <a:t>) = 1 - |C</a:t>
            </a:r>
            <a:r>
              <a:rPr lang="en-US" b="1" baseline="-25000" dirty="0"/>
              <a:t>1</a:t>
            </a:r>
            <a:r>
              <a:rPr lang="en-US" b="1" dirty="0">
                <a:sym typeface="Symbol" pitchFamily="18" charset="2"/>
              </a:rPr>
              <a:t>C</a:t>
            </a:r>
            <a:r>
              <a:rPr lang="en-US" b="1" baseline="-25000" dirty="0">
                <a:sym typeface="Symbol" pitchFamily="18" charset="2"/>
              </a:rPr>
              <a:t>2</a:t>
            </a:r>
            <a:r>
              <a:rPr lang="en-US" b="1" dirty="0">
                <a:sym typeface="Symbol" pitchFamily="18" charset="2"/>
              </a:rPr>
              <a:t>|/|C</a:t>
            </a:r>
            <a:r>
              <a:rPr lang="en-US" b="1" baseline="-25000" dirty="0">
                <a:sym typeface="Symbol" pitchFamily="18" charset="2"/>
              </a:rPr>
              <a:t>1</a:t>
            </a:r>
            <a:r>
              <a:rPr lang="en-US" b="1" dirty="0">
                <a:sym typeface="Symbol" pitchFamily="18" charset="2"/>
              </a:rPr>
              <a:t>C</a:t>
            </a:r>
            <a:r>
              <a:rPr lang="en-US" b="1" baseline="-25000" dirty="0">
                <a:sym typeface="Symbol" pitchFamily="18" charset="2"/>
              </a:rPr>
              <a:t>2</a:t>
            </a:r>
            <a:r>
              <a:rPr lang="en-US" b="1" dirty="0">
                <a:sym typeface="Symbol" pitchFamily="18" charset="2"/>
              </a:rPr>
              <a:t>|</a:t>
            </a:r>
            <a:endParaRPr lang="en-US" b="1"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10</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Text Box 13"/>
          <p:cNvSpPr txBox="1">
            <a:spLocks noChangeArrowheads="1"/>
          </p:cNvSpPr>
          <p:nvPr/>
        </p:nvSpPr>
        <p:spPr bwMode="auto">
          <a:xfrm>
            <a:off x="5958798" y="5505271"/>
            <a:ext cx="2499402" cy="1200329"/>
          </a:xfrm>
          <a:prstGeom prst="rect">
            <a:avLst/>
          </a:prstGeom>
          <a:noFill/>
          <a:ln w="9525">
            <a:noFill/>
            <a:miter lim="800000"/>
            <a:headEnd/>
            <a:tailEnd/>
          </a:ln>
          <a:effectLst/>
        </p:spPr>
        <p:txBody>
          <a:bodyPr wrap="none">
            <a:spAutoFit/>
          </a:bodyPr>
          <a:lstStyle/>
          <a:p>
            <a:pPr eaLnBrk="0" hangingPunct="0"/>
            <a:r>
              <a:rPr lang="en-US" dirty="0">
                <a:solidFill>
                  <a:srgbClr val="008000"/>
                </a:solidFill>
                <a:latin typeface="Arial" pitchFamily="34" charset="0"/>
                <a:cs typeface="Arial" pitchFamily="34" charset="0"/>
              </a:rPr>
              <a:t>3 in intersection</a:t>
            </a:r>
          </a:p>
          <a:p>
            <a:pPr eaLnBrk="0" hangingPunct="0"/>
            <a:r>
              <a:rPr lang="en-US" dirty="0">
                <a:solidFill>
                  <a:srgbClr val="008000"/>
                </a:solidFill>
                <a:latin typeface="Arial" pitchFamily="34" charset="0"/>
                <a:cs typeface="Arial" pitchFamily="34" charset="0"/>
              </a:rPr>
              <a:t>8 in union</a:t>
            </a:r>
          </a:p>
          <a:p>
            <a:pPr eaLnBrk="0" hangingPunct="0"/>
            <a:r>
              <a:rPr lang="en-US" dirty="0" err="1">
                <a:solidFill>
                  <a:srgbClr val="008000"/>
                </a:solidFill>
                <a:latin typeface="Arial" pitchFamily="34" charset="0"/>
                <a:cs typeface="Arial" pitchFamily="34" charset="0"/>
              </a:rPr>
              <a:t>Jaccard</a:t>
            </a:r>
            <a:r>
              <a:rPr lang="en-US" dirty="0">
                <a:solidFill>
                  <a:srgbClr val="008000"/>
                </a:solidFill>
                <a:latin typeface="Arial" pitchFamily="34" charset="0"/>
                <a:cs typeface="Arial" pitchFamily="34" charset="0"/>
              </a:rPr>
              <a:t> similarity= 3/8</a:t>
            </a:r>
          </a:p>
          <a:p>
            <a:pPr eaLnBrk="0" hangingPunct="0"/>
            <a:r>
              <a:rPr lang="en-US" dirty="0" err="1">
                <a:solidFill>
                  <a:srgbClr val="008000"/>
                </a:solidFill>
                <a:latin typeface="Arial" pitchFamily="34" charset="0"/>
                <a:cs typeface="Arial" pitchFamily="34" charset="0"/>
              </a:rPr>
              <a:t>Jaccard</a:t>
            </a:r>
            <a:r>
              <a:rPr lang="en-US" dirty="0">
                <a:solidFill>
                  <a:srgbClr val="008000"/>
                </a:solidFill>
                <a:latin typeface="Arial" pitchFamily="34" charset="0"/>
                <a:cs typeface="Arial" pitchFamily="34" charset="0"/>
              </a:rPr>
              <a:t> distance = 5/8</a:t>
            </a:r>
          </a:p>
        </p:txBody>
      </p:sp>
      <p:grpSp>
        <p:nvGrpSpPr>
          <p:cNvPr id="8" name="Group 7"/>
          <p:cNvGrpSpPr/>
          <p:nvPr/>
        </p:nvGrpSpPr>
        <p:grpSpPr>
          <a:xfrm>
            <a:off x="3505200" y="5638800"/>
            <a:ext cx="2286000" cy="990600"/>
            <a:chOff x="3124200" y="1371600"/>
            <a:chExt cx="2667000" cy="1600200"/>
          </a:xfrm>
        </p:grpSpPr>
        <p:sp>
          <p:nvSpPr>
            <p:cNvPr id="9" name="Oval 3"/>
            <p:cNvSpPr>
              <a:spLocks noChangeArrowheads="1"/>
            </p:cNvSpPr>
            <p:nvPr/>
          </p:nvSpPr>
          <p:spPr bwMode="auto">
            <a:xfrm>
              <a:off x="38100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10" name="Oval 4"/>
            <p:cNvSpPr>
              <a:spLocks noChangeArrowheads="1"/>
            </p:cNvSpPr>
            <p:nvPr/>
          </p:nvSpPr>
          <p:spPr bwMode="auto">
            <a:xfrm>
              <a:off x="31242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11" name="Oval 5"/>
            <p:cNvSpPr>
              <a:spLocks noChangeArrowheads="1"/>
            </p:cNvSpPr>
            <p:nvPr/>
          </p:nvSpPr>
          <p:spPr bwMode="auto">
            <a:xfrm>
              <a:off x="3505200" y="183935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2" name="Oval 6"/>
            <p:cNvSpPr>
              <a:spLocks noChangeArrowheads="1"/>
            </p:cNvSpPr>
            <p:nvPr/>
          </p:nvSpPr>
          <p:spPr bwMode="auto">
            <a:xfrm>
              <a:off x="3479800" y="23563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3" name="Oval 7"/>
            <p:cNvSpPr>
              <a:spLocks noChangeArrowheads="1"/>
            </p:cNvSpPr>
            <p:nvPr/>
          </p:nvSpPr>
          <p:spPr bwMode="auto">
            <a:xfrm>
              <a:off x="4173220" y="1987062"/>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4" name="Oval 8"/>
            <p:cNvSpPr>
              <a:spLocks noChangeArrowheads="1"/>
            </p:cNvSpPr>
            <p:nvPr/>
          </p:nvSpPr>
          <p:spPr bwMode="auto">
            <a:xfrm>
              <a:off x="4635500" y="22801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5" name="Oval 9"/>
            <p:cNvSpPr>
              <a:spLocks noChangeArrowheads="1"/>
            </p:cNvSpPr>
            <p:nvPr/>
          </p:nvSpPr>
          <p:spPr bwMode="auto">
            <a:xfrm>
              <a:off x="4546600" y="1670537"/>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6" name="Oval 11"/>
            <p:cNvSpPr>
              <a:spLocks noChangeArrowheads="1"/>
            </p:cNvSpPr>
            <p:nvPr/>
          </p:nvSpPr>
          <p:spPr bwMode="auto">
            <a:xfrm>
              <a:off x="5257800" y="247943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7" name="Oval 12"/>
            <p:cNvSpPr>
              <a:spLocks noChangeArrowheads="1"/>
            </p:cNvSpPr>
            <p:nvPr/>
          </p:nvSpPr>
          <p:spPr bwMode="auto">
            <a:xfrm>
              <a:off x="5257800" y="1676399"/>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grpSp>
      <p:sp>
        <p:nvSpPr>
          <p:cNvPr id="18" name="Oval 6"/>
          <p:cNvSpPr>
            <a:spLocks noChangeArrowheads="1"/>
          </p:cNvSpPr>
          <p:nvPr/>
        </p:nvSpPr>
        <p:spPr bwMode="auto">
          <a:xfrm>
            <a:off x="3995451" y="6411847"/>
            <a:ext cx="91440" cy="91440"/>
          </a:xfrm>
          <a:prstGeom prst="ellipse">
            <a:avLst/>
          </a:prstGeom>
          <a:solidFill>
            <a:srgbClr val="80008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033613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71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p:txBody>
          <a:bodyPr/>
          <a:lstStyle/>
          <a:p>
            <a:r>
              <a:rPr lang="en-US" dirty="0"/>
              <a:t>Task: Finding Similar Documents</a:t>
            </a:r>
          </a:p>
        </p:txBody>
      </p:sp>
      <mc:AlternateContent xmlns:mc="http://schemas.openxmlformats.org/markup-compatibility/2006" xmlns:a14="http://schemas.microsoft.com/office/drawing/2010/main">
        <mc:Choice Requires="a14">
          <p:sp>
            <p:nvSpPr>
              <p:cNvPr id="265219" name="Content Placeholder 2"/>
              <p:cNvSpPr>
                <a:spLocks noGrp="1"/>
              </p:cNvSpPr>
              <p:nvPr>
                <p:ph idx="1"/>
              </p:nvPr>
            </p:nvSpPr>
            <p:spPr>
              <a:xfrm>
                <a:off x="457200" y="1295400"/>
                <a:ext cx="8534400" cy="5562600"/>
              </a:xfrm>
            </p:spPr>
            <p:txBody>
              <a:bodyPr>
                <a:normAutofit fontScale="92500" lnSpcReduction="10000"/>
              </a:bodyPr>
              <a:lstStyle/>
              <a:p>
                <a:r>
                  <a:rPr lang="en-US" b="1" dirty="0">
                    <a:solidFill>
                      <a:srgbClr val="FF0066"/>
                    </a:solidFill>
                  </a:rPr>
                  <a:t>Goal:</a:t>
                </a:r>
                <a:r>
                  <a:rPr lang="en-US" b="1" dirty="0">
                    <a:solidFill>
                      <a:srgbClr val="CC0000"/>
                    </a:solidFill>
                  </a:rPr>
                  <a:t> </a:t>
                </a:r>
                <a:r>
                  <a:rPr lang="en-US" b="1" dirty="0"/>
                  <a:t>Given a large number (</a:t>
                </a:r>
                <a14:m>
                  <m:oMath xmlns:m="http://schemas.openxmlformats.org/officeDocument/2006/math">
                    <m:r>
                      <a:rPr lang="en-US" b="1" i="1" dirty="0" smtClean="0">
                        <a:latin typeface="Cambria Math"/>
                      </a:rPr>
                      <m:t>𝑵</m:t>
                    </m:r>
                  </m:oMath>
                </a14:m>
                <a:r>
                  <a:rPr lang="en-US" b="1" dirty="0"/>
                  <a:t> in the millions or billions) of documents, find “near duplicate” pairs</a:t>
                </a:r>
              </a:p>
              <a:p>
                <a:r>
                  <a:rPr lang="en-US" b="1" dirty="0">
                    <a:solidFill>
                      <a:srgbClr val="FF0066"/>
                    </a:solidFill>
                  </a:rPr>
                  <a:t>Applications:</a:t>
                </a:r>
              </a:p>
              <a:p>
                <a:pPr lvl="1"/>
                <a:r>
                  <a:rPr lang="en-US" dirty="0"/>
                  <a:t>Mirror websites, or approximate mirrors</a:t>
                </a:r>
              </a:p>
              <a:p>
                <a:pPr lvl="2"/>
                <a:r>
                  <a:rPr lang="en-US" dirty="0"/>
                  <a:t>Don’t want to show both in search results</a:t>
                </a:r>
              </a:p>
              <a:p>
                <a:pPr lvl="1"/>
                <a:r>
                  <a:rPr lang="en-US" dirty="0"/>
                  <a:t>Similar news articles at many news sites</a:t>
                </a:r>
              </a:p>
              <a:p>
                <a:pPr lvl="2"/>
                <a:r>
                  <a:rPr lang="en-US" dirty="0"/>
                  <a:t>Cluster articles by “same story”</a:t>
                </a:r>
              </a:p>
              <a:p>
                <a:r>
                  <a:rPr lang="en-US" b="1" dirty="0">
                    <a:solidFill>
                      <a:srgbClr val="FF0066"/>
                    </a:solidFill>
                  </a:rPr>
                  <a:t>Problems:</a:t>
                </a:r>
              </a:p>
              <a:p>
                <a:pPr lvl="1"/>
                <a:r>
                  <a:rPr lang="en-US" dirty="0"/>
                  <a:t>Many small pieces of one document can appear </a:t>
                </a:r>
                <a:br>
                  <a:rPr lang="en-US" dirty="0"/>
                </a:br>
                <a:r>
                  <a:rPr lang="en-US" dirty="0"/>
                  <a:t>out of order in another</a:t>
                </a:r>
              </a:p>
              <a:p>
                <a:pPr lvl="1"/>
                <a:r>
                  <a:rPr lang="en-US" dirty="0"/>
                  <a:t>Too many documents to compare all pairs</a:t>
                </a:r>
              </a:p>
              <a:p>
                <a:pPr lvl="1"/>
                <a:r>
                  <a:rPr lang="en-US" dirty="0"/>
                  <a:t>Documents are so large or so many that they cannot </a:t>
                </a:r>
                <a:br>
                  <a:rPr lang="en-US" dirty="0"/>
                </a:br>
                <a:r>
                  <a:rPr lang="en-US" dirty="0"/>
                  <a:t>fit in main memory</a:t>
                </a:r>
              </a:p>
              <a:p>
                <a:endParaRPr lang="en-US" dirty="0"/>
              </a:p>
              <a:p>
                <a:pPr lvl="1"/>
                <a:endParaRPr lang="en-US" dirty="0"/>
              </a:p>
            </p:txBody>
          </p:sp>
        </mc:Choice>
        <mc:Fallback xmlns="">
          <p:sp>
            <p:nvSpPr>
              <p:cNvPr id="265219" name="Content Placeholder 2"/>
              <p:cNvSpPr>
                <a:spLocks noGrp="1" noRot="1" noChangeAspect="1" noMove="1" noResize="1" noEditPoints="1" noAdjustHandles="1" noChangeArrowheads="1" noChangeShapeType="1" noTextEdit="1"/>
              </p:cNvSpPr>
              <p:nvPr>
                <p:ph idx="1"/>
              </p:nvPr>
            </p:nvSpPr>
            <p:spPr>
              <a:xfrm>
                <a:off x="457200" y="1295400"/>
                <a:ext cx="8534400" cy="5562600"/>
              </a:xfrm>
              <a:blipFill rotWithShape="1">
                <a:blip r:embed="rId2"/>
                <a:stretch>
                  <a:fillRect t="-1425" r="-643" b="-110"/>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11</a:t>
            </a:fld>
            <a:endParaRPr lang="en-US"/>
          </a:p>
        </p:txBody>
      </p:sp>
    </p:spTree>
    <p:extLst>
      <p:ext uri="{BB962C8B-B14F-4D97-AF65-F5344CB8AC3E}">
        <p14:creationId xmlns:p14="http://schemas.microsoft.com/office/powerpoint/2010/main" val="2159745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52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52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52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521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5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49975"/>
            <a:ext cx="8686800" cy="987552"/>
          </a:xfrm>
        </p:spPr>
        <p:txBody>
          <a:bodyPr>
            <a:normAutofit fontScale="90000"/>
          </a:bodyPr>
          <a:lstStyle/>
          <a:p>
            <a:r>
              <a:rPr lang="en-US" sz="3600" dirty="0"/>
              <a:t>Essential Steps for Finding Similar Docs (Fast)</a:t>
            </a:r>
          </a:p>
        </p:txBody>
      </p:sp>
      <p:sp>
        <p:nvSpPr>
          <p:cNvPr id="62467" name="Rectangle 3"/>
          <p:cNvSpPr>
            <a:spLocks noGrp="1" noChangeArrowheads="1"/>
          </p:cNvSpPr>
          <p:nvPr>
            <p:ph idx="1"/>
          </p:nvPr>
        </p:nvSpPr>
        <p:spPr/>
        <p:txBody>
          <a:bodyPr/>
          <a:lstStyle/>
          <a:p>
            <a:pPr marL="514350" indent="-514350">
              <a:buClr>
                <a:srgbClr val="0000FF"/>
              </a:buClr>
              <a:buFont typeface="+mj-lt"/>
              <a:buAutoNum type="arabicPeriod"/>
            </a:pPr>
            <a:r>
              <a:rPr lang="en-US" b="1" i="1" dirty="0">
                <a:solidFill>
                  <a:srgbClr val="FF0066"/>
                </a:solidFill>
              </a:rPr>
              <a:t>Shingling:</a:t>
            </a:r>
            <a:r>
              <a:rPr lang="en-US" dirty="0"/>
              <a:t> Convert documents to sets</a:t>
            </a:r>
          </a:p>
          <a:p>
            <a:pPr marL="2401824" lvl="8" indent="-609600">
              <a:buClr>
                <a:srgbClr val="0000FF"/>
              </a:buClr>
              <a:buFont typeface="+mj-lt"/>
              <a:buAutoNum type="arabicPeriod"/>
            </a:pPr>
            <a:endParaRPr lang="en-US" dirty="0"/>
          </a:p>
          <a:p>
            <a:pPr marL="514350" indent="-514350">
              <a:buClr>
                <a:srgbClr val="0000FF"/>
              </a:buClr>
              <a:buFont typeface="+mj-lt"/>
              <a:buAutoNum type="arabicPeriod"/>
            </a:pPr>
            <a:r>
              <a:rPr lang="en-US" b="1" i="1" dirty="0" err="1">
                <a:solidFill>
                  <a:srgbClr val="FF0066"/>
                </a:solidFill>
              </a:rPr>
              <a:t>MinHashing</a:t>
            </a:r>
            <a:r>
              <a:rPr lang="en-US" b="1" i="1" dirty="0">
                <a:solidFill>
                  <a:srgbClr val="FF0066"/>
                </a:solidFill>
              </a:rPr>
              <a:t>:</a:t>
            </a:r>
            <a:r>
              <a:rPr lang="en-US" dirty="0"/>
              <a:t> Convert large sets to short signatures, while preserving similarity</a:t>
            </a:r>
          </a:p>
          <a:p>
            <a:pPr marL="2401824" lvl="8" indent="-609600">
              <a:buClr>
                <a:srgbClr val="0000FF"/>
              </a:buClr>
              <a:buFont typeface="+mj-lt"/>
              <a:buAutoNum type="arabicPeriod"/>
            </a:pPr>
            <a:endParaRPr lang="en-US" dirty="0"/>
          </a:p>
          <a:p>
            <a:pPr marL="609600" indent="-609600">
              <a:buClr>
                <a:srgbClr val="0000FF"/>
              </a:buClr>
              <a:buFont typeface="+mj-lt"/>
              <a:buAutoNum type="arabicPeriod"/>
            </a:pPr>
            <a:r>
              <a:rPr lang="en-US" b="1" i="1" dirty="0">
                <a:solidFill>
                  <a:srgbClr val="FF0066"/>
                </a:solidFill>
              </a:rPr>
              <a:t>Locality-Sensitive Hashing (LSH):</a:t>
            </a:r>
            <a:r>
              <a:rPr lang="en-US" dirty="0"/>
              <a:t> Focus on </a:t>
            </a:r>
            <a:br>
              <a:rPr lang="en-US" dirty="0"/>
            </a:br>
            <a:r>
              <a:rPr lang="en-US" dirty="0"/>
              <a:t>pairs of signatures likely to be from </a:t>
            </a:r>
            <a:br>
              <a:rPr lang="en-US" dirty="0"/>
            </a:br>
            <a:r>
              <a:rPr lang="en-US" dirty="0"/>
              <a:t>similar documents</a:t>
            </a:r>
          </a:p>
          <a:p>
            <a:pPr marL="902208" lvl="1" indent="-609600">
              <a:buClr>
                <a:srgbClr val="0000FF"/>
              </a:buClr>
            </a:pPr>
            <a:r>
              <a:rPr lang="en-US" b="1" dirty="0">
                <a:solidFill>
                  <a:srgbClr val="0000FF"/>
                </a:solidFill>
              </a:rPr>
              <a:t>Candidate pairs!</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5"/>
          <p:cNvSpPr>
            <a:spLocks noGrp="1"/>
          </p:cNvSpPr>
          <p:nvPr>
            <p:ph type="sldNum" sz="quarter" idx="12"/>
          </p:nvPr>
        </p:nvSpPr>
        <p:spPr/>
        <p:txBody>
          <a:bodyPr/>
          <a:lstStyle/>
          <a:p>
            <a:fld id="{39524C00-7883-447F-993D-93A8BDF0ACB6}" type="slidenum">
              <a:rPr lang="en-US"/>
              <a:pPr/>
              <a:t>12</a:t>
            </a:fld>
            <a:endParaRPr lang="en-US"/>
          </a:p>
        </p:txBody>
      </p:sp>
    </p:spTree>
    <p:extLst>
      <p:ext uri="{BB962C8B-B14F-4D97-AF65-F5344CB8AC3E}">
        <p14:creationId xmlns:p14="http://schemas.microsoft.com/office/powerpoint/2010/main" val="174970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The Big Picture</a:t>
            </a:r>
          </a:p>
        </p:txBody>
      </p:sp>
      <p:sp>
        <p:nvSpPr>
          <p:cNvPr id="19" name="Slide Number Placeholder 4"/>
          <p:cNvSpPr>
            <a:spLocks noGrp="1"/>
          </p:cNvSpPr>
          <p:nvPr>
            <p:ph type="sldNum" sz="quarter" idx="12"/>
          </p:nvPr>
        </p:nvSpPr>
        <p:spPr/>
        <p:txBody>
          <a:bodyPr/>
          <a:lstStyle/>
          <a:p>
            <a:fld id="{E3C3BF69-412C-40FF-B67E-488F1482FCFF}" type="slidenum">
              <a:rPr lang="en-US"/>
              <a:pPr/>
              <a:t>13</a:t>
            </a:fld>
            <a:endParaRPr lang="en-US"/>
          </a:p>
        </p:txBody>
      </p:sp>
      <p:sp>
        <p:nvSpPr>
          <p:cNvPr id="64515" name="AutoShape 3"/>
          <p:cNvSpPr>
            <a:spLocks noChangeArrowheads="1"/>
          </p:cNvSpPr>
          <p:nvPr/>
        </p:nvSpPr>
        <p:spPr bwMode="auto">
          <a:xfrm rot="-5394873">
            <a:off x="1257300" y="2552700"/>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latin typeface="Arial" pitchFamily="34" charset="0"/>
                <a:cs typeface="Arial" pitchFamily="34" charset="0"/>
              </a:rPr>
              <a:t>Shingling</a:t>
            </a:r>
          </a:p>
        </p:txBody>
      </p:sp>
      <p:sp>
        <p:nvSpPr>
          <p:cNvPr id="64518" name="Text Box 6"/>
          <p:cNvSpPr txBox="1">
            <a:spLocks noChangeArrowheads="1"/>
          </p:cNvSpPr>
          <p:nvPr/>
        </p:nvSpPr>
        <p:spPr bwMode="auto">
          <a:xfrm>
            <a:off x="152400" y="2743200"/>
            <a:ext cx="800219" cy="646331"/>
          </a:xfrm>
          <a:prstGeom prst="rect">
            <a:avLst/>
          </a:prstGeom>
          <a:noFill/>
          <a:ln w="9525">
            <a:noFill/>
            <a:miter lim="800000"/>
            <a:headEnd/>
            <a:tailEnd/>
          </a:ln>
          <a:effectLst/>
        </p:spPr>
        <p:txBody>
          <a:bodyPr wrap="none">
            <a:spAutoFit/>
          </a:bodyPr>
          <a:lstStyle/>
          <a:p>
            <a:r>
              <a:rPr lang="en-US" sz="1800" dirty="0" err="1">
                <a:latin typeface="Arial" pitchFamily="34" charset="0"/>
                <a:cs typeface="Arial" pitchFamily="34" charset="0"/>
              </a:rPr>
              <a:t>Docu</a:t>
            </a:r>
            <a:r>
              <a:rPr lang="en-US" sz="1800" dirty="0">
                <a:latin typeface="Arial" pitchFamily="34" charset="0"/>
                <a:cs typeface="Arial" pitchFamily="34" charset="0"/>
              </a:rPr>
              <a:t>-</a:t>
            </a:r>
          </a:p>
          <a:p>
            <a:r>
              <a:rPr lang="en-US" sz="1800" dirty="0" err="1">
                <a:latin typeface="Arial" pitchFamily="34" charset="0"/>
                <a:cs typeface="Arial" pitchFamily="34" charset="0"/>
              </a:rPr>
              <a:t>ment</a:t>
            </a:r>
            <a:endParaRPr lang="en-US" sz="1800" dirty="0">
              <a:latin typeface="Arial" pitchFamily="34" charset="0"/>
              <a:cs typeface="Arial" pitchFamily="34" charset="0"/>
            </a:endParaRPr>
          </a:p>
        </p:txBody>
      </p:sp>
      <p:sp>
        <p:nvSpPr>
          <p:cNvPr id="64519" name="Line 7"/>
          <p:cNvSpPr>
            <a:spLocks noChangeShapeType="1"/>
          </p:cNvSpPr>
          <p:nvPr/>
        </p:nvSpPr>
        <p:spPr bwMode="auto">
          <a:xfrm>
            <a:off x="990600" y="3048000"/>
            <a:ext cx="45720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nvGrpSpPr>
          <p:cNvPr id="2" name="Group 19"/>
          <p:cNvGrpSpPr>
            <a:grpSpLocks/>
          </p:cNvGrpSpPr>
          <p:nvPr/>
        </p:nvGrpSpPr>
        <p:grpSpPr bwMode="auto">
          <a:xfrm>
            <a:off x="2362200" y="3048000"/>
            <a:ext cx="1354138" cy="2578100"/>
            <a:chOff x="1488" y="1920"/>
            <a:chExt cx="853" cy="1624"/>
          </a:xfrm>
        </p:grpSpPr>
        <p:sp>
          <p:nvSpPr>
            <p:cNvPr id="64520"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21" name="Text Box 9"/>
            <p:cNvSpPr txBox="1">
              <a:spLocks noChangeArrowheads="1"/>
            </p:cNvSpPr>
            <p:nvPr/>
          </p:nvSpPr>
          <p:spPr bwMode="auto">
            <a:xfrm>
              <a:off x="1488" y="2448"/>
              <a:ext cx="853" cy="1096"/>
            </a:xfrm>
            <a:prstGeom prst="rect">
              <a:avLst/>
            </a:prstGeom>
            <a:noFill/>
            <a:ln w="9525">
              <a:noFill/>
              <a:miter lim="800000"/>
              <a:headEnd/>
              <a:tailEnd/>
            </a:ln>
            <a:effectLst/>
          </p:spPr>
          <p:txBody>
            <a:bodyPr wrap="none">
              <a:spAutoFit/>
            </a:bodyPr>
            <a:lstStyle/>
            <a:p>
              <a:r>
                <a:rPr lang="en-US" sz="1800" dirty="0">
                  <a:latin typeface="Arial" pitchFamily="34" charset="0"/>
                  <a:cs typeface="Arial" pitchFamily="34" charset="0"/>
                </a:rPr>
                <a:t>The set</a:t>
              </a:r>
            </a:p>
            <a:p>
              <a:r>
                <a:rPr lang="en-US" sz="1800" dirty="0">
                  <a:latin typeface="Arial" pitchFamily="34" charset="0"/>
                  <a:cs typeface="Arial" pitchFamily="34" charset="0"/>
                </a:rPr>
                <a:t>of strings</a:t>
              </a:r>
            </a:p>
            <a:p>
              <a:r>
                <a:rPr lang="en-US" sz="1800" dirty="0">
                  <a:latin typeface="Arial" pitchFamily="34" charset="0"/>
                  <a:cs typeface="Arial" pitchFamily="34" charset="0"/>
                </a:rPr>
                <a:t>of length </a:t>
              </a:r>
              <a:r>
                <a:rPr lang="en-US" sz="1800" b="1" i="1" dirty="0">
                  <a:latin typeface="Arial" pitchFamily="34" charset="0"/>
                  <a:cs typeface="Arial" pitchFamily="34" charset="0"/>
                </a:rPr>
                <a:t>k</a:t>
              </a:r>
            </a:p>
            <a:p>
              <a:r>
                <a:rPr lang="en-US" sz="1800" dirty="0">
                  <a:latin typeface="Arial" pitchFamily="34" charset="0"/>
                  <a:cs typeface="Arial" pitchFamily="34" charset="0"/>
                </a:rPr>
                <a:t>that appear</a:t>
              </a:r>
            </a:p>
            <a:p>
              <a:r>
                <a:rPr lang="en-US" sz="1800" dirty="0">
                  <a:latin typeface="Arial" pitchFamily="34" charset="0"/>
                  <a:cs typeface="Arial" pitchFamily="34" charset="0"/>
                </a:rPr>
                <a:t>in the doc-</a:t>
              </a:r>
            </a:p>
            <a:p>
              <a:r>
                <a:rPr lang="en-US" sz="1800" dirty="0" err="1">
                  <a:latin typeface="Arial" pitchFamily="34" charset="0"/>
                  <a:cs typeface="Arial" pitchFamily="34" charset="0"/>
                </a:rPr>
                <a:t>ument</a:t>
              </a:r>
              <a:endParaRPr lang="en-US" sz="1800" dirty="0">
                <a:latin typeface="Arial" pitchFamily="34" charset="0"/>
                <a:cs typeface="Arial" pitchFamily="34" charset="0"/>
              </a:endParaRPr>
            </a:p>
          </p:txBody>
        </p:sp>
        <p:sp>
          <p:nvSpPr>
            <p:cNvPr id="64522"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grpSp>
        <p:nvGrpSpPr>
          <p:cNvPr id="3" name="Group 20"/>
          <p:cNvGrpSpPr>
            <a:grpSpLocks/>
          </p:cNvGrpSpPr>
          <p:nvPr/>
        </p:nvGrpSpPr>
        <p:grpSpPr bwMode="auto">
          <a:xfrm>
            <a:off x="3581400" y="2362200"/>
            <a:ext cx="2376488" cy="3538538"/>
            <a:chOff x="2256" y="1488"/>
            <a:chExt cx="1497" cy="2229"/>
          </a:xfrm>
        </p:grpSpPr>
        <p:sp>
          <p:nvSpPr>
            <p:cNvPr id="64516"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a:latin typeface="Arial" pitchFamily="34" charset="0"/>
                  <a:cs typeface="Arial" pitchFamily="34" charset="0"/>
                </a:rPr>
                <a:t>Min </a:t>
              </a:r>
              <a:br>
                <a:rPr lang="en-US" sz="1800" dirty="0">
                  <a:latin typeface="Arial" pitchFamily="34" charset="0"/>
                  <a:cs typeface="Arial" pitchFamily="34" charset="0"/>
                </a:rPr>
              </a:br>
              <a:r>
                <a:rPr lang="en-US" sz="1800" dirty="0">
                  <a:latin typeface="Arial" pitchFamily="34" charset="0"/>
                  <a:cs typeface="Arial" pitchFamily="34" charset="0"/>
                </a:rPr>
                <a:t>Hashing</a:t>
              </a:r>
            </a:p>
          </p:txBody>
        </p:sp>
        <p:sp>
          <p:nvSpPr>
            <p:cNvPr id="6452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26" name="Text Box 14"/>
            <p:cNvSpPr txBox="1">
              <a:spLocks noChangeArrowheads="1"/>
            </p:cNvSpPr>
            <p:nvPr/>
          </p:nvSpPr>
          <p:spPr bwMode="auto">
            <a:xfrm>
              <a:off x="2784" y="2448"/>
              <a:ext cx="969" cy="1269"/>
            </a:xfrm>
            <a:prstGeom prst="rect">
              <a:avLst/>
            </a:prstGeom>
            <a:noFill/>
            <a:ln w="9525">
              <a:noFill/>
              <a:miter lim="800000"/>
              <a:headEnd/>
              <a:tailEnd/>
            </a:ln>
            <a:effectLst/>
          </p:spPr>
          <p:txBody>
            <a:bodyPr wrap="none">
              <a:spAutoFit/>
            </a:bodyPr>
            <a:lstStyle/>
            <a:p>
              <a:r>
                <a:rPr lang="en-US" sz="1800" b="1" i="1" dirty="0">
                  <a:solidFill>
                    <a:srgbClr val="FF0066"/>
                  </a:solidFill>
                  <a:latin typeface="Arial" pitchFamily="34" charset="0"/>
                  <a:cs typeface="Arial" pitchFamily="34" charset="0"/>
                </a:rPr>
                <a:t>Signatures</a:t>
              </a:r>
              <a:r>
                <a:rPr lang="en-US" sz="1800" dirty="0">
                  <a:latin typeface="Arial" pitchFamily="34" charset="0"/>
                  <a:cs typeface="Arial" pitchFamily="34" charset="0"/>
                </a:rPr>
                <a:t>:</a:t>
              </a:r>
            </a:p>
            <a:p>
              <a:r>
                <a:rPr lang="en-US" sz="1800" dirty="0">
                  <a:latin typeface="Arial" pitchFamily="34" charset="0"/>
                  <a:cs typeface="Arial" pitchFamily="34" charset="0"/>
                </a:rPr>
                <a:t>short integer</a:t>
              </a:r>
            </a:p>
            <a:p>
              <a:r>
                <a:rPr lang="en-US" sz="1800" dirty="0">
                  <a:latin typeface="Arial" pitchFamily="34" charset="0"/>
                  <a:cs typeface="Arial" pitchFamily="34" charset="0"/>
                </a:rPr>
                <a:t>vectors that</a:t>
              </a:r>
            </a:p>
            <a:p>
              <a:r>
                <a:rPr lang="en-US" sz="1800" dirty="0">
                  <a:latin typeface="Arial" pitchFamily="34" charset="0"/>
                  <a:cs typeface="Arial" pitchFamily="34" charset="0"/>
                </a:rPr>
                <a:t>represent the</a:t>
              </a:r>
            </a:p>
            <a:p>
              <a:r>
                <a:rPr lang="en-US" sz="1800" dirty="0">
                  <a:latin typeface="Arial" pitchFamily="34" charset="0"/>
                  <a:cs typeface="Arial" pitchFamily="34" charset="0"/>
                </a:rPr>
                <a:t>sets, and</a:t>
              </a:r>
            </a:p>
            <a:p>
              <a:r>
                <a:rPr lang="en-US" sz="1800" dirty="0">
                  <a:latin typeface="Arial" pitchFamily="34" charset="0"/>
                  <a:cs typeface="Arial" pitchFamily="34" charset="0"/>
                </a:rPr>
                <a:t>reflect their</a:t>
              </a:r>
            </a:p>
            <a:p>
              <a:r>
                <a:rPr lang="en-US" sz="1800" dirty="0">
                  <a:latin typeface="Arial" pitchFamily="34" charset="0"/>
                  <a:cs typeface="Arial" pitchFamily="34" charset="0"/>
                </a:rPr>
                <a:t>similarity</a:t>
              </a:r>
            </a:p>
          </p:txBody>
        </p:sp>
        <p:sp>
          <p:nvSpPr>
            <p:cNvPr id="64528"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grpSp>
        <p:nvGrpSpPr>
          <p:cNvPr id="4" name="Group 21"/>
          <p:cNvGrpSpPr>
            <a:grpSpLocks/>
          </p:cNvGrpSpPr>
          <p:nvPr/>
        </p:nvGrpSpPr>
        <p:grpSpPr bwMode="auto">
          <a:xfrm>
            <a:off x="5715000" y="2165350"/>
            <a:ext cx="3402013" cy="2014538"/>
            <a:chOff x="3600" y="1364"/>
            <a:chExt cx="2143" cy="1269"/>
          </a:xfrm>
        </p:grpSpPr>
        <p:sp>
          <p:nvSpPr>
            <p:cNvPr id="64523"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dirty="0">
                  <a:latin typeface="Arial" pitchFamily="34" charset="0"/>
                  <a:cs typeface="Arial" pitchFamily="34" charset="0"/>
                </a:rPr>
                <a:t>Locality-</a:t>
              </a:r>
            </a:p>
            <a:p>
              <a:pPr algn="ctr"/>
              <a:r>
                <a:rPr lang="en-US" sz="1800" dirty="0">
                  <a:latin typeface="Arial" pitchFamily="34" charset="0"/>
                  <a:cs typeface="Arial" pitchFamily="34" charset="0"/>
                </a:rPr>
                <a:t>Sensitive</a:t>
              </a:r>
            </a:p>
            <a:p>
              <a:pPr algn="ctr"/>
              <a:r>
                <a:rPr lang="en-US" sz="1800" dirty="0">
                  <a:latin typeface="Arial" pitchFamily="34" charset="0"/>
                  <a:cs typeface="Arial" pitchFamily="34" charset="0"/>
                </a:rPr>
                <a:t>Hashing</a:t>
              </a:r>
            </a:p>
          </p:txBody>
        </p:sp>
        <p:sp>
          <p:nvSpPr>
            <p:cNvPr id="6452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30" name="Text Box 18"/>
            <p:cNvSpPr txBox="1">
              <a:spLocks noChangeArrowheads="1"/>
            </p:cNvSpPr>
            <p:nvPr/>
          </p:nvSpPr>
          <p:spPr bwMode="auto">
            <a:xfrm>
              <a:off x="4790" y="1364"/>
              <a:ext cx="953" cy="1269"/>
            </a:xfrm>
            <a:prstGeom prst="rect">
              <a:avLst/>
            </a:prstGeom>
            <a:noFill/>
            <a:ln w="9525">
              <a:noFill/>
              <a:miter lim="800000"/>
              <a:headEnd/>
              <a:tailEnd/>
            </a:ln>
            <a:effectLst/>
          </p:spPr>
          <p:txBody>
            <a:bodyPr wrap="none">
              <a:spAutoFit/>
            </a:bodyPr>
            <a:lstStyle/>
            <a:p>
              <a:r>
                <a:rPr lang="en-US" sz="1800" b="1" i="1" dirty="0">
                  <a:solidFill>
                    <a:srgbClr val="FF0066"/>
                  </a:solidFill>
                  <a:latin typeface="Arial" pitchFamily="34" charset="0"/>
                  <a:cs typeface="Arial" pitchFamily="34" charset="0"/>
                </a:rPr>
                <a:t>Candidate</a:t>
              </a:r>
            </a:p>
            <a:p>
              <a:r>
                <a:rPr lang="en-US" sz="1800" b="1" i="1" dirty="0">
                  <a:solidFill>
                    <a:srgbClr val="FF0066"/>
                  </a:solidFill>
                  <a:latin typeface="Arial" pitchFamily="34" charset="0"/>
                  <a:cs typeface="Arial" pitchFamily="34" charset="0"/>
                </a:rPr>
                <a:t>pairs</a:t>
              </a:r>
              <a:r>
                <a:rPr lang="en-US" sz="1800" b="1" dirty="0">
                  <a:latin typeface="Arial" pitchFamily="34" charset="0"/>
                  <a:cs typeface="Arial" pitchFamily="34" charset="0"/>
                </a:rPr>
                <a:t>:</a:t>
              </a:r>
            </a:p>
            <a:p>
              <a:r>
                <a:rPr lang="en-US" sz="1800" dirty="0">
                  <a:latin typeface="Arial" pitchFamily="34" charset="0"/>
                  <a:cs typeface="Arial" pitchFamily="34" charset="0"/>
                </a:rPr>
                <a:t>those pairs</a:t>
              </a:r>
            </a:p>
            <a:p>
              <a:r>
                <a:rPr lang="en-US" sz="1800" dirty="0">
                  <a:latin typeface="Arial" pitchFamily="34" charset="0"/>
                  <a:cs typeface="Arial" pitchFamily="34" charset="0"/>
                </a:rPr>
                <a:t>of signatures</a:t>
              </a:r>
            </a:p>
            <a:p>
              <a:r>
                <a:rPr lang="en-US" sz="1800" dirty="0">
                  <a:latin typeface="Arial" pitchFamily="34" charset="0"/>
                  <a:cs typeface="Arial" pitchFamily="34" charset="0"/>
                </a:rPr>
                <a:t>that we need</a:t>
              </a:r>
            </a:p>
            <a:p>
              <a:r>
                <a:rPr lang="en-US" sz="1800" dirty="0">
                  <a:latin typeface="Arial" pitchFamily="34" charset="0"/>
                  <a:cs typeface="Arial" pitchFamily="34" charset="0"/>
                </a:rPr>
                <a:t>to test for</a:t>
              </a:r>
            </a:p>
            <a:p>
              <a:r>
                <a:rPr lang="en-US" sz="1800" dirty="0">
                  <a:latin typeface="Arial" pitchFamily="34" charset="0"/>
                  <a:cs typeface="Arial" pitchFamily="34" charset="0"/>
                </a:rPr>
                <a:t>similarity</a:t>
              </a:r>
            </a:p>
          </p:txBody>
        </p:sp>
      </p:grpSp>
      <p:sp>
        <p:nvSpPr>
          <p:cNvPr id="21" name="Footer Placeholder 20"/>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75331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508248"/>
            <a:ext cx="8077200" cy="1673352"/>
          </a:xfrm>
        </p:spPr>
        <p:txBody>
          <a:bodyPr/>
          <a:lstStyle/>
          <a:p>
            <a:br>
              <a:rPr lang="en-US" dirty="0"/>
            </a:br>
            <a:r>
              <a:rPr lang="en-US" dirty="0"/>
              <a:t>Shingling</a:t>
            </a:r>
          </a:p>
        </p:txBody>
      </p:sp>
      <p:sp>
        <p:nvSpPr>
          <p:cNvPr id="2" name="Subtitle 1"/>
          <p:cNvSpPr>
            <a:spLocks noGrp="1"/>
          </p:cNvSpPr>
          <p:nvPr>
            <p:ph type="subTitle" idx="1"/>
          </p:nvPr>
        </p:nvSpPr>
        <p:spPr>
          <a:xfrm>
            <a:off x="685800" y="5282184"/>
            <a:ext cx="7772400" cy="1499616"/>
          </a:xfrm>
        </p:spPr>
        <p:txBody>
          <a:bodyPr anchor="t">
            <a:noAutofit/>
          </a:bodyPr>
          <a:lstStyle/>
          <a:p>
            <a:r>
              <a:rPr lang="en-US" sz="3200" b="1" dirty="0"/>
              <a:t>Step 1:</a:t>
            </a:r>
            <a:r>
              <a:rPr lang="en-US" sz="3200" dirty="0">
                <a:solidFill>
                  <a:schemeClr val="accent4"/>
                </a:solidFill>
              </a:rPr>
              <a:t> </a:t>
            </a:r>
            <a:r>
              <a:rPr lang="en-US" sz="3200" b="1" i="1" dirty="0">
                <a:solidFill>
                  <a:srgbClr val="FF0066"/>
                </a:solidFill>
              </a:rPr>
              <a:t>Shingling:</a:t>
            </a:r>
            <a:r>
              <a:rPr lang="en-US" sz="3200" dirty="0"/>
              <a:t> Convert documents to sets</a:t>
            </a:r>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8" name="Group 19"/>
          <p:cNvGrpSpPr>
            <a:grpSpLocks/>
          </p:cNvGrpSpPr>
          <p:nvPr/>
        </p:nvGrpSpPr>
        <p:grpSpPr bwMode="auto">
          <a:xfrm>
            <a:off x="2362201" y="1338262"/>
            <a:ext cx="1447801" cy="2578100"/>
            <a:chOff x="1488" y="1920"/>
            <a:chExt cx="912"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912" cy="1096"/>
            </a:xfrm>
            <a:prstGeom prst="rect">
              <a:avLst/>
            </a:prstGeom>
            <a:noFill/>
            <a:ln w="9525">
              <a:noFill/>
              <a:miter lim="800000"/>
              <a:headEnd/>
              <a:tailEnd/>
            </a:ln>
            <a:effectLst/>
          </p:spPr>
          <p:txBody>
            <a:bodyPr wrap="square">
              <a:spAutoFit/>
            </a:bodyPr>
            <a:lstStyle/>
            <a:p>
              <a:r>
                <a:rPr lang="en-US" sz="1800" dirty="0"/>
                <a:t>The set</a:t>
              </a:r>
            </a:p>
            <a:p>
              <a:r>
                <a:rPr lang="en-US" sz="1800" dirty="0"/>
                <a:t>of strings</a:t>
              </a:r>
            </a:p>
            <a:p>
              <a:r>
                <a:rPr lang="en-US" sz="1800" dirty="0"/>
                <a:t>of length </a:t>
              </a:r>
              <a:r>
                <a:rPr lang="en-US" sz="1800" b="1" i="1" dirty="0"/>
                <a:t>k</a:t>
              </a:r>
            </a:p>
            <a:p>
              <a:r>
                <a:rPr lang="en-US" sz="1800" dirty="0"/>
                <a:t>that appear</a:t>
              </a:r>
            </a:p>
            <a:p>
              <a:r>
                <a:rPr lang="en-US" sz="1800" dirty="0"/>
                <a:t>in the doc-</a:t>
              </a:r>
            </a:p>
            <a:p>
              <a:r>
                <a:rPr lang="en-US" sz="1800" dirty="0" err="1"/>
                <a:t>ument</a:t>
              </a:r>
              <a:endParaRPr lang="en-US" sz="1800" dirty="0"/>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15996413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2"/>
          <p:cNvSpPr>
            <a:spLocks noGrp="1" noChangeArrowheads="1"/>
          </p:cNvSpPr>
          <p:nvPr>
            <p:ph type="title"/>
          </p:nvPr>
        </p:nvSpPr>
        <p:spPr/>
        <p:txBody>
          <a:bodyPr/>
          <a:lstStyle/>
          <a:p>
            <a:r>
              <a:rPr lang="en-US" dirty="0"/>
              <a:t>Shingling: Definitions</a:t>
            </a:r>
          </a:p>
        </p:txBody>
      </p:sp>
      <p:sp>
        <p:nvSpPr>
          <p:cNvPr id="268292" name="Rectangle 3"/>
          <p:cNvSpPr>
            <a:spLocks noGrp="1" noChangeArrowheads="1"/>
          </p:cNvSpPr>
          <p:nvPr>
            <p:ph idx="1"/>
          </p:nvPr>
        </p:nvSpPr>
        <p:spPr>
          <a:xfrm>
            <a:off x="457200" y="1295400"/>
            <a:ext cx="8229600" cy="5410200"/>
          </a:xfrm>
        </p:spPr>
        <p:txBody>
          <a:bodyPr>
            <a:normAutofit fontScale="77500" lnSpcReduction="20000"/>
          </a:bodyPr>
          <a:lstStyle/>
          <a:p>
            <a:r>
              <a:rPr lang="en-US" dirty="0"/>
              <a:t>A </a:t>
            </a:r>
            <a:r>
              <a:rPr lang="en-US" i="1" dirty="0">
                <a:solidFill>
                  <a:srgbClr val="FF0066"/>
                </a:solidFill>
              </a:rPr>
              <a:t>k</a:t>
            </a:r>
            <a:r>
              <a:rPr lang="en-US" dirty="0">
                <a:solidFill>
                  <a:srgbClr val="FF0066"/>
                </a:solidFill>
              </a:rPr>
              <a:t>-shingle</a:t>
            </a:r>
            <a:r>
              <a:rPr lang="en-US" dirty="0"/>
              <a:t> (or </a:t>
            </a:r>
            <a:r>
              <a:rPr lang="en-US" i="1" dirty="0">
                <a:solidFill>
                  <a:srgbClr val="FF0066"/>
                </a:solidFill>
              </a:rPr>
              <a:t>k</a:t>
            </a:r>
            <a:r>
              <a:rPr lang="en-US" dirty="0">
                <a:solidFill>
                  <a:srgbClr val="FF0066"/>
                </a:solidFill>
              </a:rPr>
              <a:t>-gram</a:t>
            </a:r>
            <a:r>
              <a:rPr lang="en-US" dirty="0"/>
              <a:t>) for a document is a sequence of </a:t>
            </a:r>
            <a:r>
              <a:rPr lang="en-US" i="1" dirty="0"/>
              <a:t>k </a:t>
            </a:r>
            <a:r>
              <a:rPr lang="en-US" dirty="0"/>
              <a:t>tokens that appears in the doc</a:t>
            </a:r>
          </a:p>
          <a:p>
            <a:pPr lvl="1"/>
            <a:r>
              <a:rPr lang="en-US" dirty="0"/>
              <a:t>Tokens can be </a:t>
            </a:r>
            <a:r>
              <a:rPr lang="en-US" dirty="0">
                <a:solidFill>
                  <a:srgbClr val="FF0066"/>
                </a:solidFill>
              </a:rPr>
              <a:t>characters</a:t>
            </a:r>
            <a:r>
              <a:rPr lang="en-US" dirty="0"/>
              <a:t>, </a:t>
            </a:r>
            <a:r>
              <a:rPr lang="en-US" dirty="0">
                <a:solidFill>
                  <a:srgbClr val="FF0066"/>
                </a:solidFill>
              </a:rPr>
              <a:t>words </a:t>
            </a:r>
            <a:r>
              <a:rPr lang="en-US" dirty="0"/>
              <a:t>or something else, depending on the application</a:t>
            </a:r>
          </a:p>
          <a:p>
            <a:pPr lvl="1"/>
            <a:r>
              <a:rPr lang="en-US" dirty="0"/>
              <a:t>Assume tokens = characters for examples</a:t>
            </a:r>
          </a:p>
          <a:p>
            <a:pPr lvl="1"/>
            <a:r>
              <a:rPr lang="en-US" dirty="0"/>
              <a:t>(</a:t>
            </a:r>
            <a:r>
              <a:rPr lang="en-US" dirty="0">
                <a:solidFill>
                  <a:srgbClr val="FF0066"/>
                </a:solidFill>
              </a:rPr>
              <a:t>k-</a:t>
            </a:r>
            <a:r>
              <a:rPr lang="en-US" dirty="0" err="1">
                <a:solidFill>
                  <a:srgbClr val="FF0066"/>
                </a:solidFill>
              </a:rPr>
              <a:t>mer</a:t>
            </a:r>
            <a:r>
              <a:rPr lang="en-US" dirty="0">
                <a:solidFill>
                  <a:srgbClr val="FF0066"/>
                </a:solidFill>
              </a:rPr>
              <a:t> </a:t>
            </a:r>
            <a:r>
              <a:rPr lang="en-US" dirty="0"/>
              <a:t>for DNA sequence)</a:t>
            </a:r>
            <a:endParaRPr lang="en-US" dirty="0">
              <a:solidFill>
                <a:srgbClr val="33CC33"/>
              </a:solidFill>
            </a:endParaRPr>
          </a:p>
          <a:p>
            <a:r>
              <a:rPr lang="en-US" b="1" dirty="0">
                <a:solidFill>
                  <a:srgbClr val="0000FF"/>
                </a:solidFill>
              </a:rPr>
              <a:t>Example:</a:t>
            </a:r>
            <a:r>
              <a:rPr lang="en-US" dirty="0">
                <a:solidFill>
                  <a:srgbClr val="0000FF"/>
                </a:solidFill>
              </a:rPr>
              <a:t> </a:t>
            </a:r>
            <a:r>
              <a:rPr lang="en-US" b="1" dirty="0"/>
              <a:t>k=2</a:t>
            </a:r>
            <a:r>
              <a:rPr lang="en-US" dirty="0"/>
              <a:t>; document </a:t>
            </a:r>
            <a:r>
              <a:rPr lang="en-US" b="1" dirty="0"/>
              <a:t>D</a:t>
            </a:r>
            <a:r>
              <a:rPr lang="en-US" b="1" baseline="-25000" dirty="0"/>
              <a:t>1 </a:t>
            </a:r>
            <a:r>
              <a:rPr lang="en-US" dirty="0"/>
              <a:t>= </a:t>
            </a:r>
            <a:r>
              <a:rPr lang="en-US" dirty="0" err="1">
                <a:latin typeface="Times New Roman" pitchFamily="18" charset="0"/>
                <a:cs typeface="Times New Roman" pitchFamily="18" charset="0"/>
              </a:rPr>
              <a:t>abcab</a:t>
            </a:r>
            <a:br>
              <a:rPr lang="en-US" dirty="0"/>
            </a:br>
            <a:r>
              <a:rPr lang="en-US" dirty="0"/>
              <a:t>Set of 2-shingles: </a:t>
            </a:r>
            <a:r>
              <a:rPr lang="en-US" b="1" dirty="0"/>
              <a:t>S(D</a:t>
            </a:r>
            <a:r>
              <a:rPr lang="en-US" b="1" baseline="-25000" dirty="0"/>
              <a:t>1</a:t>
            </a:r>
            <a:r>
              <a:rPr lang="en-US" b="1" dirty="0"/>
              <a:t>) </a:t>
            </a:r>
            <a:r>
              <a:rPr lang="en-US" dirty="0"/>
              <a:t>= {</a:t>
            </a:r>
            <a:r>
              <a:rPr lang="en-US" dirty="0" err="1">
                <a:latin typeface="Times New Roman" pitchFamily="18" charset="0"/>
                <a:cs typeface="Times New Roman" pitchFamily="18" charset="0"/>
              </a:rPr>
              <a:t>ab</a:t>
            </a:r>
            <a:r>
              <a:rPr lang="en-US" dirty="0"/>
              <a:t>, </a:t>
            </a:r>
            <a:r>
              <a:rPr lang="en-US" dirty="0" err="1">
                <a:latin typeface="Times New Roman" pitchFamily="18" charset="0"/>
                <a:cs typeface="Times New Roman" pitchFamily="18" charset="0"/>
              </a:rPr>
              <a:t>bc</a:t>
            </a:r>
            <a:r>
              <a:rPr lang="en-US" dirty="0"/>
              <a:t>, </a:t>
            </a:r>
            <a:r>
              <a:rPr lang="en-US" dirty="0">
                <a:latin typeface="Times New Roman" pitchFamily="18" charset="0"/>
                <a:cs typeface="Times New Roman" pitchFamily="18" charset="0"/>
              </a:rPr>
              <a:t>ca</a:t>
            </a:r>
            <a:r>
              <a:rPr lang="en-US" dirty="0"/>
              <a:t>}</a:t>
            </a:r>
          </a:p>
          <a:p>
            <a:pPr lvl="1"/>
            <a:r>
              <a:rPr lang="en-US" b="1" dirty="0">
                <a:solidFill>
                  <a:srgbClr val="008000"/>
                </a:solidFill>
              </a:rPr>
              <a:t>Option:</a:t>
            </a:r>
            <a:r>
              <a:rPr lang="en-US" dirty="0"/>
              <a:t> Shingles as a bag (multiset), count </a:t>
            </a:r>
            <a:r>
              <a:rPr lang="en-US" dirty="0">
                <a:latin typeface="Times New Roman" pitchFamily="18" charset="0"/>
                <a:cs typeface="Times New Roman" pitchFamily="18" charset="0"/>
              </a:rPr>
              <a:t>ab</a:t>
            </a:r>
            <a:r>
              <a:rPr lang="en-US" dirty="0"/>
              <a:t> twice: </a:t>
            </a:r>
            <a:r>
              <a:rPr lang="en-US" b="1" dirty="0"/>
              <a:t>S’(D</a:t>
            </a:r>
            <a:r>
              <a:rPr lang="en-US" b="1" baseline="-25000" dirty="0"/>
              <a:t>1</a:t>
            </a:r>
            <a:r>
              <a:rPr lang="en-US" b="1" dirty="0"/>
              <a:t>) = </a:t>
            </a:r>
            <a:r>
              <a:rPr lang="en-US" dirty="0"/>
              <a:t>{</a:t>
            </a:r>
            <a:r>
              <a:rPr lang="en-US" dirty="0">
                <a:latin typeface="Times New Roman" pitchFamily="18" charset="0"/>
                <a:cs typeface="Times New Roman" pitchFamily="18" charset="0"/>
              </a:rPr>
              <a:t>ab</a:t>
            </a:r>
            <a:r>
              <a:rPr lang="en-US" dirty="0"/>
              <a:t>, </a:t>
            </a:r>
            <a:r>
              <a:rPr lang="en-US" dirty="0" err="1">
                <a:latin typeface="Times New Roman" pitchFamily="18" charset="0"/>
                <a:cs typeface="Times New Roman" pitchFamily="18" charset="0"/>
              </a:rPr>
              <a:t>bc</a:t>
            </a:r>
            <a:r>
              <a:rPr lang="en-US" dirty="0"/>
              <a:t>, </a:t>
            </a:r>
            <a:r>
              <a:rPr lang="en-US" dirty="0">
                <a:latin typeface="Times New Roman" pitchFamily="18" charset="0"/>
                <a:cs typeface="Times New Roman" pitchFamily="18" charset="0"/>
              </a:rPr>
              <a:t>ca, ab</a:t>
            </a:r>
            <a:r>
              <a:rPr lang="en-US" dirty="0"/>
              <a:t>}</a:t>
            </a:r>
          </a:p>
          <a:p>
            <a:r>
              <a:rPr lang="en-US" dirty="0"/>
              <a:t>Working assumptions</a:t>
            </a:r>
          </a:p>
          <a:p>
            <a:pPr lvl="1"/>
            <a:r>
              <a:rPr lang="en-US" b="1" dirty="0">
                <a:solidFill>
                  <a:srgbClr val="0000FF"/>
                </a:solidFill>
              </a:rPr>
              <a:t>Documents that have lots of shingles in common have similar text, even if the text appears in different order</a:t>
            </a:r>
          </a:p>
          <a:p>
            <a:pPr lvl="1"/>
            <a:r>
              <a:rPr lang="en-US" b="1" dirty="0">
                <a:solidFill>
                  <a:srgbClr val="008000"/>
                </a:solidFill>
              </a:rPr>
              <a:t>Caveat:</a:t>
            </a:r>
            <a:r>
              <a:rPr lang="en-US" dirty="0"/>
              <a:t> You must pick </a:t>
            </a:r>
            <a:r>
              <a:rPr lang="en-US" b="1" i="1" dirty="0"/>
              <a:t>k</a:t>
            </a:r>
            <a:r>
              <a:rPr lang="en-US" dirty="0"/>
              <a:t> large enough, or most documents will have most shingles: </a:t>
            </a:r>
            <a:r>
              <a:rPr lang="en-US" b="1" i="1" dirty="0"/>
              <a:t>k</a:t>
            </a:r>
            <a:r>
              <a:rPr lang="en-US" i="1" dirty="0"/>
              <a:t> </a:t>
            </a:r>
            <a:r>
              <a:rPr lang="en-US" dirty="0"/>
              <a:t>= 5 is OK for short documents; </a:t>
            </a:r>
            <a:r>
              <a:rPr lang="en-US" b="1" i="1" dirty="0"/>
              <a:t>k</a:t>
            </a:r>
            <a:r>
              <a:rPr lang="en-US" dirty="0"/>
              <a:t> = 10 is better for long documents</a:t>
            </a:r>
          </a:p>
          <a:p>
            <a:pPr marL="457200" lvl="1" indent="0">
              <a:buNone/>
            </a:pPr>
            <a:endParaRPr lang="en-US" dirty="0"/>
          </a:p>
          <a:p>
            <a:endParaRPr lang="en-US" b="1" dirty="0">
              <a:solidFill>
                <a:schemeClr val="accent3"/>
              </a:solidFill>
            </a:endParaRP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15</a:t>
            </a:fld>
            <a:endParaRPr lang="en-US" dirty="0"/>
          </a:p>
        </p:txBody>
      </p:sp>
    </p:spTree>
    <p:extLst>
      <p:ext uri="{BB962C8B-B14F-4D97-AF65-F5344CB8AC3E}">
        <p14:creationId xmlns:p14="http://schemas.microsoft.com/office/powerpoint/2010/main" val="32159187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ChangeArrowheads="1"/>
          </p:cNvSpPr>
          <p:nvPr>
            <p:ph type="title"/>
          </p:nvPr>
        </p:nvSpPr>
        <p:spPr/>
        <p:txBody>
          <a:bodyPr/>
          <a:lstStyle/>
          <a:p>
            <a:r>
              <a:rPr lang="en-US" dirty="0"/>
              <a:t>Shingling: Compressing Shingles</a:t>
            </a:r>
            <a:endParaRPr lang="en-US" dirty="0">
              <a:solidFill>
                <a:srgbClr val="FF9900"/>
              </a:solidFill>
            </a:endParaRPr>
          </a:p>
        </p:txBody>
      </p:sp>
      <p:sp>
        <p:nvSpPr>
          <p:cNvPr id="270340" name="Rectangle 3"/>
          <p:cNvSpPr>
            <a:spLocks noGrp="1" noChangeArrowheads="1"/>
          </p:cNvSpPr>
          <p:nvPr>
            <p:ph idx="1"/>
          </p:nvPr>
        </p:nvSpPr>
        <p:spPr/>
        <p:txBody>
          <a:bodyPr>
            <a:normAutofit/>
          </a:bodyPr>
          <a:lstStyle/>
          <a:p>
            <a:r>
              <a:rPr lang="en-US" dirty="0"/>
              <a:t>To </a:t>
            </a:r>
            <a:r>
              <a:rPr lang="en-US" b="1" dirty="0">
                <a:solidFill>
                  <a:srgbClr val="0000FF"/>
                </a:solidFill>
              </a:rPr>
              <a:t>compress long shingles</a:t>
            </a:r>
            <a:r>
              <a:rPr lang="en-US" dirty="0"/>
              <a:t>, we can </a:t>
            </a:r>
            <a:r>
              <a:rPr lang="en-US" b="1" dirty="0">
                <a:solidFill>
                  <a:srgbClr val="0000FF"/>
                </a:solidFill>
              </a:rPr>
              <a:t>hash</a:t>
            </a:r>
            <a:r>
              <a:rPr lang="en-US" dirty="0">
                <a:solidFill>
                  <a:srgbClr val="0000FF"/>
                </a:solidFill>
              </a:rPr>
              <a:t> </a:t>
            </a:r>
            <a:r>
              <a:rPr lang="en-US" dirty="0"/>
              <a:t>them to (say) 4 bytes</a:t>
            </a:r>
          </a:p>
          <a:p>
            <a:r>
              <a:rPr lang="en-US" b="1" dirty="0">
                <a:solidFill>
                  <a:srgbClr val="D60093"/>
                </a:solidFill>
              </a:rPr>
              <a:t>Represent a document by the set of hash values of its </a:t>
            </a:r>
            <a:r>
              <a:rPr lang="en-US" b="1" i="1" dirty="0">
                <a:solidFill>
                  <a:srgbClr val="D60093"/>
                </a:solidFill>
              </a:rPr>
              <a:t>k</a:t>
            </a:r>
            <a:r>
              <a:rPr lang="en-US" b="1" dirty="0">
                <a:solidFill>
                  <a:srgbClr val="D60093"/>
                </a:solidFill>
              </a:rPr>
              <a:t>-shingles</a:t>
            </a:r>
          </a:p>
          <a:p>
            <a:pPr lvl="1"/>
            <a:r>
              <a:rPr lang="en-US" b="1" dirty="0">
                <a:solidFill>
                  <a:srgbClr val="008000"/>
                </a:solidFill>
              </a:rPr>
              <a:t>Example:</a:t>
            </a:r>
            <a:r>
              <a:rPr lang="en-US" dirty="0">
                <a:solidFill>
                  <a:srgbClr val="008000"/>
                </a:solidFill>
              </a:rPr>
              <a:t> </a:t>
            </a:r>
            <a:r>
              <a:rPr lang="en-US" b="1" dirty="0"/>
              <a:t>k=2</a:t>
            </a:r>
            <a:r>
              <a:rPr lang="en-US" dirty="0"/>
              <a:t>; document </a:t>
            </a:r>
            <a:r>
              <a:rPr lang="en-US" b="1" dirty="0"/>
              <a:t>D</a:t>
            </a:r>
            <a:r>
              <a:rPr lang="en-US" b="1" baseline="-25000" dirty="0"/>
              <a:t>1</a:t>
            </a:r>
            <a:r>
              <a:rPr lang="en-US" dirty="0"/>
              <a:t>=</a:t>
            </a:r>
            <a:r>
              <a:rPr lang="en-US" b="1" dirty="0"/>
              <a:t> </a:t>
            </a:r>
            <a:r>
              <a:rPr lang="en-US" dirty="0" err="1">
                <a:latin typeface="Times New Roman" pitchFamily="18" charset="0"/>
                <a:cs typeface="Times New Roman" pitchFamily="18" charset="0"/>
              </a:rPr>
              <a:t>abcab</a:t>
            </a:r>
            <a:endParaRPr lang="en-US" dirty="0">
              <a:latin typeface="Times New Roman" pitchFamily="18" charset="0"/>
              <a:cs typeface="Times New Roman" pitchFamily="18" charset="0"/>
            </a:endParaRPr>
          </a:p>
          <a:p>
            <a:pPr lvl="1"/>
            <a:r>
              <a:rPr lang="en-US" dirty="0"/>
              <a:t>Set of 2-shingles: </a:t>
            </a:r>
            <a:r>
              <a:rPr lang="en-US" b="1" dirty="0"/>
              <a:t>S(D</a:t>
            </a:r>
            <a:r>
              <a:rPr lang="en-US" b="1" baseline="-25000" dirty="0"/>
              <a:t>1</a:t>
            </a:r>
            <a:r>
              <a:rPr lang="en-US" b="1" dirty="0"/>
              <a:t>) </a:t>
            </a:r>
            <a:r>
              <a:rPr lang="en-US" dirty="0"/>
              <a:t>= {</a:t>
            </a:r>
            <a:r>
              <a:rPr lang="en-US" dirty="0">
                <a:latin typeface="Times New Roman" pitchFamily="18" charset="0"/>
                <a:cs typeface="Times New Roman" pitchFamily="18" charset="0"/>
              </a:rPr>
              <a:t>ab</a:t>
            </a:r>
            <a:r>
              <a:rPr lang="en-US" dirty="0"/>
              <a:t>, </a:t>
            </a:r>
            <a:r>
              <a:rPr lang="en-US" dirty="0" err="1">
                <a:latin typeface="Times New Roman" pitchFamily="18" charset="0"/>
                <a:cs typeface="Times New Roman" pitchFamily="18" charset="0"/>
              </a:rPr>
              <a:t>bc</a:t>
            </a:r>
            <a:r>
              <a:rPr lang="en-US" dirty="0"/>
              <a:t>, </a:t>
            </a:r>
            <a:r>
              <a:rPr lang="en-US" dirty="0">
                <a:latin typeface="Times New Roman" pitchFamily="18" charset="0"/>
                <a:cs typeface="Times New Roman" pitchFamily="18" charset="0"/>
              </a:rPr>
              <a:t>ca</a:t>
            </a:r>
            <a:r>
              <a:rPr lang="en-US" dirty="0"/>
              <a:t>}</a:t>
            </a:r>
          </a:p>
          <a:p>
            <a:pPr lvl="1"/>
            <a:r>
              <a:rPr lang="en-US" dirty="0"/>
              <a:t>Hash the singles: </a:t>
            </a:r>
            <a:r>
              <a:rPr lang="en-US" b="1" dirty="0"/>
              <a:t>h(D</a:t>
            </a:r>
            <a:r>
              <a:rPr lang="en-US" b="1" baseline="-25000" dirty="0"/>
              <a:t>1</a:t>
            </a:r>
            <a:r>
              <a:rPr lang="en-US" b="1" dirty="0"/>
              <a:t>) </a:t>
            </a:r>
            <a:r>
              <a:rPr lang="en-US" dirty="0"/>
              <a:t>= {</a:t>
            </a:r>
            <a:r>
              <a:rPr lang="en-US" dirty="0">
                <a:latin typeface="Times New Roman" pitchFamily="18" charset="0"/>
                <a:cs typeface="Times New Roman" pitchFamily="18" charset="0"/>
              </a:rPr>
              <a:t>1</a:t>
            </a:r>
            <a:r>
              <a:rPr lang="en-US" dirty="0"/>
              <a:t>, </a:t>
            </a:r>
            <a:r>
              <a:rPr lang="en-US" dirty="0">
                <a:latin typeface="Times New Roman" pitchFamily="18" charset="0"/>
                <a:cs typeface="Times New Roman" pitchFamily="18" charset="0"/>
              </a:rPr>
              <a:t>5</a:t>
            </a:r>
            <a:r>
              <a:rPr lang="en-US" dirty="0"/>
              <a:t>, </a:t>
            </a:r>
            <a:r>
              <a:rPr lang="en-US" dirty="0">
                <a:latin typeface="Times New Roman" pitchFamily="18" charset="0"/>
                <a:cs typeface="Times New Roman" pitchFamily="18" charset="0"/>
              </a:rPr>
              <a:t>7</a:t>
            </a:r>
            <a:r>
              <a:rPr lang="en-US" dirty="0"/>
              <a:t>}</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16</a:t>
            </a:fld>
            <a:endParaRPr lang="en-US"/>
          </a:p>
        </p:txBody>
      </p:sp>
    </p:spTree>
    <p:extLst>
      <p:ext uri="{BB962C8B-B14F-4D97-AF65-F5344CB8AC3E}">
        <p14:creationId xmlns:p14="http://schemas.microsoft.com/office/powerpoint/2010/main" val="34128305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normAutofit/>
          </a:bodyPr>
          <a:lstStyle/>
          <a:p>
            <a:r>
              <a:rPr lang="en-US" sz="3600" dirty="0"/>
              <a:t>Shingling: Similarity Metric for Shingles</a:t>
            </a:r>
          </a:p>
        </p:txBody>
      </p:sp>
      <p:sp>
        <p:nvSpPr>
          <p:cNvPr id="272387" name="Content Placeholder 2"/>
          <p:cNvSpPr>
            <a:spLocks noGrp="1"/>
          </p:cNvSpPr>
          <p:nvPr>
            <p:ph idx="1"/>
          </p:nvPr>
        </p:nvSpPr>
        <p:spPr/>
        <p:txBody>
          <a:bodyPr/>
          <a:lstStyle/>
          <a:p>
            <a:r>
              <a:rPr lang="en-US" b="1" dirty="0">
                <a:solidFill>
                  <a:srgbClr val="0000FF"/>
                </a:solidFill>
              </a:rPr>
              <a:t>Document D</a:t>
            </a:r>
            <a:r>
              <a:rPr lang="en-US" b="1" baseline="-25000" dirty="0">
                <a:solidFill>
                  <a:srgbClr val="0000FF"/>
                </a:solidFill>
              </a:rPr>
              <a:t>1 </a:t>
            </a:r>
            <a:r>
              <a:rPr lang="en-US" b="1" dirty="0">
                <a:solidFill>
                  <a:srgbClr val="0000FF"/>
                </a:solidFill>
              </a:rPr>
              <a:t>is a set of its k-shingles C</a:t>
            </a:r>
            <a:r>
              <a:rPr lang="en-US" b="1" baseline="-25000" dirty="0">
                <a:solidFill>
                  <a:srgbClr val="0000FF"/>
                </a:solidFill>
              </a:rPr>
              <a:t>1</a:t>
            </a:r>
            <a:r>
              <a:rPr lang="en-US" b="1" dirty="0">
                <a:solidFill>
                  <a:srgbClr val="0000FF"/>
                </a:solidFill>
              </a:rPr>
              <a:t>=S(D</a:t>
            </a:r>
            <a:r>
              <a:rPr lang="en-US" b="1" baseline="-25000" dirty="0">
                <a:solidFill>
                  <a:srgbClr val="0000FF"/>
                </a:solidFill>
              </a:rPr>
              <a:t>1</a:t>
            </a:r>
            <a:r>
              <a:rPr lang="en-US" b="1" dirty="0">
                <a:solidFill>
                  <a:srgbClr val="0000FF"/>
                </a:solidFill>
              </a:rPr>
              <a:t>)</a:t>
            </a:r>
          </a:p>
          <a:p>
            <a:r>
              <a:rPr lang="en-US" dirty="0"/>
              <a:t>Equivalently, each document is a </a:t>
            </a:r>
            <a:br>
              <a:rPr lang="en-US" dirty="0"/>
            </a:br>
            <a:r>
              <a:rPr lang="en-US" dirty="0"/>
              <a:t>0/1 vector in the space of </a:t>
            </a:r>
            <a:r>
              <a:rPr lang="en-US" i="1" dirty="0"/>
              <a:t>k</a:t>
            </a:r>
            <a:r>
              <a:rPr lang="en-US" dirty="0"/>
              <a:t>-shingles</a:t>
            </a:r>
          </a:p>
          <a:p>
            <a:pPr lvl="1"/>
            <a:r>
              <a:rPr lang="en-US" dirty="0"/>
              <a:t>Each unique shingle is a dimension</a:t>
            </a:r>
          </a:p>
          <a:p>
            <a:pPr lvl="1"/>
            <a:r>
              <a:rPr lang="en-US" dirty="0"/>
              <a:t>Vectors are very sparse</a:t>
            </a:r>
          </a:p>
          <a:p>
            <a:r>
              <a:rPr lang="en-US" b="1" dirty="0"/>
              <a:t>A natural similarity measure is the </a:t>
            </a:r>
            <a:br>
              <a:rPr lang="en-US" dirty="0"/>
            </a:br>
            <a:r>
              <a:rPr lang="en-US" b="1" dirty="0" err="1">
                <a:solidFill>
                  <a:srgbClr val="D60093"/>
                </a:solidFill>
              </a:rPr>
              <a:t>Jaccard</a:t>
            </a:r>
            <a:r>
              <a:rPr lang="en-US" b="1" dirty="0">
                <a:solidFill>
                  <a:srgbClr val="D60093"/>
                </a:solidFill>
              </a:rPr>
              <a:t> similarity:</a:t>
            </a:r>
          </a:p>
          <a:p>
            <a:pPr>
              <a:buNone/>
            </a:pPr>
            <a:r>
              <a:rPr lang="en-US" i="1" dirty="0"/>
              <a:t>		</a:t>
            </a:r>
            <a:r>
              <a:rPr lang="en-US" i="1" dirty="0" err="1"/>
              <a:t>sim</a:t>
            </a:r>
            <a:r>
              <a:rPr lang="en-US" dirty="0"/>
              <a:t>(D</a:t>
            </a:r>
            <a:r>
              <a:rPr lang="en-US" baseline="-25000" dirty="0"/>
              <a:t>1</a:t>
            </a:r>
            <a:r>
              <a:rPr lang="en-US" dirty="0"/>
              <a:t>, D</a:t>
            </a:r>
            <a:r>
              <a:rPr lang="en-US" baseline="-25000" dirty="0"/>
              <a:t>2</a:t>
            </a:r>
            <a:r>
              <a:rPr lang="en-US" dirty="0"/>
              <a:t>) = |C</a:t>
            </a:r>
            <a:r>
              <a:rPr lang="en-US" baseline="-25000" dirty="0"/>
              <a:t>1</a:t>
            </a:r>
            <a:r>
              <a:rPr lang="en-US" dirty="0">
                <a:sym typeface="Symbol" pitchFamily="18" charset="2"/>
              </a:rPr>
              <a:t>C</a:t>
            </a:r>
            <a:r>
              <a:rPr lang="en-US" baseline="-25000" dirty="0">
                <a:sym typeface="Symbol" pitchFamily="18" charset="2"/>
              </a:rPr>
              <a:t>2</a:t>
            </a:r>
            <a:r>
              <a:rPr lang="en-US" dirty="0">
                <a:sym typeface="Symbol" pitchFamily="18" charset="2"/>
              </a:rPr>
              <a:t>|/|C</a:t>
            </a:r>
            <a:r>
              <a:rPr lang="en-US" baseline="-25000" dirty="0">
                <a:sym typeface="Symbol" pitchFamily="18" charset="2"/>
              </a:rPr>
              <a:t>1</a:t>
            </a:r>
            <a:r>
              <a:rPr lang="en-US" dirty="0">
                <a:sym typeface="Symbol" pitchFamily="18" charset="2"/>
              </a:rPr>
              <a:t>C</a:t>
            </a:r>
            <a:r>
              <a:rPr lang="en-US" baseline="-25000" dirty="0">
                <a:sym typeface="Symbol" pitchFamily="18" charset="2"/>
              </a:rPr>
              <a:t>2</a:t>
            </a:r>
            <a:r>
              <a:rPr lang="en-US" dirty="0">
                <a:sym typeface="Symbol" pitchFamily="18" charset="2"/>
              </a:rPr>
              <a:t>|</a:t>
            </a:r>
            <a:endParaRPr lang="en-US" dirty="0"/>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17</a:t>
            </a:fld>
            <a:endParaRPr lang="en-US"/>
          </a:p>
        </p:txBody>
      </p:sp>
      <p:sp>
        <p:nvSpPr>
          <p:cNvPr id="7" name="Oval 3"/>
          <p:cNvSpPr>
            <a:spLocks noChangeArrowheads="1"/>
          </p:cNvSpPr>
          <p:nvPr/>
        </p:nvSpPr>
        <p:spPr bwMode="auto">
          <a:xfrm>
            <a:off x="3733800" y="5600700"/>
            <a:ext cx="1981200" cy="1028700"/>
          </a:xfrm>
          <a:prstGeom prst="ellipse">
            <a:avLst/>
          </a:prstGeom>
          <a:noFill/>
          <a:ln w="9525">
            <a:solidFill>
              <a:schemeClr val="tx1"/>
            </a:solidFill>
            <a:round/>
            <a:headEnd/>
            <a:tailEnd/>
          </a:ln>
          <a:effectLst/>
        </p:spPr>
        <p:txBody>
          <a:bodyPr wrap="none" anchor="ctr"/>
          <a:lstStyle/>
          <a:p>
            <a:endParaRPr lang="en-US"/>
          </a:p>
        </p:txBody>
      </p:sp>
      <p:sp>
        <p:nvSpPr>
          <p:cNvPr id="8" name="Oval 4"/>
          <p:cNvSpPr>
            <a:spLocks noChangeArrowheads="1"/>
          </p:cNvSpPr>
          <p:nvPr/>
        </p:nvSpPr>
        <p:spPr bwMode="auto">
          <a:xfrm>
            <a:off x="3048000" y="5600700"/>
            <a:ext cx="1981200" cy="1028700"/>
          </a:xfrm>
          <a:prstGeom prst="ellipse">
            <a:avLst/>
          </a:prstGeom>
          <a:noFill/>
          <a:ln w="9525">
            <a:solidFill>
              <a:schemeClr val="tx1"/>
            </a:solidFill>
            <a:round/>
            <a:headEnd/>
            <a:tailEnd/>
          </a:ln>
          <a:effectLst/>
        </p:spPr>
        <p:txBody>
          <a:bodyPr wrap="none" anchor="ctr"/>
          <a:lstStyle/>
          <a:p>
            <a:endParaRPr lang="en-US"/>
          </a:p>
        </p:txBody>
      </p:sp>
      <p:sp>
        <p:nvSpPr>
          <p:cNvPr id="9" name="Oval 5"/>
          <p:cNvSpPr>
            <a:spLocks noChangeArrowheads="1"/>
          </p:cNvSpPr>
          <p:nvPr/>
        </p:nvSpPr>
        <p:spPr bwMode="auto">
          <a:xfrm>
            <a:off x="4191000" y="62484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0" name="Oval 6"/>
          <p:cNvSpPr>
            <a:spLocks noChangeArrowheads="1"/>
          </p:cNvSpPr>
          <p:nvPr/>
        </p:nvSpPr>
        <p:spPr bwMode="auto">
          <a:xfrm>
            <a:off x="3429000" y="60198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1" name="Oval 7"/>
          <p:cNvSpPr>
            <a:spLocks noChangeArrowheads="1"/>
          </p:cNvSpPr>
          <p:nvPr/>
        </p:nvSpPr>
        <p:spPr bwMode="auto">
          <a:xfrm>
            <a:off x="4038600" y="59436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2" name="Oval 8"/>
          <p:cNvSpPr>
            <a:spLocks noChangeArrowheads="1"/>
          </p:cNvSpPr>
          <p:nvPr/>
        </p:nvSpPr>
        <p:spPr bwMode="auto">
          <a:xfrm>
            <a:off x="4419600" y="58293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3" name="Oval 9"/>
          <p:cNvSpPr>
            <a:spLocks noChangeArrowheads="1"/>
          </p:cNvSpPr>
          <p:nvPr/>
        </p:nvSpPr>
        <p:spPr bwMode="auto">
          <a:xfrm>
            <a:off x="4495800" y="60960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4" name="Oval 10"/>
          <p:cNvSpPr>
            <a:spLocks noChangeArrowheads="1"/>
          </p:cNvSpPr>
          <p:nvPr/>
        </p:nvSpPr>
        <p:spPr bwMode="auto">
          <a:xfrm>
            <a:off x="5257800" y="58674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5" name="Oval 11"/>
          <p:cNvSpPr>
            <a:spLocks noChangeArrowheads="1"/>
          </p:cNvSpPr>
          <p:nvPr/>
        </p:nvSpPr>
        <p:spPr bwMode="auto">
          <a:xfrm>
            <a:off x="5257800" y="62484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6" name="Oval 12"/>
          <p:cNvSpPr>
            <a:spLocks noChangeArrowheads="1"/>
          </p:cNvSpPr>
          <p:nvPr/>
        </p:nvSpPr>
        <p:spPr bwMode="auto">
          <a:xfrm>
            <a:off x="3657600" y="64008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5427612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dirty="0"/>
              <a:t>Motivation for </a:t>
            </a:r>
            <a:r>
              <a:rPr lang="en-US" dirty="0" err="1"/>
              <a:t>MinHash</a:t>
            </a:r>
            <a:r>
              <a:rPr lang="en-US" dirty="0"/>
              <a:t>/LSH</a:t>
            </a:r>
          </a:p>
        </p:txBody>
      </p:sp>
      <mc:AlternateContent xmlns:mc="http://schemas.openxmlformats.org/markup-compatibility/2006" xmlns:a14="http://schemas.microsoft.com/office/drawing/2010/main">
        <mc:Choice Requires="a14">
          <p:sp>
            <p:nvSpPr>
              <p:cNvPr id="273411" name="Rectangle 3"/>
              <p:cNvSpPr>
                <a:spLocks noGrp="1" noChangeArrowheads="1"/>
              </p:cNvSpPr>
              <p:nvPr>
                <p:ph idx="1"/>
              </p:nvPr>
            </p:nvSpPr>
            <p:spPr>
              <a:xfrm>
                <a:off x="457200" y="1295400"/>
                <a:ext cx="8610600" cy="5257801"/>
              </a:xfrm>
            </p:spPr>
            <p:txBody>
              <a:bodyPr/>
              <a:lstStyle/>
              <a:p>
                <a:r>
                  <a:rPr lang="en-US" b="1" dirty="0">
                    <a:solidFill>
                      <a:srgbClr val="0000FF"/>
                    </a:solidFill>
                  </a:rPr>
                  <a:t>Suppose we need to find near-duplicate documents among </a:t>
                </a:r>
                <a14:m>
                  <m:oMath xmlns:m="http://schemas.openxmlformats.org/officeDocument/2006/math">
                    <m:r>
                      <a:rPr lang="en-US" b="1" i="1" dirty="0" smtClean="0">
                        <a:solidFill>
                          <a:srgbClr val="0000FF"/>
                        </a:solidFill>
                        <a:latin typeface="Cambria Math"/>
                      </a:rPr>
                      <m:t>𝑵</m:t>
                    </m:r>
                    <m:r>
                      <a:rPr lang="en-US" b="1" i="1" dirty="0" smtClean="0">
                        <a:solidFill>
                          <a:srgbClr val="0000FF"/>
                        </a:solidFill>
                        <a:latin typeface="Cambria Math"/>
                      </a:rPr>
                      <m:t>=</m:t>
                    </m:r>
                    <m:r>
                      <a:rPr lang="en-US" b="1" i="1" dirty="0" smtClean="0">
                        <a:solidFill>
                          <a:srgbClr val="0000FF"/>
                        </a:solidFill>
                        <a:latin typeface="Cambria Math"/>
                      </a:rPr>
                      <m:t>𝟏</m:t>
                    </m:r>
                  </m:oMath>
                </a14:m>
                <a:r>
                  <a:rPr lang="en-US" b="1" dirty="0">
                    <a:solidFill>
                      <a:srgbClr val="0000FF"/>
                    </a:solidFill>
                  </a:rPr>
                  <a:t> million documents</a:t>
                </a:r>
              </a:p>
              <a:p>
                <a:pPr lvl="8"/>
                <a:endParaRPr lang="en-US" dirty="0">
                  <a:solidFill>
                    <a:srgbClr val="0000FF"/>
                  </a:solidFill>
                </a:endParaRPr>
              </a:p>
              <a:p>
                <a:r>
                  <a:rPr lang="en-US" dirty="0"/>
                  <a:t>Naïvely, we would have to compute </a:t>
                </a:r>
                <a:r>
                  <a:rPr lang="en-US" b="1" dirty="0">
                    <a:solidFill>
                      <a:srgbClr val="FF0066"/>
                    </a:solidFill>
                  </a:rPr>
                  <a:t>pairwise </a:t>
                </a:r>
                <a:br>
                  <a:rPr lang="en-US" b="1" dirty="0">
                    <a:solidFill>
                      <a:srgbClr val="FF0066"/>
                    </a:solidFill>
                  </a:rPr>
                </a:br>
                <a:r>
                  <a:rPr lang="en-US" b="1" dirty="0" err="1">
                    <a:solidFill>
                      <a:srgbClr val="FF0066"/>
                    </a:solidFill>
                  </a:rPr>
                  <a:t>Jaccard</a:t>
                </a:r>
                <a:r>
                  <a:rPr lang="en-US" b="1" dirty="0">
                    <a:solidFill>
                      <a:srgbClr val="FF0066"/>
                    </a:solidFill>
                  </a:rPr>
                  <a:t> similarities </a:t>
                </a:r>
                <a:r>
                  <a:rPr lang="en-US" dirty="0"/>
                  <a:t>for </a:t>
                </a:r>
                <a:r>
                  <a:rPr lang="en-US" b="1" dirty="0"/>
                  <a:t>every pair of docs</a:t>
                </a:r>
              </a:p>
              <a:p>
                <a:pPr lvl="1"/>
                <a14:m>
                  <m:oMath xmlns:m="http://schemas.openxmlformats.org/officeDocument/2006/math">
                    <m:r>
                      <a:rPr lang="en-US" b="1" i="1" dirty="0" smtClean="0">
                        <a:latin typeface="Cambria Math"/>
                      </a:rPr>
                      <m:t>𝑵</m:t>
                    </m:r>
                    <m:r>
                      <a:rPr lang="en-US" b="1" i="1" dirty="0" smtClean="0">
                        <a:latin typeface="Cambria Math"/>
                      </a:rPr>
                      <m:t>(</m:t>
                    </m:r>
                    <m:r>
                      <a:rPr lang="en-US" b="1" i="1" dirty="0" smtClean="0">
                        <a:latin typeface="Cambria Math"/>
                      </a:rPr>
                      <m:t>𝑵</m:t>
                    </m:r>
                    <m:r>
                      <a:rPr lang="en-US" b="1" i="1" dirty="0" smtClean="0">
                        <a:latin typeface="Cambria Math"/>
                      </a:rPr>
                      <m:t>−</m:t>
                    </m:r>
                    <m:r>
                      <a:rPr lang="en-US" b="1" i="1" dirty="0" smtClean="0">
                        <a:latin typeface="Cambria Math"/>
                      </a:rPr>
                      <m:t>𝟏</m:t>
                    </m:r>
                    <m:r>
                      <a:rPr lang="en-US" b="1" i="1" dirty="0" smtClean="0">
                        <a:latin typeface="Cambria Math"/>
                      </a:rPr>
                      <m:t>)/</m:t>
                    </m:r>
                    <m:r>
                      <a:rPr lang="en-US" b="1" i="1" dirty="0" smtClean="0">
                        <a:latin typeface="Cambria Math"/>
                      </a:rPr>
                      <m:t>𝟐</m:t>
                    </m:r>
                  </m:oMath>
                </a14:m>
                <a:r>
                  <a:rPr lang="en-US" b="1" dirty="0"/>
                  <a:t> </a:t>
                </a:r>
                <a:r>
                  <a:rPr lang="en-US" b="1" dirty="0">
                    <a:cs typeface="Arial" pitchFamily="34" charset="0"/>
                  </a:rPr>
                  <a:t>≈ 5*10</a:t>
                </a:r>
                <a:r>
                  <a:rPr lang="en-US" b="1" baseline="30000" dirty="0">
                    <a:cs typeface="Arial" pitchFamily="34" charset="0"/>
                  </a:rPr>
                  <a:t>11</a:t>
                </a:r>
                <a:r>
                  <a:rPr lang="en-US" b="1" dirty="0">
                    <a:cs typeface="Arial" pitchFamily="34" charset="0"/>
                  </a:rPr>
                  <a:t> </a:t>
                </a:r>
                <a:r>
                  <a:rPr lang="en-US" dirty="0">
                    <a:cs typeface="Arial" pitchFamily="34" charset="0"/>
                  </a:rPr>
                  <a:t>comparisons</a:t>
                </a:r>
              </a:p>
              <a:p>
                <a:pPr lvl="1"/>
                <a:r>
                  <a:rPr lang="en-US" dirty="0">
                    <a:cs typeface="Arial" pitchFamily="34" charset="0"/>
                  </a:rPr>
                  <a:t>At 10</a:t>
                </a:r>
                <a:r>
                  <a:rPr lang="en-US" baseline="30000" dirty="0">
                    <a:cs typeface="Arial" pitchFamily="34" charset="0"/>
                  </a:rPr>
                  <a:t>5</a:t>
                </a:r>
                <a:r>
                  <a:rPr lang="en-US" dirty="0">
                    <a:cs typeface="Arial" pitchFamily="34" charset="0"/>
                  </a:rPr>
                  <a:t> </a:t>
                </a:r>
                <a:r>
                  <a:rPr lang="en-US" dirty="0" err="1">
                    <a:cs typeface="Arial" pitchFamily="34" charset="0"/>
                  </a:rPr>
                  <a:t>secs</a:t>
                </a:r>
                <a:r>
                  <a:rPr lang="en-US" dirty="0">
                    <a:cs typeface="Arial" pitchFamily="34" charset="0"/>
                  </a:rPr>
                  <a:t>/day and 10</a:t>
                </a:r>
                <a:r>
                  <a:rPr lang="en-US" baseline="30000" dirty="0">
                    <a:cs typeface="Arial" pitchFamily="34" charset="0"/>
                  </a:rPr>
                  <a:t>6</a:t>
                </a:r>
                <a:r>
                  <a:rPr lang="en-US" dirty="0">
                    <a:cs typeface="Arial" pitchFamily="34" charset="0"/>
                  </a:rPr>
                  <a:t> comparisons/sec, </a:t>
                </a:r>
                <a:br>
                  <a:rPr lang="en-US" dirty="0">
                    <a:cs typeface="Arial" pitchFamily="34" charset="0"/>
                  </a:rPr>
                </a:br>
                <a:r>
                  <a:rPr lang="en-US" dirty="0">
                    <a:cs typeface="Arial" pitchFamily="34" charset="0"/>
                  </a:rPr>
                  <a:t>it would take </a:t>
                </a:r>
                <a:r>
                  <a:rPr lang="en-US" b="1" dirty="0">
                    <a:cs typeface="Arial" pitchFamily="34" charset="0"/>
                  </a:rPr>
                  <a:t>5 days</a:t>
                </a:r>
              </a:p>
              <a:p>
                <a:pPr lvl="8"/>
                <a:endParaRPr lang="en-US" dirty="0">
                  <a:cs typeface="Arial" pitchFamily="34" charset="0"/>
                </a:endParaRPr>
              </a:p>
              <a:p>
                <a:r>
                  <a:rPr lang="en-US" dirty="0">
                    <a:cs typeface="Arial" pitchFamily="34" charset="0"/>
                  </a:rPr>
                  <a:t>For </a:t>
                </a:r>
                <a14:m>
                  <m:oMath xmlns:m="http://schemas.openxmlformats.org/officeDocument/2006/math">
                    <m:r>
                      <a:rPr lang="en-US" b="1" i="1" dirty="0" smtClean="0">
                        <a:latin typeface="Cambria Math"/>
                        <a:cs typeface="Arial" pitchFamily="34" charset="0"/>
                      </a:rPr>
                      <m:t>𝑵</m:t>
                    </m:r>
                    <m:r>
                      <a:rPr lang="en-US" b="1" i="1" dirty="0" smtClean="0">
                        <a:latin typeface="Cambria Math"/>
                        <a:cs typeface="Arial" pitchFamily="34" charset="0"/>
                      </a:rPr>
                      <m:t> = </m:t>
                    </m:r>
                    <m:r>
                      <a:rPr lang="en-US" b="1" i="1" dirty="0" smtClean="0">
                        <a:latin typeface="Cambria Math"/>
                        <a:cs typeface="Arial" pitchFamily="34" charset="0"/>
                      </a:rPr>
                      <m:t>𝟏𝟎</m:t>
                    </m:r>
                  </m:oMath>
                </a14:m>
                <a:r>
                  <a:rPr lang="en-US" dirty="0">
                    <a:cs typeface="Arial" pitchFamily="34" charset="0"/>
                  </a:rPr>
                  <a:t> million, it takes more than a year…</a:t>
                </a:r>
              </a:p>
            </p:txBody>
          </p:sp>
        </mc:Choice>
        <mc:Fallback xmlns="">
          <p:sp>
            <p:nvSpPr>
              <p:cNvPr id="273411" name="Rectangle 3"/>
              <p:cNvSpPr>
                <a:spLocks noGrp="1" noRot="1" noChangeAspect="1" noMove="1" noResize="1" noEditPoints="1" noAdjustHandles="1" noChangeArrowheads="1" noChangeShapeType="1" noTextEdit="1"/>
              </p:cNvSpPr>
              <p:nvPr>
                <p:ph idx="1"/>
              </p:nvPr>
            </p:nvSpPr>
            <p:spPr>
              <a:xfrm>
                <a:off x="457200" y="1295400"/>
                <a:ext cx="8610600" cy="5257801"/>
              </a:xfrm>
              <a:blipFill rotWithShape="1">
                <a:blip r:embed="rId2"/>
                <a:stretch>
                  <a:fillRect t="-696" r="-495"/>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18</a:t>
            </a:fld>
            <a:endParaRPr lang="en-US"/>
          </a:p>
        </p:txBody>
      </p:sp>
    </p:spTree>
    <p:extLst>
      <p:ext uri="{BB962C8B-B14F-4D97-AF65-F5344CB8AC3E}">
        <p14:creationId xmlns:p14="http://schemas.microsoft.com/office/powerpoint/2010/main" val="42673295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508248"/>
            <a:ext cx="8077200" cy="1673352"/>
          </a:xfrm>
        </p:spPr>
        <p:txBody>
          <a:bodyPr/>
          <a:lstStyle/>
          <a:p>
            <a:br>
              <a:rPr lang="en-US" dirty="0"/>
            </a:br>
            <a:r>
              <a:rPr lang="en-US" dirty="0" err="1"/>
              <a:t>MinHashing</a:t>
            </a:r>
            <a:endParaRPr lang="en-US" dirty="0"/>
          </a:p>
        </p:txBody>
      </p:sp>
      <p:sp>
        <p:nvSpPr>
          <p:cNvPr id="2" name="Subtitle 1"/>
          <p:cNvSpPr>
            <a:spLocks noGrp="1"/>
          </p:cNvSpPr>
          <p:nvPr>
            <p:ph type="subTitle" idx="1"/>
          </p:nvPr>
        </p:nvSpPr>
        <p:spPr>
          <a:xfrm>
            <a:off x="685800" y="5282184"/>
            <a:ext cx="7772400" cy="1499616"/>
          </a:xfrm>
        </p:spPr>
        <p:txBody>
          <a:bodyPr anchor="t">
            <a:noAutofit/>
          </a:bodyPr>
          <a:lstStyle/>
          <a:p>
            <a:r>
              <a:rPr lang="en-US" sz="3200" b="1" dirty="0"/>
              <a:t>Step 2:</a:t>
            </a:r>
            <a:r>
              <a:rPr lang="en-US" sz="3200" dirty="0"/>
              <a:t> </a:t>
            </a:r>
            <a:r>
              <a:rPr lang="en-US" sz="3200" b="1" i="1" dirty="0" err="1">
                <a:solidFill>
                  <a:srgbClr val="FF0066"/>
                </a:solidFill>
              </a:rPr>
              <a:t>MinHashing</a:t>
            </a:r>
            <a:r>
              <a:rPr lang="en-US" sz="3200" b="1" i="1" dirty="0">
                <a:solidFill>
                  <a:srgbClr val="FF0066"/>
                </a:solidFill>
              </a:rPr>
              <a:t>:</a:t>
            </a:r>
            <a:r>
              <a:rPr lang="en-US" sz="3200" dirty="0"/>
              <a:t> Convert </a:t>
            </a:r>
            <a:r>
              <a:rPr lang="en-US" sz="3200" b="1" dirty="0"/>
              <a:t>large sets</a:t>
            </a:r>
            <a:r>
              <a:rPr lang="en-US" sz="3200" dirty="0"/>
              <a:t> to </a:t>
            </a:r>
            <a:r>
              <a:rPr lang="en-US" sz="3200" b="1" dirty="0"/>
              <a:t>short signatures</a:t>
            </a:r>
            <a:r>
              <a:rPr lang="en-US" sz="3200" dirty="0"/>
              <a:t>, while </a:t>
            </a:r>
            <a:r>
              <a:rPr lang="en-US" sz="3200" b="1" u="sng" dirty="0"/>
              <a:t>preserving similarity</a:t>
            </a:r>
          </a:p>
          <a:p>
            <a:endParaRPr lang="en-US" sz="3200" dirty="0"/>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8" name="Group 19"/>
          <p:cNvGrpSpPr>
            <a:grpSpLocks/>
          </p:cNvGrpSpPr>
          <p:nvPr/>
        </p:nvGrpSpPr>
        <p:grpSpPr bwMode="auto">
          <a:xfrm>
            <a:off x="2362201" y="1338262"/>
            <a:ext cx="1447801" cy="2578100"/>
            <a:chOff x="1488" y="1920"/>
            <a:chExt cx="912"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912" cy="1096"/>
            </a:xfrm>
            <a:prstGeom prst="rect">
              <a:avLst/>
            </a:prstGeom>
            <a:noFill/>
            <a:ln w="9525">
              <a:noFill/>
              <a:miter lim="800000"/>
              <a:headEnd/>
              <a:tailEnd/>
            </a:ln>
            <a:effectLst/>
          </p:spPr>
          <p:txBody>
            <a:bodyPr wrap="square">
              <a:spAutoFit/>
            </a:bodyPr>
            <a:lstStyle/>
            <a:p>
              <a:r>
                <a:rPr lang="en-US" sz="1800" dirty="0"/>
                <a:t>The set</a:t>
              </a:r>
            </a:p>
            <a:p>
              <a:r>
                <a:rPr lang="en-US" sz="1800" dirty="0"/>
                <a:t>of strings</a:t>
              </a:r>
            </a:p>
            <a:p>
              <a:r>
                <a:rPr lang="en-US" sz="1800" dirty="0"/>
                <a:t>of length </a:t>
              </a:r>
              <a:r>
                <a:rPr lang="en-US" sz="1800" i="1" dirty="0"/>
                <a:t>k</a:t>
              </a:r>
            </a:p>
            <a:p>
              <a:r>
                <a:rPr lang="en-US" sz="1800" dirty="0"/>
                <a:t>that appear</a:t>
              </a:r>
            </a:p>
            <a:p>
              <a:r>
                <a:rPr lang="en-US" sz="1800" dirty="0"/>
                <a:t>in the doc-</a:t>
              </a:r>
            </a:p>
            <a:p>
              <a:r>
                <a:rPr lang="en-US" sz="1800" dirty="0" err="1"/>
                <a:t>ument</a:t>
              </a:r>
              <a:endParaRPr lang="en-US" sz="1800" dirty="0"/>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12" name="Group 20"/>
          <p:cNvGrpSpPr>
            <a:grpSpLocks/>
          </p:cNvGrpSpPr>
          <p:nvPr/>
        </p:nvGrpSpPr>
        <p:grpSpPr bwMode="auto">
          <a:xfrm>
            <a:off x="3581399" y="652462"/>
            <a:ext cx="2305050" cy="3556001"/>
            <a:chOff x="2256" y="1488"/>
            <a:chExt cx="1452" cy="2240"/>
          </a:xfrm>
        </p:grpSpPr>
        <p:sp>
          <p:nvSpPr>
            <p:cNvPr id="13"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err="1"/>
                <a:t>MinHash</a:t>
              </a:r>
              <a:r>
                <a:rPr lang="en-US" sz="1800" dirty="0"/>
                <a:t>-</a:t>
              </a:r>
            </a:p>
            <a:p>
              <a:pPr algn="ctr"/>
              <a:r>
                <a:rPr lang="en-US" sz="1800" dirty="0" err="1"/>
                <a:t>ing</a:t>
              </a:r>
              <a:endParaRPr lang="en-US" sz="1800" dirty="0"/>
            </a:p>
          </p:txBody>
        </p:sp>
        <p:sp>
          <p:nvSpPr>
            <p:cNvPr id="1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2784" y="2448"/>
              <a:ext cx="924" cy="1280"/>
            </a:xfrm>
            <a:prstGeom prst="rect">
              <a:avLst/>
            </a:prstGeom>
            <a:noFill/>
            <a:ln w="9525">
              <a:noFill/>
              <a:miter lim="800000"/>
              <a:headEnd/>
              <a:tailEnd/>
            </a:ln>
            <a:effectLst/>
          </p:spPr>
          <p:txBody>
            <a:bodyPr wrap="none">
              <a:spAutoFit/>
            </a:bodyPr>
            <a:lstStyle/>
            <a:p>
              <a:r>
                <a:rPr lang="en-US" sz="1800" b="1" i="1" dirty="0">
                  <a:solidFill>
                    <a:srgbClr val="FF0066"/>
                  </a:solidFill>
                </a:rPr>
                <a:t>Signatures:</a:t>
              </a:r>
              <a:endParaRPr lang="en-US" sz="1800" b="1" dirty="0"/>
            </a:p>
            <a:p>
              <a:r>
                <a:rPr lang="en-US" sz="1800" dirty="0"/>
                <a:t>short integer</a:t>
              </a:r>
            </a:p>
            <a:p>
              <a:r>
                <a:rPr lang="en-US" sz="1800" dirty="0"/>
                <a:t>vectors that</a:t>
              </a:r>
            </a:p>
            <a:p>
              <a:r>
                <a:rPr lang="en-US" sz="1800" dirty="0"/>
                <a:t>represent the</a:t>
              </a:r>
            </a:p>
            <a:p>
              <a:r>
                <a:rPr lang="en-US" sz="1800" dirty="0"/>
                <a:t>sets, and</a:t>
              </a:r>
            </a:p>
            <a:p>
              <a:r>
                <a:rPr lang="en-US" sz="1800" dirty="0"/>
                <a:t>reflect their</a:t>
              </a:r>
            </a:p>
            <a:p>
              <a:r>
                <a:rPr lang="en-US" sz="1800" dirty="0"/>
                <a:t>similarity</a:t>
              </a:r>
            </a:p>
          </p:txBody>
        </p:sp>
        <p:sp>
          <p:nvSpPr>
            <p:cNvPr id="16"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33335601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New thread: High dim. data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90419864"/>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2" name="Rounded Rectangle 1"/>
          <p:cNvSpPr/>
          <p:nvPr/>
        </p:nvSpPr>
        <p:spPr>
          <a:xfrm>
            <a:off x="236349" y="1295400"/>
            <a:ext cx="1676400" cy="5257800"/>
          </a:xfrm>
          <a:prstGeom prst="roundRect">
            <a:avLst/>
          </a:pr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224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dirty="0"/>
              <a:t>Encoding Sets as Bit Vectors</a:t>
            </a:r>
          </a:p>
        </p:txBody>
      </p:sp>
      <p:sp>
        <p:nvSpPr>
          <p:cNvPr id="263171" name="Rectangle 3"/>
          <p:cNvSpPr>
            <a:spLocks noGrp="1" noChangeArrowheads="1"/>
          </p:cNvSpPr>
          <p:nvPr>
            <p:ph idx="1"/>
          </p:nvPr>
        </p:nvSpPr>
        <p:spPr>
          <a:xfrm>
            <a:off x="457200" y="1371600"/>
            <a:ext cx="8229600" cy="5181600"/>
          </a:xfrm>
        </p:spPr>
        <p:txBody>
          <a:bodyPr>
            <a:normAutofit/>
          </a:bodyPr>
          <a:lstStyle/>
          <a:p>
            <a:r>
              <a:rPr lang="en-US" sz="2800" dirty="0">
                <a:solidFill>
                  <a:srgbClr val="0000FF"/>
                </a:solidFill>
              </a:rPr>
              <a:t>Many similarity problems can be </a:t>
            </a:r>
            <a:br>
              <a:rPr lang="en-US" sz="2800" dirty="0">
                <a:solidFill>
                  <a:srgbClr val="0000FF"/>
                </a:solidFill>
              </a:rPr>
            </a:br>
            <a:r>
              <a:rPr lang="en-US" sz="2800" dirty="0">
                <a:solidFill>
                  <a:srgbClr val="0000FF"/>
                </a:solidFill>
              </a:rPr>
              <a:t>formalized as </a:t>
            </a:r>
            <a:r>
              <a:rPr lang="en-US" sz="2800" b="1" dirty="0">
                <a:solidFill>
                  <a:srgbClr val="0000FF"/>
                </a:solidFill>
              </a:rPr>
              <a:t>finding subsets that </a:t>
            </a:r>
            <a:br>
              <a:rPr lang="en-US" sz="2800" b="1" dirty="0">
                <a:solidFill>
                  <a:srgbClr val="0000FF"/>
                </a:solidFill>
              </a:rPr>
            </a:br>
            <a:r>
              <a:rPr lang="en-US" sz="2800" b="1" dirty="0">
                <a:solidFill>
                  <a:srgbClr val="0000FF"/>
                </a:solidFill>
              </a:rPr>
              <a:t>have significant intersection</a:t>
            </a:r>
          </a:p>
          <a:p>
            <a:r>
              <a:rPr lang="en-US" sz="2800" b="1" dirty="0">
                <a:solidFill>
                  <a:srgbClr val="FF0066"/>
                </a:solidFill>
              </a:rPr>
              <a:t>Encode sets using 0/1 (bit, </a:t>
            </a:r>
            <a:r>
              <a:rPr lang="en-US" sz="2800" b="1" dirty="0" err="1">
                <a:solidFill>
                  <a:srgbClr val="FF0066"/>
                </a:solidFill>
              </a:rPr>
              <a:t>boolean</a:t>
            </a:r>
            <a:r>
              <a:rPr lang="en-US" sz="2800" b="1" dirty="0">
                <a:solidFill>
                  <a:srgbClr val="FF0066"/>
                </a:solidFill>
              </a:rPr>
              <a:t>) vectors </a:t>
            </a:r>
          </a:p>
          <a:p>
            <a:pPr lvl="1"/>
            <a:r>
              <a:rPr lang="en-US" sz="2400" dirty="0"/>
              <a:t>One dimension per element in the universal set</a:t>
            </a:r>
          </a:p>
          <a:p>
            <a:r>
              <a:rPr lang="en-US" sz="2800" dirty="0"/>
              <a:t>Interpret </a:t>
            </a:r>
            <a:r>
              <a:rPr lang="en-US" sz="2800" dirty="0">
                <a:solidFill>
                  <a:srgbClr val="FF0066"/>
                </a:solidFill>
              </a:rPr>
              <a:t>set intersection as bitwise </a:t>
            </a:r>
            <a:r>
              <a:rPr lang="en-US" sz="2800" b="1" dirty="0">
                <a:solidFill>
                  <a:srgbClr val="FF0066"/>
                </a:solidFill>
              </a:rPr>
              <a:t>AND</a:t>
            </a:r>
            <a:r>
              <a:rPr lang="en-US" sz="2800" dirty="0"/>
              <a:t>, and </a:t>
            </a:r>
            <a:br>
              <a:rPr lang="en-US" sz="2800" dirty="0"/>
            </a:br>
            <a:r>
              <a:rPr lang="en-US" sz="2800" dirty="0">
                <a:solidFill>
                  <a:srgbClr val="0000FF"/>
                </a:solidFill>
              </a:rPr>
              <a:t>set union as bitwise </a:t>
            </a:r>
            <a:r>
              <a:rPr lang="en-US" sz="2800" b="1" dirty="0">
                <a:solidFill>
                  <a:srgbClr val="0000FF"/>
                </a:solidFill>
              </a:rPr>
              <a:t>OR</a:t>
            </a:r>
          </a:p>
          <a:p>
            <a:pPr lvl="8"/>
            <a:endParaRPr lang="en-US" sz="1400" dirty="0"/>
          </a:p>
          <a:p>
            <a:r>
              <a:rPr lang="en-US" sz="2800" b="1" dirty="0">
                <a:solidFill>
                  <a:srgbClr val="008000"/>
                </a:solidFill>
              </a:rPr>
              <a:t>Example:</a:t>
            </a:r>
            <a:r>
              <a:rPr lang="en-US" sz="2800" dirty="0"/>
              <a:t> </a:t>
            </a:r>
            <a:r>
              <a:rPr lang="en-US" sz="2800" b="1" dirty="0"/>
              <a:t>C</a:t>
            </a:r>
            <a:r>
              <a:rPr lang="en-US" sz="2800" b="1" baseline="-25000" dirty="0"/>
              <a:t>1</a:t>
            </a:r>
            <a:r>
              <a:rPr lang="en-US" sz="2800" dirty="0"/>
              <a:t> = 10111; </a:t>
            </a:r>
            <a:r>
              <a:rPr lang="en-US" sz="2800" b="1" dirty="0"/>
              <a:t>C</a:t>
            </a:r>
            <a:r>
              <a:rPr lang="en-US" sz="2800" b="1" baseline="-25000" dirty="0"/>
              <a:t>2</a:t>
            </a:r>
            <a:r>
              <a:rPr lang="en-US" sz="2800" dirty="0"/>
              <a:t> = 10011</a:t>
            </a:r>
          </a:p>
          <a:p>
            <a:pPr lvl="1"/>
            <a:r>
              <a:rPr lang="en-US" sz="2400" dirty="0"/>
              <a:t>Size of intersection </a:t>
            </a:r>
            <a:r>
              <a:rPr lang="en-US" sz="2400" b="1" dirty="0"/>
              <a:t>= 3</a:t>
            </a:r>
            <a:r>
              <a:rPr lang="en-US" sz="2400" dirty="0"/>
              <a:t>; size of union </a:t>
            </a:r>
            <a:r>
              <a:rPr lang="en-US" sz="2400" b="1" dirty="0"/>
              <a:t>= 4</a:t>
            </a:r>
            <a:r>
              <a:rPr lang="en-US" sz="2400" dirty="0"/>
              <a:t>, </a:t>
            </a:r>
          </a:p>
          <a:p>
            <a:pPr lvl="1"/>
            <a:r>
              <a:rPr lang="en-US" sz="2400" b="1" dirty="0" err="1"/>
              <a:t>Jaccard</a:t>
            </a:r>
            <a:r>
              <a:rPr lang="en-US" sz="2400" b="1" dirty="0"/>
              <a:t> similarity</a:t>
            </a:r>
            <a:r>
              <a:rPr lang="en-US" sz="2400" dirty="0"/>
              <a:t> (not distance) </a:t>
            </a:r>
            <a:r>
              <a:rPr lang="en-US" sz="2400" b="1" dirty="0"/>
              <a:t>= 3/4</a:t>
            </a:r>
          </a:p>
          <a:p>
            <a:pPr lvl="1"/>
            <a:r>
              <a:rPr lang="en-US" sz="2400" b="1" dirty="0"/>
              <a:t>Distance: d(C</a:t>
            </a:r>
            <a:r>
              <a:rPr lang="en-US" sz="2400" b="1" baseline="-25000" dirty="0"/>
              <a:t>1</a:t>
            </a:r>
            <a:r>
              <a:rPr lang="en-US" sz="2400" b="1" dirty="0"/>
              <a:t>,C</a:t>
            </a:r>
            <a:r>
              <a:rPr lang="en-US" sz="2400" b="1" baseline="-25000" dirty="0"/>
              <a:t>2</a:t>
            </a:r>
            <a:r>
              <a:rPr lang="en-US" sz="2400" b="1" dirty="0"/>
              <a:t>) = 1 – (</a:t>
            </a:r>
            <a:r>
              <a:rPr lang="en-US" sz="2400" b="1" dirty="0" err="1"/>
              <a:t>Jaccard</a:t>
            </a:r>
            <a:r>
              <a:rPr lang="en-US" sz="2400" b="1" dirty="0"/>
              <a:t> similarity) = 1/4</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20</a:t>
            </a:fld>
            <a:endParaRPr lang="en-US"/>
          </a:p>
        </p:txBody>
      </p:sp>
      <p:grpSp>
        <p:nvGrpSpPr>
          <p:cNvPr id="31" name="Group 30"/>
          <p:cNvGrpSpPr/>
          <p:nvPr/>
        </p:nvGrpSpPr>
        <p:grpSpPr>
          <a:xfrm>
            <a:off x="6781800" y="1295400"/>
            <a:ext cx="2286000" cy="990600"/>
            <a:chOff x="3124200" y="1371600"/>
            <a:chExt cx="2667000" cy="1600200"/>
          </a:xfrm>
        </p:grpSpPr>
        <p:sp>
          <p:nvSpPr>
            <p:cNvPr id="32" name="Oval 3"/>
            <p:cNvSpPr>
              <a:spLocks noChangeArrowheads="1"/>
            </p:cNvSpPr>
            <p:nvPr/>
          </p:nvSpPr>
          <p:spPr bwMode="auto">
            <a:xfrm>
              <a:off x="38100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33" name="Oval 4"/>
            <p:cNvSpPr>
              <a:spLocks noChangeArrowheads="1"/>
            </p:cNvSpPr>
            <p:nvPr/>
          </p:nvSpPr>
          <p:spPr bwMode="auto">
            <a:xfrm>
              <a:off x="31242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34" name="Oval 5"/>
            <p:cNvSpPr>
              <a:spLocks noChangeArrowheads="1"/>
            </p:cNvSpPr>
            <p:nvPr/>
          </p:nvSpPr>
          <p:spPr bwMode="auto">
            <a:xfrm>
              <a:off x="3505200" y="183935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5" name="Oval 6"/>
            <p:cNvSpPr>
              <a:spLocks noChangeArrowheads="1"/>
            </p:cNvSpPr>
            <p:nvPr/>
          </p:nvSpPr>
          <p:spPr bwMode="auto">
            <a:xfrm>
              <a:off x="3479800" y="23563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6" name="Oval 7"/>
            <p:cNvSpPr>
              <a:spLocks noChangeArrowheads="1"/>
            </p:cNvSpPr>
            <p:nvPr/>
          </p:nvSpPr>
          <p:spPr bwMode="auto">
            <a:xfrm>
              <a:off x="4173220" y="1987062"/>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7" name="Oval 8"/>
            <p:cNvSpPr>
              <a:spLocks noChangeArrowheads="1"/>
            </p:cNvSpPr>
            <p:nvPr/>
          </p:nvSpPr>
          <p:spPr bwMode="auto">
            <a:xfrm>
              <a:off x="4635500" y="22801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8" name="Oval 9"/>
            <p:cNvSpPr>
              <a:spLocks noChangeArrowheads="1"/>
            </p:cNvSpPr>
            <p:nvPr/>
          </p:nvSpPr>
          <p:spPr bwMode="auto">
            <a:xfrm>
              <a:off x="4546600" y="1670537"/>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9" name="Oval 10"/>
            <p:cNvSpPr>
              <a:spLocks noChangeArrowheads="1"/>
            </p:cNvSpPr>
            <p:nvPr/>
          </p:nvSpPr>
          <p:spPr bwMode="auto">
            <a:xfrm>
              <a:off x="5417820" y="2110154"/>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40" name="Oval 11"/>
            <p:cNvSpPr>
              <a:spLocks noChangeArrowheads="1"/>
            </p:cNvSpPr>
            <p:nvPr/>
          </p:nvSpPr>
          <p:spPr bwMode="auto">
            <a:xfrm>
              <a:off x="5257800" y="247943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41" name="Oval 12"/>
            <p:cNvSpPr>
              <a:spLocks noChangeArrowheads="1"/>
            </p:cNvSpPr>
            <p:nvPr/>
          </p:nvSpPr>
          <p:spPr bwMode="auto">
            <a:xfrm>
              <a:off x="5257800" y="1676399"/>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18908824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From Sets to Boolean Matrices</a:t>
            </a:r>
          </a:p>
        </p:txBody>
      </p:sp>
      <p:sp>
        <p:nvSpPr>
          <p:cNvPr id="59395" name="Rectangle 3"/>
          <p:cNvSpPr>
            <a:spLocks noGrp="1" noChangeArrowheads="1"/>
          </p:cNvSpPr>
          <p:nvPr>
            <p:ph idx="1"/>
          </p:nvPr>
        </p:nvSpPr>
        <p:spPr>
          <a:xfrm>
            <a:off x="457200" y="1295400"/>
            <a:ext cx="5943600" cy="5638800"/>
          </a:xfrm>
        </p:spPr>
        <p:txBody>
          <a:bodyPr>
            <a:normAutofit lnSpcReduction="10000"/>
          </a:bodyPr>
          <a:lstStyle/>
          <a:p>
            <a:r>
              <a:rPr lang="en-US" b="1" dirty="0">
                <a:solidFill>
                  <a:srgbClr val="008000"/>
                </a:solidFill>
              </a:rPr>
              <a:t>Rows</a:t>
            </a:r>
            <a:r>
              <a:rPr lang="en-US" dirty="0">
                <a:solidFill>
                  <a:srgbClr val="008000"/>
                </a:solidFill>
              </a:rPr>
              <a:t> </a:t>
            </a:r>
            <a:r>
              <a:rPr lang="en-US" dirty="0"/>
              <a:t>= elements (shingles)</a:t>
            </a:r>
          </a:p>
          <a:p>
            <a:r>
              <a:rPr lang="en-US" b="1" dirty="0">
                <a:solidFill>
                  <a:srgbClr val="008000"/>
                </a:solidFill>
              </a:rPr>
              <a:t>Columns</a:t>
            </a:r>
            <a:r>
              <a:rPr lang="en-US" dirty="0">
                <a:solidFill>
                  <a:srgbClr val="008000"/>
                </a:solidFill>
              </a:rPr>
              <a:t> </a:t>
            </a:r>
            <a:r>
              <a:rPr lang="en-US" dirty="0"/>
              <a:t>= sets (documents)</a:t>
            </a:r>
          </a:p>
          <a:p>
            <a:pPr lvl="1"/>
            <a:r>
              <a:rPr lang="en-US" dirty="0"/>
              <a:t>1 in row </a:t>
            </a:r>
            <a:r>
              <a:rPr lang="en-US" b="1" i="1" dirty="0"/>
              <a:t>e</a:t>
            </a:r>
            <a:r>
              <a:rPr lang="en-US" dirty="0"/>
              <a:t> and column </a:t>
            </a:r>
            <a:r>
              <a:rPr lang="en-US" b="1" i="1" dirty="0"/>
              <a:t>s</a:t>
            </a:r>
            <a:r>
              <a:rPr lang="en-US" dirty="0"/>
              <a:t> if and only if </a:t>
            </a:r>
            <a:r>
              <a:rPr lang="en-US" b="1" i="1" dirty="0"/>
              <a:t>e</a:t>
            </a:r>
            <a:r>
              <a:rPr lang="en-US" dirty="0"/>
              <a:t> is a member of </a:t>
            </a:r>
            <a:r>
              <a:rPr lang="en-US" b="1" i="1" dirty="0"/>
              <a:t>s</a:t>
            </a:r>
          </a:p>
          <a:p>
            <a:pPr lvl="1"/>
            <a:r>
              <a:rPr lang="en-US" dirty="0"/>
              <a:t>Column similarity is the </a:t>
            </a:r>
            <a:r>
              <a:rPr lang="en-US" dirty="0" err="1"/>
              <a:t>Jaccard</a:t>
            </a:r>
            <a:r>
              <a:rPr lang="en-US" dirty="0"/>
              <a:t> similarity of the corresponding sets (rows with value </a:t>
            </a:r>
            <a:r>
              <a:rPr lang="en-US" i="1" dirty="0"/>
              <a:t>1)</a:t>
            </a:r>
          </a:p>
          <a:p>
            <a:pPr lvl="1"/>
            <a:r>
              <a:rPr lang="en-US" b="1" dirty="0">
                <a:solidFill>
                  <a:srgbClr val="FF0066"/>
                </a:solidFill>
              </a:rPr>
              <a:t>Typical matrix is sparse!</a:t>
            </a:r>
          </a:p>
          <a:p>
            <a:r>
              <a:rPr lang="en-US" b="1" dirty="0">
                <a:solidFill>
                  <a:srgbClr val="0000FF"/>
                </a:solidFill>
              </a:rPr>
              <a:t>Each document is a column:</a:t>
            </a:r>
          </a:p>
          <a:p>
            <a:pPr lvl="1"/>
            <a:r>
              <a:rPr lang="en-US" sz="2400" b="1" dirty="0">
                <a:solidFill>
                  <a:srgbClr val="008000"/>
                </a:solidFill>
              </a:rPr>
              <a:t>Example:</a:t>
            </a:r>
            <a:r>
              <a:rPr lang="en-US" sz="2400" dirty="0"/>
              <a:t> </a:t>
            </a:r>
            <a:r>
              <a:rPr lang="en-US" sz="2400" b="1" dirty="0" err="1"/>
              <a:t>sim</a:t>
            </a:r>
            <a:r>
              <a:rPr lang="en-US" sz="2400" b="1" dirty="0"/>
              <a:t>(C</a:t>
            </a:r>
            <a:r>
              <a:rPr lang="en-US" sz="2400" b="1" baseline="-25000" dirty="0"/>
              <a:t>1</a:t>
            </a:r>
            <a:r>
              <a:rPr lang="en-US" sz="2400" b="1" dirty="0"/>
              <a:t> ,C</a:t>
            </a:r>
            <a:r>
              <a:rPr lang="en-US" sz="2400" b="1" baseline="-25000" dirty="0"/>
              <a:t>2</a:t>
            </a:r>
            <a:r>
              <a:rPr lang="en-US" sz="2400" b="1" dirty="0"/>
              <a:t>) = ?</a:t>
            </a:r>
          </a:p>
          <a:p>
            <a:pPr lvl="2"/>
            <a:r>
              <a:rPr lang="en-US" sz="2000" dirty="0"/>
              <a:t>Size of intersection = 3; size of union = 6, </a:t>
            </a:r>
            <a:br>
              <a:rPr lang="en-US" sz="2000" dirty="0"/>
            </a:br>
            <a:r>
              <a:rPr lang="en-US" sz="2000" dirty="0" err="1"/>
              <a:t>Jaccard</a:t>
            </a:r>
            <a:r>
              <a:rPr lang="en-US" sz="2000" dirty="0"/>
              <a:t> similarity (not distance) = 3/6</a:t>
            </a:r>
          </a:p>
          <a:p>
            <a:pPr lvl="2"/>
            <a:r>
              <a:rPr lang="en-US" sz="2000" b="1" dirty="0"/>
              <a:t>d(C</a:t>
            </a:r>
            <a:r>
              <a:rPr lang="en-US" sz="2000" b="1" baseline="-25000" dirty="0"/>
              <a:t>1</a:t>
            </a:r>
            <a:r>
              <a:rPr lang="en-US" sz="2000" b="1" dirty="0"/>
              <a:t>,C</a:t>
            </a:r>
            <a:r>
              <a:rPr lang="en-US" sz="2000" b="1" baseline="-25000" dirty="0"/>
              <a:t>2</a:t>
            </a:r>
            <a:r>
              <a:rPr lang="en-US" sz="2000" b="1" dirty="0"/>
              <a:t>) = 1 – (</a:t>
            </a:r>
            <a:r>
              <a:rPr lang="en-US" sz="2000" b="1" dirty="0" err="1"/>
              <a:t>Jaccard</a:t>
            </a:r>
            <a:r>
              <a:rPr lang="en-US" sz="2000" b="1" dirty="0"/>
              <a:t> similarity) = 3/6</a:t>
            </a:r>
          </a:p>
          <a:p>
            <a:endParaRPr lang="en-US" dirty="0"/>
          </a:p>
        </p:txBody>
      </p:sp>
      <p:sp>
        <p:nvSpPr>
          <p:cNvPr id="4" name="Slide Number Placeholder 5"/>
          <p:cNvSpPr>
            <a:spLocks noGrp="1"/>
          </p:cNvSpPr>
          <p:nvPr>
            <p:ph type="sldNum" sz="quarter" idx="12"/>
          </p:nvPr>
        </p:nvSpPr>
        <p:spPr/>
        <p:txBody>
          <a:bodyPr/>
          <a:lstStyle/>
          <a:p>
            <a:fld id="{BA9185DA-005C-4DB8-9484-C88A810E3590}" type="slidenum">
              <a:rPr lang="en-US"/>
              <a:pPr/>
              <a:t>21</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grpSp>
        <p:nvGrpSpPr>
          <p:cNvPr id="18" name="Group 4"/>
          <p:cNvGrpSpPr>
            <a:grpSpLocks/>
          </p:cNvGrpSpPr>
          <p:nvPr/>
        </p:nvGrpSpPr>
        <p:grpSpPr bwMode="auto">
          <a:xfrm>
            <a:off x="6645276" y="2514600"/>
            <a:ext cx="2362200" cy="3895725"/>
            <a:chOff x="1776" y="2205"/>
            <a:chExt cx="1584" cy="2598"/>
          </a:xfrm>
        </p:grpSpPr>
        <p:sp>
          <p:nvSpPr>
            <p:cNvPr id="19" name="Rectangle 5"/>
            <p:cNvSpPr>
              <a:spLocks noChangeArrowheads="1"/>
            </p:cNvSpPr>
            <p:nvPr/>
          </p:nvSpPr>
          <p:spPr bwMode="auto">
            <a:xfrm>
              <a:off x="2964" y="44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0" name="Rectangle 6"/>
            <p:cNvSpPr>
              <a:spLocks noChangeArrowheads="1"/>
            </p:cNvSpPr>
            <p:nvPr/>
          </p:nvSpPr>
          <p:spPr bwMode="auto">
            <a:xfrm>
              <a:off x="2568" y="44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1" name="Rectangle 7"/>
            <p:cNvSpPr>
              <a:spLocks noChangeArrowheads="1"/>
            </p:cNvSpPr>
            <p:nvPr/>
          </p:nvSpPr>
          <p:spPr bwMode="auto">
            <a:xfrm>
              <a:off x="2172" y="44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2" name="Rectangle 8"/>
            <p:cNvSpPr>
              <a:spLocks noChangeArrowheads="1"/>
            </p:cNvSpPr>
            <p:nvPr/>
          </p:nvSpPr>
          <p:spPr bwMode="auto">
            <a:xfrm>
              <a:off x="1776" y="44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3" name="Rectangle 9"/>
            <p:cNvSpPr>
              <a:spLocks noChangeArrowheads="1"/>
            </p:cNvSpPr>
            <p:nvPr/>
          </p:nvSpPr>
          <p:spPr bwMode="auto">
            <a:xfrm>
              <a:off x="2964" y="4054"/>
              <a:ext cx="396" cy="374"/>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4" name="Rectangle 10"/>
            <p:cNvSpPr>
              <a:spLocks noChangeArrowheads="1"/>
            </p:cNvSpPr>
            <p:nvPr/>
          </p:nvSpPr>
          <p:spPr bwMode="auto">
            <a:xfrm>
              <a:off x="2568" y="4054"/>
              <a:ext cx="396" cy="374"/>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5" name="Rectangle 11"/>
            <p:cNvSpPr>
              <a:spLocks noChangeArrowheads="1"/>
            </p:cNvSpPr>
            <p:nvPr/>
          </p:nvSpPr>
          <p:spPr bwMode="auto">
            <a:xfrm>
              <a:off x="2172" y="4054"/>
              <a:ext cx="396" cy="374"/>
            </a:xfrm>
            <a:prstGeom prst="rect">
              <a:avLst/>
            </a:prstGeom>
            <a:noFill/>
            <a:ln w="9525">
              <a:noFill/>
              <a:miter lim="800000"/>
              <a:headEnd/>
              <a:tailEnd/>
            </a:ln>
            <a:effectLst/>
          </p:spPr>
          <p:txBody>
            <a:bodyPr/>
            <a:lstStyle/>
            <a:p>
              <a:pPr eaLnBrk="0" hangingPunct="0">
                <a:spcBef>
                  <a:spcPct val="20000"/>
                </a:spcBef>
              </a:pPr>
              <a:r>
                <a:rPr lang="en-US" sz="2800" dirty="0"/>
                <a:t>1</a:t>
              </a:r>
            </a:p>
          </p:txBody>
        </p:sp>
        <p:sp>
          <p:nvSpPr>
            <p:cNvPr id="26" name="Rectangle 12"/>
            <p:cNvSpPr>
              <a:spLocks noChangeArrowheads="1"/>
            </p:cNvSpPr>
            <p:nvPr/>
          </p:nvSpPr>
          <p:spPr bwMode="auto">
            <a:xfrm>
              <a:off x="1776" y="4054"/>
              <a:ext cx="396" cy="374"/>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7" name="Rectangle 13"/>
            <p:cNvSpPr>
              <a:spLocks noChangeArrowheads="1"/>
            </p:cNvSpPr>
            <p:nvPr/>
          </p:nvSpPr>
          <p:spPr bwMode="auto">
            <a:xfrm>
              <a:off x="2964" y="3679"/>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8" name="Rectangle 14"/>
            <p:cNvSpPr>
              <a:spLocks noChangeArrowheads="1"/>
            </p:cNvSpPr>
            <p:nvPr/>
          </p:nvSpPr>
          <p:spPr bwMode="auto">
            <a:xfrm>
              <a:off x="2568" y="3679"/>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9" name="Rectangle 15"/>
            <p:cNvSpPr>
              <a:spLocks noChangeArrowheads="1"/>
            </p:cNvSpPr>
            <p:nvPr/>
          </p:nvSpPr>
          <p:spPr bwMode="auto">
            <a:xfrm>
              <a:off x="2172" y="3679"/>
              <a:ext cx="396" cy="375"/>
            </a:xfrm>
            <a:prstGeom prst="rect">
              <a:avLst/>
            </a:prstGeom>
            <a:noFill/>
            <a:ln w="9525">
              <a:noFill/>
              <a:miter lim="800000"/>
              <a:headEnd/>
              <a:tailEnd/>
            </a:ln>
            <a:effectLst/>
          </p:spPr>
          <p:txBody>
            <a:bodyPr/>
            <a:lstStyle/>
            <a:p>
              <a:pPr eaLnBrk="0" hangingPunct="0">
                <a:spcBef>
                  <a:spcPct val="20000"/>
                </a:spcBef>
              </a:pPr>
              <a:r>
                <a:rPr lang="en-US" sz="2800" dirty="0"/>
                <a:t>0</a:t>
              </a:r>
            </a:p>
          </p:txBody>
        </p:sp>
        <p:sp>
          <p:nvSpPr>
            <p:cNvPr id="30" name="Rectangle 16"/>
            <p:cNvSpPr>
              <a:spLocks noChangeArrowheads="1"/>
            </p:cNvSpPr>
            <p:nvPr/>
          </p:nvSpPr>
          <p:spPr bwMode="auto">
            <a:xfrm>
              <a:off x="1776" y="3679"/>
              <a:ext cx="396" cy="375"/>
            </a:xfrm>
            <a:prstGeom prst="rect">
              <a:avLst/>
            </a:prstGeom>
            <a:noFill/>
            <a:ln w="9525">
              <a:noFill/>
              <a:miter lim="800000"/>
              <a:headEnd/>
              <a:tailEnd/>
            </a:ln>
            <a:effectLst/>
          </p:spPr>
          <p:txBody>
            <a:bodyPr/>
            <a:lstStyle/>
            <a:p>
              <a:pPr eaLnBrk="0" hangingPunct="0">
                <a:spcBef>
                  <a:spcPct val="20000"/>
                </a:spcBef>
              </a:pPr>
              <a:r>
                <a:rPr lang="en-US" sz="2800" dirty="0"/>
                <a:t>1</a:t>
              </a:r>
            </a:p>
          </p:txBody>
        </p:sp>
        <p:sp>
          <p:nvSpPr>
            <p:cNvPr id="31" name="Rectangle 17"/>
            <p:cNvSpPr>
              <a:spLocks noChangeArrowheads="1"/>
            </p:cNvSpPr>
            <p:nvPr/>
          </p:nvSpPr>
          <p:spPr bwMode="auto">
            <a:xfrm>
              <a:off x="2964" y="3303"/>
              <a:ext cx="396" cy="376"/>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2" name="Rectangle 18"/>
            <p:cNvSpPr>
              <a:spLocks noChangeArrowheads="1"/>
            </p:cNvSpPr>
            <p:nvPr/>
          </p:nvSpPr>
          <p:spPr bwMode="auto">
            <a:xfrm>
              <a:off x="2568" y="3303"/>
              <a:ext cx="396" cy="376"/>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3" name="Rectangle 19"/>
            <p:cNvSpPr>
              <a:spLocks noChangeArrowheads="1"/>
            </p:cNvSpPr>
            <p:nvPr/>
          </p:nvSpPr>
          <p:spPr bwMode="auto">
            <a:xfrm>
              <a:off x="2172" y="3303"/>
              <a:ext cx="396" cy="376"/>
            </a:xfrm>
            <a:prstGeom prst="rect">
              <a:avLst/>
            </a:prstGeom>
            <a:noFill/>
            <a:ln w="9525">
              <a:noFill/>
              <a:miter lim="800000"/>
              <a:headEnd/>
              <a:tailEnd/>
            </a:ln>
            <a:effectLst/>
          </p:spPr>
          <p:txBody>
            <a:bodyPr/>
            <a:lstStyle/>
            <a:p>
              <a:pPr eaLnBrk="0" hangingPunct="0">
                <a:spcBef>
                  <a:spcPct val="20000"/>
                </a:spcBef>
              </a:pPr>
              <a:r>
                <a:rPr lang="en-US" sz="2800" dirty="0"/>
                <a:t>0</a:t>
              </a:r>
            </a:p>
          </p:txBody>
        </p:sp>
        <p:sp>
          <p:nvSpPr>
            <p:cNvPr id="34" name="Rectangle 20"/>
            <p:cNvSpPr>
              <a:spLocks noChangeArrowheads="1"/>
            </p:cNvSpPr>
            <p:nvPr/>
          </p:nvSpPr>
          <p:spPr bwMode="auto">
            <a:xfrm>
              <a:off x="1776" y="3303"/>
              <a:ext cx="396" cy="376"/>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5" name="Rectangle 21"/>
            <p:cNvSpPr>
              <a:spLocks noChangeArrowheads="1"/>
            </p:cNvSpPr>
            <p:nvPr/>
          </p:nvSpPr>
          <p:spPr bwMode="auto">
            <a:xfrm>
              <a:off x="2964" y="29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6" name="Rectangle 22"/>
            <p:cNvSpPr>
              <a:spLocks noChangeArrowheads="1"/>
            </p:cNvSpPr>
            <p:nvPr/>
          </p:nvSpPr>
          <p:spPr bwMode="auto">
            <a:xfrm>
              <a:off x="2568" y="29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7" name="Rectangle 23"/>
            <p:cNvSpPr>
              <a:spLocks noChangeArrowheads="1"/>
            </p:cNvSpPr>
            <p:nvPr/>
          </p:nvSpPr>
          <p:spPr bwMode="auto">
            <a:xfrm>
              <a:off x="2172" y="29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8" name="Rectangle 24"/>
            <p:cNvSpPr>
              <a:spLocks noChangeArrowheads="1"/>
            </p:cNvSpPr>
            <p:nvPr/>
          </p:nvSpPr>
          <p:spPr bwMode="auto">
            <a:xfrm>
              <a:off x="1776" y="2928"/>
              <a:ext cx="396" cy="375"/>
            </a:xfrm>
            <a:prstGeom prst="rect">
              <a:avLst/>
            </a:prstGeom>
            <a:noFill/>
            <a:ln w="9525">
              <a:noFill/>
              <a:miter lim="800000"/>
              <a:headEnd/>
              <a:tailEnd/>
            </a:ln>
            <a:effectLst/>
          </p:spPr>
          <p:txBody>
            <a:bodyPr/>
            <a:lstStyle/>
            <a:p>
              <a:pPr eaLnBrk="0" hangingPunct="0">
                <a:spcBef>
                  <a:spcPct val="20000"/>
                </a:spcBef>
              </a:pPr>
              <a:r>
                <a:rPr lang="en-US" sz="2800" dirty="0"/>
                <a:t>0</a:t>
              </a:r>
            </a:p>
          </p:txBody>
        </p:sp>
        <p:sp>
          <p:nvSpPr>
            <p:cNvPr id="39" name="Rectangle 25"/>
            <p:cNvSpPr>
              <a:spLocks noChangeArrowheads="1"/>
            </p:cNvSpPr>
            <p:nvPr/>
          </p:nvSpPr>
          <p:spPr bwMode="auto">
            <a:xfrm>
              <a:off x="2964" y="2583"/>
              <a:ext cx="396" cy="34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0" name="Rectangle 26"/>
            <p:cNvSpPr>
              <a:spLocks noChangeArrowheads="1"/>
            </p:cNvSpPr>
            <p:nvPr/>
          </p:nvSpPr>
          <p:spPr bwMode="auto">
            <a:xfrm>
              <a:off x="2568" y="2583"/>
              <a:ext cx="396" cy="34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41" name="Rectangle 27"/>
            <p:cNvSpPr>
              <a:spLocks noChangeArrowheads="1"/>
            </p:cNvSpPr>
            <p:nvPr/>
          </p:nvSpPr>
          <p:spPr bwMode="auto">
            <a:xfrm>
              <a:off x="2172" y="2583"/>
              <a:ext cx="396" cy="345"/>
            </a:xfrm>
            <a:prstGeom prst="rect">
              <a:avLst/>
            </a:prstGeom>
            <a:noFill/>
            <a:ln w="9525">
              <a:noFill/>
              <a:miter lim="800000"/>
              <a:headEnd/>
              <a:tailEnd/>
            </a:ln>
            <a:effectLst/>
          </p:spPr>
          <p:txBody>
            <a:bodyPr/>
            <a:lstStyle/>
            <a:p>
              <a:pPr eaLnBrk="0" hangingPunct="0">
                <a:spcBef>
                  <a:spcPct val="20000"/>
                </a:spcBef>
              </a:pPr>
              <a:r>
                <a:rPr lang="en-US" sz="2800" dirty="0"/>
                <a:t>1</a:t>
              </a:r>
            </a:p>
          </p:txBody>
        </p:sp>
        <p:sp>
          <p:nvSpPr>
            <p:cNvPr id="42" name="Rectangle 28"/>
            <p:cNvSpPr>
              <a:spLocks noChangeArrowheads="1"/>
            </p:cNvSpPr>
            <p:nvPr/>
          </p:nvSpPr>
          <p:spPr bwMode="auto">
            <a:xfrm>
              <a:off x="1776" y="2583"/>
              <a:ext cx="396" cy="34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3" name="Rectangle 29"/>
            <p:cNvSpPr>
              <a:spLocks noChangeArrowheads="1"/>
            </p:cNvSpPr>
            <p:nvPr/>
          </p:nvSpPr>
          <p:spPr bwMode="auto">
            <a:xfrm>
              <a:off x="2964" y="220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44" name="Rectangle 30"/>
            <p:cNvSpPr>
              <a:spLocks noChangeArrowheads="1"/>
            </p:cNvSpPr>
            <p:nvPr/>
          </p:nvSpPr>
          <p:spPr bwMode="auto">
            <a:xfrm>
              <a:off x="2568" y="220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5" name="Rectangle 31"/>
            <p:cNvSpPr>
              <a:spLocks noChangeArrowheads="1"/>
            </p:cNvSpPr>
            <p:nvPr/>
          </p:nvSpPr>
          <p:spPr bwMode="auto">
            <a:xfrm>
              <a:off x="2172" y="2208"/>
              <a:ext cx="396" cy="375"/>
            </a:xfrm>
            <a:prstGeom prst="rect">
              <a:avLst/>
            </a:prstGeom>
            <a:noFill/>
            <a:ln w="9525">
              <a:noFill/>
              <a:miter lim="800000"/>
              <a:headEnd/>
              <a:tailEnd/>
            </a:ln>
            <a:effectLst/>
          </p:spPr>
          <p:txBody>
            <a:bodyPr/>
            <a:lstStyle/>
            <a:p>
              <a:pPr eaLnBrk="0" hangingPunct="0">
                <a:spcBef>
                  <a:spcPct val="20000"/>
                </a:spcBef>
              </a:pPr>
              <a:r>
                <a:rPr lang="en-US" sz="2800" dirty="0"/>
                <a:t>1</a:t>
              </a:r>
            </a:p>
          </p:txBody>
        </p:sp>
        <p:sp>
          <p:nvSpPr>
            <p:cNvPr id="46" name="Rectangle 32"/>
            <p:cNvSpPr>
              <a:spLocks noChangeArrowheads="1"/>
            </p:cNvSpPr>
            <p:nvPr/>
          </p:nvSpPr>
          <p:spPr bwMode="auto">
            <a:xfrm>
              <a:off x="1776" y="2208"/>
              <a:ext cx="396" cy="375"/>
            </a:xfrm>
            <a:prstGeom prst="rect">
              <a:avLst/>
            </a:prstGeom>
            <a:noFill/>
            <a:ln w="9525">
              <a:noFill/>
              <a:miter lim="800000"/>
              <a:headEnd/>
              <a:tailEnd/>
            </a:ln>
            <a:effectLst/>
          </p:spPr>
          <p:txBody>
            <a:bodyPr/>
            <a:lstStyle/>
            <a:p>
              <a:pPr eaLnBrk="0" hangingPunct="0">
                <a:spcBef>
                  <a:spcPct val="20000"/>
                </a:spcBef>
              </a:pPr>
              <a:r>
                <a:rPr lang="en-US" sz="2800"/>
                <a:t>1 </a:t>
              </a:r>
            </a:p>
          </p:txBody>
        </p:sp>
        <p:sp>
          <p:nvSpPr>
            <p:cNvPr id="47" name="Line 33"/>
            <p:cNvSpPr>
              <a:spLocks noChangeShapeType="1"/>
            </p:cNvSpPr>
            <p:nvPr/>
          </p:nvSpPr>
          <p:spPr bwMode="auto">
            <a:xfrm>
              <a:off x="1776" y="2208"/>
              <a:ext cx="1584" cy="0"/>
            </a:xfrm>
            <a:prstGeom prst="line">
              <a:avLst/>
            </a:prstGeom>
            <a:noFill/>
            <a:ln w="28575" cap="sq">
              <a:solidFill>
                <a:schemeClr val="tx1"/>
              </a:solidFill>
              <a:miter lim="800000"/>
              <a:headEnd/>
              <a:tailEnd/>
            </a:ln>
            <a:effectLst/>
          </p:spPr>
          <p:txBody>
            <a:bodyPr wrap="none"/>
            <a:lstStyle/>
            <a:p>
              <a:endParaRPr lang="en-US"/>
            </a:p>
          </p:txBody>
        </p:sp>
        <p:sp>
          <p:nvSpPr>
            <p:cNvPr id="48" name="Line 34"/>
            <p:cNvSpPr>
              <a:spLocks noChangeShapeType="1"/>
            </p:cNvSpPr>
            <p:nvPr/>
          </p:nvSpPr>
          <p:spPr bwMode="auto">
            <a:xfrm>
              <a:off x="1776" y="2583"/>
              <a:ext cx="1584" cy="0"/>
            </a:xfrm>
            <a:prstGeom prst="line">
              <a:avLst/>
            </a:prstGeom>
            <a:noFill/>
            <a:ln w="12700">
              <a:solidFill>
                <a:schemeClr val="tx1"/>
              </a:solidFill>
              <a:miter lim="800000"/>
              <a:headEnd/>
              <a:tailEnd/>
            </a:ln>
            <a:effectLst/>
          </p:spPr>
          <p:txBody>
            <a:bodyPr wrap="none"/>
            <a:lstStyle/>
            <a:p>
              <a:endParaRPr lang="en-US"/>
            </a:p>
          </p:txBody>
        </p:sp>
        <p:sp>
          <p:nvSpPr>
            <p:cNvPr id="49" name="Line 35"/>
            <p:cNvSpPr>
              <a:spLocks noChangeShapeType="1"/>
            </p:cNvSpPr>
            <p:nvPr/>
          </p:nvSpPr>
          <p:spPr bwMode="auto">
            <a:xfrm>
              <a:off x="1776" y="2928"/>
              <a:ext cx="1584" cy="0"/>
            </a:xfrm>
            <a:prstGeom prst="line">
              <a:avLst/>
            </a:prstGeom>
            <a:noFill/>
            <a:ln w="12700">
              <a:solidFill>
                <a:schemeClr val="tx1"/>
              </a:solidFill>
              <a:miter lim="800000"/>
              <a:headEnd/>
              <a:tailEnd/>
            </a:ln>
            <a:effectLst/>
          </p:spPr>
          <p:txBody>
            <a:bodyPr wrap="none"/>
            <a:lstStyle/>
            <a:p>
              <a:endParaRPr lang="en-US"/>
            </a:p>
          </p:txBody>
        </p:sp>
        <p:sp>
          <p:nvSpPr>
            <p:cNvPr id="50" name="Line 36"/>
            <p:cNvSpPr>
              <a:spLocks noChangeShapeType="1"/>
            </p:cNvSpPr>
            <p:nvPr/>
          </p:nvSpPr>
          <p:spPr bwMode="auto">
            <a:xfrm>
              <a:off x="1776" y="3303"/>
              <a:ext cx="1584" cy="0"/>
            </a:xfrm>
            <a:prstGeom prst="line">
              <a:avLst/>
            </a:prstGeom>
            <a:noFill/>
            <a:ln w="12700">
              <a:solidFill>
                <a:schemeClr val="tx1"/>
              </a:solidFill>
              <a:miter lim="800000"/>
              <a:headEnd/>
              <a:tailEnd/>
            </a:ln>
            <a:effectLst/>
          </p:spPr>
          <p:txBody>
            <a:bodyPr wrap="none"/>
            <a:lstStyle/>
            <a:p>
              <a:endParaRPr lang="en-US"/>
            </a:p>
          </p:txBody>
        </p:sp>
        <p:sp>
          <p:nvSpPr>
            <p:cNvPr id="51" name="Line 37"/>
            <p:cNvSpPr>
              <a:spLocks noChangeShapeType="1"/>
            </p:cNvSpPr>
            <p:nvPr/>
          </p:nvSpPr>
          <p:spPr bwMode="auto">
            <a:xfrm>
              <a:off x="1776" y="3679"/>
              <a:ext cx="1584" cy="0"/>
            </a:xfrm>
            <a:prstGeom prst="line">
              <a:avLst/>
            </a:prstGeom>
            <a:noFill/>
            <a:ln w="12700">
              <a:solidFill>
                <a:schemeClr val="tx1"/>
              </a:solidFill>
              <a:miter lim="800000"/>
              <a:headEnd/>
              <a:tailEnd/>
            </a:ln>
            <a:effectLst/>
          </p:spPr>
          <p:txBody>
            <a:bodyPr wrap="none"/>
            <a:lstStyle/>
            <a:p>
              <a:endParaRPr lang="en-US"/>
            </a:p>
          </p:txBody>
        </p:sp>
        <p:sp>
          <p:nvSpPr>
            <p:cNvPr id="52" name="Line 38"/>
            <p:cNvSpPr>
              <a:spLocks noChangeShapeType="1"/>
            </p:cNvSpPr>
            <p:nvPr/>
          </p:nvSpPr>
          <p:spPr bwMode="auto">
            <a:xfrm>
              <a:off x="1776" y="4054"/>
              <a:ext cx="1584" cy="0"/>
            </a:xfrm>
            <a:prstGeom prst="line">
              <a:avLst/>
            </a:prstGeom>
            <a:noFill/>
            <a:ln w="12700">
              <a:solidFill>
                <a:schemeClr val="tx1"/>
              </a:solidFill>
              <a:miter lim="800000"/>
              <a:headEnd/>
              <a:tailEnd/>
            </a:ln>
            <a:effectLst/>
          </p:spPr>
          <p:txBody>
            <a:bodyPr wrap="none"/>
            <a:lstStyle/>
            <a:p>
              <a:endParaRPr lang="en-US"/>
            </a:p>
          </p:txBody>
        </p:sp>
        <p:sp>
          <p:nvSpPr>
            <p:cNvPr id="53" name="Line 39"/>
            <p:cNvSpPr>
              <a:spLocks noChangeShapeType="1"/>
            </p:cNvSpPr>
            <p:nvPr/>
          </p:nvSpPr>
          <p:spPr bwMode="auto">
            <a:xfrm>
              <a:off x="1776" y="4428"/>
              <a:ext cx="1584" cy="0"/>
            </a:xfrm>
            <a:prstGeom prst="line">
              <a:avLst/>
            </a:prstGeom>
            <a:noFill/>
            <a:ln w="12700">
              <a:solidFill>
                <a:schemeClr val="tx1"/>
              </a:solidFill>
              <a:miter lim="800000"/>
              <a:headEnd/>
              <a:tailEnd/>
            </a:ln>
            <a:effectLst/>
          </p:spPr>
          <p:txBody>
            <a:bodyPr wrap="none"/>
            <a:lstStyle/>
            <a:p>
              <a:endParaRPr lang="en-US"/>
            </a:p>
          </p:txBody>
        </p:sp>
        <p:sp>
          <p:nvSpPr>
            <p:cNvPr id="54" name="Line 40"/>
            <p:cNvSpPr>
              <a:spLocks noChangeShapeType="1"/>
            </p:cNvSpPr>
            <p:nvPr/>
          </p:nvSpPr>
          <p:spPr bwMode="auto">
            <a:xfrm>
              <a:off x="1776" y="4803"/>
              <a:ext cx="1584" cy="0"/>
            </a:xfrm>
            <a:prstGeom prst="line">
              <a:avLst/>
            </a:prstGeom>
            <a:noFill/>
            <a:ln w="28575" cap="sq">
              <a:solidFill>
                <a:schemeClr val="tx1"/>
              </a:solidFill>
              <a:miter lim="800000"/>
              <a:headEnd/>
              <a:tailEnd/>
            </a:ln>
            <a:effectLst/>
          </p:spPr>
          <p:txBody>
            <a:bodyPr wrap="none"/>
            <a:lstStyle/>
            <a:p>
              <a:endParaRPr lang="en-US"/>
            </a:p>
          </p:txBody>
        </p:sp>
        <p:sp>
          <p:nvSpPr>
            <p:cNvPr id="55" name="Line 41"/>
            <p:cNvSpPr>
              <a:spLocks noChangeShapeType="1"/>
            </p:cNvSpPr>
            <p:nvPr/>
          </p:nvSpPr>
          <p:spPr bwMode="auto">
            <a:xfrm>
              <a:off x="1776" y="2208"/>
              <a:ext cx="0" cy="2595"/>
            </a:xfrm>
            <a:prstGeom prst="line">
              <a:avLst/>
            </a:prstGeom>
            <a:noFill/>
            <a:ln w="28575" cap="sq">
              <a:solidFill>
                <a:schemeClr val="tx1"/>
              </a:solidFill>
              <a:miter lim="800000"/>
              <a:headEnd/>
              <a:tailEnd/>
            </a:ln>
            <a:effectLst/>
          </p:spPr>
          <p:txBody>
            <a:bodyPr wrap="none"/>
            <a:lstStyle/>
            <a:p>
              <a:endParaRPr lang="en-US"/>
            </a:p>
          </p:txBody>
        </p:sp>
        <p:sp>
          <p:nvSpPr>
            <p:cNvPr id="56" name="Line 42"/>
            <p:cNvSpPr>
              <a:spLocks noChangeShapeType="1"/>
            </p:cNvSpPr>
            <p:nvPr/>
          </p:nvSpPr>
          <p:spPr bwMode="auto">
            <a:xfrm>
              <a:off x="2172" y="2205"/>
              <a:ext cx="0" cy="2595"/>
            </a:xfrm>
            <a:prstGeom prst="line">
              <a:avLst/>
            </a:prstGeom>
            <a:noFill/>
            <a:ln w="12700">
              <a:solidFill>
                <a:schemeClr val="tx1"/>
              </a:solidFill>
              <a:miter lim="800000"/>
              <a:headEnd/>
              <a:tailEnd/>
            </a:ln>
            <a:effectLst/>
          </p:spPr>
          <p:txBody>
            <a:bodyPr wrap="none"/>
            <a:lstStyle/>
            <a:p>
              <a:endParaRPr lang="en-US"/>
            </a:p>
          </p:txBody>
        </p:sp>
        <p:sp>
          <p:nvSpPr>
            <p:cNvPr id="57" name="Line 43"/>
            <p:cNvSpPr>
              <a:spLocks noChangeShapeType="1"/>
            </p:cNvSpPr>
            <p:nvPr/>
          </p:nvSpPr>
          <p:spPr bwMode="auto">
            <a:xfrm>
              <a:off x="2568" y="2208"/>
              <a:ext cx="0" cy="2595"/>
            </a:xfrm>
            <a:prstGeom prst="line">
              <a:avLst/>
            </a:prstGeom>
            <a:noFill/>
            <a:ln w="12700">
              <a:solidFill>
                <a:schemeClr val="tx1"/>
              </a:solidFill>
              <a:miter lim="800000"/>
              <a:headEnd/>
              <a:tailEnd/>
            </a:ln>
            <a:effectLst/>
          </p:spPr>
          <p:txBody>
            <a:bodyPr wrap="none"/>
            <a:lstStyle/>
            <a:p>
              <a:endParaRPr lang="en-US"/>
            </a:p>
          </p:txBody>
        </p:sp>
        <p:sp>
          <p:nvSpPr>
            <p:cNvPr id="58" name="Line 44"/>
            <p:cNvSpPr>
              <a:spLocks noChangeShapeType="1"/>
            </p:cNvSpPr>
            <p:nvPr/>
          </p:nvSpPr>
          <p:spPr bwMode="auto">
            <a:xfrm>
              <a:off x="2964" y="2208"/>
              <a:ext cx="0" cy="2595"/>
            </a:xfrm>
            <a:prstGeom prst="line">
              <a:avLst/>
            </a:prstGeom>
            <a:noFill/>
            <a:ln w="12700">
              <a:solidFill>
                <a:schemeClr val="tx1"/>
              </a:solidFill>
              <a:miter lim="800000"/>
              <a:headEnd/>
              <a:tailEnd/>
            </a:ln>
            <a:effectLst/>
          </p:spPr>
          <p:txBody>
            <a:bodyPr wrap="none"/>
            <a:lstStyle/>
            <a:p>
              <a:endParaRPr lang="en-US"/>
            </a:p>
          </p:txBody>
        </p:sp>
        <p:sp>
          <p:nvSpPr>
            <p:cNvPr id="59" name="Line 45"/>
            <p:cNvSpPr>
              <a:spLocks noChangeShapeType="1"/>
            </p:cNvSpPr>
            <p:nvPr/>
          </p:nvSpPr>
          <p:spPr bwMode="auto">
            <a:xfrm>
              <a:off x="3360" y="2208"/>
              <a:ext cx="0" cy="2595"/>
            </a:xfrm>
            <a:prstGeom prst="line">
              <a:avLst/>
            </a:prstGeom>
            <a:noFill/>
            <a:ln w="28575" cap="sq">
              <a:solidFill>
                <a:schemeClr val="tx1"/>
              </a:solidFill>
              <a:miter lim="800000"/>
              <a:headEnd/>
              <a:tailEnd/>
            </a:ln>
            <a:effectLst/>
          </p:spPr>
          <p:txBody>
            <a:bodyPr wrap="none"/>
            <a:lstStyle/>
            <a:p>
              <a:endParaRPr lang="en-US"/>
            </a:p>
          </p:txBody>
        </p:sp>
      </p:grpSp>
      <p:sp>
        <p:nvSpPr>
          <p:cNvPr id="2" name="TextBox 1"/>
          <p:cNvSpPr txBox="1"/>
          <p:nvPr/>
        </p:nvSpPr>
        <p:spPr>
          <a:xfrm>
            <a:off x="7235826" y="2133600"/>
            <a:ext cx="1351652"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Documents</a:t>
            </a:r>
          </a:p>
        </p:txBody>
      </p:sp>
      <p:sp>
        <p:nvSpPr>
          <p:cNvPr id="60" name="TextBox 59"/>
          <p:cNvSpPr txBox="1"/>
          <p:nvPr/>
        </p:nvSpPr>
        <p:spPr>
          <a:xfrm rot="16200000">
            <a:off x="5932096" y="4275547"/>
            <a:ext cx="1069524"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Shingles</a:t>
            </a:r>
          </a:p>
        </p:txBody>
      </p:sp>
    </p:spTree>
    <p:extLst>
      <p:ext uri="{BB962C8B-B14F-4D97-AF65-F5344CB8AC3E}">
        <p14:creationId xmlns:p14="http://schemas.microsoft.com/office/powerpoint/2010/main" val="51515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dirty="0"/>
              <a:t>Compressing Columns</a:t>
            </a:r>
          </a:p>
        </p:txBody>
      </p:sp>
      <p:sp>
        <p:nvSpPr>
          <p:cNvPr id="33795" name="Rectangle 3"/>
          <p:cNvSpPr>
            <a:spLocks noGrp="1" noChangeArrowheads="1"/>
          </p:cNvSpPr>
          <p:nvPr>
            <p:ph idx="1"/>
          </p:nvPr>
        </p:nvSpPr>
        <p:spPr>
          <a:xfrm>
            <a:off x="457200" y="1295400"/>
            <a:ext cx="8534400" cy="5562600"/>
          </a:xfrm>
        </p:spPr>
        <p:txBody>
          <a:bodyPr>
            <a:normAutofit/>
          </a:bodyPr>
          <a:lstStyle/>
          <a:p>
            <a:r>
              <a:rPr lang="en-US" b="1" dirty="0">
                <a:solidFill>
                  <a:srgbClr val="0000FF"/>
                </a:solidFill>
              </a:rPr>
              <a:t>Key idea:</a:t>
            </a:r>
            <a:r>
              <a:rPr lang="en-US" dirty="0">
                <a:solidFill>
                  <a:srgbClr val="0000FF"/>
                </a:solidFill>
              </a:rPr>
              <a:t> </a:t>
            </a:r>
            <a:r>
              <a:rPr lang="en-US" dirty="0"/>
              <a:t>“hash” each column </a:t>
            </a:r>
            <a:r>
              <a:rPr lang="en-US" b="1" i="1" dirty="0"/>
              <a:t>C</a:t>
            </a:r>
            <a:r>
              <a:rPr lang="en-US" dirty="0"/>
              <a:t> to a small </a:t>
            </a:r>
            <a:r>
              <a:rPr lang="en-US" b="1" i="1" dirty="0">
                <a:solidFill>
                  <a:srgbClr val="D60093"/>
                </a:solidFill>
              </a:rPr>
              <a:t>signature</a:t>
            </a:r>
            <a:r>
              <a:rPr lang="en-US" dirty="0"/>
              <a:t> </a:t>
            </a:r>
            <a:r>
              <a:rPr lang="en-US" b="1" i="1" dirty="0"/>
              <a:t>h(C)</a:t>
            </a:r>
            <a:r>
              <a:rPr lang="en-US" dirty="0"/>
              <a:t>, such that:</a:t>
            </a:r>
          </a:p>
          <a:p>
            <a:pPr lvl="1"/>
            <a:r>
              <a:rPr lang="en-US" b="1" dirty="0"/>
              <a:t>(1)</a:t>
            </a:r>
            <a:r>
              <a:rPr lang="en-US" dirty="0"/>
              <a:t> </a:t>
            </a:r>
            <a:r>
              <a:rPr lang="en-US" b="1" i="1" dirty="0"/>
              <a:t>h(C)</a:t>
            </a:r>
            <a:r>
              <a:rPr lang="en-US" dirty="0"/>
              <a:t> is small enough that the signature fits in RAM</a:t>
            </a:r>
          </a:p>
          <a:p>
            <a:pPr lvl="1"/>
            <a:r>
              <a:rPr lang="en-US" b="1" dirty="0"/>
              <a:t>(2)</a:t>
            </a:r>
            <a:r>
              <a:rPr lang="en-US" dirty="0"/>
              <a:t> </a:t>
            </a:r>
            <a:r>
              <a:rPr lang="en-US" b="1" i="1" dirty="0" err="1"/>
              <a:t>sim</a:t>
            </a:r>
            <a:r>
              <a:rPr lang="en-US" b="1" i="1" dirty="0"/>
              <a:t>(C</a:t>
            </a:r>
            <a:r>
              <a:rPr lang="en-US" b="1" i="1" baseline="-25000" dirty="0"/>
              <a:t>1</a:t>
            </a:r>
            <a:r>
              <a:rPr lang="en-US" b="1" i="1" dirty="0"/>
              <a:t>, C</a:t>
            </a:r>
            <a:r>
              <a:rPr lang="en-US" b="1" i="1" baseline="-25000" dirty="0"/>
              <a:t>2</a:t>
            </a:r>
            <a:r>
              <a:rPr lang="en-US" b="1" i="1" dirty="0"/>
              <a:t>)</a:t>
            </a:r>
            <a:r>
              <a:rPr lang="en-US" dirty="0"/>
              <a:t> is the same as the “similarity” of signatures </a:t>
            </a:r>
            <a:r>
              <a:rPr lang="en-US" b="1" i="1" dirty="0"/>
              <a:t>h(C</a:t>
            </a:r>
            <a:r>
              <a:rPr lang="en-US" b="1" i="1" baseline="-25000" dirty="0"/>
              <a:t>1</a:t>
            </a:r>
            <a:r>
              <a:rPr lang="en-US" b="1" i="1" dirty="0"/>
              <a:t>) </a:t>
            </a:r>
            <a:r>
              <a:rPr lang="en-US" dirty="0"/>
              <a:t>and </a:t>
            </a:r>
            <a:r>
              <a:rPr lang="en-US" b="1" i="1" dirty="0"/>
              <a:t>h(C</a:t>
            </a:r>
            <a:r>
              <a:rPr lang="en-US" b="1" i="1" baseline="-25000" dirty="0"/>
              <a:t>2</a:t>
            </a:r>
            <a:r>
              <a:rPr lang="en-US" b="1" i="1" dirty="0"/>
              <a:t>)</a:t>
            </a:r>
          </a:p>
          <a:p>
            <a:pPr lvl="8"/>
            <a:endParaRPr lang="en-US" b="1" i="1" dirty="0"/>
          </a:p>
          <a:p>
            <a:r>
              <a:rPr lang="en-US" b="1" dirty="0"/>
              <a:t>Goal:</a:t>
            </a:r>
            <a:r>
              <a:rPr lang="en-US" dirty="0">
                <a:solidFill>
                  <a:schemeClr val="accent4"/>
                </a:solidFill>
              </a:rPr>
              <a:t> </a:t>
            </a:r>
            <a:r>
              <a:rPr lang="en-US" b="1" dirty="0">
                <a:solidFill>
                  <a:srgbClr val="008000"/>
                </a:solidFill>
              </a:rPr>
              <a:t>Find a hash function </a:t>
            </a:r>
            <a:r>
              <a:rPr lang="en-US" b="1" i="1" dirty="0">
                <a:solidFill>
                  <a:srgbClr val="008000"/>
                </a:solidFill>
              </a:rPr>
              <a:t>h(·)</a:t>
            </a:r>
            <a:r>
              <a:rPr lang="en-US" b="1" dirty="0">
                <a:solidFill>
                  <a:srgbClr val="008000"/>
                </a:solidFill>
              </a:rPr>
              <a:t> such that:</a:t>
            </a:r>
          </a:p>
          <a:p>
            <a:pPr lvl="1"/>
            <a:r>
              <a:rPr lang="en-US" dirty="0"/>
              <a:t>If </a:t>
            </a:r>
            <a:r>
              <a:rPr lang="en-US" b="1" i="1" dirty="0" err="1"/>
              <a:t>sim</a:t>
            </a:r>
            <a:r>
              <a:rPr lang="en-US" b="1" i="1" dirty="0"/>
              <a:t>(C</a:t>
            </a:r>
            <a:r>
              <a:rPr lang="en-US" b="1" i="1" baseline="-25000" dirty="0"/>
              <a:t>1</a:t>
            </a:r>
            <a:r>
              <a:rPr lang="en-US" b="1" i="1" dirty="0"/>
              <a:t>,C</a:t>
            </a:r>
            <a:r>
              <a:rPr lang="en-US" b="1" i="1" baseline="-25000" dirty="0"/>
              <a:t>2</a:t>
            </a:r>
            <a:r>
              <a:rPr lang="en-US" b="1" i="1" dirty="0"/>
              <a:t>)</a:t>
            </a:r>
            <a:r>
              <a:rPr lang="en-US" dirty="0"/>
              <a:t> is high, then with high prob. </a:t>
            </a:r>
            <a:r>
              <a:rPr lang="en-US" b="1" i="1" dirty="0"/>
              <a:t>h(C</a:t>
            </a:r>
            <a:r>
              <a:rPr lang="en-US" b="1" i="1" baseline="-25000" dirty="0"/>
              <a:t>1</a:t>
            </a:r>
            <a:r>
              <a:rPr lang="en-US" b="1" i="1" dirty="0"/>
              <a:t>) = h(C</a:t>
            </a:r>
            <a:r>
              <a:rPr lang="en-US" b="1" i="1" baseline="-25000" dirty="0"/>
              <a:t>2</a:t>
            </a:r>
            <a:r>
              <a:rPr lang="en-US" b="1" i="1" dirty="0"/>
              <a:t>)</a:t>
            </a:r>
          </a:p>
          <a:p>
            <a:pPr lvl="1"/>
            <a:r>
              <a:rPr lang="en-US" dirty="0"/>
              <a:t>If </a:t>
            </a:r>
            <a:r>
              <a:rPr lang="en-US" b="1" i="1" dirty="0" err="1"/>
              <a:t>sim</a:t>
            </a:r>
            <a:r>
              <a:rPr lang="en-US" b="1" i="1" dirty="0"/>
              <a:t>(C</a:t>
            </a:r>
            <a:r>
              <a:rPr lang="en-US" b="1" i="1" baseline="-25000" dirty="0"/>
              <a:t>1</a:t>
            </a:r>
            <a:r>
              <a:rPr lang="en-US" b="1" i="1" dirty="0"/>
              <a:t>,C</a:t>
            </a:r>
            <a:r>
              <a:rPr lang="en-US" b="1" i="1" baseline="-25000" dirty="0"/>
              <a:t>2</a:t>
            </a:r>
            <a:r>
              <a:rPr lang="en-US" b="1" i="1" dirty="0"/>
              <a:t>)</a:t>
            </a:r>
            <a:r>
              <a:rPr lang="en-US" dirty="0"/>
              <a:t> is low, then with high prob. </a:t>
            </a:r>
            <a:r>
              <a:rPr lang="en-US" b="1" i="1" dirty="0"/>
              <a:t>h(C</a:t>
            </a:r>
            <a:r>
              <a:rPr lang="en-US" b="1" i="1" baseline="-25000" dirty="0"/>
              <a:t>1</a:t>
            </a:r>
            <a:r>
              <a:rPr lang="en-US" b="1" i="1" dirty="0"/>
              <a:t>) ≠ h(C</a:t>
            </a:r>
            <a:r>
              <a:rPr lang="en-US" b="1" i="1" baseline="-25000" dirty="0"/>
              <a:t>2</a:t>
            </a:r>
            <a:r>
              <a:rPr lang="en-US" b="1" i="1" dirty="0"/>
              <a:t>)</a:t>
            </a:r>
          </a:p>
          <a:p>
            <a:pPr lvl="8"/>
            <a:endParaRPr lang="en-US" b="1" dirty="0">
              <a:solidFill>
                <a:srgbClr val="D60093"/>
              </a:solidFill>
            </a:endParaRP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5"/>
          <p:cNvSpPr>
            <a:spLocks noGrp="1"/>
          </p:cNvSpPr>
          <p:nvPr>
            <p:ph type="sldNum" sz="quarter" idx="12"/>
          </p:nvPr>
        </p:nvSpPr>
        <p:spPr/>
        <p:txBody>
          <a:bodyPr/>
          <a:lstStyle/>
          <a:p>
            <a:fld id="{CE9C8250-8319-48A7-B295-578641B1A236}" type="slidenum">
              <a:rPr lang="en-US" smtClean="0"/>
              <a:pPr/>
              <a:t>22</a:t>
            </a:fld>
            <a:endParaRPr lang="en-US"/>
          </a:p>
        </p:txBody>
      </p:sp>
      <p:sp>
        <p:nvSpPr>
          <p:cNvPr id="2" name="Rounded Rectangle 1"/>
          <p:cNvSpPr/>
          <p:nvPr/>
        </p:nvSpPr>
        <p:spPr>
          <a:xfrm>
            <a:off x="475237" y="4572000"/>
            <a:ext cx="8463023" cy="2011680"/>
          </a:xfrm>
          <a:prstGeom prst="roundRect">
            <a:avLst/>
          </a:prstGeom>
          <a:ln w="762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7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err="1"/>
              <a:t>MinHashing</a:t>
            </a:r>
            <a:endParaRPr lang="en-US" dirty="0"/>
          </a:p>
        </p:txBody>
      </p:sp>
      <p:sp>
        <p:nvSpPr>
          <p:cNvPr id="275459" name="Rectangle 3"/>
          <p:cNvSpPr>
            <a:spLocks noGrp="1" noChangeArrowheads="1"/>
          </p:cNvSpPr>
          <p:nvPr>
            <p:ph idx="1"/>
          </p:nvPr>
        </p:nvSpPr>
        <p:spPr>
          <a:xfrm>
            <a:off x="457200" y="1295400"/>
            <a:ext cx="8686800" cy="5257801"/>
          </a:xfrm>
        </p:spPr>
        <p:txBody>
          <a:bodyPr>
            <a:normAutofit/>
          </a:bodyPr>
          <a:lstStyle/>
          <a:p>
            <a:r>
              <a:rPr lang="en-US" b="1" dirty="0">
                <a:solidFill>
                  <a:srgbClr val="0000FF"/>
                </a:solidFill>
              </a:rPr>
              <a:t>Goal:</a:t>
            </a:r>
            <a:r>
              <a:rPr lang="en-US" dirty="0">
                <a:solidFill>
                  <a:schemeClr val="accent4"/>
                </a:solidFill>
              </a:rPr>
              <a:t> </a:t>
            </a:r>
            <a:r>
              <a:rPr lang="en-US" b="1" dirty="0">
                <a:solidFill>
                  <a:srgbClr val="FF0066"/>
                </a:solidFill>
              </a:rPr>
              <a:t>Find a hash function </a:t>
            </a:r>
            <a:r>
              <a:rPr lang="en-US" b="1" i="1" dirty="0">
                <a:solidFill>
                  <a:srgbClr val="FF0066"/>
                </a:solidFill>
              </a:rPr>
              <a:t>h(·)</a:t>
            </a:r>
            <a:r>
              <a:rPr lang="en-US" b="1" dirty="0">
                <a:solidFill>
                  <a:srgbClr val="FF0066"/>
                </a:solidFill>
              </a:rPr>
              <a:t> such that:</a:t>
            </a:r>
          </a:p>
          <a:p>
            <a:pPr lvl="1"/>
            <a:r>
              <a:rPr lang="en-US" dirty="0"/>
              <a:t>if </a:t>
            </a:r>
            <a:r>
              <a:rPr lang="en-US" b="1" i="1" dirty="0" err="1"/>
              <a:t>sim</a:t>
            </a:r>
            <a:r>
              <a:rPr lang="en-US" b="1" i="1" dirty="0"/>
              <a:t>(C</a:t>
            </a:r>
            <a:r>
              <a:rPr lang="en-US" b="1" i="1" baseline="-25000" dirty="0"/>
              <a:t>1</a:t>
            </a:r>
            <a:r>
              <a:rPr lang="en-US" b="1" i="1" dirty="0"/>
              <a:t>,C</a:t>
            </a:r>
            <a:r>
              <a:rPr lang="en-US" b="1" i="1" baseline="-25000" dirty="0"/>
              <a:t>2</a:t>
            </a:r>
            <a:r>
              <a:rPr lang="en-US" b="1" i="1" dirty="0"/>
              <a:t>)</a:t>
            </a:r>
            <a:r>
              <a:rPr lang="en-US" dirty="0"/>
              <a:t> is high, then with high prob. </a:t>
            </a:r>
            <a:r>
              <a:rPr lang="en-US" b="1" i="1" dirty="0"/>
              <a:t>h(C</a:t>
            </a:r>
            <a:r>
              <a:rPr lang="en-US" b="1" i="1" baseline="-25000" dirty="0"/>
              <a:t>1</a:t>
            </a:r>
            <a:r>
              <a:rPr lang="en-US" b="1" i="1" dirty="0"/>
              <a:t>) = h(C</a:t>
            </a:r>
            <a:r>
              <a:rPr lang="en-US" b="1" i="1" baseline="-25000" dirty="0"/>
              <a:t>2</a:t>
            </a:r>
            <a:r>
              <a:rPr lang="en-US" b="1" i="1" dirty="0"/>
              <a:t>)</a:t>
            </a:r>
          </a:p>
          <a:p>
            <a:pPr lvl="1"/>
            <a:r>
              <a:rPr lang="en-US" dirty="0"/>
              <a:t>if </a:t>
            </a:r>
            <a:r>
              <a:rPr lang="en-US" b="1" i="1" dirty="0" err="1"/>
              <a:t>sim</a:t>
            </a:r>
            <a:r>
              <a:rPr lang="en-US" b="1" i="1" dirty="0"/>
              <a:t>(C</a:t>
            </a:r>
            <a:r>
              <a:rPr lang="en-US" b="1" i="1" baseline="-25000" dirty="0"/>
              <a:t>1</a:t>
            </a:r>
            <a:r>
              <a:rPr lang="en-US" b="1" i="1" dirty="0"/>
              <a:t>,C</a:t>
            </a:r>
            <a:r>
              <a:rPr lang="en-US" b="1" i="1" baseline="-25000" dirty="0"/>
              <a:t>2</a:t>
            </a:r>
            <a:r>
              <a:rPr lang="en-US" b="1" i="1" dirty="0"/>
              <a:t>)</a:t>
            </a:r>
            <a:r>
              <a:rPr lang="en-US" dirty="0"/>
              <a:t> is low, then with high prob. </a:t>
            </a:r>
            <a:r>
              <a:rPr lang="en-US" b="1" i="1" dirty="0"/>
              <a:t>h(C</a:t>
            </a:r>
            <a:r>
              <a:rPr lang="en-US" b="1" i="1" baseline="-25000" dirty="0"/>
              <a:t>1</a:t>
            </a:r>
            <a:r>
              <a:rPr lang="en-US" b="1" i="1" dirty="0"/>
              <a:t>) ≠ h(C</a:t>
            </a:r>
            <a:r>
              <a:rPr lang="en-US" b="1" i="1" baseline="-25000" dirty="0"/>
              <a:t>2</a:t>
            </a:r>
            <a:r>
              <a:rPr lang="en-US" b="1" i="1" dirty="0"/>
              <a:t>)</a:t>
            </a:r>
          </a:p>
          <a:p>
            <a:pPr lvl="8"/>
            <a:endParaRPr lang="en-US" b="1" dirty="0">
              <a:solidFill>
                <a:srgbClr val="D60093"/>
              </a:solidFill>
            </a:endParaRPr>
          </a:p>
          <a:p>
            <a:r>
              <a:rPr lang="en-US" b="1" dirty="0">
                <a:solidFill>
                  <a:srgbClr val="D60093"/>
                </a:solidFill>
              </a:rPr>
              <a:t>Clearly, the hash function depends on </a:t>
            </a:r>
            <a:br>
              <a:rPr lang="en-US" b="1" dirty="0">
                <a:solidFill>
                  <a:srgbClr val="D60093"/>
                </a:solidFill>
              </a:rPr>
            </a:br>
            <a:r>
              <a:rPr lang="en-US" b="1" dirty="0">
                <a:solidFill>
                  <a:srgbClr val="D60093"/>
                </a:solidFill>
              </a:rPr>
              <a:t>the similarity metric:</a:t>
            </a:r>
          </a:p>
          <a:p>
            <a:pPr lvl="1"/>
            <a:r>
              <a:rPr lang="en-US" dirty="0"/>
              <a:t>Not all similarity metrics have a suitable </a:t>
            </a:r>
            <a:br>
              <a:rPr lang="en-US" dirty="0"/>
            </a:br>
            <a:r>
              <a:rPr lang="en-US" dirty="0"/>
              <a:t>hash function</a:t>
            </a:r>
          </a:p>
          <a:p>
            <a:r>
              <a:rPr lang="en-US" b="1" dirty="0"/>
              <a:t>There is a suitable hash function for </a:t>
            </a:r>
            <a:br>
              <a:rPr lang="en-US" b="1" dirty="0"/>
            </a:br>
            <a:r>
              <a:rPr lang="en-US" b="1" dirty="0"/>
              <a:t>the Jaccard similarity:</a:t>
            </a:r>
            <a:r>
              <a:rPr lang="en-US" b="1" dirty="0">
                <a:solidFill>
                  <a:schemeClr val="accent4"/>
                </a:solidFill>
              </a:rPr>
              <a:t> </a:t>
            </a:r>
            <a:r>
              <a:rPr lang="en-US" dirty="0"/>
              <a:t>It is called </a:t>
            </a:r>
            <a:r>
              <a:rPr lang="en-US" b="1" dirty="0" err="1">
                <a:solidFill>
                  <a:srgbClr val="D60093"/>
                </a:solidFill>
              </a:rPr>
              <a:t>MinHashing</a:t>
            </a:r>
            <a:r>
              <a:rPr lang="en-US" dirty="0">
                <a:solidFill>
                  <a:srgbClr val="D60093"/>
                </a:solidFill>
              </a:rPr>
              <a:t> </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23</a:t>
            </a:fld>
            <a:endParaRPr lang="en-US"/>
          </a:p>
        </p:txBody>
      </p:sp>
    </p:spTree>
    <p:extLst>
      <p:ext uri="{BB962C8B-B14F-4D97-AF65-F5344CB8AC3E}">
        <p14:creationId xmlns:p14="http://schemas.microsoft.com/office/powerpoint/2010/main" val="4037168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F6A8DEC-E51D-40AD-8624-2F07CB8C5484}" type="slidenum">
              <a:rPr lang="en-US"/>
              <a:pPr/>
              <a:t>24</a:t>
            </a:fld>
            <a:endParaRPr lang="en-US"/>
          </a:p>
        </p:txBody>
      </p:sp>
      <p:sp>
        <p:nvSpPr>
          <p:cNvPr id="36866" name="Rectangle 2"/>
          <p:cNvSpPr>
            <a:spLocks noGrp="1" noChangeArrowheads="1"/>
          </p:cNvSpPr>
          <p:nvPr>
            <p:ph type="title"/>
          </p:nvPr>
        </p:nvSpPr>
        <p:spPr/>
        <p:txBody>
          <a:bodyPr/>
          <a:lstStyle/>
          <a:p>
            <a:r>
              <a:rPr lang="en-US" dirty="0" err="1"/>
              <a:t>MinHashing</a:t>
            </a:r>
            <a:endParaRPr lang="en-US" i="1" dirty="0">
              <a:solidFill>
                <a:srgbClr val="FF0066"/>
              </a:solidFill>
            </a:endParaRPr>
          </a:p>
        </p:txBody>
      </p:sp>
      <p:sp>
        <p:nvSpPr>
          <p:cNvPr id="36867" name="Rectangle 3"/>
          <p:cNvSpPr>
            <a:spLocks noGrp="1" noChangeArrowheads="1"/>
          </p:cNvSpPr>
          <p:nvPr>
            <p:ph type="body" idx="1"/>
          </p:nvPr>
        </p:nvSpPr>
        <p:spPr/>
        <p:txBody>
          <a:bodyPr>
            <a:normAutofit fontScale="92500"/>
          </a:bodyPr>
          <a:lstStyle/>
          <a:p>
            <a:r>
              <a:rPr lang="en-US" b="1" dirty="0">
                <a:solidFill>
                  <a:srgbClr val="FF0000"/>
                </a:solidFill>
              </a:rPr>
              <a:t>Imagine</a:t>
            </a:r>
            <a:r>
              <a:rPr lang="en-US" dirty="0"/>
              <a:t> the rows of the </a:t>
            </a:r>
            <a:r>
              <a:rPr lang="en-US" dirty="0" err="1"/>
              <a:t>boolean</a:t>
            </a:r>
            <a:r>
              <a:rPr lang="en-US" dirty="0"/>
              <a:t> matrix permuted under </a:t>
            </a:r>
            <a:r>
              <a:rPr lang="en-US" b="1" dirty="0"/>
              <a:t>random permutation </a:t>
            </a:r>
            <a:r>
              <a:rPr lang="en-US" b="1" i="1" dirty="0">
                <a:sym typeface="Symbol"/>
              </a:rPr>
              <a:t></a:t>
            </a:r>
            <a:endParaRPr lang="en-US" dirty="0"/>
          </a:p>
          <a:p>
            <a:r>
              <a:rPr lang="en-US" dirty="0"/>
              <a:t>Define a </a:t>
            </a:r>
            <a:r>
              <a:rPr lang="en-US" b="1" dirty="0"/>
              <a:t>“hash” function </a:t>
            </a:r>
            <a:r>
              <a:rPr lang="en-US" b="1" i="1" dirty="0"/>
              <a:t>h</a:t>
            </a:r>
            <a:r>
              <a:rPr lang="en-US" b="1" i="1" baseline="-25000" dirty="0">
                <a:sym typeface="Symbol"/>
              </a:rPr>
              <a:t></a:t>
            </a:r>
            <a:r>
              <a:rPr lang="en-US" b="1" i="1" dirty="0"/>
              <a:t>(C)</a:t>
            </a:r>
            <a:r>
              <a:rPr lang="en-US" b="1" dirty="0"/>
              <a:t> </a:t>
            </a:r>
            <a:r>
              <a:rPr lang="en-US" dirty="0"/>
              <a:t>= the index of the </a:t>
            </a:r>
            <a:r>
              <a:rPr lang="en-US" b="1" dirty="0"/>
              <a:t>first</a:t>
            </a:r>
            <a:r>
              <a:rPr lang="en-US" dirty="0"/>
              <a:t> (in the permuted order </a:t>
            </a:r>
            <a:r>
              <a:rPr lang="en-US" b="1" dirty="0">
                <a:sym typeface="Symbol"/>
              </a:rPr>
              <a:t></a:t>
            </a:r>
            <a:r>
              <a:rPr lang="en-US" dirty="0"/>
              <a:t>) row in which column </a:t>
            </a:r>
            <a:r>
              <a:rPr lang="en-US" b="1" i="1" dirty="0"/>
              <a:t>C</a:t>
            </a:r>
            <a:r>
              <a:rPr lang="en-US" dirty="0"/>
              <a:t> has value </a:t>
            </a:r>
            <a:r>
              <a:rPr lang="en-US" b="1" dirty="0"/>
              <a:t>1</a:t>
            </a:r>
            <a:r>
              <a:rPr lang="en-US" dirty="0"/>
              <a:t>:</a:t>
            </a:r>
          </a:p>
          <a:p>
            <a:pPr marL="457200" lvl="1" indent="0">
              <a:buNone/>
            </a:pPr>
            <a:r>
              <a:rPr lang="en-US" b="1" i="1" dirty="0">
                <a:latin typeface="Arial" pitchFamily="34" charset="0"/>
                <a:cs typeface="Arial" pitchFamily="34" charset="0"/>
              </a:rPr>
              <a:t>       h</a:t>
            </a:r>
            <a:r>
              <a:rPr lang="en-US" b="1" i="1" baseline="-25000" dirty="0">
                <a:latin typeface="Arial" pitchFamily="34" charset="0"/>
                <a:cs typeface="Arial" pitchFamily="34" charset="0"/>
                <a:sym typeface="Symbol"/>
              </a:rPr>
              <a:t> </a:t>
            </a:r>
            <a:r>
              <a:rPr lang="en-US" b="1" i="1" dirty="0">
                <a:latin typeface="Arial" pitchFamily="34" charset="0"/>
                <a:cs typeface="Arial" pitchFamily="34" charset="0"/>
              </a:rPr>
              <a:t>(C) = min</a:t>
            </a:r>
            <a:r>
              <a:rPr lang="en-US" b="1" i="1" baseline="-25000" dirty="0">
                <a:latin typeface="Arial" pitchFamily="34" charset="0"/>
                <a:cs typeface="Arial" pitchFamily="34" charset="0"/>
                <a:sym typeface="Symbol"/>
              </a:rPr>
              <a:t></a:t>
            </a:r>
            <a:r>
              <a:rPr lang="en-US" b="1" i="1" dirty="0">
                <a:latin typeface="Arial" pitchFamily="34" charset="0"/>
                <a:cs typeface="Arial" pitchFamily="34" charset="0"/>
              </a:rPr>
              <a:t> </a:t>
            </a:r>
            <a:r>
              <a:rPr lang="en-US" b="1" i="1" dirty="0">
                <a:latin typeface="Arial" pitchFamily="34" charset="0"/>
                <a:cs typeface="Arial" pitchFamily="34" charset="0"/>
                <a:sym typeface="Symbol"/>
              </a:rPr>
              <a:t>(C)</a:t>
            </a:r>
            <a:endParaRPr lang="en-US" dirty="0"/>
          </a:p>
          <a:p>
            <a:r>
              <a:rPr lang="en-US" dirty="0"/>
              <a:t>In practice, random permutation is prohibitive; a hash function is applied to achieve permutation</a:t>
            </a:r>
          </a:p>
          <a:p>
            <a:r>
              <a:rPr lang="en-US" dirty="0"/>
              <a:t>Use several (e.g., 100) independent hash functions (that is, permutations) to create a signature of a column</a:t>
            </a:r>
          </a:p>
          <a:p>
            <a:endParaRPr lang="en-US" dirty="0">
              <a:solidFill>
                <a:srgbClr val="008000"/>
              </a:solidFill>
            </a:endParaRPr>
          </a:p>
          <a:p>
            <a:pPr marL="118872" indent="0">
              <a:buNone/>
            </a:pPr>
            <a:endParaRPr lang="en-US" dirty="0">
              <a:solidFill>
                <a:srgbClr val="008000"/>
              </a:solidFill>
            </a:endParaRP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410462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lide Number Placeholder 4"/>
          <p:cNvSpPr>
            <a:spLocks noGrp="1"/>
          </p:cNvSpPr>
          <p:nvPr>
            <p:ph type="sldNum" sz="quarter" idx="12"/>
          </p:nvPr>
        </p:nvSpPr>
        <p:spPr/>
        <p:txBody>
          <a:bodyPr/>
          <a:lstStyle/>
          <a:p>
            <a:fld id="{0B7F76BF-E99C-4B98-B084-9376D208FB1D}" type="slidenum">
              <a:rPr lang="en-US"/>
              <a:pPr/>
              <a:t>25</a:t>
            </a:fld>
            <a:endParaRPr lang="en-US"/>
          </a:p>
        </p:txBody>
      </p:sp>
      <p:sp>
        <p:nvSpPr>
          <p:cNvPr id="37890" name="Rectangle 2"/>
          <p:cNvSpPr>
            <a:spLocks noGrp="1" noChangeArrowheads="1"/>
          </p:cNvSpPr>
          <p:nvPr>
            <p:ph type="title"/>
          </p:nvPr>
        </p:nvSpPr>
        <p:spPr/>
        <p:txBody>
          <a:bodyPr/>
          <a:lstStyle/>
          <a:p>
            <a:r>
              <a:rPr lang="en-US" dirty="0" err="1"/>
              <a:t>MinHashing</a:t>
            </a:r>
            <a:r>
              <a:rPr lang="en-US" dirty="0"/>
              <a:t> Example</a:t>
            </a:r>
          </a:p>
        </p:txBody>
      </p:sp>
      <p:sp>
        <p:nvSpPr>
          <p:cNvPr id="124" name="Text Box 4"/>
          <p:cNvSpPr txBox="1">
            <a:spLocks noChangeArrowheads="1"/>
          </p:cNvSpPr>
          <p:nvPr/>
        </p:nvSpPr>
        <p:spPr bwMode="auto">
          <a:xfrm>
            <a:off x="693314" y="1613967"/>
            <a:ext cx="1393330" cy="338554"/>
          </a:xfrm>
          <a:prstGeom prst="rect">
            <a:avLst/>
          </a:prstGeom>
          <a:noFill/>
          <a:ln w="9525">
            <a:noFill/>
            <a:miter lim="800000"/>
            <a:headEnd/>
            <a:tailEnd/>
          </a:ln>
          <a:effectLst/>
        </p:spPr>
        <p:txBody>
          <a:bodyPr wrap="none">
            <a:spAutoFit/>
          </a:bodyPr>
          <a:lstStyle/>
          <a:p>
            <a:r>
              <a:rPr lang="en-US" sz="1600" dirty="0">
                <a:latin typeface="Arial" panose="020B0604020202020204" pitchFamily="34" charset="0"/>
                <a:cs typeface="Arial" panose="020B0604020202020204" pitchFamily="34" charset="0"/>
              </a:rPr>
              <a:t>Permutations</a:t>
            </a:r>
          </a:p>
        </p:txBody>
      </p:sp>
      <p:graphicFrame>
        <p:nvGraphicFramePr>
          <p:cNvPr id="37" name="Table 36">
            <a:extLst>
              <a:ext uri="{FF2B5EF4-FFF2-40B4-BE49-F238E27FC236}">
                <a16:creationId xmlns:a16="http://schemas.microsoft.com/office/drawing/2014/main" id="{ECC72056-2F49-4446-A48D-1D08F80AF038}"/>
              </a:ext>
            </a:extLst>
          </p:cNvPr>
          <p:cNvGraphicFramePr>
            <a:graphicFrameLocks noGrp="1"/>
          </p:cNvGraphicFramePr>
          <p:nvPr>
            <p:extLst>
              <p:ext uri="{D42A27DB-BD31-4B8C-83A1-F6EECF244321}">
                <p14:modId xmlns:p14="http://schemas.microsoft.com/office/powerpoint/2010/main" val="3731369090"/>
              </p:ext>
            </p:extLst>
          </p:nvPr>
        </p:nvGraphicFramePr>
        <p:xfrm>
          <a:off x="348197" y="2037692"/>
          <a:ext cx="1733624" cy="3669144"/>
        </p:xfrm>
        <a:graphic>
          <a:graphicData uri="http://schemas.openxmlformats.org/drawingml/2006/table">
            <a:tbl>
              <a:tblPr firstRow="1" bandRow="1">
                <a:tableStyleId>{5202B0CA-FC54-4496-8BCA-5EF66A818D29}</a:tableStyleId>
              </a:tblPr>
              <a:tblGrid>
                <a:gridCol w="433406">
                  <a:extLst>
                    <a:ext uri="{9D8B030D-6E8A-4147-A177-3AD203B41FA5}">
                      <a16:colId xmlns:a16="http://schemas.microsoft.com/office/drawing/2014/main" val="3392021865"/>
                    </a:ext>
                  </a:extLst>
                </a:gridCol>
                <a:gridCol w="433406">
                  <a:extLst>
                    <a:ext uri="{9D8B030D-6E8A-4147-A177-3AD203B41FA5}">
                      <a16:colId xmlns:a16="http://schemas.microsoft.com/office/drawing/2014/main" val="2539882549"/>
                    </a:ext>
                  </a:extLst>
                </a:gridCol>
                <a:gridCol w="433406">
                  <a:extLst>
                    <a:ext uri="{9D8B030D-6E8A-4147-A177-3AD203B41FA5}">
                      <a16:colId xmlns:a16="http://schemas.microsoft.com/office/drawing/2014/main" val="2365256915"/>
                    </a:ext>
                  </a:extLst>
                </a:gridCol>
                <a:gridCol w="433406">
                  <a:extLst>
                    <a:ext uri="{9D8B030D-6E8A-4147-A177-3AD203B41FA5}">
                      <a16:colId xmlns:a16="http://schemas.microsoft.com/office/drawing/2014/main" val="1619652390"/>
                    </a:ext>
                  </a:extLst>
                </a:gridCol>
              </a:tblGrid>
              <a:tr h="372095">
                <a:tc>
                  <a:txBody>
                    <a:bodyPr/>
                    <a:lstStyle/>
                    <a:p>
                      <a:endParaRPr lang="en-US" sz="16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1</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302564"/>
                  </a:ext>
                </a:extLst>
              </a:tr>
              <a:tr h="471007">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42171094"/>
                  </a:ext>
                </a:extLst>
              </a:tr>
              <a:tr h="471007">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04089827"/>
                  </a:ext>
                </a:extLst>
              </a:tr>
              <a:tr h="471007">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691066575"/>
                  </a:ext>
                </a:extLst>
              </a:tr>
              <a:tr h="471007">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97416276"/>
                  </a:ext>
                </a:extLst>
              </a:tr>
              <a:tr h="471007">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96752244"/>
                  </a:ext>
                </a:extLst>
              </a:tr>
              <a:tr h="471007">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94913902"/>
                  </a:ext>
                </a:extLst>
              </a:tr>
              <a:tr h="471007">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477613390"/>
                  </a:ext>
                </a:extLst>
              </a:tr>
            </a:tbl>
          </a:graphicData>
        </a:graphic>
      </p:graphicFrame>
      <p:graphicFrame>
        <p:nvGraphicFramePr>
          <p:cNvPr id="167" name="Table 166">
            <a:extLst>
              <a:ext uri="{FF2B5EF4-FFF2-40B4-BE49-F238E27FC236}">
                <a16:creationId xmlns:a16="http://schemas.microsoft.com/office/drawing/2014/main" id="{FB99F13B-8C9C-F34B-A2A9-E73A3FC2F0E2}"/>
              </a:ext>
            </a:extLst>
          </p:cNvPr>
          <p:cNvGraphicFramePr>
            <a:graphicFrameLocks noGrp="1"/>
          </p:cNvGraphicFramePr>
          <p:nvPr>
            <p:extLst>
              <p:ext uri="{D42A27DB-BD31-4B8C-83A1-F6EECF244321}">
                <p14:modId xmlns:p14="http://schemas.microsoft.com/office/powerpoint/2010/main" val="601154756"/>
              </p:ext>
            </p:extLst>
          </p:nvPr>
        </p:nvGraphicFramePr>
        <p:xfrm>
          <a:off x="2286000" y="2057400"/>
          <a:ext cx="1733625" cy="3669144"/>
        </p:xfrm>
        <a:graphic>
          <a:graphicData uri="http://schemas.openxmlformats.org/drawingml/2006/table">
            <a:tbl>
              <a:tblPr firstRow="1" bandRow="1">
                <a:tableStyleId>{5202B0CA-FC54-4496-8BCA-5EF66A818D29}</a:tableStyleId>
              </a:tblPr>
              <a:tblGrid>
                <a:gridCol w="346725">
                  <a:extLst>
                    <a:ext uri="{9D8B030D-6E8A-4147-A177-3AD203B41FA5}">
                      <a16:colId xmlns:a16="http://schemas.microsoft.com/office/drawing/2014/main" val="3317343669"/>
                    </a:ext>
                  </a:extLst>
                </a:gridCol>
                <a:gridCol w="346725">
                  <a:extLst>
                    <a:ext uri="{9D8B030D-6E8A-4147-A177-3AD203B41FA5}">
                      <a16:colId xmlns:a16="http://schemas.microsoft.com/office/drawing/2014/main" val="3392021865"/>
                    </a:ext>
                  </a:extLst>
                </a:gridCol>
                <a:gridCol w="346725">
                  <a:extLst>
                    <a:ext uri="{9D8B030D-6E8A-4147-A177-3AD203B41FA5}">
                      <a16:colId xmlns:a16="http://schemas.microsoft.com/office/drawing/2014/main" val="2539882549"/>
                    </a:ext>
                  </a:extLst>
                </a:gridCol>
                <a:gridCol w="346725">
                  <a:extLst>
                    <a:ext uri="{9D8B030D-6E8A-4147-A177-3AD203B41FA5}">
                      <a16:colId xmlns:a16="http://schemas.microsoft.com/office/drawing/2014/main" val="2365256915"/>
                    </a:ext>
                  </a:extLst>
                </a:gridCol>
                <a:gridCol w="346725">
                  <a:extLst>
                    <a:ext uri="{9D8B030D-6E8A-4147-A177-3AD203B41FA5}">
                      <a16:colId xmlns:a16="http://schemas.microsoft.com/office/drawing/2014/main" val="1619652390"/>
                    </a:ext>
                  </a:extLst>
                </a:gridCol>
              </a:tblGrid>
              <a:tr h="372095">
                <a:tc>
                  <a:txBody>
                    <a:bodyPr/>
                    <a:lstStyle/>
                    <a:p>
                      <a:endParaRPr lang="en-US" sz="200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rPr>
                        <a:t>d1</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d4</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302564"/>
                  </a:ext>
                </a:extLst>
              </a:tr>
              <a:tr h="471007">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171094"/>
                  </a:ext>
                </a:extLst>
              </a:tr>
              <a:tr h="471007">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089827"/>
                  </a:ext>
                </a:extLst>
              </a:tr>
              <a:tr h="471007">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066575"/>
                  </a:ext>
                </a:extLst>
              </a:tr>
              <a:tr h="471007">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7416276"/>
                  </a:ext>
                </a:extLst>
              </a:tr>
              <a:tr h="471007">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752244"/>
                  </a:ext>
                </a:extLst>
              </a:tr>
              <a:tr h="471007">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913902"/>
                  </a:ext>
                </a:extLst>
              </a:tr>
              <a:tr h="471007">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613390"/>
                  </a:ext>
                </a:extLst>
              </a:tr>
            </a:tbl>
          </a:graphicData>
        </a:graphic>
      </p:graphicFrame>
      <p:sp>
        <p:nvSpPr>
          <p:cNvPr id="38" name="Rectangle 37">
            <a:extLst>
              <a:ext uri="{FF2B5EF4-FFF2-40B4-BE49-F238E27FC236}">
                <a16:creationId xmlns:a16="http://schemas.microsoft.com/office/drawing/2014/main" id="{F56ED021-1DAC-4043-B6B7-80A29BBCE7EB}"/>
              </a:ext>
            </a:extLst>
          </p:cNvPr>
          <p:cNvSpPr/>
          <p:nvPr/>
        </p:nvSpPr>
        <p:spPr>
          <a:xfrm>
            <a:off x="2288369" y="1371600"/>
            <a:ext cx="2512231"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Input matrix ( 7 x 4)</a:t>
            </a:r>
          </a:p>
          <a:p>
            <a:r>
              <a:rPr lang="en-US" sz="1600" dirty="0">
                <a:latin typeface="Arial" panose="020B0604020202020204" pitchFamily="34" charset="0"/>
                <a:cs typeface="Arial" panose="020B0604020202020204" pitchFamily="34" charset="0"/>
              </a:rPr>
              <a:t>(Shingles x Documents) </a:t>
            </a:r>
          </a:p>
        </p:txBody>
      </p:sp>
      <p:sp>
        <p:nvSpPr>
          <p:cNvPr id="43" name="TextBox 42">
            <a:extLst>
              <a:ext uri="{FF2B5EF4-FFF2-40B4-BE49-F238E27FC236}">
                <a16:creationId xmlns:a16="http://schemas.microsoft.com/office/drawing/2014/main" id="{78C7DA6C-9E99-2446-A147-219AE095225B}"/>
              </a:ext>
            </a:extLst>
          </p:cNvPr>
          <p:cNvSpPr txBox="1"/>
          <p:nvPr/>
        </p:nvSpPr>
        <p:spPr>
          <a:xfrm>
            <a:off x="6646106" y="1447802"/>
            <a:ext cx="1736373" cy="584775"/>
          </a:xfrm>
          <a:prstGeom prst="rect">
            <a:avLst/>
          </a:prstGeom>
          <a:noFill/>
        </p:spPr>
        <p:txBody>
          <a:bodyPr wrap="none" rtlCol="0">
            <a:spAutoFit/>
          </a:bodyPr>
          <a:lstStyle/>
          <a:p>
            <a:pPr algn="ctr"/>
            <a:r>
              <a:rPr lang="en-US" sz="1600" dirty="0">
                <a:latin typeface="Arial" pitchFamily="34" charset="0"/>
                <a:cs typeface="Arial" pitchFamily="34" charset="0"/>
              </a:rPr>
              <a:t>Signature matrix </a:t>
            </a:r>
          </a:p>
          <a:p>
            <a:pPr algn="ctr"/>
            <a:r>
              <a:rPr lang="en-US" sz="1600" dirty="0">
                <a:latin typeface="Arial" pitchFamily="34" charset="0"/>
                <a:cs typeface="Arial" pitchFamily="34" charset="0"/>
              </a:rPr>
              <a:t>(3 x 4)</a:t>
            </a:r>
          </a:p>
        </p:txBody>
      </p:sp>
      <p:sp>
        <p:nvSpPr>
          <p:cNvPr id="178" name="TextBox 177">
            <a:extLst>
              <a:ext uri="{FF2B5EF4-FFF2-40B4-BE49-F238E27FC236}">
                <a16:creationId xmlns:a16="http://schemas.microsoft.com/office/drawing/2014/main" id="{5A654969-05BD-554B-A21A-B82BD36AD90C}"/>
              </a:ext>
            </a:extLst>
          </p:cNvPr>
          <p:cNvSpPr txBox="1"/>
          <p:nvPr/>
        </p:nvSpPr>
        <p:spPr>
          <a:xfrm>
            <a:off x="7661765" y="6351508"/>
            <a:ext cx="445635" cy="369332"/>
          </a:xfrm>
          <a:prstGeom prst="rect">
            <a:avLst/>
          </a:prstGeom>
          <a:noFill/>
        </p:spPr>
        <p:txBody>
          <a:bodyPr wrap="none" rtlCol="0">
            <a:spAutoFit/>
          </a:bodyPr>
          <a:lstStyle/>
          <a:p>
            <a:r>
              <a:rPr lang="en-US" dirty="0">
                <a:latin typeface="Arial" pitchFamily="34" charset="0"/>
                <a:cs typeface="Arial" pitchFamily="34" charset="0"/>
              </a:rPr>
              <a:t>Ye</a:t>
            </a:r>
          </a:p>
        </p:txBody>
      </p:sp>
      <p:graphicFrame>
        <p:nvGraphicFramePr>
          <p:cNvPr id="20" name="Table 19">
            <a:extLst>
              <a:ext uri="{FF2B5EF4-FFF2-40B4-BE49-F238E27FC236}">
                <a16:creationId xmlns:a16="http://schemas.microsoft.com/office/drawing/2014/main" id="{72FB2352-B4DF-2848-9340-CFC33706A3A5}"/>
              </a:ext>
            </a:extLst>
          </p:cNvPr>
          <p:cNvGraphicFramePr>
            <a:graphicFrameLocks noGrp="1"/>
          </p:cNvGraphicFramePr>
          <p:nvPr>
            <p:extLst>
              <p:ext uri="{D42A27DB-BD31-4B8C-83A1-F6EECF244321}">
                <p14:modId xmlns:p14="http://schemas.microsoft.com/office/powerpoint/2010/main" val="951362505"/>
              </p:ext>
            </p:extLst>
          </p:nvPr>
        </p:nvGraphicFramePr>
        <p:xfrm>
          <a:off x="6880352" y="2384324"/>
          <a:ext cx="1574996" cy="1159425"/>
        </p:xfrm>
        <a:graphic>
          <a:graphicData uri="http://schemas.openxmlformats.org/drawingml/2006/table">
            <a:tbl>
              <a:tblPr firstRow="1" bandRow="1">
                <a:tableStyleId>{5202B0CA-FC54-4496-8BCA-5EF66A818D29}</a:tableStyleId>
              </a:tblPr>
              <a:tblGrid>
                <a:gridCol w="393749">
                  <a:extLst>
                    <a:ext uri="{9D8B030D-6E8A-4147-A177-3AD203B41FA5}">
                      <a16:colId xmlns:a16="http://schemas.microsoft.com/office/drawing/2014/main" val="3392021865"/>
                    </a:ext>
                  </a:extLst>
                </a:gridCol>
                <a:gridCol w="393749">
                  <a:extLst>
                    <a:ext uri="{9D8B030D-6E8A-4147-A177-3AD203B41FA5}">
                      <a16:colId xmlns:a16="http://schemas.microsoft.com/office/drawing/2014/main" val="2539882549"/>
                    </a:ext>
                  </a:extLst>
                </a:gridCol>
                <a:gridCol w="393749">
                  <a:extLst>
                    <a:ext uri="{9D8B030D-6E8A-4147-A177-3AD203B41FA5}">
                      <a16:colId xmlns:a16="http://schemas.microsoft.com/office/drawing/2014/main" val="2365256915"/>
                    </a:ext>
                  </a:extLst>
                </a:gridCol>
                <a:gridCol w="393749">
                  <a:extLst>
                    <a:ext uri="{9D8B030D-6E8A-4147-A177-3AD203B41FA5}">
                      <a16:colId xmlns:a16="http://schemas.microsoft.com/office/drawing/2014/main" val="1619652390"/>
                    </a:ext>
                  </a:extLst>
                </a:gridCol>
              </a:tblGrid>
              <a:tr h="386475">
                <a:tc>
                  <a:txBody>
                    <a:bodyPr/>
                    <a:lstStyle/>
                    <a:p>
                      <a:r>
                        <a:rPr lang="en-US" sz="2000" b="0" dirty="0">
                          <a:solidFill>
                            <a:schemeClr val="tx1"/>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42171094"/>
                  </a:ext>
                </a:extLst>
              </a:tr>
              <a:tr h="386475">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04089827"/>
                  </a:ext>
                </a:extLst>
              </a:tr>
              <a:tr h="386475">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91066575"/>
                  </a:ext>
                </a:extLst>
              </a:tr>
            </a:tbl>
          </a:graphicData>
        </a:graphic>
      </p:graphicFrame>
      <p:sp>
        <p:nvSpPr>
          <p:cNvPr id="21" name="Oval 20">
            <a:extLst>
              <a:ext uri="{FF2B5EF4-FFF2-40B4-BE49-F238E27FC236}">
                <a16:creationId xmlns:a16="http://schemas.microsoft.com/office/drawing/2014/main" id="{7D70F2FD-8145-5046-943C-D1B959CCFB01}"/>
              </a:ext>
            </a:extLst>
          </p:cNvPr>
          <p:cNvSpPr/>
          <p:nvPr/>
        </p:nvSpPr>
        <p:spPr>
          <a:xfrm>
            <a:off x="6858000" y="2407975"/>
            <a:ext cx="385233" cy="376146"/>
          </a:xfrm>
          <a:prstGeom prst="ellips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F75FDC2-C188-E743-A986-E8001113CE3C}"/>
              </a:ext>
            </a:extLst>
          </p:cNvPr>
          <p:cNvSpPr/>
          <p:nvPr/>
        </p:nvSpPr>
        <p:spPr>
          <a:xfrm>
            <a:off x="6463627" y="2373868"/>
            <a:ext cx="439544"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1</a:t>
            </a:r>
            <a:endParaRPr lang="en-US" dirty="0"/>
          </a:p>
        </p:txBody>
      </p:sp>
      <p:sp>
        <p:nvSpPr>
          <p:cNvPr id="23" name="Rectangle 22">
            <a:extLst>
              <a:ext uri="{FF2B5EF4-FFF2-40B4-BE49-F238E27FC236}">
                <a16:creationId xmlns:a16="http://schemas.microsoft.com/office/drawing/2014/main" id="{B3B261F3-BEE1-6F48-BBFF-3F1D077ABD66}"/>
              </a:ext>
            </a:extLst>
          </p:cNvPr>
          <p:cNvSpPr/>
          <p:nvPr/>
        </p:nvSpPr>
        <p:spPr>
          <a:xfrm>
            <a:off x="6458211" y="2779370"/>
            <a:ext cx="439544"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2</a:t>
            </a:r>
            <a:endParaRPr lang="en-US" dirty="0"/>
          </a:p>
        </p:txBody>
      </p:sp>
      <p:sp>
        <p:nvSpPr>
          <p:cNvPr id="24" name="Rectangle 23">
            <a:extLst>
              <a:ext uri="{FF2B5EF4-FFF2-40B4-BE49-F238E27FC236}">
                <a16:creationId xmlns:a16="http://schemas.microsoft.com/office/drawing/2014/main" id="{37297129-3AB5-D542-B1C1-3609FC4A719A}"/>
              </a:ext>
            </a:extLst>
          </p:cNvPr>
          <p:cNvSpPr/>
          <p:nvPr/>
        </p:nvSpPr>
        <p:spPr>
          <a:xfrm>
            <a:off x="6477000" y="3135868"/>
            <a:ext cx="439544"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3</a:t>
            </a:r>
            <a:endParaRPr lang="en-US" dirty="0"/>
          </a:p>
        </p:txBody>
      </p:sp>
      <p:graphicFrame>
        <p:nvGraphicFramePr>
          <p:cNvPr id="7" name="Table 6">
            <a:extLst>
              <a:ext uri="{FF2B5EF4-FFF2-40B4-BE49-F238E27FC236}">
                <a16:creationId xmlns:a16="http://schemas.microsoft.com/office/drawing/2014/main" id="{1046E323-09D0-354A-BC63-6BF61271014E}"/>
              </a:ext>
            </a:extLst>
          </p:cNvPr>
          <p:cNvGraphicFramePr>
            <a:graphicFrameLocks noGrp="1"/>
          </p:cNvGraphicFramePr>
          <p:nvPr>
            <p:extLst>
              <p:ext uri="{D42A27DB-BD31-4B8C-83A1-F6EECF244321}">
                <p14:modId xmlns:p14="http://schemas.microsoft.com/office/powerpoint/2010/main" val="1602451348"/>
              </p:ext>
            </p:extLst>
          </p:nvPr>
        </p:nvGraphicFramePr>
        <p:xfrm>
          <a:off x="6908066" y="2047481"/>
          <a:ext cx="1574996" cy="372095"/>
        </p:xfrm>
        <a:graphic>
          <a:graphicData uri="http://schemas.openxmlformats.org/drawingml/2006/table">
            <a:tbl>
              <a:tblPr firstRow="1" bandRow="1">
                <a:tableStyleId>{5202B0CA-FC54-4496-8BCA-5EF66A818D29}</a:tableStyleId>
              </a:tblPr>
              <a:tblGrid>
                <a:gridCol w="393749">
                  <a:extLst>
                    <a:ext uri="{9D8B030D-6E8A-4147-A177-3AD203B41FA5}">
                      <a16:colId xmlns:a16="http://schemas.microsoft.com/office/drawing/2014/main" val="1643897980"/>
                    </a:ext>
                  </a:extLst>
                </a:gridCol>
                <a:gridCol w="393749">
                  <a:extLst>
                    <a:ext uri="{9D8B030D-6E8A-4147-A177-3AD203B41FA5}">
                      <a16:colId xmlns:a16="http://schemas.microsoft.com/office/drawing/2014/main" val="3444897444"/>
                    </a:ext>
                  </a:extLst>
                </a:gridCol>
                <a:gridCol w="393749">
                  <a:extLst>
                    <a:ext uri="{9D8B030D-6E8A-4147-A177-3AD203B41FA5}">
                      <a16:colId xmlns:a16="http://schemas.microsoft.com/office/drawing/2014/main" val="1431986545"/>
                    </a:ext>
                  </a:extLst>
                </a:gridCol>
                <a:gridCol w="393749">
                  <a:extLst>
                    <a:ext uri="{9D8B030D-6E8A-4147-A177-3AD203B41FA5}">
                      <a16:colId xmlns:a16="http://schemas.microsoft.com/office/drawing/2014/main" val="370448109"/>
                    </a:ext>
                  </a:extLst>
                </a:gridCol>
              </a:tblGrid>
              <a:tr h="372095">
                <a:tc>
                  <a:txBody>
                    <a:bodyPr/>
                    <a:lstStyle/>
                    <a:p>
                      <a:r>
                        <a:rPr lang="en-US" sz="2000" b="0" dirty="0">
                          <a:solidFill>
                            <a:schemeClr val="tx1"/>
                          </a:solidFill>
                          <a:latin typeface="Arial" panose="020B0604020202020204" pitchFamily="34" charset="0"/>
                          <a:cs typeface="Arial" panose="020B0604020202020204" pitchFamily="34" charset="0"/>
                        </a:rPr>
                        <a:t>d1</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d4</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4292567"/>
                  </a:ext>
                </a:extLst>
              </a:tr>
            </a:tbl>
          </a:graphicData>
        </a:graphic>
      </p:graphicFrame>
      <p:cxnSp>
        <p:nvCxnSpPr>
          <p:cNvPr id="10" name="Straight Arrow Connector 9">
            <a:extLst>
              <a:ext uri="{FF2B5EF4-FFF2-40B4-BE49-F238E27FC236}">
                <a16:creationId xmlns:a16="http://schemas.microsoft.com/office/drawing/2014/main" id="{DAE0D1BB-0D00-7E4C-B07C-A05C7D00A3D9}"/>
              </a:ext>
            </a:extLst>
          </p:cNvPr>
          <p:cNvCxnSpPr>
            <a:cxnSpLocks/>
          </p:cNvCxnSpPr>
          <p:nvPr/>
        </p:nvCxnSpPr>
        <p:spPr>
          <a:xfrm flipV="1">
            <a:off x="6544271" y="2650074"/>
            <a:ext cx="332518" cy="19461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FC002E4-022D-3B48-BADE-F33B5B6D245E}"/>
              </a:ext>
            </a:extLst>
          </p:cNvPr>
          <p:cNvSpPr txBox="1"/>
          <p:nvPr/>
        </p:nvSpPr>
        <p:spPr>
          <a:xfrm>
            <a:off x="4223805" y="2133600"/>
            <a:ext cx="2298114" cy="1323439"/>
          </a:xfrm>
          <a:prstGeom prst="rect">
            <a:avLst/>
          </a:prstGeom>
          <a:noFill/>
          <a:ln>
            <a:solidFill>
              <a:schemeClr val="bg2"/>
            </a:solidFill>
          </a:ln>
        </p:spPr>
        <p:txBody>
          <a:bodyPr wrap="square" rtlCol="0">
            <a:spAutoFit/>
          </a:bodyPr>
          <a:lstStyle/>
          <a:p>
            <a:r>
              <a:rPr lang="en-US" sz="1600" dirty="0">
                <a:latin typeface="Arial" pitchFamily="34" charset="0"/>
                <a:cs typeface="Arial" pitchFamily="34" charset="0"/>
              </a:rPr>
              <a:t>For d1, the rows (in permutated order </a:t>
            </a:r>
            <a:r>
              <a:rPr lang="en-US" sz="1600" dirty="0">
                <a:latin typeface="Arial" panose="020B0604020202020204" pitchFamily="34" charset="0"/>
                <a:cs typeface="Arial" panose="020B0604020202020204" pitchFamily="34" charset="0"/>
                <a:sym typeface="Symbol"/>
              </a:rPr>
              <a:t>1</a:t>
            </a:r>
            <a:r>
              <a:rPr lang="en-US" sz="1600" dirty="0">
                <a:latin typeface="Arial" pitchFamily="34" charset="0"/>
                <a:cs typeface="Arial" pitchFamily="34" charset="0"/>
              </a:rPr>
              <a:t>) having value 1:</a:t>
            </a:r>
          </a:p>
          <a:p>
            <a:r>
              <a:rPr lang="en-US" sz="1600" dirty="0">
                <a:latin typeface="Arial" pitchFamily="34" charset="0"/>
                <a:cs typeface="Arial" pitchFamily="34" charset="0"/>
              </a:rPr>
              <a:t>2, 3, 5, 4. </a:t>
            </a:r>
          </a:p>
          <a:p>
            <a:r>
              <a:rPr lang="en-US" sz="1600" dirty="0">
                <a:latin typeface="Arial" pitchFamily="34" charset="0"/>
                <a:cs typeface="Arial" pitchFamily="34" charset="0"/>
              </a:rPr>
              <a:t>So, the first row is 2.</a:t>
            </a:r>
          </a:p>
        </p:txBody>
      </p:sp>
      <p:sp>
        <p:nvSpPr>
          <p:cNvPr id="30" name="Oval 29">
            <a:extLst>
              <a:ext uri="{FF2B5EF4-FFF2-40B4-BE49-F238E27FC236}">
                <a16:creationId xmlns:a16="http://schemas.microsoft.com/office/drawing/2014/main" id="{B1D07ED6-8A5A-BD4E-9205-90346981E6AF}"/>
              </a:ext>
            </a:extLst>
          </p:cNvPr>
          <p:cNvSpPr/>
          <p:nvPr/>
        </p:nvSpPr>
        <p:spPr>
          <a:xfrm>
            <a:off x="7691967" y="2806491"/>
            <a:ext cx="385233" cy="342211"/>
          </a:xfrm>
          <a:prstGeom prst="ellips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C47E745-67DA-A34F-AD0F-C20814CF3916}"/>
              </a:ext>
            </a:extLst>
          </p:cNvPr>
          <p:cNvSpPr txBox="1"/>
          <p:nvPr/>
        </p:nvSpPr>
        <p:spPr>
          <a:xfrm>
            <a:off x="4255084" y="3581400"/>
            <a:ext cx="2221916" cy="1323439"/>
          </a:xfrm>
          <a:prstGeom prst="rect">
            <a:avLst/>
          </a:prstGeom>
          <a:noFill/>
          <a:ln>
            <a:solidFill>
              <a:schemeClr val="bg2"/>
            </a:solidFill>
          </a:ln>
        </p:spPr>
        <p:txBody>
          <a:bodyPr wrap="square" rtlCol="0">
            <a:spAutoFit/>
          </a:bodyPr>
          <a:lstStyle/>
          <a:p>
            <a:r>
              <a:rPr lang="en-US" sz="1600" dirty="0">
                <a:latin typeface="Arial" pitchFamily="34" charset="0"/>
                <a:cs typeface="Arial" pitchFamily="34" charset="0"/>
              </a:rPr>
              <a:t>For d3, the rows (in permutated order </a:t>
            </a:r>
            <a:r>
              <a:rPr lang="en-US" sz="1600" dirty="0">
                <a:latin typeface="Arial" panose="020B0604020202020204" pitchFamily="34" charset="0"/>
                <a:cs typeface="Arial" panose="020B0604020202020204" pitchFamily="34" charset="0"/>
                <a:sym typeface="Symbol"/>
              </a:rPr>
              <a:t>2</a:t>
            </a:r>
            <a:r>
              <a:rPr lang="en-US" sz="1600" dirty="0">
                <a:latin typeface="Arial" pitchFamily="34" charset="0"/>
                <a:cs typeface="Arial" pitchFamily="34" charset="0"/>
              </a:rPr>
              <a:t>) having value 1:</a:t>
            </a:r>
          </a:p>
          <a:p>
            <a:r>
              <a:rPr lang="en-US" sz="1600" dirty="0">
                <a:latin typeface="Arial" pitchFamily="34" charset="0"/>
                <a:cs typeface="Arial" pitchFamily="34" charset="0"/>
              </a:rPr>
              <a:t>4, 7, 5. </a:t>
            </a:r>
          </a:p>
          <a:p>
            <a:r>
              <a:rPr lang="en-US" sz="1600" dirty="0">
                <a:latin typeface="Arial" pitchFamily="34" charset="0"/>
                <a:cs typeface="Arial" pitchFamily="34" charset="0"/>
              </a:rPr>
              <a:t>So, the first row is 4.</a:t>
            </a:r>
          </a:p>
        </p:txBody>
      </p:sp>
      <p:cxnSp>
        <p:nvCxnSpPr>
          <p:cNvPr id="32" name="Straight Arrow Connector 31">
            <a:extLst>
              <a:ext uri="{FF2B5EF4-FFF2-40B4-BE49-F238E27FC236}">
                <a16:creationId xmlns:a16="http://schemas.microsoft.com/office/drawing/2014/main" id="{353D1111-C22E-8E40-AEBB-48D9D910A091}"/>
              </a:ext>
            </a:extLst>
          </p:cNvPr>
          <p:cNvCxnSpPr>
            <a:cxnSpLocks/>
          </p:cNvCxnSpPr>
          <p:nvPr/>
        </p:nvCxnSpPr>
        <p:spPr>
          <a:xfrm flipV="1">
            <a:off x="6458211" y="3120890"/>
            <a:ext cx="1378665" cy="103612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0ABFCED1-B084-2A4C-B98F-C2300699970C}"/>
              </a:ext>
            </a:extLst>
          </p:cNvPr>
          <p:cNvSpPr/>
          <p:nvPr/>
        </p:nvSpPr>
        <p:spPr>
          <a:xfrm>
            <a:off x="8052371" y="3201538"/>
            <a:ext cx="385233" cy="342211"/>
          </a:xfrm>
          <a:prstGeom prst="ellips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C5294CB-CD61-8E46-900C-833B8778C485}"/>
              </a:ext>
            </a:extLst>
          </p:cNvPr>
          <p:cNvSpPr txBox="1"/>
          <p:nvPr/>
        </p:nvSpPr>
        <p:spPr>
          <a:xfrm>
            <a:off x="6668731" y="4086759"/>
            <a:ext cx="2221914" cy="1323439"/>
          </a:xfrm>
          <a:prstGeom prst="rect">
            <a:avLst/>
          </a:prstGeom>
          <a:noFill/>
          <a:ln>
            <a:solidFill>
              <a:schemeClr val="bg2"/>
            </a:solidFill>
          </a:ln>
        </p:spPr>
        <p:txBody>
          <a:bodyPr wrap="square" rtlCol="0">
            <a:spAutoFit/>
          </a:bodyPr>
          <a:lstStyle/>
          <a:p>
            <a:r>
              <a:rPr lang="en-US" sz="1600" dirty="0">
                <a:latin typeface="Arial" pitchFamily="34" charset="0"/>
                <a:cs typeface="Arial" pitchFamily="34" charset="0"/>
              </a:rPr>
              <a:t>For d4, the rows (in permutated order </a:t>
            </a:r>
            <a:r>
              <a:rPr lang="en-US" sz="1600" dirty="0">
                <a:latin typeface="Arial" panose="020B0604020202020204" pitchFamily="34" charset="0"/>
                <a:cs typeface="Arial" panose="020B0604020202020204" pitchFamily="34" charset="0"/>
                <a:sym typeface="Symbol"/>
              </a:rPr>
              <a:t>3</a:t>
            </a:r>
            <a:r>
              <a:rPr lang="en-US" sz="1600" dirty="0">
                <a:latin typeface="Arial" pitchFamily="34" charset="0"/>
                <a:cs typeface="Arial" pitchFamily="34" charset="0"/>
              </a:rPr>
              <a:t>) having value 1:</a:t>
            </a:r>
          </a:p>
          <a:p>
            <a:r>
              <a:rPr lang="en-US" sz="1600" dirty="0">
                <a:latin typeface="Arial" pitchFamily="34" charset="0"/>
                <a:cs typeface="Arial" pitchFamily="34" charset="0"/>
              </a:rPr>
              <a:t>4, 7, 2, 6 </a:t>
            </a:r>
          </a:p>
          <a:p>
            <a:r>
              <a:rPr lang="en-US" sz="1600" dirty="0">
                <a:latin typeface="Arial" pitchFamily="34" charset="0"/>
                <a:cs typeface="Arial" pitchFamily="34" charset="0"/>
              </a:rPr>
              <a:t>So, the first row is 2.</a:t>
            </a:r>
          </a:p>
        </p:txBody>
      </p:sp>
      <p:cxnSp>
        <p:nvCxnSpPr>
          <p:cNvPr id="52" name="Straight Arrow Connector 51">
            <a:extLst>
              <a:ext uri="{FF2B5EF4-FFF2-40B4-BE49-F238E27FC236}">
                <a16:creationId xmlns:a16="http://schemas.microsoft.com/office/drawing/2014/main" id="{2C30DAD4-62E8-434E-A9A3-88F8CCACB4F3}"/>
              </a:ext>
            </a:extLst>
          </p:cNvPr>
          <p:cNvCxnSpPr>
            <a:cxnSpLocks/>
          </p:cNvCxnSpPr>
          <p:nvPr/>
        </p:nvCxnSpPr>
        <p:spPr>
          <a:xfrm flipV="1">
            <a:off x="8077200" y="3543750"/>
            <a:ext cx="127196" cy="49485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76FEA402-38DB-9398-42F1-F686AE35F376}"/>
              </a:ext>
            </a:extLst>
          </p:cNvPr>
          <p:cNvSpPr txBox="1"/>
          <p:nvPr/>
        </p:nvSpPr>
        <p:spPr>
          <a:xfrm>
            <a:off x="485887" y="5877183"/>
            <a:ext cx="2635658" cy="338554"/>
          </a:xfrm>
          <a:prstGeom prst="rect">
            <a:avLst/>
          </a:prstGeom>
          <a:noFill/>
        </p:spPr>
        <p:txBody>
          <a:bodyPr wrap="none" rtlCol="0">
            <a:spAutoFit/>
          </a:bodyPr>
          <a:lstStyle/>
          <a:p>
            <a:r>
              <a:rPr lang="en-US" sz="1600" dirty="0">
                <a:latin typeface="Arial" pitchFamily="34" charset="0"/>
                <a:cs typeface="Arial" pitchFamily="34" charset="0"/>
              </a:rPr>
              <a:t>row 7 becomes row 4 in </a:t>
            </a:r>
            <a:r>
              <a:rPr lang="en-US" sz="1600" dirty="0">
                <a:latin typeface="Arial" panose="020B0604020202020204" pitchFamily="34" charset="0"/>
                <a:cs typeface="Arial" panose="020B0604020202020204" pitchFamily="34" charset="0"/>
                <a:sym typeface="Symbol"/>
              </a:rPr>
              <a:t>1</a:t>
            </a:r>
            <a:endParaRPr lang="en-US" sz="1600" dirty="0">
              <a:latin typeface="Arial" pitchFamily="34" charset="0"/>
              <a:cs typeface="Arial" pitchFamily="34" charset="0"/>
            </a:endParaRPr>
          </a:p>
        </p:txBody>
      </p:sp>
      <p:sp>
        <p:nvSpPr>
          <p:cNvPr id="9" name="Oval 8">
            <a:extLst>
              <a:ext uri="{FF2B5EF4-FFF2-40B4-BE49-F238E27FC236}">
                <a16:creationId xmlns:a16="http://schemas.microsoft.com/office/drawing/2014/main" id="{DB9D8773-EECF-69D2-78DC-1F9F86B4B790}"/>
              </a:ext>
            </a:extLst>
          </p:cNvPr>
          <p:cNvSpPr/>
          <p:nvPr/>
        </p:nvSpPr>
        <p:spPr>
          <a:xfrm>
            <a:off x="750310" y="5315272"/>
            <a:ext cx="385233" cy="376146"/>
          </a:xfrm>
          <a:prstGeom prst="ellips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836CE841-5E7A-9B4F-42A7-BD4136A044F6}"/>
              </a:ext>
            </a:extLst>
          </p:cNvPr>
          <p:cNvCxnSpPr>
            <a:cxnSpLocks/>
          </p:cNvCxnSpPr>
          <p:nvPr/>
        </p:nvCxnSpPr>
        <p:spPr>
          <a:xfrm flipV="1">
            <a:off x="990600" y="5685703"/>
            <a:ext cx="0" cy="204464"/>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61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The </a:t>
            </a:r>
            <a:r>
              <a:rPr lang="en-US" dirty="0" err="1"/>
              <a:t>MinHash</a:t>
            </a:r>
            <a:r>
              <a:rPr lang="en-US" dirty="0"/>
              <a:t> Property</a:t>
            </a:r>
          </a:p>
        </p:txBody>
      </p:sp>
      <p:sp>
        <p:nvSpPr>
          <p:cNvPr id="38915" name="Rectangle 3"/>
          <p:cNvSpPr>
            <a:spLocks noGrp="1" noChangeArrowheads="1"/>
          </p:cNvSpPr>
          <p:nvPr>
            <p:ph idx="1"/>
          </p:nvPr>
        </p:nvSpPr>
        <p:spPr>
          <a:xfrm>
            <a:off x="228600" y="1295400"/>
            <a:ext cx="8793480" cy="5410200"/>
          </a:xfrm>
        </p:spPr>
        <p:txBody>
          <a:bodyPr>
            <a:normAutofit fontScale="92500"/>
          </a:bodyPr>
          <a:lstStyle/>
          <a:p>
            <a:r>
              <a:rPr lang="en-US" b="1" dirty="0">
                <a:solidFill>
                  <a:srgbClr val="0000FF"/>
                </a:solidFill>
              </a:rPr>
              <a:t>Choose a random permutation </a:t>
            </a:r>
            <a:r>
              <a:rPr lang="en-US" b="1" dirty="0">
                <a:solidFill>
                  <a:srgbClr val="0000FF"/>
                </a:solidFill>
                <a:sym typeface="Symbol"/>
              </a:rPr>
              <a:t></a:t>
            </a:r>
            <a:endParaRPr lang="en-US" b="1" dirty="0">
              <a:solidFill>
                <a:srgbClr val="0000FF"/>
              </a:solidFill>
            </a:endParaRPr>
          </a:p>
          <a:p>
            <a:r>
              <a:rPr lang="en-US" b="1" u="sng" dirty="0"/>
              <a:t>Claim:</a:t>
            </a:r>
            <a:r>
              <a:rPr lang="en-US" b="1" dirty="0">
                <a:solidFill>
                  <a:srgbClr val="D60093"/>
                </a:solidFill>
              </a:rPr>
              <a:t> </a:t>
            </a:r>
            <a:r>
              <a:rPr lang="en-US" b="1" dirty="0" err="1">
                <a:solidFill>
                  <a:srgbClr val="D60093"/>
                </a:solidFill>
              </a:rPr>
              <a:t>Pr</a:t>
            </a:r>
            <a:r>
              <a:rPr lang="en-US" b="1" dirty="0">
                <a:solidFill>
                  <a:srgbClr val="D60093"/>
                </a:solidFill>
              </a:rPr>
              <a:t>[</a:t>
            </a:r>
            <a:r>
              <a:rPr lang="en-US" b="1" i="1" dirty="0">
                <a:solidFill>
                  <a:srgbClr val="D60093"/>
                </a:solidFill>
              </a:rPr>
              <a:t>h</a:t>
            </a:r>
            <a:r>
              <a:rPr lang="en-US" b="1" baseline="-25000" dirty="0">
                <a:solidFill>
                  <a:srgbClr val="D60093"/>
                </a:solidFill>
                <a:sym typeface="Symbol"/>
              </a:rPr>
              <a:t></a:t>
            </a:r>
            <a:r>
              <a:rPr lang="en-US" b="1" dirty="0">
                <a:solidFill>
                  <a:srgbClr val="D60093"/>
                </a:solidFill>
              </a:rPr>
              <a:t>(C</a:t>
            </a:r>
            <a:r>
              <a:rPr lang="en-US" b="1" baseline="-25000" dirty="0">
                <a:solidFill>
                  <a:srgbClr val="D60093"/>
                </a:solidFill>
              </a:rPr>
              <a:t>1</a:t>
            </a:r>
            <a:r>
              <a:rPr lang="en-US" b="1" dirty="0">
                <a:solidFill>
                  <a:srgbClr val="D60093"/>
                </a:solidFill>
              </a:rPr>
              <a:t>) = </a:t>
            </a:r>
            <a:r>
              <a:rPr lang="en-US" b="1" i="1" dirty="0">
                <a:solidFill>
                  <a:srgbClr val="D60093"/>
                </a:solidFill>
              </a:rPr>
              <a:t>h</a:t>
            </a:r>
            <a:r>
              <a:rPr lang="en-US" b="1" baseline="-25000" dirty="0">
                <a:solidFill>
                  <a:srgbClr val="D60093"/>
                </a:solidFill>
                <a:sym typeface="Symbol"/>
              </a:rPr>
              <a:t></a:t>
            </a:r>
            <a:r>
              <a:rPr lang="en-US" b="1" dirty="0">
                <a:solidFill>
                  <a:srgbClr val="D60093"/>
                </a:solidFill>
              </a:rPr>
              <a:t>(C</a:t>
            </a:r>
            <a:r>
              <a:rPr lang="en-US" b="1" baseline="-25000" dirty="0">
                <a:solidFill>
                  <a:srgbClr val="D60093"/>
                </a:solidFill>
              </a:rPr>
              <a:t>2</a:t>
            </a:r>
            <a:r>
              <a:rPr lang="en-US" b="1" dirty="0">
                <a:solidFill>
                  <a:srgbClr val="D60093"/>
                </a:solidFill>
              </a:rPr>
              <a:t>)] = </a:t>
            </a:r>
            <a:r>
              <a:rPr lang="en-US" b="1" i="1" dirty="0" err="1">
                <a:solidFill>
                  <a:srgbClr val="D60093"/>
                </a:solidFill>
              </a:rPr>
              <a:t>sim</a:t>
            </a:r>
            <a:r>
              <a:rPr lang="en-US" b="1" dirty="0">
                <a:solidFill>
                  <a:srgbClr val="D60093"/>
                </a:solidFill>
              </a:rPr>
              <a:t>(C</a:t>
            </a:r>
            <a:r>
              <a:rPr lang="en-US" b="1" baseline="-25000" dirty="0">
                <a:solidFill>
                  <a:srgbClr val="D60093"/>
                </a:solidFill>
              </a:rPr>
              <a:t>1</a:t>
            </a:r>
            <a:r>
              <a:rPr lang="en-US" b="1" dirty="0">
                <a:solidFill>
                  <a:srgbClr val="D60093"/>
                </a:solidFill>
              </a:rPr>
              <a:t>, C</a:t>
            </a:r>
            <a:r>
              <a:rPr lang="en-US" b="1" baseline="-25000" dirty="0">
                <a:solidFill>
                  <a:srgbClr val="D60093"/>
                </a:solidFill>
              </a:rPr>
              <a:t>2</a:t>
            </a:r>
            <a:r>
              <a:rPr lang="en-US" b="1" dirty="0">
                <a:solidFill>
                  <a:srgbClr val="D60093"/>
                </a:solidFill>
              </a:rPr>
              <a:t>) </a:t>
            </a:r>
          </a:p>
          <a:p>
            <a:r>
              <a:rPr lang="en-US" b="1" dirty="0">
                <a:solidFill>
                  <a:srgbClr val="008000"/>
                </a:solidFill>
              </a:rPr>
              <a:t>Why?</a:t>
            </a:r>
          </a:p>
          <a:p>
            <a:pPr lvl="1"/>
            <a:r>
              <a:rPr lang="en-US" dirty="0"/>
              <a:t>Let </a:t>
            </a:r>
            <a:r>
              <a:rPr lang="en-US" b="1" dirty="0"/>
              <a:t>X</a:t>
            </a:r>
            <a:r>
              <a:rPr lang="en-US" dirty="0"/>
              <a:t> be a doc (set of shingles), </a:t>
            </a:r>
            <a:r>
              <a:rPr lang="en-US" b="1" i="1" dirty="0">
                <a:sym typeface="Symbol"/>
              </a:rPr>
              <a:t>y </a:t>
            </a:r>
            <a:r>
              <a:rPr lang="en-US" b="1" i="1" dirty="0"/>
              <a:t>X</a:t>
            </a:r>
            <a:r>
              <a:rPr lang="en-US" dirty="0">
                <a:sym typeface="Symbol"/>
              </a:rPr>
              <a:t> is a shingle</a:t>
            </a:r>
            <a:endParaRPr lang="en-US" dirty="0"/>
          </a:p>
          <a:p>
            <a:pPr lvl="1"/>
            <a:r>
              <a:rPr lang="en-US" b="1" dirty="0">
                <a:solidFill>
                  <a:srgbClr val="008000"/>
                </a:solidFill>
              </a:rPr>
              <a:t>Then:</a:t>
            </a:r>
            <a:r>
              <a:rPr lang="en-US" dirty="0"/>
              <a:t> </a:t>
            </a:r>
            <a:r>
              <a:rPr lang="en-US" b="1" dirty="0"/>
              <a:t>Pr[</a:t>
            </a:r>
            <a:r>
              <a:rPr lang="en-US" b="1" dirty="0">
                <a:sym typeface="Symbol"/>
              </a:rPr>
              <a:t>(y) = min((X))] = 1/|X|</a:t>
            </a:r>
          </a:p>
          <a:p>
            <a:pPr lvl="2"/>
            <a:r>
              <a:rPr lang="en-US" dirty="0">
                <a:sym typeface="Symbol"/>
              </a:rPr>
              <a:t>It is equally likely that any </a:t>
            </a:r>
            <a:r>
              <a:rPr lang="en-US" b="1" i="1" dirty="0">
                <a:sym typeface="Symbol"/>
              </a:rPr>
              <a:t>y </a:t>
            </a:r>
            <a:r>
              <a:rPr lang="en-US" b="1" i="1" dirty="0"/>
              <a:t>X</a:t>
            </a:r>
            <a:r>
              <a:rPr lang="en-US" dirty="0">
                <a:sym typeface="Symbol"/>
              </a:rPr>
              <a:t> is mapped to the </a:t>
            </a:r>
            <a:r>
              <a:rPr lang="en-US" b="1" i="1" dirty="0">
                <a:sym typeface="Symbol"/>
              </a:rPr>
              <a:t>min</a:t>
            </a:r>
            <a:r>
              <a:rPr lang="en-US" dirty="0">
                <a:sym typeface="Symbol"/>
              </a:rPr>
              <a:t> element</a:t>
            </a:r>
          </a:p>
          <a:p>
            <a:pPr lvl="1"/>
            <a:r>
              <a:rPr lang="en-US" dirty="0">
                <a:sym typeface="Symbol"/>
              </a:rPr>
              <a:t>Let </a:t>
            </a:r>
            <a:r>
              <a:rPr lang="en-US" b="1" i="1" dirty="0">
                <a:sym typeface="Symbol"/>
              </a:rPr>
              <a:t>y</a:t>
            </a:r>
            <a:r>
              <a:rPr lang="en-US" dirty="0">
                <a:sym typeface="Symbol"/>
              </a:rPr>
              <a:t> be </a:t>
            </a:r>
            <a:r>
              <a:rPr lang="en-US" dirty="0" err="1">
                <a:sym typeface="Symbol"/>
              </a:rPr>
              <a:t>s.t.</a:t>
            </a:r>
            <a:r>
              <a:rPr lang="en-US" dirty="0">
                <a:sym typeface="Symbol"/>
              </a:rPr>
              <a:t> (y) = min((C</a:t>
            </a:r>
            <a:r>
              <a:rPr lang="en-US" baseline="-25000" dirty="0">
                <a:sym typeface="Symbol"/>
              </a:rPr>
              <a:t>1</a:t>
            </a:r>
            <a:r>
              <a:rPr lang="en-US" dirty="0">
                <a:sym typeface="Symbol"/>
              </a:rPr>
              <a:t>C</a:t>
            </a:r>
            <a:r>
              <a:rPr lang="en-US" baseline="-25000" dirty="0">
                <a:sym typeface="Symbol"/>
              </a:rPr>
              <a:t>2</a:t>
            </a:r>
            <a:r>
              <a:rPr lang="en-US" dirty="0">
                <a:sym typeface="Symbol"/>
              </a:rPr>
              <a:t>))</a:t>
            </a:r>
          </a:p>
          <a:p>
            <a:pPr lvl="1"/>
            <a:r>
              <a:rPr lang="en-US" b="1" dirty="0">
                <a:solidFill>
                  <a:srgbClr val="008000"/>
                </a:solidFill>
                <a:sym typeface="Symbol"/>
              </a:rPr>
              <a:t>Then either:</a:t>
            </a:r>
            <a:r>
              <a:rPr lang="en-US" dirty="0">
                <a:sym typeface="Symbol"/>
              </a:rPr>
              <a:t>	 (y) = min((C</a:t>
            </a:r>
            <a:r>
              <a:rPr lang="en-US" baseline="-25000" dirty="0">
                <a:sym typeface="Symbol"/>
              </a:rPr>
              <a:t>1</a:t>
            </a:r>
            <a:r>
              <a:rPr lang="en-US" dirty="0">
                <a:sym typeface="Symbol"/>
              </a:rPr>
              <a:t>))  if y  C</a:t>
            </a:r>
            <a:r>
              <a:rPr lang="en-US" baseline="-25000" dirty="0">
                <a:sym typeface="Symbol"/>
              </a:rPr>
              <a:t>1 </a:t>
            </a:r>
            <a:r>
              <a:rPr lang="en-US" dirty="0">
                <a:sym typeface="Symbol"/>
              </a:rPr>
              <a:t>, </a:t>
            </a:r>
            <a:r>
              <a:rPr lang="en-US" b="1" dirty="0">
                <a:sym typeface="Symbol"/>
              </a:rPr>
              <a:t>or</a:t>
            </a:r>
            <a:endParaRPr lang="en-US" b="1" baseline="-25000" dirty="0">
              <a:sym typeface="Symbol"/>
            </a:endParaRPr>
          </a:p>
          <a:p>
            <a:pPr lvl="1">
              <a:buNone/>
            </a:pPr>
            <a:r>
              <a:rPr lang="en-US" dirty="0">
                <a:sym typeface="Symbol"/>
              </a:rPr>
              <a:t>				 (y) = min((C</a:t>
            </a:r>
            <a:r>
              <a:rPr lang="en-US" baseline="-25000" dirty="0">
                <a:sym typeface="Symbol"/>
              </a:rPr>
              <a:t>2</a:t>
            </a:r>
            <a:r>
              <a:rPr lang="en-US" dirty="0">
                <a:sym typeface="Symbol"/>
              </a:rPr>
              <a:t>))  if y  C</a:t>
            </a:r>
            <a:r>
              <a:rPr lang="en-US" baseline="-25000" dirty="0">
                <a:sym typeface="Symbol"/>
              </a:rPr>
              <a:t>2</a:t>
            </a:r>
            <a:endParaRPr lang="en-US" baseline="-25000" dirty="0"/>
          </a:p>
          <a:p>
            <a:pPr lvl="1"/>
            <a:r>
              <a:rPr lang="en-US" dirty="0">
                <a:sym typeface="Symbol"/>
              </a:rPr>
              <a:t>So, the prob. that </a:t>
            </a:r>
            <a:r>
              <a:rPr lang="en-US" b="1" dirty="0">
                <a:sym typeface="Symbol"/>
              </a:rPr>
              <a:t>both</a:t>
            </a:r>
            <a:r>
              <a:rPr lang="en-US" dirty="0">
                <a:sym typeface="Symbol"/>
              </a:rPr>
              <a:t> are true is the prob. </a:t>
            </a:r>
            <a:r>
              <a:rPr lang="en-US" b="1" i="1" dirty="0">
                <a:sym typeface="Symbol"/>
              </a:rPr>
              <a:t>y</a:t>
            </a:r>
            <a:r>
              <a:rPr lang="en-US" dirty="0">
                <a:sym typeface="Symbol"/>
              </a:rPr>
              <a:t>  C</a:t>
            </a:r>
            <a:r>
              <a:rPr lang="en-US" baseline="-25000" dirty="0">
                <a:sym typeface="Symbol"/>
              </a:rPr>
              <a:t>1</a:t>
            </a:r>
            <a:r>
              <a:rPr lang="en-US" dirty="0">
                <a:sym typeface="Symbol"/>
              </a:rPr>
              <a:t>  C</a:t>
            </a:r>
            <a:r>
              <a:rPr lang="en-US" baseline="-25000" dirty="0">
                <a:sym typeface="Symbol"/>
              </a:rPr>
              <a:t>2</a:t>
            </a:r>
          </a:p>
          <a:p>
            <a:pPr lvl="1"/>
            <a:r>
              <a:rPr lang="en-US" b="1" dirty="0">
                <a:sym typeface="Symbol"/>
              </a:rPr>
              <a:t>Pr[min((C</a:t>
            </a:r>
            <a:r>
              <a:rPr lang="en-US" b="1" baseline="-25000" dirty="0">
                <a:sym typeface="Symbol"/>
              </a:rPr>
              <a:t>1</a:t>
            </a:r>
            <a:r>
              <a:rPr lang="en-US" b="1" dirty="0">
                <a:sym typeface="Symbol"/>
              </a:rPr>
              <a:t>))=min((C</a:t>
            </a:r>
            <a:r>
              <a:rPr lang="en-US" b="1" baseline="-25000" dirty="0">
                <a:sym typeface="Symbol"/>
              </a:rPr>
              <a:t>2</a:t>
            </a:r>
            <a:r>
              <a:rPr lang="en-US" b="1" dirty="0">
                <a:sym typeface="Symbol"/>
              </a:rPr>
              <a:t>))]=|C</a:t>
            </a:r>
            <a:r>
              <a:rPr lang="en-US" b="1" baseline="-25000" dirty="0">
                <a:sym typeface="Symbol"/>
              </a:rPr>
              <a:t>1</a:t>
            </a:r>
            <a:r>
              <a:rPr lang="en-US" b="1" dirty="0">
                <a:sym typeface="Symbol"/>
              </a:rPr>
              <a:t>C</a:t>
            </a:r>
            <a:r>
              <a:rPr lang="en-US" b="1" baseline="-25000" dirty="0">
                <a:sym typeface="Symbol"/>
              </a:rPr>
              <a:t>2</a:t>
            </a:r>
            <a:r>
              <a:rPr lang="en-US" b="1" dirty="0">
                <a:sym typeface="Symbol"/>
              </a:rPr>
              <a:t>|/|C</a:t>
            </a:r>
            <a:r>
              <a:rPr lang="en-US" b="1" baseline="-25000" dirty="0">
                <a:sym typeface="Symbol"/>
              </a:rPr>
              <a:t>1</a:t>
            </a:r>
            <a:r>
              <a:rPr lang="en-US" b="1" dirty="0">
                <a:sym typeface="Symbol"/>
              </a:rPr>
              <a:t>C</a:t>
            </a:r>
            <a:r>
              <a:rPr lang="en-US" b="1" baseline="-25000" dirty="0">
                <a:sym typeface="Symbol"/>
              </a:rPr>
              <a:t>2</a:t>
            </a:r>
            <a:r>
              <a:rPr lang="en-US" b="1" dirty="0">
                <a:sym typeface="Symbol"/>
              </a:rPr>
              <a:t>|</a:t>
            </a:r>
            <a:r>
              <a:rPr lang="en-US" b="1" dirty="0">
                <a:solidFill>
                  <a:srgbClr val="D60093"/>
                </a:solidFill>
              </a:rPr>
              <a:t>= </a:t>
            </a:r>
            <a:r>
              <a:rPr lang="en-US" b="1" i="1" dirty="0" err="1">
                <a:solidFill>
                  <a:srgbClr val="D60093"/>
                </a:solidFill>
              </a:rPr>
              <a:t>sim</a:t>
            </a:r>
            <a:r>
              <a:rPr lang="en-US" b="1" dirty="0">
                <a:solidFill>
                  <a:srgbClr val="D60093"/>
                </a:solidFill>
              </a:rPr>
              <a:t>(C</a:t>
            </a:r>
            <a:r>
              <a:rPr lang="en-US" b="1" baseline="-25000" dirty="0">
                <a:solidFill>
                  <a:srgbClr val="D60093"/>
                </a:solidFill>
              </a:rPr>
              <a:t>1</a:t>
            </a:r>
            <a:r>
              <a:rPr lang="en-US" b="1" dirty="0">
                <a:solidFill>
                  <a:srgbClr val="D60093"/>
                </a:solidFill>
              </a:rPr>
              <a:t>, C</a:t>
            </a:r>
            <a:r>
              <a:rPr lang="en-US" b="1" baseline="-25000" dirty="0">
                <a:solidFill>
                  <a:srgbClr val="D60093"/>
                </a:solidFill>
              </a:rPr>
              <a:t>2</a:t>
            </a:r>
            <a:r>
              <a:rPr lang="en-US" b="1" dirty="0">
                <a:solidFill>
                  <a:srgbClr val="D60093"/>
                </a:solidFill>
              </a:rPr>
              <a:t>) </a:t>
            </a:r>
            <a:endParaRPr lang="en-US" b="1" dirty="0">
              <a:solidFill>
                <a:srgbClr val="D60093"/>
              </a:solidFill>
              <a:sym typeface="Symbol"/>
            </a:endParaRP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5"/>
          <p:cNvSpPr>
            <a:spLocks noGrp="1"/>
          </p:cNvSpPr>
          <p:nvPr>
            <p:ph type="sldNum" sz="quarter" idx="12"/>
          </p:nvPr>
        </p:nvSpPr>
        <p:spPr/>
        <p:txBody>
          <a:bodyPr/>
          <a:lstStyle/>
          <a:p>
            <a:fld id="{0350425B-F91B-48E7-9780-4C8238461F4D}" type="slidenum">
              <a:rPr lang="en-US"/>
              <a:pPr/>
              <a:t>26</a:t>
            </a:fld>
            <a:endParaRPr lang="en-US"/>
          </a:p>
        </p:txBody>
      </p:sp>
      <p:grpSp>
        <p:nvGrpSpPr>
          <p:cNvPr id="7" name="Group 6"/>
          <p:cNvGrpSpPr/>
          <p:nvPr/>
        </p:nvGrpSpPr>
        <p:grpSpPr>
          <a:xfrm>
            <a:off x="7924799" y="57149"/>
            <a:ext cx="1257301" cy="3524251"/>
            <a:chOff x="2057401" y="2133600"/>
            <a:chExt cx="1257301" cy="3524251"/>
          </a:xfrm>
          <a:solidFill>
            <a:schemeClr val="bg1"/>
          </a:solidFill>
        </p:grpSpPr>
        <p:sp>
          <p:nvSpPr>
            <p:cNvPr id="10" name="Rectangle 9"/>
            <p:cNvSpPr>
              <a:spLocks noChangeArrowheads="1"/>
            </p:cNvSpPr>
            <p:nvPr/>
          </p:nvSpPr>
          <p:spPr bwMode="auto">
            <a:xfrm>
              <a:off x="2686051" y="5064125"/>
              <a:ext cx="628651" cy="593725"/>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1" name="Rectangle 10"/>
            <p:cNvSpPr>
              <a:spLocks noChangeArrowheads="1"/>
            </p:cNvSpPr>
            <p:nvPr/>
          </p:nvSpPr>
          <p:spPr bwMode="auto">
            <a:xfrm>
              <a:off x="2057401" y="5064125"/>
              <a:ext cx="628651" cy="593725"/>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12" name="Rectangle 11"/>
            <p:cNvSpPr>
              <a:spLocks noChangeArrowheads="1"/>
            </p:cNvSpPr>
            <p:nvPr/>
          </p:nvSpPr>
          <p:spPr bwMode="auto">
            <a:xfrm>
              <a:off x="2686051" y="4468813"/>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13" name="Rectangle 12"/>
            <p:cNvSpPr>
              <a:spLocks noChangeArrowheads="1"/>
            </p:cNvSpPr>
            <p:nvPr/>
          </p:nvSpPr>
          <p:spPr bwMode="auto">
            <a:xfrm>
              <a:off x="2057401" y="4468813"/>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4" name="Rectangle 13"/>
            <p:cNvSpPr>
              <a:spLocks noChangeArrowheads="1"/>
            </p:cNvSpPr>
            <p:nvPr/>
          </p:nvSpPr>
          <p:spPr bwMode="auto">
            <a:xfrm>
              <a:off x="2686051" y="3871913"/>
              <a:ext cx="628651" cy="596900"/>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15" name="Rectangle 14"/>
            <p:cNvSpPr>
              <a:spLocks noChangeArrowheads="1"/>
            </p:cNvSpPr>
            <p:nvPr/>
          </p:nvSpPr>
          <p:spPr bwMode="auto">
            <a:xfrm>
              <a:off x="2057401" y="3871913"/>
              <a:ext cx="628651" cy="596900"/>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6" name="Rectangle 15"/>
            <p:cNvSpPr>
              <a:spLocks noChangeArrowheads="1"/>
            </p:cNvSpPr>
            <p:nvPr/>
          </p:nvSpPr>
          <p:spPr bwMode="auto">
            <a:xfrm>
              <a:off x="2686051" y="3276600"/>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b="1" dirty="0"/>
                <a:t>1</a:t>
              </a:r>
            </a:p>
          </p:txBody>
        </p:sp>
        <p:sp>
          <p:nvSpPr>
            <p:cNvPr id="17" name="Rectangle 16"/>
            <p:cNvSpPr>
              <a:spLocks noChangeArrowheads="1"/>
            </p:cNvSpPr>
            <p:nvPr/>
          </p:nvSpPr>
          <p:spPr bwMode="auto">
            <a:xfrm>
              <a:off x="2057401" y="3276600"/>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b="1" dirty="0"/>
                <a:t>1</a:t>
              </a:r>
            </a:p>
          </p:txBody>
        </p:sp>
        <p:sp>
          <p:nvSpPr>
            <p:cNvPr id="18" name="Rectangle 17"/>
            <p:cNvSpPr>
              <a:spLocks noChangeArrowheads="1"/>
            </p:cNvSpPr>
            <p:nvPr/>
          </p:nvSpPr>
          <p:spPr bwMode="auto">
            <a:xfrm>
              <a:off x="2686051" y="2728913"/>
              <a:ext cx="628651" cy="547688"/>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9" name="Rectangle 18"/>
            <p:cNvSpPr>
              <a:spLocks noChangeArrowheads="1"/>
            </p:cNvSpPr>
            <p:nvPr/>
          </p:nvSpPr>
          <p:spPr bwMode="auto">
            <a:xfrm>
              <a:off x="2057401" y="2728913"/>
              <a:ext cx="628651" cy="547688"/>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20" name="Rectangle 19"/>
            <p:cNvSpPr>
              <a:spLocks noChangeArrowheads="1"/>
            </p:cNvSpPr>
            <p:nvPr/>
          </p:nvSpPr>
          <p:spPr bwMode="auto">
            <a:xfrm>
              <a:off x="2686051" y="2133600"/>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21" name="Rectangle 20"/>
            <p:cNvSpPr>
              <a:spLocks noChangeArrowheads="1"/>
            </p:cNvSpPr>
            <p:nvPr/>
          </p:nvSpPr>
          <p:spPr bwMode="auto">
            <a:xfrm>
              <a:off x="2057401" y="2133600"/>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dirty="0"/>
                <a:t>0 </a:t>
              </a:r>
            </a:p>
          </p:txBody>
        </p:sp>
        <p:sp>
          <p:nvSpPr>
            <p:cNvPr id="22" name="Line 33"/>
            <p:cNvSpPr>
              <a:spLocks noChangeShapeType="1"/>
            </p:cNvSpPr>
            <p:nvPr/>
          </p:nvSpPr>
          <p:spPr bwMode="auto">
            <a:xfrm>
              <a:off x="2057401" y="2133600"/>
              <a:ext cx="1097280" cy="0"/>
            </a:xfrm>
            <a:prstGeom prst="line">
              <a:avLst/>
            </a:prstGeom>
            <a:grpFill/>
            <a:ln w="28575" cap="sq">
              <a:solidFill>
                <a:schemeClr val="tx1"/>
              </a:solidFill>
              <a:miter lim="800000"/>
              <a:headEnd/>
              <a:tailEnd/>
            </a:ln>
            <a:effectLst/>
          </p:spPr>
          <p:txBody>
            <a:bodyPr wrap="none"/>
            <a:lstStyle/>
            <a:p>
              <a:endParaRPr lang="en-US"/>
            </a:p>
          </p:txBody>
        </p:sp>
        <p:sp>
          <p:nvSpPr>
            <p:cNvPr id="23" name="Line 34"/>
            <p:cNvSpPr>
              <a:spLocks noChangeShapeType="1"/>
            </p:cNvSpPr>
            <p:nvPr/>
          </p:nvSpPr>
          <p:spPr bwMode="auto">
            <a:xfrm>
              <a:off x="2057401" y="2728913"/>
              <a:ext cx="1097280" cy="0"/>
            </a:xfrm>
            <a:prstGeom prst="line">
              <a:avLst/>
            </a:prstGeom>
            <a:grpFill/>
            <a:ln w="12700">
              <a:solidFill>
                <a:schemeClr val="tx1"/>
              </a:solidFill>
              <a:miter lim="800000"/>
              <a:headEnd/>
              <a:tailEnd/>
            </a:ln>
            <a:effectLst/>
          </p:spPr>
          <p:txBody>
            <a:bodyPr wrap="none"/>
            <a:lstStyle/>
            <a:p>
              <a:endParaRPr lang="en-US"/>
            </a:p>
          </p:txBody>
        </p:sp>
        <p:sp>
          <p:nvSpPr>
            <p:cNvPr id="24" name="Line 35"/>
            <p:cNvSpPr>
              <a:spLocks noChangeShapeType="1"/>
            </p:cNvSpPr>
            <p:nvPr/>
          </p:nvSpPr>
          <p:spPr bwMode="auto">
            <a:xfrm>
              <a:off x="2057401" y="3276600"/>
              <a:ext cx="1097280" cy="0"/>
            </a:xfrm>
            <a:prstGeom prst="line">
              <a:avLst/>
            </a:prstGeom>
            <a:grpFill/>
            <a:ln w="12700">
              <a:solidFill>
                <a:schemeClr val="tx1"/>
              </a:solidFill>
              <a:miter lim="800000"/>
              <a:headEnd/>
              <a:tailEnd/>
            </a:ln>
            <a:effectLst/>
          </p:spPr>
          <p:txBody>
            <a:bodyPr wrap="none"/>
            <a:lstStyle/>
            <a:p>
              <a:endParaRPr lang="en-US"/>
            </a:p>
          </p:txBody>
        </p:sp>
        <p:sp>
          <p:nvSpPr>
            <p:cNvPr id="25" name="Line 36"/>
            <p:cNvSpPr>
              <a:spLocks noChangeShapeType="1"/>
            </p:cNvSpPr>
            <p:nvPr/>
          </p:nvSpPr>
          <p:spPr bwMode="auto">
            <a:xfrm>
              <a:off x="2057401" y="3871913"/>
              <a:ext cx="1097280" cy="0"/>
            </a:xfrm>
            <a:prstGeom prst="line">
              <a:avLst/>
            </a:prstGeom>
            <a:grpFill/>
            <a:ln w="12700">
              <a:solidFill>
                <a:schemeClr val="tx1"/>
              </a:solidFill>
              <a:miter lim="800000"/>
              <a:headEnd/>
              <a:tailEnd/>
            </a:ln>
            <a:effectLst/>
          </p:spPr>
          <p:txBody>
            <a:bodyPr wrap="none"/>
            <a:lstStyle/>
            <a:p>
              <a:endParaRPr lang="en-US"/>
            </a:p>
          </p:txBody>
        </p:sp>
        <p:sp>
          <p:nvSpPr>
            <p:cNvPr id="26" name="Line 37"/>
            <p:cNvSpPr>
              <a:spLocks noChangeShapeType="1"/>
            </p:cNvSpPr>
            <p:nvPr/>
          </p:nvSpPr>
          <p:spPr bwMode="auto">
            <a:xfrm>
              <a:off x="2057401" y="4468813"/>
              <a:ext cx="1097280" cy="0"/>
            </a:xfrm>
            <a:prstGeom prst="line">
              <a:avLst/>
            </a:prstGeom>
            <a:grpFill/>
            <a:ln w="12700">
              <a:solidFill>
                <a:schemeClr val="tx1"/>
              </a:solidFill>
              <a:miter lim="800000"/>
              <a:headEnd/>
              <a:tailEnd/>
            </a:ln>
            <a:effectLst/>
          </p:spPr>
          <p:txBody>
            <a:bodyPr wrap="none"/>
            <a:lstStyle/>
            <a:p>
              <a:endParaRPr lang="en-US"/>
            </a:p>
          </p:txBody>
        </p:sp>
        <p:sp>
          <p:nvSpPr>
            <p:cNvPr id="27" name="Line 38"/>
            <p:cNvSpPr>
              <a:spLocks noChangeShapeType="1"/>
            </p:cNvSpPr>
            <p:nvPr/>
          </p:nvSpPr>
          <p:spPr bwMode="auto">
            <a:xfrm>
              <a:off x="2057401" y="5064125"/>
              <a:ext cx="1097280" cy="0"/>
            </a:xfrm>
            <a:prstGeom prst="line">
              <a:avLst/>
            </a:prstGeom>
            <a:grpFill/>
            <a:ln w="12700">
              <a:solidFill>
                <a:schemeClr val="tx1"/>
              </a:solidFill>
              <a:miter lim="800000"/>
              <a:headEnd/>
              <a:tailEnd/>
            </a:ln>
            <a:effectLst/>
          </p:spPr>
          <p:txBody>
            <a:bodyPr wrap="none"/>
            <a:lstStyle/>
            <a:p>
              <a:endParaRPr lang="en-US"/>
            </a:p>
          </p:txBody>
        </p:sp>
        <p:sp>
          <p:nvSpPr>
            <p:cNvPr id="28" name="Line 39"/>
            <p:cNvSpPr>
              <a:spLocks noChangeShapeType="1"/>
            </p:cNvSpPr>
            <p:nvPr/>
          </p:nvSpPr>
          <p:spPr bwMode="auto">
            <a:xfrm>
              <a:off x="2057401" y="5657850"/>
              <a:ext cx="1097280" cy="0"/>
            </a:xfrm>
            <a:prstGeom prst="line">
              <a:avLst/>
            </a:prstGeom>
            <a:grpFill/>
            <a:ln w="12700">
              <a:solidFill>
                <a:schemeClr val="tx1"/>
              </a:solidFill>
              <a:miter lim="800000"/>
              <a:headEnd/>
              <a:tailEnd/>
            </a:ln>
            <a:effectLst/>
          </p:spPr>
          <p:txBody>
            <a:bodyPr wrap="none"/>
            <a:lstStyle/>
            <a:p>
              <a:endParaRPr lang="en-US"/>
            </a:p>
          </p:txBody>
        </p:sp>
        <p:sp>
          <p:nvSpPr>
            <p:cNvPr id="29" name="Line 40"/>
            <p:cNvSpPr>
              <a:spLocks noChangeShapeType="1"/>
            </p:cNvSpPr>
            <p:nvPr/>
          </p:nvSpPr>
          <p:spPr bwMode="auto">
            <a:xfrm>
              <a:off x="2057401" y="5638800"/>
              <a:ext cx="1097280" cy="0"/>
            </a:xfrm>
            <a:prstGeom prst="line">
              <a:avLst/>
            </a:prstGeom>
            <a:grpFill/>
            <a:ln w="28575" cap="sq">
              <a:solidFill>
                <a:schemeClr val="tx1"/>
              </a:solidFill>
              <a:miter lim="800000"/>
              <a:headEnd/>
              <a:tailEnd/>
            </a:ln>
            <a:effectLst/>
          </p:spPr>
          <p:txBody>
            <a:bodyPr wrap="none"/>
            <a:lstStyle/>
            <a:p>
              <a:endParaRPr lang="en-US"/>
            </a:p>
          </p:txBody>
        </p:sp>
        <p:sp>
          <p:nvSpPr>
            <p:cNvPr id="30" name="Line 41"/>
            <p:cNvSpPr>
              <a:spLocks noChangeShapeType="1"/>
            </p:cNvSpPr>
            <p:nvPr/>
          </p:nvSpPr>
          <p:spPr bwMode="auto">
            <a:xfrm>
              <a:off x="2057401" y="2133601"/>
              <a:ext cx="0" cy="3524250"/>
            </a:xfrm>
            <a:prstGeom prst="line">
              <a:avLst/>
            </a:prstGeom>
            <a:grpFill/>
            <a:ln w="28575" cap="sq">
              <a:solidFill>
                <a:schemeClr val="tx1"/>
              </a:solidFill>
              <a:miter lim="800000"/>
              <a:headEnd/>
              <a:tailEnd/>
            </a:ln>
            <a:effectLst/>
          </p:spPr>
          <p:txBody>
            <a:bodyPr wrap="none"/>
            <a:lstStyle/>
            <a:p>
              <a:endParaRPr lang="en-US"/>
            </a:p>
          </p:txBody>
        </p:sp>
        <p:sp>
          <p:nvSpPr>
            <p:cNvPr id="31" name="Line 42"/>
            <p:cNvSpPr>
              <a:spLocks noChangeShapeType="1"/>
            </p:cNvSpPr>
            <p:nvPr/>
          </p:nvSpPr>
          <p:spPr bwMode="auto">
            <a:xfrm>
              <a:off x="2581275" y="2133601"/>
              <a:ext cx="24766" cy="3524250"/>
            </a:xfrm>
            <a:prstGeom prst="line">
              <a:avLst/>
            </a:prstGeom>
            <a:grpFill/>
            <a:ln w="12700">
              <a:solidFill>
                <a:schemeClr val="tx1"/>
              </a:solidFill>
              <a:miter lim="800000"/>
              <a:headEnd/>
              <a:tailEnd/>
            </a:ln>
            <a:effectLst/>
          </p:spPr>
          <p:txBody>
            <a:bodyPr wrap="none"/>
            <a:lstStyle/>
            <a:p>
              <a:endParaRPr lang="en-US"/>
            </a:p>
          </p:txBody>
        </p:sp>
        <p:sp>
          <p:nvSpPr>
            <p:cNvPr id="32" name="Line 41"/>
            <p:cNvSpPr>
              <a:spLocks noChangeShapeType="1"/>
            </p:cNvSpPr>
            <p:nvPr/>
          </p:nvSpPr>
          <p:spPr bwMode="auto">
            <a:xfrm>
              <a:off x="3171825" y="2133601"/>
              <a:ext cx="0" cy="3505200"/>
            </a:xfrm>
            <a:prstGeom prst="line">
              <a:avLst/>
            </a:prstGeom>
            <a:grpFill/>
            <a:ln w="28575" cap="sq">
              <a:solidFill>
                <a:schemeClr val="tx1"/>
              </a:solidFill>
              <a:miter lim="800000"/>
              <a:headEnd/>
              <a:tailEnd/>
            </a:ln>
            <a:effectLst/>
          </p:spPr>
          <p:txBody>
            <a:bodyPr wrap="none"/>
            <a:lstStyle/>
            <a:p>
              <a:endParaRPr lang="en-US"/>
            </a:p>
          </p:txBody>
        </p:sp>
      </p:grpSp>
      <p:sp>
        <p:nvSpPr>
          <p:cNvPr id="2" name="TextBox 1"/>
          <p:cNvSpPr txBox="1"/>
          <p:nvPr/>
        </p:nvSpPr>
        <p:spPr>
          <a:xfrm>
            <a:off x="7465335" y="4724400"/>
            <a:ext cx="1678665" cy="830997"/>
          </a:xfrm>
          <a:prstGeom prst="rect">
            <a:avLst/>
          </a:prstGeom>
          <a:noFill/>
        </p:spPr>
        <p:txBody>
          <a:bodyPr wrap="none" rtlCol="0">
            <a:spAutoFit/>
          </a:bodyPr>
          <a:lstStyle/>
          <a:p>
            <a:r>
              <a:rPr lang="en-US" sz="1600" dirty="0">
                <a:solidFill>
                  <a:srgbClr val="008000"/>
                </a:solidFill>
                <a:latin typeface="Arial" pitchFamily="34" charset="0"/>
                <a:cs typeface="Arial" pitchFamily="34" charset="0"/>
              </a:rPr>
              <a:t>One of the two</a:t>
            </a:r>
            <a:br>
              <a:rPr lang="en-US" sz="1600" dirty="0">
                <a:solidFill>
                  <a:srgbClr val="008000"/>
                </a:solidFill>
                <a:latin typeface="Arial" pitchFamily="34" charset="0"/>
                <a:cs typeface="Arial" pitchFamily="34" charset="0"/>
              </a:rPr>
            </a:br>
            <a:r>
              <a:rPr lang="en-US" sz="1600" dirty="0">
                <a:solidFill>
                  <a:srgbClr val="008000"/>
                </a:solidFill>
                <a:latin typeface="Arial" pitchFamily="34" charset="0"/>
                <a:cs typeface="Arial" pitchFamily="34" charset="0"/>
              </a:rPr>
              <a:t>cols had to have</a:t>
            </a:r>
            <a:br>
              <a:rPr lang="en-US" sz="1600" dirty="0">
                <a:solidFill>
                  <a:srgbClr val="008000"/>
                </a:solidFill>
                <a:latin typeface="Arial" pitchFamily="34" charset="0"/>
                <a:cs typeface="Arial" pitchFamily="34" charset="0"/>
              </a:rPr>
            </a:br>
            <a:r>
              <a:rPr lang="en-US" sz="1600" dirty="0">
                <a:solidFill>
                  <a:srgbClr val="008000"/>
                </a:solidFill>
                <a:latin typeface="Arial" pitchFamily="34" charset="0"/>
                <a:cs typeface="Arial" pitchFamily="34" charset="0"/>
              </a:rPr>
              <a:t>1 at position </a:t>
            </a:r>
            <a:r>
              <a:rPr lang="en-US" sz="1600" b="1" i="1" dirty="0">
                <a:solidFill>
                  <a:srgbClr val="008000"/>
                </a:solidFill>
                <a:latin typeface="Arial" pitchFamily="34" charset="0"/>
                <a:cs typeface="Arial" pitchFamily="34" charset="0"/>
              </a:rPr>
              <a:t>y</a:t>
            </a:r>
          </a:p>
        </p:txBody>
      </p:sp>
    </p:spTree>
    <p:extLst>
      <p:ext uri="{BB962C8B-B14F-4D97-AF65-F5344CB8AC3E}">
        <p14:creationId xmlns:p14="http://schemas.microsoft.com/office/powerpoint/2010/main" val="3493681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Four Types of Rows</a:t>
            </a:r>
          </a:p>
        </p:txBody>
      </p:sp>
      <p:sp>
        <p:nvSpPr>
          <p:cNvPr id="35843" name="Rectangle 3"/>
          <p:cNvSpPr>
            <a:spLocks noGrp="1" noChangeArrowheads="1"/>
          </p:cNvSpPr>
          <p:nvPr>
            <p:ph idx="1"/>
          </p:nvPr>
        </p:nvSpPr>
        <p:spPr>
          <a:xfrm>
            <a:off x="457200" y="1371600"/>
            <a:ext cx="8534400" cy="5334000"/>
          </a:xfrm>
        </p:spPr>
        <p:txBody>
          <a:bodyPr>
            <a:normAutofit fontScale="92500"/>
          </a:bodyPr>
          <a:lstStyle/>
          <a:p>
            <a:pPr>
              <a:lnSpc>
                <a:spcPct val="90000"/>
              </a:lnSpc>
            </a:pPr>
            <a:r>
              <a:rPr lang="en-US" b="1" dirty="0">
                <a:solidFill>
                  <a:srgbClr val="D60093"/>
                </a:solidFill>
              </a:rPr>
              <a:t>Given cols C</a:t>
            </a:r>
            <a:r>
              <a:rPr lang="en-US" b="1" baseline="-25000" dirty="0">
                <a:solidFill>
                  <a:srgbClr val="D60093"/>
                </a:solidFill>
              </a:rPr>
              <a:t>1</a:t>
            </a:r>
            <a:r>
              <a:rPr lang="en-US" b="1" dirty="0">
                <a:solidFill>
                  <a:srgbClr val="D60093"/>
                </a:solidFill>
              </a:rPr>
              <a:t> and C</a:t>
            </a:r>
            <a:r>
              <a:rPr lang="en-US" b="1" baseline="-25000" dirty="0">
                <a:solidFill>
                  <a:srgbClr val="D60093"/>
                </a:solidFill>
              </a:rPr>
              <a:t>2</a:t>
            </a:r>
            <a:r>
              <a:rPr lang="en-US" b="1" dirty="0">
                <a:solidFill>
                  <a:srgbClr val="D60093"/>
                </a:solidFill>
              </a:rPr>
              <a:t>, rows may be classified as:</a:t>
            </a:r>
          </a:p>
          <a:p>
            <a:pPr lvl="1">
              <a:lnSpc>
                <a:spcPct val="90000"/>
              </a:lnSpc>
              <a:buFont typeface="Monotype Sorts" pitchFamily="2" charset="2"/>
              <a:buNone/>
            </a:pPr>
            <a:r>
              <a:rPr lang="en-US" dirty="0"/>
              <a:t>				</a:t>
            </a:r>
            <a:r>
              <a:rPr lang="en-US" u="sng" dirty="0"/>
              <a:t>C</a:t>
            </a:r>
            <a:r>
              <a:rPr lang="en-US" u="sng" baseline="-25000" dirty="0"/>
              <a:t>1</a:t>
            </a:r>
            <a:r>
              <a:rPr lang="en-US" u="sng" dirty="0"/>
              <a:t>	C</a:t>
            </a:r>
            <a:r>
              <a:rPr lang="en-US" u="sng" baseline="-25000" dirty="0"/>
              <a:t>2</a:t>
            </a:r>
          </a:p>
          <a:p>
            <a:pPr lvl="1">
              <a:lnSpc>
                <a:spcPct val="90000"/>
              </a:lnSpc>
              <a:buFont typeface="Monotype Sorts" pitchFamily="2" charset="2"/>
              <a:buNone/>
            </a:pPr>
            <a:r>
              <a:rPr lang="en-US" dirty="0"/>
              <a:t>			A	1	1</a:t>
            </a:r>
          </a:p>
          <a:p>
            <a:pPr lvl="1">
              <a:lnSpc>
                <a:spcPct val="90000"/>
              </a:lnSpc>
              <a:buFont typeface="Monotype Sorts" pitchFamily="2" charset="2"/>
              <a:buNone/>
            </a:pPr>
            <a:r>
              <a:rPr lang="en-US" dirty="0"/>
              <a:t>			B	1	0</a:t>
            </a:r>
          </a:p>
          <a:p>
            <a:pPr lvl="1">
              <a:lnSpc>
                <a:spcPct val="90000"/>
              </a:lnSpc>
              <a:buFont typeface="Monotype Sorts" pitchFamily="2" charset="2"/>
              <a:buNone/>
            </a:pPr>
            <a:r>
              <a:rPr lang="en-US" dirty="0"/>
              <a:t>			C	0	1</a:t>
            </a:r>
          </a:p>
          <a:p>
            <a:pPr lvl="1">
              <a:lnSpc>
                <a:spcPct val="90000"/>
              </a:lnSpc>
              <a:buFont typeface="Monotype Sorts" pitchFamily="2" charset="2"/>
              <a:buNone/>
            </a:pPr>
            <a:r>
              <a:rPr lang="en-US" dirty="0"/>
              <a:t>			D	0	0</a:t>
            </a:r>
          </a:p>
          <a:p>
            <a:pPr lvl="1">
              <a:lnSpc>
                <a:spcPct val="90000"/>
              </a:lnSpc>
            </a:pPr>
            <a:r>
              <a:rPr lang="en-US" b="1" dirty="0"/>
              <a:t>a</a:t>
            </a:r>
            <a:r>
              <a:rPr lang="en-US" dirty="0"/>
              <a:t> = # rows of type A, etc.</a:t>
            </a:r>
          </a:p>
          <a:p>
            <a:pPr>
              <a:lnSpc>
                <a:spcPct val="90000"/>
              </a:lnSpc>
            </a:pPr>
            <a:r>
              <a:rPr lang="en-US" b="1" dirty="0"/>
              <a:t>Note:</a:t>
            </a:r>
            <a:r>
              <a:rPr lang="en-US" dirty="0"/>
              <a:t> </a:t>
            </a:r>
            <a:r>
              <a:rPr lang="en-US" b="1" dirty="0">
                <a:solidFill>
                  <a:srgbClr val="008000"/>
                </a:solidFill>
              </a:rPr>
              <a:t>sim(C</a:t>
            </a:r>
            <a:r>
              <a:rPr lang="en-US" b="1" baseline="-25000" dirty="0">
                <a:solidFill>
                  <a:srgbClr val="008000"/>
                </a:solidFill>
              </a:rPr>
              <a:t>1</a:t>
            </a:r>
            <a:r>
              <a:rPr lang="en-US" b="1" dirty="0">
                <a:solidFill>
                  <a:srgbClr val="008000"/>
                </a:solidFill>
              </a:rPr>
              <a:t>, C</a:t>
            </a:r>
            <a:r>
              <a:rPr lang="en-US" b="1" baseline="-25000" dirty="0">
                <a:solidFill>
                  <a:srgbClr val="008000"/>
                </a:solidFill>
              </a:rPr>
              <a:t>2</a:t>
            </a:r>
            <a:r>
              <a:rPr lang="en-US" b="1" dirty="0">
                <a:solidFill>
                  <a:srgbClr val="008000"/>
                </a:solidFill>
              </a:rPr>
              <a:t>) = a/(a +b +c) [Jaccard Similarity]</a:t>
            </a:r>
          </a:p>
          <a:p>
            <a:pPr>
              <a:lnSpc>
                <a:spcPct val="90000"/>
              </a:lnSpc>
            </a:pPr>
            <a:r>
              <a:rPr lang="en-US" b="1" dirty="0"/>
              <a:t>Then:</a:t>
            </a:r>
            <a:r>
              <a:rPr lang="en-US" b="1" dirty="0">
                <a:solidFill>
                  <a:schemeClr val="accent3"/>
                </a:solidFill>
              </a:rPr>
              <a:t> </a:t>
            </a:r>
            <a:r>
              <a:rPr lang="en-US" b="1" dirty="0" err="1">
                <a:solidFill>
                  <a:srgbClr val="0000FF"/>
                </a:solidFill>
              </a:rPr>
              <a:t>Pr</a:t>
            </a:r>
            <a:r>
              <a:rPr lang="en-US" dirty="0">
                <a:solidFill>
                  <a:srgbClr val="0000FF"/>
                </a:solidFill>
              </a:rPr>
              <a:t>[</a:t>
            </a:r>
            <a:r>
              <a:rPr lang="en-US" i="1" dirty="0">
                <a:solidFill>
                  <a:srgbClr val="0000FF"/>
                </a:solidFill>
              </a:rPr>
              <a:t>h</a:t>
            </a:r>
            <a:r>
              <a:rPr lang="en-US" dirty="0">
                <a:solidFill>
                  <a:srgbClr val="0000FF"/>
                </a:solidFill>
              </a:rPr>
              <a:t>(C</a:t>
            </a:r>
            <a:r>
              <a:rPr lang="en-US" baseline="-25000" dirty="0">
                <a:solidFill>
                  <a:srgbClr val="0000FF"/>
                </a:solidFill>
              </a:rPr>
              <a:t>1</a:t>
            </a:r>
            <a:r>
              <a:rPr lang="en-US" dirty="0">
                <a:solidFill>
                  <a:srgbClr val="0000FF"/>
                </a:solidFill>
              </a:rPr>
              <a:t>) = </a:t>
            </a:r>
            <a:r>
              <a:rPr lang="en-US" i="1" dirty="0">
                <a:solidFill>
                  <a:srgbClr val="0000FF"/>
                </a:solidFill>
              </a:rPr>
              <a:t>h</a:t>
            </a:r>
            <a:r>
              <a:rPr lang="en-US" dirty="0">
                <a:solidFill>
                  <a:srgbClr val="0000FF"/>
                </a:solidFill>
              </a:rPr>
              <a:t>(C</a:t>
            </a:r>
            <a:r>
              <a:rPr lang="en-US" baseline="-25000" dirty="0">
                <a:solidFill>
                  <a:srgbClr val="0000FF"/>
                </a:solidFill>
              </a:rPr>
              <a:t>2</a:t>
            </a:r>
            <a:r>
              <a:rPr lang="en-US" dirty="0">
                <a:solidFill>
                  <a:srgbClr val="0000FF"/>
                </a:solidFill>
              </a:rPr>
              <a:t>)] = </a:t>
            </a:r>
            <a:r>
              <a:rPr lang="en-US" i="1" dirty="0" err="1">
                <a:solidFill>
                  <a:srgbClr val="0000FF"/>
                </a:solidFill>
              </a:rPr>
              <a:t>Sim</a:t>
            </a:r>
            <a:r>
              <a:rPr lang="en-US" dirty="0">
                <a:solidFill>
                  <a:srgbClr val="0000FF"/>
                </a:solidFill>
              </a:rPr>
              <a:t>(C</a:t>
            </a:r>
            <a:r>
              <a:rPr lang="en-US" baseline="-25000" dirty="0">
                <a:solidFill>
                  <a:srgbClr val="0000FF"/>
                </a:solidFill>
              </a:rPr>
              <a:t>1</a:t>
            </a:r>
            <a:r>
              <a:rPr lang="en-US" dirty="0">
                <a:solidFill>
                  <a:srgbClr val="0000FF"/>
                </a:solidFill>
              </a:rPr>
              <a:t>, C</a:t>
            </a:r>
            <a:r>
              <a:rPr lang="en-US" baseline="-25000" dirty="0">
                <a:solidFill>
                  <a:srgbClr val="0000FF"/>
                </a:solidFill>
              </a:rPr>
              <a:t>2</a:t>
            </a:r>
            <a:r>
              <a:rPr lang="en-US" dirty="0">
                <a:solidFill>
                  <a:srgbClr val="0000FF"/>
                </a:solidFill>
              </a:rPr>
              <a:t>) </a:t>
            </a:r>
          </a:p>
          <a:p>
            <a:pPr lvl="1"/>
            <a:r>
              <a:rPr lang="en-US" dirty="0"/>
              <a:t>Look down the cols C</a:t>
            </a:r>
            <a:r>
              <a:rPr lang="en-US" baseline="-25000" dirty="0"/>
              <a:t>1</a:t>
            </a:r>
            <a:r>
              <a:rPr lang="en-US" dirty="0"/>
              <a:t> and C</a:t>
            </a:r>
            <a:r>
              <a:rPr lang="en-US" baseline="-25000" dirty="0"/>
              <a:t>2</a:t>
            </a:r>
            <a:r>
              <a:rPr lang="en-US" dirty="0"/>
              <a:t> until we see a 1</a:t>
            </a:r>
          </a:p>
          <a:p>
            <a:pPr lvl="1"/>
            <a:r>
              <a:rPr lang="en-US" dirty="0"/>
              <a:t>If it’s a type-</a:t>
            </a:r>
            <a:r>
              <a:rPr lang="en-US" i="1" dirty="0"/>
              <a:t>A</a:t>
            </a:r>
            <a:r>
              <a:rPr lang="en-US" dirty="0"/>
              <a:t> row, then </a:t>
            </a:r>
            <a:r>
              <a:rPr lang="en-US" i="1" dirty="0"/>
              <a:t>h</a:t>
            </a:r>
            <a:r>
              <a:rPr lang="en-US" dirty="0"/>
              <a:t>(C</a:t>
            </a:r>
            <a:r>
              <a:rPr lang="en-US" baseline="-25000" dirty="0"/>
              <a:t>1</a:t>
            </a:r>
            <a:r>
              <a:rPr lang="en-US" dirty="0"/>
              <a:t>) = </a:t>
            </a:r>
            <a:r>
              <a:rPr lang="en-US" i="1" dirty="0"/>
              <a:t>h</a:t>
            </a:r>
            <a:r>
              <a:rPr lang="en-US" dirty="0"/>
              <a:t>(C</a:t>
            </a:r>
            <a:r>
              <a:rPr lang="en-US" baseline="-25000" dirty="0"/>
              <a:t>2</a:t>
            </a:r>
            <a:r>
              <a:rPr lang="en-US" dirty="0"/>
              <a:t>)</a:t>
            </a:r>
            <a:br>
              <a:rPr lang="en-US" dirty="0"/>
            </a:br>
            <a:r>
              <a:rPr lang="en-US" dirty="0"/>
              <a:t>If a type-</a:t>
            </a:r>
            <a:r>
              <a:rPr lang="en-US" i="1" dirty="0"/>
              <a:t>B</a:t>
            </a:r>
            <a:r>
              <a:rPr lang="en-US" dirty="0"/>
              <a:t> or type-</a:t>
            </a:r>
            <a:r>
              <a:rPr lang="en-US" i="1" dirty="0"/>
              <a:t>C</a:t>
            </a:r>
            <a:r>
              <a:rPr lang="en-US" dirty="0"/>
              <a:t> row, then not</a:t>
            </a:r>
          </a:p>
          <a:p>
            <a:pPr>
              <a:lnSpc>
                <a:spcPct val="90000"/>
              </a:lnSpc>
            </a:pPr>
            <a:endParaRPr lang="en-US" dirty="0"/>
          </a:p>
        </p:txBody>
      </p:sp>
      <p:sp>
        <p:nvSpPr>
          <p:cNvPr id="4" name="Slide Number Placeholder 5"/>
          <p:cNvSpPr>
            <a:spLocks noGrp="1"/>
          </p:cNvSpPr>
          <p:nvPr>
            <p:ph type="sldNum" sz="quarter" idx="12"/>
          </p:nvPr>
        </p:nvSpPr>
        <p:spPr/>
        <p:txBody>
          <a:bodyPr/>
          <a:lstStyle/>
          <a:p>
            <a:fld id="{667D4DE1-A561-4FDE-8930-66E5D4C22F12}" type="slidenum">
              <a:rPr lang="en-US"/>
              <a:pPr/>
              <a:t>27</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4224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5AE722-793F-44DF-9573-85385B3A33C1}" type="slidenum">
              <a:rPr lang="en-US"/>
              <a:pPr/>
              <a:t>28</a:t>
            </a:fld>
            <a:endParaRPr lang="en-US"/>
          </a:p>
        </p:txBody>
      </p:sp>
      <p:sp>
        <p:nvSpPr>
          <p:cNvPr id="39938" name="Rectangle 2"/>
          <p:cNvSpPr>
            <a:spLocks noGrp="1" noChangeArrowheads="1"/>
          </p:cNvSpPr>
          <p:nvPr>
            <p:ph type="title"/>
          </p:nvPr>
        </p:nvSpPr>
        <p:spPr/>
        <p:txBody>
          <a:bodyPr/>
          <a:lstStyle/>
          <a:p>
            <a:r>
              <a:rPr lang="en-US" dirty="0"/>
              <a:t>Similarity for Signatures</a:t>
            </a:r>
          </a:p>
        </p:txBody>
      </p:sp>
      <p:sp>
        <p:nvSpPr>
          <p:cNvPr id="39939" name="Rectangle 3"/>
          <p:cNvSpPr>
            <a:spLocks noGrp="1" noChangeArrowheads="1"/>
          </p:cNvSpPr>
          <p:nvPr>
            <p:ph type="body" idx="1"/>
          </p:nvPr>
        </p:nvSpPr>
        <p:spPr/>
        <p:txBody>
          <a:bodyPr/>
          <a:lstStyle/>
          <a:p>
            <a:r>
              <a:rPr lang="en-US" dirty="0"/>
              <a:t>We know: </a:t>
            </a:r>
            <a:r>
              <a:rPr lang="en-US" b="1" dirty="0" err="1">
                <a:solidFill>
                  <a:srgbClr val="0000FF"/>
                </a:solidFill>
              </a:rPr>
              <a:t>Pr</a:t>
            </a:r>
            <a:r>
              <a:rPr lang="en-US" b="1" dirty="0">
                <a:solidFill>
                  <a:srgbClr val="0000FF"/>
                </a:solidFill>
              </a:rPr>
              <a:t>[</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1</a:t>
            </a:r>
            <a:r>
              <a:rPr lang="en-US" b="1" dirty="0">
                <a:solidFill>
                  <a:srgbClr val="0000FF"/>
                </a:solidFill>
              </a:rPr>
              <a:t>) = </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2</a:t>
            </a:r>
            <a:r>
              <a:rPr lang="en-US" b="1" dirty="0">
                <a:solidFill>
                  <a:srgbClr val="0000FF"/>
                </a:solidFill>
              </a:rPr>
              <a:t>)] = </a:t>
            </a:r>
            <a:r>
              <a:rPr lang="en-US" b="1" i="1" dirty="0" err="1">
                <a:solidFill>
                  <a:srgbClr val="0000FF"/>
                </a:solidFill>
              </a:rPr>
              <a:t>sim</a:t>
            </a:r>
            <a:r>
              <a:rPr lang="en-US" b="1" dirty="0">
                <a:solidFill>
                  <a:srgbClr val="0000FF"/>
                </a:solidFill>
              </a:rPr>
              <a:t>(C</a:t>
            </a:r>
            <a:r>
              <a:rPr lang="en-US" b="1" baseline="-25000" dirty="0">
                <a:solidFill>
                  <a:srgbClr val="0000FF"/>
                </a:solidFill>
              </a:rPr>
              <a:t>1</a:t>
            </a:r>
            <a:r>
              <a:rPr lang="en-US" b="1" dirty="0">
                <a:solidFill>
                  <a:srgbClr val="0000FF"/>
                </a:solidFill>
              </a:rPr>
              <a:t>, C</a:t>
            </a:r>
            <a:r>
              <a:rPr lang="en-US" b="1" baseline="-25000" dirty="0">
                <a:solidFill>
                  <a:srgbClr val="0000FF"/>
                </a:solidFill>
              </a:rPr>
              <a:t>2</a:t>
            </a:r>
            <a:r>
              <a:rPr lang="en-US" b="1" dirty="0">
                <a:solidFill>
                  <a:srgbClr val="0000FF"/>
                </a:solidFill>
              </a:rPr>
              <a:t>)</a:t>
            </a:r>
          </a:p>
          <a:p>
            <a:r>
              <a:rPr lang="en-US" dirty="0"/>
              <a:t>Now generalize to multiple hash functions</a:t>
            </a:r>
          </a:p>
          <a:p>
            <a:pPr lvl="8"/>
            <a:endParaRPr lang="en-US" dirty="0"/>
          </a:p>
          <a:p>
            <a:r>
              <a:rPr lang="en-US" b="1" dirty="0"/>
              <a:t>The </a:t>
            </a:r>
            <a:r>
              <a:rPr lang="en-US" b="1" i="1" dirty="0">
                <a:solidFill>
                  <a:srgbClr val="FF0066"/>
                </a:solidFill>
              </a:rPr>
              <a:t>similarity of two signatures </a:t>
            </a:r>
            <a:r>
              <a:rPr lang="en-US" b="1" dirty="0"/>
              <a:t>is the fraction of the hash functions in which they agree</a:t>
            </a:r>
          </a:p>
          <a:p>
            <a:pPr lvl="8"/>
            <a:endParaRPr lang="en-US" dirty="0"/>
          </a:p>
          <a:p>
            <a:r>
              <a:rPr lang="en-US" b="1" dirty="0">
                <a:solidFill>
                  <a:srgbClr val="008000"/>
                </a:solidFill>
              </a:rPr>
              <a:t>Note:</a:t>
            </a:r>
            <a:r>
              <a:rPr lang="en-US" dirty="0">
                <a:solidFill>
                  <a:schemeClr val="accent2"/>
                </a:solidFill>
              </a:rPr>
              <a:t> </a:t>
            </a:r>
            <a:r>
              <a:rPr lang="en-US" dirty="0"/>
              <a:t>Because of the </a:t>
            </a:r>
            <a:r>
              <a:rPr lang="en-US" dirty="0" err="1"/>
              <a:t>MinHash</a:t>
            </a:r>
            <a:r>
              <a:rPr lang="en-US" dirty="0"/>
              <a:t> property, the similarity of columns is the same as the </a:t>
            </a:r>
            <a:r>
              <a:rPr lang="en-US" dirty="0">
                <a:solidFill>
                  <a:srgbClr val="FF0000"/>
                </a:solidFill>
              </a:rPr>
              <a:t>expected</a:t>
            </a:r>
            <a:r>
              <a:rPr lang="en-US" dirty="0"/>
              <a:t> similarity of their signatures</a:t>
            </a:r>
          </a:p>
          <a:p>
            <a:pPr>
              <a:buNone/>
            </a:pPr>
            <a:endParaRPr lang="en-US" dirty="0"/>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86420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74F8DD-D05A-6E42-A2A1-9A48D21EC4D4}"/>
              </a:ext>
            </a:extLst>
          </p:cNvPr>
          <p:cNvSpPr>
            <a:spLocks noGrp="1"/>
          </p:cNvSpPr>
          <p:nvPr>
            <p:ph type="sldNum" sz="quarter" idx="12"/>
          </p:nvPr>
        </p:nvSpPr>
        <p:spPr/>
        <p:txBody>
          <a:bodyPr/>
          <a:lstStyle/>
          <a:p>
            <a:fld id="{19B12225-5612-419B-A8D5-4B8EEE4C217E}" type="slidenum">
              <a:rPr lang="en-US" smtClean="0"/>
              <a:pPr/>
              <a:t>29</a:t>
            </a:fld>
            <a:endParaRPr lang="en-US"/>
          </a:p>
        </p:txBody>
      </p:sp>
      <p:graphicFrame>
        <p:nvGraphicFramePr>
          <p:cNvPr id="6" name="Table 5">
            <a:extLst>
              <a:ext uri="{FF2B5EF4-FFF2-40B4-BE49-F238E27FC236}">
                <a16:creationId xmlns:a16="http://schemas.microsoft.com/office/drawing/2014/main" id="{93F3F9C0-B596-D74F-B110-F23593B625FE}"/>
              </a:ext>
            </a:extLst>
          </p:cNvPr>
          <p:cNvGraphicFramePr>
            <a:graphicFrameLocks noGrp="1"/>
          </p:cNvGraphicFramePr>
          <p:nvPr>
            <p:extLst>
              <p:ext uri="{D42A27DB-BD31-4B8C-83A1-F6EECF244321}">
                <p14:modId xmlns:p14="http://schemas.microsoft.com/office/powerpoint/2010/main" val="3097867176"/>
              </p:ext>
            </p:extLst>
          </p:nvPr>
        </p:nvGraphicFramePr>
        <p:xfrm>
          <a:off x="941695" y="1997825"/>
          <a:ext cx="1733625" cy="3669144"/>
        </p:xfrm>
        <a:graphic>
          <a:graphicData uri="http://schemas.openxmlformats.org/drawingml/2006/table">
            <a:tbl>
              <a:tblPr firstRow="1" bandRow="1">
                <a:tableStyleId>{5202B0CA-FC54-4496-8BCA-5EF66A818D29}</a:tableStyleId>
              </a:tblPr>
              <a:tblGrid>
                <a:gridCol w="346725">
                  <a:extLst>
                    <a:ext uri="{9D8B030D-6E8A-4147-A177-3AD203B41FA5}">
                      <a16:colId xmlns:a16="http://schemas.microsoft.com/office/drawing/2014/main" val="3317343669"/>
                    </a:ext>
                  </a:extLst>
                </a:gridCol>
                <a:gridCol w="346725">
                  <a:extLst>
                    <a:ext uri="{9D8B030D-6E8A-4147-A177-3AD203B41FA5}">
                      <a16:colId xmlns:a16="http://schemas.microsoft.com/office/drawing/2014/main" val="3392021865"/>
                    </a:ext>
                  </a:extLst>
                </a:gridCol>
                <a:gridCol w="346725">
                  <a:extLst>
                    <a:ext uri="{9D8B030D-6E8A-4147-A177-3AD203B41FA5}">
                      <a16:colId xmlns:a16="http://schemas.microsoft.com/office/drawing/2014/main" val="2539882549"/>
                    </a:ext>
                  </a:extLst>
                </a:gridCol>
                <a:gridCol w="346725">
                  <a:extLst>
                    <a:ext uri="{9D8B030D-6E8A-4147-A177-3AD203B41FA5}">
                      <a16:colId xmlns:a16="http://schemas.microsoft.com/office/drawing/2014/main" val="2365256915"/>
                    </a:ext>
                  </a:extLst>
                </a:gridCol>
                <a:gridCol w="346725">
                  <a:extLst>
                    <a:ext uri="{9D8B030D-6E8A-4147-A177-3AD203B41FA5}">
                      <a16:colId xmlns:a16="http://schemas.microsoft.com/office/drawing/2014/main" val="1619652390"/>
                    </a:ext>
                  </a:extLst>
                </a:gridCol>
              </a:tblGrid>
              <a:tr h="372095">
                <a:tc>
                  <a:txBody>
                    <a:bodyPr/>
                    <a:lstStyle/>
                    <a:p>
                      <a:endParaRPr lang="en-US" sz="200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rPr>
                        <a:t>d1</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d4</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302564"/>
                  </a:ext>
                </a:extLst>
              </a:tr>
              <a:tr h="471007">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171094"/>
                  </a:ext>
                </a:extLst>
              </a:tr>
              <a:tr h="471007">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089827"/>
                  </a:ext>
                </a:extLst>
              </a:tr>
              <a:tr h="471007">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066575"/>
                  </a:ext>
                </a:extLst>
              </a:tr>
              <a:tr h="471007">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7416276"/>
                  </a:ext>
                </a:extLst>
              </a:tr>
              <a:tr h="471007">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752244"/>
                  </a:ext>
                </a:extLst>
              </a:tr>
              <a:tr h="471007">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913902"/>
                  </a:ext>
                </a:extLst>
              </a:tr>
              <a:tr h="471007">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613390"/>
                  </a:ext>
                </a:extLst>
              </a:tr>
            </a:tbl>
          </a:graphicData>
        </a:graphic>
      </p:graphicFrame>
      <p:sp>
        <p:nvSpPr>
          <p:cNvPr id="8" name="TextBox 7">
            <a:extLst>
              <a:ext uri="{FF2B5EF4-FFF2-40B4-BE49-F238E27FC236}">
                <a16:creationId xmlns:a16="http://schemas.microsoft.com/office/drawing/2014/main" id="{2019389D-AE41-DA4D-B4AC-AF6F1CF147F9}"/>
              </a:ext>
            </a:extLst>
          </p:cNvPr>
          <p:cNvSpPr txBox="1"/>
          <p:nvPr/>
        </p:nvSpPr>
        <p:spPr>
          <a:xfrm>
            <a:off x="1143000" y="1528310"/>
            <a:ext cx="1672253" cy="369332"/>
          </a:xfrm>
          <a:prstGeom prst="rect">
            <a:avLst/>
          </a:prstGeom>
          <a:noFill/>
        </p:spPr>
        <p:txBody>
          <a:bodyPr wrap="none" rtlCol="0">
            <a:spAutoFit/>
          </a:bodyPr>
          <a:lstStyle/>
          <a:p>
            <a:r>
              <a:rPr lang="en-US" dirty="0">
                <a:latin typeface="Arial" pitchFamily="34" charset="0"/>
                <a:cs typeface="Arial" pitchFamily="34" charset="0"/>
              </a:rPr>
              <a:t>Original matrix</a:t>
            </a:r>
          </a:p>
        </p:txBody>
      </p:sp>
      <p:sp>
        <p:nvSpPr>
          <p:cNvPr id="9" name="TextBox 8">
            <a:extLst>
              <a:ext uri="{FF2B5EF4-FFF2-40B4-BE49-F238E27FC236}">
                <a16:creationId xmlns:a16="http://schemas.microsoft.com/office/drawing/2014/main" id="{C0DC4B0A-6B66-DE48-AB5F-8816DDFD543D}"/>
              </a:ext>
            </a:extLst>
          </p:cNvPr>
          <p:cNvSpPr txBox="1"/>
          <p:nvPr/>
        </p:nvSpPr>
        <p:spPr>
          <a:xfrm>
            <a:off x="3436591" y="1524000"/>
            <a:ext cx="1864613" cy="369332"/>
          </a:xfrm>
          <a:prstGeom prst="rect">
            <a:avLst/>
          </a:prstGeom>
          <a:noFill/>
        </p:spPr>
        <p:txBody>
          <a:bodyPr wrap="none" rtlCol="0">
            <a:spAutoFit/>
          </a:bodyPr>
          <a:lstStyle/>
          <a:p>
            <a:r>
              <a:rPr lang="en-US" dirty="0">
                <a:latin typeface="Arial" pitchFamily="34" charset="0"/>
                <a:cs typeface="Arial" pitchFamily="34" charset="0"/>
              </a:rPr>
              <a:t>Signature matrix</a:t>
            </a:r>
          </a:p>
        </p:txBody>
      </p:sp>
      <p:graphicFrame>
        <p:nvGraphicFramePr>
          <p:cNvPr id="11" name="Table 10">
            <a:extLst>
              <a:ext uri="{FF2B5EF4-FFF2-40B4-BE49-F238E27FC236}">
                <a16:creationId xmlns:a16="http://schemas.microsoft.com/office/drawing/2014/main" id="{EE3CEFE5-CA68-E846-9E87-B1E1D79166AA}"/>
              </a:ext>
            </a:extLst>
          </p:cNvPr>
          <p:cNvGraphicFramePr>
            <a:graphicFrameLocks noGrp="1"/>
          </p:cNvGraphicFramePr>
          <p:nvPr>
            <p:extLst>
              <p:ext uri="{D42A27DB-BD31-4B8C-83A1-F6EECF244321}">
                <p14:modId xmlns:p14="http://schemas.microsoft.com/office/powerpoint/2010/main" val="3206436491"/>
              </p:ext>
            </p:extLst>
          </p:nvPr>
        </p:nvGraphicFramePr>
        <p:xfrm>
          <a:off x="3048000" y="3769033"/>
          <a:ext cx="5562600" cy="1382550"/>
        </p:xfrm>
        <a:graphic>
          <a:graphicData uri="http://schemas.openxmlformats.org/drawingml/2006/table">
            <a:tbl>
              <a:tblPr firstRow="1" bandRow="1">
                <a:tableStyleId>{5202B0CA-FC54-4496-8BCA-5EF66A818D29}</a:tableStyleId>
              </a:tblPr>
              <a:tblGrid>
                <a:gridCol w="1112520">
                  <a:extLst>
                    <a:ext uri="{9D8B030D-6E8A-4147-A177-3AD203B41FA5}">
                      <a16:colId xmlns:a16="http://schemas.microsoft.com/office/drawing/2014/main" val="3392021865"/>
                    </a:ext>
                  </a:extLst>
                </a:gridCol>
                <a:gridCol w="1112520">
                  <a:extLst>
                    <a:ext uri="{9D8B030D-6E8A-4147-A177-3AD203B41FA5}">
                      <a16:colId xmlns:a16="http://schemas.microsoft.com/office/drawing/2014/main" val="2539882549"/>
                    </a:ext>
                  </a:extLst>
                </a:gridCol>
                <a:gridCol w="1112520">
                  <a:extLst>
                    <a:ext uri="{9D8B030D-6E8A-4147-A177-3AD203B41FA5}">
                      <a16:colId xmlns:a16="http://schemas.microsoft.com/office/drawing/2014/main" val="2365256915"/>
                    </a:ext>
                  </a:extLst>
                </a:gridCol>
                <a:gridCol w="1112520">
                  <a:extLst>
                    <a:ext uri="{9D8B030D-6E8A-4147-A177-3AD203B41FA5}">
                      <a16:colId xmlns:a16="http://schemas.microsoft.com/office/drawing/2014/main" val="1619652390"/>
                    </a:ext>
                  </a:extLst>
                </a:gridCol>
                <a:gridCol w="1112520">
                  <a:extLst>
                    <a:ext uri="{9D8B030D-6E8A-4147-A177-3AD203B41FA5}">
                      <a16:colId xmlns:a16="http://schemas.microsoft.com/office/drawing/2014/main" val="806078212"/>
                    </a:ext>
                  </a:extLst>
                </a:gridCol>
              </a:tblGrid>
              <a:tr h="386475">
                <a:tc>
                  <a:txBody>
                    <a:bodyPr/>
                    <a:lstStyle/>
                    <a:p>
                      <a:endParaRPr lang="en-US"/>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rPr>
                        <a:t>d1-d2</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rPr>
                        <a:t>d2-d3</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rPr>
                        <a:t>d2-d4</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rPr>
                        <a:t>d1-d3</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351645"/>
                  </a:ext>
                </a:extLst>
              </a:tr>
              <a:tr h="386475">
                <a:tc>
                  <a:txBody>
                    <a:bodyPr/>
                    <a:lstStyle/>
                    <a:p>
                      <a:r>
                        <a:rPr lang="en-US" sz="2000" b="0" dirty="0">
                          <a:solidFill>
                            <a:schemeClr val="tx1"/>
                          </a:solidFill>
                          <a:latin typeface="Arial" panose="020B0604020202020204" pitchFamily="34" charset="0"/>
                          <a:cs typeface="Arial" panose="020B0604020202020204" pitchFamily="34" charset="0"/>
                        </a:rPr>
                        <a:t>Original (Jaccard)</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Arial" panose="020B0604020202020204" pitchFamily="34" charset="0"/>
                          <a:cs typeface="Arial" panose="020B0604020202020204" pitchFamily="34" charset="0"/>
                        </a:rPr>
                        <a:t>0.75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Arial" panose="020B0604020202020204" pitchFamily="34" charset="0"/>
                          <a:cs typeface="Arial" panose="020B0604020202020204" pitchFamily="34" charset="0"/>
                        </a:rPr>
                        <a:t>0.75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171094"/>
                  </a:ext>
                </a:extLst>
              </a:tr>
              <a:tr h="386475">
                <a:tc>
                  <a:txBody>
                    <a:bodyPr/>
                    <a:lstStyle/>
                    <a:p>
                      <a:r>
                        <a:rPr lang="en-US" sz="2000" dirty="0">
                          <a:latin typeface="Arial" panose="020B0604020202020204" pitchFamily="34" charset="0"/>
                          <a:cs typeface="Arial" panose="020B0604020202020204" pitchFamily="34" charset="0"/>
                        </a:rPr>
                        <a:t>Signature</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0.67</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089827"/>
                  </a:ext>
                </a:extLst>
              </a:tr>
            </a:tbl>
          </a:graphicData>
        </a:graphic>
      </p:graphicFrame>
      <p:sp>
        <p:nvSpPr>
          <p:cNvPr id="12" name="TextBox 11">
            <a:extLst>
              <a:ext uri="{FF2B5EF4-FFF2-40B4-BE49-F238E27FC236}">
                <a16:creationId xmlns:a16="http://schemas.microsoft.com/office/drawing/2014/main" id="{E64099AF-6E0E-EE49-8271-B5A84C881AFD}"/>
              </a:ext>
            </a:extLst>
          </p:cNvPr>
          <p:cNvSpPr txBox="1"/>
          <p:nvPr/>
        </p:nvSpPr>
        <p:spPr>
          <a:xfrm>
            <a:off x="7467600" y="6214348"/>
            <a:ext cx="445635" cy="369332"/>
          </a:xfrm>
          <a:prstGeom prst="rect">
            <a:avLst/>
          </a:prstGeom>
          <a:noFill/>
        </p:spPr>
        <p:txBody>
          <a:bodyPr wrap="none" rtlCol="0">
            <a:spAutoFit/>
          </a:bodyPr>
          <a:lstStyle/>
          <a:p>
            <a:r>
              <a:rPr lang="en-US" dirty="0">
                <a:latin typeface="Arial" pitchFamily="34" charset="0"/>
                <a:cs typeface="Arial" pitchFamily="34" charset="0"/>
              </a:rPr>
              <a:t>Ye</a:t>
            </a:r>
          </a:p>
        </p:txBody>
      </p:sp>
      <p:sp>
        <p:nvSpPr>
          <p:cNvPr id="15" name="Title 14">
            <a:extLst>
              <a:ext uri="{FF2B5EF4-FFF2-40B4-BE49-F238E27FC236}">
                <a16:creationId xmlns:a16="http://schemas.microsoft.com/office/drawing/2014/main" id="{93B8EE2D-959C-A44F-9547-49EF64FCF6B0}"/>
              </a:ext>
            </a:extLst>
          </p:cNvPr>
          <p:cNvSpPr>
            <a:spLocks noGrp="1"/>
          </p:cNvSpPr>
          <p:nvPr>
            <p:ph type="title"/>
          </p:nvPr>
        </p:nvSpPr>
        <p:spPr/>
        <p:txBody>
          <a:bodyPr/>
          <a:lstStyle/>
          <a:p>
            <a:r>
              <a:rPr lang="en-US" dirty="0"/>
              <a:t>Similarity for Signatures</a:t>
            </a:r>
          </a:p>
        </p:txBody>
      </p:sp>
      <p:sp>
        <p:nvSpPr>
          <p:cNvPr id="17" name="TextBox 16">
            <a:extLst>
              <a:ext uri="{FF2B5EF4-FFF2-40B4-BE49-F238E27FC236}">
                <a16:creationId xmlns:a16="http://schemas.microsoft.com/office/drawing/2014/main" id="{AA61519E-5E83-6A4A-B04F-B005A2681F06}"/>
              </a:ext>
            </a:extLst>
          </p:cNvPr>
          <p:cNvSpPr txBox="1"/>
          <p:nvPr/>
        </p:nvSpPr>
        <p:spPr>
          <a:xfrm>
            <a:off x="1905000" y="6019800"/>
            <a:ext cx="3845925" cy="369332"/>
          </a:xfrm>
          <a:prstGeom prst="rect">
            <a:avLst/>
          </a:prstGeom>
          <a:noFill/>
        </p:spPr>
        <p:txBody>
          <a:bodyPr wrap="none" rtlCol="0">
            <a:spAutoFit/>
          </a:bodyPr>
          <a:lstStyle/>
          <a:p>
            <a:r>
              <a:rPr lang="en-US" dirty="0">
                <a:latin typeface="Arial" pitchFamily="34" charset="0"/>
                <a:cs typeface="Arial" pitchFamily="34" charset="0"/>
              </a:rPr>
              <a:t>7x4 -&gt; 3x4 (compression achieved!)</a:t>
            </a:r>
          </a:p>
        </p:txBody>
      </p:sp>
      <p:graphicFrame>
        <p:nvGraphicFramePr>
          <p:cNvPr id="13" name="Table 12">
            <a:extLst>
              <a:ext uri="{FF2B5EF4-FFF2-40B4-BE49-F238E27FC236}">
                <a16:creationId xmlns:a16="http://schemas.microsoft.com/office/drawing/2014/main" id="{A1B5C782-F1BA-1E41-8717-13625D92D524}"/>
              </a:ext>
            </a:extLst>
          </p:cNvPr>
          <p:cNvGraphicFramePr>
            <a:graphicFrameLocks noGrp="1"/>
          </p:cNvGraphicFramePr>
          <p:nvPr>
            <p:extLst>
              <p:ext uri="{D42A27DB-BD31-4B8C-83A1-F6EECF244321}">
                <p14:modId xmlns:p14="http://schemas.microsoft.com/office/powerpoint/2010/main" val="3556422085"/>
              </p:ext>
            </p:extLst>
          </p:nvPr>
        </p:nvGraphicFramePr>
        <p:xfrm>
          <a:off x="3553686" y="2451272"/>
          <a:ext cx="1574996" cy="1159425"/>
        </p:xfrm>
        <a:graphic>
          <a:graphicData uri="http://schemas.openxmlformats.org/drawingml/2006/table">
            <a:tbl>
              <a:tblPr firstRow="1" bandRow="1">
                <a:tableStyleId>{5202B0CA-FC54-4496-8BCA-5EF66A818D29}</a:tableStyleId>
              </a:tblPr>
              <a:tblGrid>
                <a:gridCol w="393749">
                  <a:extLst>
                    <a:ext uri="{9D8B030D-6E8A-4147-A177-3AD203B41FA5}">
                      <a16:colId xmlns:a16="http://schemas.microsoft.com/office/drawing/2014/main" val="3392021865"/>
                    </a:ext>
                  </a:extLst>
                </a:gridCol>
                <a:gridCol w="393749">
                  <a:extLst>
                    <a:ext uri="{9D8B030D-6E8A-4147-A177-3AD203B41FA5}">
                      <a16:colId xmlns:a16="http://schemas.microsoft.com/office/drawing/2014/main" val="2539882549"/>
                    </a:ext>
                  </a:extLst>
                </a:gridCol>
                <a:gridCol w="393749">
                  <a:extLst>
                    <a:ext uri="{9D8B030D-6E8A-4147-A177-3AD203B41FA5}">
                      <a16:colId xmlns:a16="http://schemas.microsoft.com/office/drawing/2014/main" val="2365256915"/>
                    </a:ext>
                  </a:extLst>
                </a:gridCol>
                <a:gridCol w="393749">
                  <a:extLst>
                    <a:ext uri="{9D8B030D-6E8A-4147-A177-3AD203B41FA5}">
                      <a16:colId xmlns:a16="http://schemas.microsoft.com/office/drawing/2014/main" val="1619652390"/>
                    </a:ext>
                  </a:extLst>
                </a:gridCol>
              </a:tblGrid>
              <a:tr h="386475">
                <a:tc>
                  <a:txBody>
                    <a:bodyPr/>
                    <a:lstStyle/>
                    <a:p>
                      <a:r>
                        <a:rPr lang="en-US" sz="2000" b="0" dirty="0">
                          <a:solidFill>
                            <a:schemeClr val="tx1"/>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42171094"/>
                  </a:ext>
                </a:extLst>
              </a:tr>
              <a:tr h="386475">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04089827"/>
                  </a:ext>
                </a:extLst>
              </a:tr>
              <a:tr h="386475">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91066575"/>
                  </a:ext>
                </a:extLst>
              </a:tr>
            </a:tbl>
          </a:graphicData>
        </a:graphic>
      </p:graphicFrame>
      <p:graphicFrame>
        <p:nvGraphicFramePr>
          <p:cNvPr id="16" name="Table 15">
            <a:extLst>
              <a:ext uri="{FF2B5EF4-FFF2-40B4-BE49-F238E27FC236}">
                <a16:creationId xmlns:a16="http://schemas.microsoft.com/office/drawing/2014/main" id="{985C3BC4-EB16-304B-92C0-FB33BA48E3FF}"/>
              </a:ext>
            </a:extLst>
          </p:cNvPr>
          <p:cNvGraphicFramePr>
            <a:graphicFrameLocks noGrp="1"/>
          </p:cNvGraphicFramePr>
          <p:nvPr>
            <p:extLst>
              <p:ext uri="{D42A27DB-BD31-4B8C-83A1-F6EECF244321}">
                <p14:modId xmlns:p14="http://schemas.microsoft.com/office/powerpoint/2010/main" val="3721504605"/>
              </p:ext>
            </p:extLst>
          </p:nvPr>
        </p:nvGraphicFramePr>
        <p:xfrm>
          <a:off x="3581400" y="2114429"/>
          <a:ext cx="1574996" cy="372095"/>
        </p:xfrm>
        <a:graphic>
          <a:graphicData uri="http://schemas.openxmlformats.org/drawingml/2006/table">
            <a:tbl>
              <a:tblPr firstRow="1" bandRow="1">
                <a:tableStyleId>{5202B0CA-FC54-4496-8BCA-5EF66A818D29}</a:tableStyleId>
              </a:tblPr>
              <a:tblGrid>
                <a:gridCol w="393749">
                  <a:extLst>
                    <a:ext uri="{9D8B030D-6E8A-4147-A177-3AD203B41FA5}">
                      <a16:colId xmlns:a16="http://schemas.microsoft.com/office/drawing/2014/main" val="1643897980"/>
                    </a:ext>
                  </a:extLst>
                </a:gridCol>
                <a:gridCol w="393749">
                  <a:extLst>
                    <a:ext uri="{9D8B030D-6E8A-4147-A177-3AD203B41FA5}">
                      <a16:colId xmlns:a16="http://schemas.microsoft.com/office/drawing/2014/main" val="3444897444"/>
                    </a:ext>
                  </a:extLst>
                </a:gridCol>
                <a:gridCol w="393749">
                  <a:extLst>
                    <a:ext uri="{9D8B030D-6E8A-4147-A177-3AD203B41FA5}">
                      <a16:colId xmlns:a16="http://schemas.microsoft.com/office/drawing/2014/main" val="1431986545"/>
                    </a:ext>
                  </a:extLst>
                </a:gridCol>
                <a:gridCol w="393749">
                  <a:extLst>
                    <a:ext uri="{9D8B030D-6E8A-4147-A177-3AD203B41FA5}">
                      <a16:colId xmlns:a16="http://schemas.microsoft.com/office/drawing/2014/main" val="370448109"/>
                    </a:ext>
                  </a:extLst>
                </a:gridCol>
              </a:tblGrid>
              <a:tr h="372095">
                <a:tc>
                  <a:txBody>
                    <a:bodyPr/>
                    <a:lstStyle/>
                    <a:p>
                      <a:r>
                        <a:rPr lang="en-US" sz="2000" b="0" dirty="0">
                          <a:solidFill>
                            <a:schemeClr val="tx1"/>
                          </a:solidFill>
                          <a:latin typeface="Arial" panose="020B0604020202020204" pitchFamily="34" charset="0"/>
                          <a:cs typeface="Arial" panose="020B0604020202020204" pitchFamily="34" charset="0"/>
                        </a:rPr>
                        <a:t>d1</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d4</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4292567"/>
                  </a:ext>
                </a:extLst>
              </a:tr>
            </a:tbl>
          </a:graphicData>
        </a:graphic>
      </p:graphicFrame>
    </p:spTree>
    <p:extLst>
      <p:ext uri="{BB962C8B-B14F-4D97-AF65-F5344CB8AC3E}">
        <p14:creationId xmlns:p14="http://schemas.microsoft.com/office/powerpoint/2010/main" val="401959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a:t>Scene Completion Problem </a:t>
            </a:r>
          </a:p>
        </p:txBody>
      </p:sp>
      <p:pic>
        <p:nvPicPr>
          <p:cNvPr id="136200" name="Picture 8" descr="teaser_input"/>
          <p:cNvPicPr>
            <a:picLocks noChangeAspect="1" noChangeArrowheads="1"/>
          </p:cNvPicPr>
          <p:nvPr/>
        </p:nvPicPr>
        <p:blipFill>
          <a:blip r:embed="rId3" cstate="print"/>
          <a:srcRect/>
          <a:stretch>
            <a:fillRect/>
          </a:stretch>
        </p:blipFill>
        <p:spPr bwMode="auto">
          <a:xfrm>
            <a:off x="1066800" y="1416050"/>
            <a:ext cx="2819400" cy="2133600"/>
          </a:xfrm>
          <a:prstGeom prst="rect">
            <a:avLst/>
          </a:prstGeom>
          <a:noFill/>
        </p:spPr>
      </p:pic>
      <p:pic>
        <p:nvPicPr>
          <p:cNvPr id="136201" name="Picture 9" descr="teaser_original"/>
          <p:cNvPicPr>
            <a:picLocks noChangeAspect="1" noChangeArrowheads="1"/>
          </p:cNvPicPr>
          <p:nvPr/>
        </p:nvPicPr>
        <p:blipFill>
          <a:blip r:embed="rId4" cstate="print"/>
          <a:srcRect/>
          <a:stretch>
            <a:fillRect/>
          </a:stretch>
        </p:blipFill>
        <p:spPr bwMode="auto">
          <a:xfrm>
            <a:off x="1066800" y="1416050"/>
            <a:ext cx="2819400" cy="2132013"/>
          </a:xfrm>
          <a:prstGeom prst="rect">
            <a:avLst/>
          </a:prstGeom>
          <a:noFill/>
        </p:spPr>
      </p:pic>
      <p:pic>
        <p:nvPicPr>
          <p:cNvPr id="136202" name="Picture 10" descr="mid_res_montage"/>
          <p:cNvPicPr>
            <a:picLocks noChangeAspect="1" noChangeArrowheads="1"/>
          </p:cNvPicPr>
          <p:nvPr/>
        </p:nvPicPr>
        <p:blipFill>
          <a:blip r:embed="rId5" cstate="print"/>
          <a:srcRect b="20023"/>
          <a:stretch>
            <a:fillRect/>
          </a:stretch>
        </p:blipFill>
        <p:spPr bwMode="auto">
          <a:xfrm>
            <a:off x="5334000" y="1371600"/>
            <a:ext cx="2514600" cy="2254250"/>
          </a:xfrm>
          <a:prstGeom prst="rect">
            <a:avLst/>
          </a:prstGeom>
          <a:noFill/>
        </p:spPr>
      </p:pic>
      <p:pic>
        <p:nvPicPr>
          <p:cNvPr id="136203" name="Picture 11" descr="IMG_0681_mask_output_011"/>
          <p:cNvPicPr>
            <a:picLocks noChangeAspect="1" noChangeArrowheads="1"/>
          </p:cNvPicPr>
          <p:nvPr/>
        </p:nvPicPr>
        <p:blipFill>
          <a:blip r:embed="rId6" cstate="print"/>
          <a:srcRect/>
          <a:stretch>
            <a:fillRect/>
          </a:stretch>
        </p:blipFill>
        <p:spPr bwMode="auto">
          <a:xfrm>
            <a:off x="1066800" y="4311650"/>
            <a:ext cx="2819400" cy="2114550"/>
          </a:xfrm>
          <a:prstGeom prst="rect">
            <a:avLst/>
          </a:prstGeom>
          <a:noFill/>
        </p:spPr>
      </p:pic>
      <p:pic>
        <p:nvPicPr>
          <p:cNvPr id="136204" name="Picture 12" descr="montage_6x7"/>
          <p:cNvPicPr>
            <a:picLocks noChangeAspect="1" noChangeArrowheads="1"/>
          </p:cNvPicPr>
          <p:nvPr/>
        </p:nvPicPr>
        <p:blipFill>
          <a:blip r:embed="rId7" cstate="print"/>
          <a:srcRect/>
          <a:stretch>
            <a:fillRect/>
          </a:stretch>
        </p:blipFill>
        <p:spPr bwMode="auto">
          <a:xfrm>
            <a:off x="5334000" y="4332288"/>
            <a:ext cx="2501900" cy="2189162"/>
          </a:xfrm>
          <a:prstGeom prst="rect">
            <a:avLst/>
          </a:prstGeom>
          <a:noFill/>
        </p:spPr>
      </p:pic>
      <p:sp>
        <p:nvSpPr>
          <p:cNvPr id="136205" name="AutoShape 13"/>
          <p:cNvSpPr>
            <a:spLocks noChangeArrowheads="1"/>
          </p:cNvSpPr>
          <p:nvPr/>
        </p:nvSpPr>
        <p:spPr bwMode="auto">
          <a:xfrm>
            <a:off x="4191000" y="2254250"/>
            <a:ext cx="685800" cy="228600"/>
          </a:xfrm>
          <a:prstGeom prst="righ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136206" name="AutoShape 14"/>
          <p:cNvSpPr>
            <a:spLocks noChangeArrowheads="1"/>
          </p:cNvSpPr>
          <p:nvPr/>
        </p:nvSpPr>
        <p:spPr bwMode="auto">
          <a:xfrm>
            <a:off x="6477000" y="3702050"/>
            <a:ext cx="228600" cy="457200"/>
          </a:xfrm>
          <a:prstGeom prst="down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36207" name="AutoShape 15"/>
          <p:cNvSpPr>
            <a:spLocks noChangeArrowheads="1"/>
          </p:cNvSpPr>
          <p:nvPr/>
        </p:nvSpPr>
        <p:spPr bwMode="auto">
          <a:xfrm>
            <a:off x="4267200" y="5073650"/>
            <a:ext cx="762000" cy="228600"/>
          </a:xfrm>
          <a:prstGeom prst="leftArrow">
            <a:avLst>
              <a:gd name="adj1" fmla="val 50000"/>
              <a:gd name="adj2" fmla="val 83333"/>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Slide Number Placeholder 12"/>
          <p:cNvSpPr>
            <a:spLocks noGrp="1"/>
          </p:cNvSpPr>
          <p:nvPr>
            <p:ph type="sldNum" sz="quarter" idx="12"/>
          </p:nvPr>
        </p:nvSpPr>
        <p:spPr/>
        <p:txBody>
          <a:bodyPr/>
          <a:lstStyle/>
          <a:p>
            <a:fld id="{19B12225-5612-419B-A8D5-4B8EEE4C217E}" type="slidenum">
              <a:rPr lang="en-US" smtClean="0"/>
              <a:pPr/>
              <a:t>3</a:t>
            </a:fld>
            <a:endParaRPr lang="en-US"/>
          </a:p>
        </p:txBody>
      </p:sp>
      <p:sp>
        <p:nvSpPr>
          <p:cNvPr id="14" name="Footer Placeholder 13"/>
          <p:cNvSpPr>
            <a:spLocks noGrp="1"/>
          </p:cNvSpPr>
          <p:nvPr>
            <p:ph type="ftr" sz="quarter" idx="11"/>
          </p:nvPr>
        </p:nvSpPr>
        <p:spPr/>
        <p:txBody>
          <a:bodyPr/>
          <a:lstStyle/>
          <a:p>
            <a:r>
              <a:rPr lang="en-US"/>
              <a:t>J. Leskovec, A. Rajaraman, J. Ullman: Mining of Massive Datasets, http://www.mmds.org</a:t>
            </a:r>
            <a:endParaRPr lang="en-US" dirty="0"/>
          </a:p>
        </p:txBody>
      </p:sp>
      <p:sp>
        <p:nvSpPr>
          <p:cNvPr id="15" name="Text Box 6"/>
          <p:cNvSpPr txBox="1">
            <a:spLocks noChangeArrowheads="1"/>
          </p:cNvSpPr>
          <p:nvPr/>
        </p:nvSpPr>
        <p:spPr bwMode="auto">
          <a:xfrm>
            <a:off x="5741017" y="0"/>
            <a:ext cx="3402983" cy="369332"/>
          </a:xfrm>
          <a:prstGeom prst="rect">
            <a:avLst/>
          </a:prstGeom>
          <a:noFill/>
          <a:ln w="9525">
            <a:noFill/>
            <a:miter lim="800000"/>
            <a:headEnd/>
            <a:tailEnd/>
          </a:ln>
          <a:effectLst/>
        </p:spPr>
        <p:txBody>
          <a:bodyPr wrap="none">
            <a:spAutoFit/>
          </a:bodyPr>
          <a:lstStyle/>
          <a:p>
            <a:pPr algn="r"/>
            <a:r>
              <a:rPr lang="en-US" dirty="0">
                <a:solidFill>
                  <a:schemeClr val="bg1"/>
                </a:solidFill>
              </a:rPr>
              <a:t>[Hays and </a:t>
            </a:r>
            <a:r>
              <a:rPr lang="en-US" dirty="0" err="1">
                <a:solidFill>
                  <a:schemeClr val="bg1"/>
                </a:solidFill>
              </a:rPr>
              <a:t>Efros</a:t>
            </a:r>
            <a:r>
              <a:rPr lang="en-US" dirty="0">
                <a:solidFill>
                  <a:schemeClr val="bg1"/>
                </a:solidFill>
              </a:rPr>
              <a:t>, SIGGRAPH 2007]</a:t>
            </a:r>
          </a:p>
        </p:txBody>
      </p:sp>
    </p:spTree>
    <p:extLst>
      <p:ext uri="{BB962C8B-B14F-4D97-AF65-F5344CB8AC3E}">
        <p14:creationId xmlns:p14="http://schemas.microsoft.com/office/powerpoint/2010/main" val="161487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620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62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6205"/>
                                        </p:tgtEl>
                                        <p:attrNameLst>
                                          <p:attrName>style.visibility</p:attrName>
                                        </p:attrNameLst>
                                      </p:cBhvr>
                                      <p:to>
                                        <p:strVal val="visible"/>
                                      </p:to>
                                    </p:set>
                                    <p:animEffect transition="in" filter="dissolve">
                                      <p:cBhvr>
                                        <p:cTn id="13" dur="500"/>
                                        <p:tgtEl>
                                          <p:spTgt spid="136205"/>
                                        </p:tgtEl>
                                      </p:cBhvr>
                                    </p:animEffect>
                                  </p:childTnLst>
                                </p:cTn>
                              </p:par>
                              <p:par>
                                <p:cTn id="14" presetID="9" presetClass="entr" presetSubtype="0" fill="hold" nodeType="withEffect">
                                  <p:stCondLst>
                                    <p:cond delay="0"/>
                                  </p:stCondLst>
                                  <p:childTnLst>
                                    <p:set>
                                      <p:cBhvr>
                                        <p:cTn id="15" dur="1" fill="hold">
                                          <p:stCondLst>
                                            <p:cond delay="0"/>
                                          </p:stCondLst>
                                        </p:cTn>
                                        <p:tgtEl>
                                          <p:spTgt spid="136202"/>
                                        </p:tgtEl>
                                        <p:attrNameLst>
                                          <p:attrName>style.visibility</p:attrName>
                                        </p:attrNameLst>
                                      </p:cBhvr>
                                      <p:to>
                                        <p:strVal val="visible"/>
                                      </p:to>
                                    </p:set>
                                    <p:animEffect transition="in" filter="dissolve">
                                      <p:cBhvr>
                                        <p:cTn id="16" dur="500"/>
                                        <p:tgtEl>
                                          <p:spTgt spid="13620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6206"/>
                                        </p:tgtEl>
                                        <p:attrNameLst>
                                          <p:attrName>style.visibility</p:attrName>
                                        </p:attrNameLst>
                                      </p:cBhvr>
                                      <p:to>
                                        <p:strVal val="visible"/>
                                      </p:to>
                                    </p:set>
                                    <p:animEffect transition="in" filter="dissolve">
                                      <p:cBhvr>
                                        <p:cTn id="21" dur="500"/>
                                        <p:tgtEl>
                                          <p:spTgt spid="136206"/>
                                        </p:tgtEl>
                                      </p:cBhvr>
                                    </p:animEffect>
                                  </p:childTnLst>
                                </p:cTn>
                              </p:par>
                              <p:par>
                                <p:cTn id="22" presetID="9" presetClass="entr" presetSubtype="0" fill="hold" nodeType="withEffect">
                                  <p:stCondLst>
                                    <p:cond delay="0"/>
                                  </p:stCondLst>
                                  <p:childTnLst>
                                    <p:set>
                                      <p:cBhvr>
                                        <p:cTn id="23" dur="1" fill="hold">
                                          <p:stCondLst>
                                            <p:cond delay="0"/>
                                          </p:stCondLst>
                                        </p:cTn>
                                        <p:tgtEl>
                                          <p:spTgt spid="136204"/>
                                        </p:tgtEl>
                                        <p:attrNameLst>
                                          <p:attrName>style.visibility</p:attrName>
                                        </p:attrNameLst>
                                      </p:cBhvr>
                                      <p:to>
                                        <p:strVal val="visible"/>
                                      </p:to>
                                    </p:set>
                                    <p:animEffect transition="in" filter="dissolve">
                                      <p:cBhvr>
                                        <p:cTn id="24" dur="500"/>
                                        <p:tgtEl>
                                          <p:spTgt spid="13620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6203"/>
                                        </p:tgtEl>
                                        <p:attrNameLst>
                                          <p:attrName>style.visibility</p:attrName>
                                        </p:attrNameLst>
                                      </p:cBhvr>
                                      <p:to>
                                        <p:strVal val="visible"/>
                                      </p:to>
                                    </p:set>
                                    <p:animEffect transition="in" filter="dissolve">
                                      <p:cBhvr>
                                        <p:cTn id="29" dur="500"/>
                                        <p:tgtEl>
                                          <p:spTgt spid="13620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6207"/>
                                        </p:tgtEl>
                                        <p:attrNameLst>
                                          <p:attrName>style.visibility</p:attrName>
                                        </p:attrNameLst>
                                      </p:cBhvr>
                                      <p:to>
                                        <p:strVal val="visible"/>
                                      </p:to>
                                    </p:set>
                                    <p:animEffect transition="in" filter="dissolve">
                                      <p:cBhvr>
                                        <p:cTn id="32" dur="500"/>
                                        <p:tgtEl>
                                          <p:spTgt spid="136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5" grpId="0" animBg="1"/>
      <p:bldP spid="136206" grpId="0" animBg="1"/>
      <p:bldP spid="1362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81060" cy="987552"/>
          </a:xfrm>
        </p:spPr>
        <p:txBody>
          <a:bodyPr>
            <a:noAutofit/>
          </a:bodyPr>
          <a:lstStyle/>
          <a:p>
            <a:r>
              <a:rPr lang="en-US" sz="3600" dirty="0"/>
              <a:t>Using row hashing instead of permutation</a:t>
            </a:r>
          </a:p>
        </p:txBody>
      </p:sp>
      <p:sp>
        <p:nvSpPr>
          <p:cNvPr id="5" name="Footer Placeholder 4"/>
          <p:cNvSpPr>
            <a:spLocks noGrp="1"/>
          </p:cNvSpPr>
          <p:nvPr>
            <p:ph type="ftr" sz="quarter" idx="11"/>
          </p:nvPr>
        </p:nvSpPr>
        <p:spPr>
          <a:xfrm>
            <a:off x="8543016" y="6436850"/>
            <a:ext cx="940804" cy="198120"/>
          </a:xfrm>
        </p:spPr>
        <p:txBody>
          <a:bodyPr/>
          <a:lstStyle/>
          <a:p>
            <a:r>
              <a:rPr lang="en-US" sz="2000" dirty="0"/>
              <a:t>Ye</a:t>
            </a:r>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sp>
        <p:nvSpPr>
          <p:cNvPr id="7" name="TextBox 6"/>
          <p:cNvSpPr txBox="1"/>
          <p:nvPr/>
        </p:nvSpPr>
        <p:spPr>
          <a:xfrm>
            <a:off x="4038600" y="5395561"/>
            <a:ext cx="4292100" cy="1569660"/>
          </a:xfrm>
          <a:prstGeom prst="rect">
            <a:avLst/>
          </a:prstGeom>
          <a:noFill/>
        </p:spPr>
        <p:txBody>
          <a:bodyPr wrap="square" rtlCol="0">
            <a:spAutoFit/>
          </a:bodyPr>
          <a:lstStyle/>
          <a:p>
            <a:r>
              <a:rPr lang="en-US" sz="1600" b="1" dirty="0">
                <a:solidFill>
                  <a:srgbClr val="008000"/>
                </a:solidFill>
                <a:latin typeface="Arial" pitchFamily="34" charset="0"/>
                <a:cs typeface="Arial" pitchFamily="34" charset="0"/>
              </a:rPr>
              <a:t>How to pick a random hash function h(x)?</a:t>
            </a:r>
          </a:p>
          <a:p>
            <a:r>
              <a:rPr lang="en-US" sz="1600" b="1" dirty="0">
                <a:solidFill>
                  <a:srgbClr val="D60093"/>
                </a:solidFill>
                <a:latin typeface="Arial" pitchFamily="34" charset="0"/>
                <a:cs typeface="Arial" pitchFamily="34" charset="0"/>
              </a:rPr>
              <a:t>Universal hashing:</a:t>
            </a:r>
          </a:p>
          <a:p>
            <a:r>
              <a:rPr lang="en-US" sz="1600" i="1" dirty="0" err="1">
                <a:latin typeface="Arial" pitchFamily="34" charset="0"/>
                <a:cs typeface="Arial" pitchFamily="34" charset="0"/>
              </a:rPr>
              <a:t>h</a:t>
            </a:r>
            <a:r>
              <a:rPr lang="en-US" sz="1600" i="1" baseline="-25000" dirty="0" err="1">
                <a:latin typeface="Arial" pitchFamily="34" charset="0"/>
                <a:cs typeface="Arial" pitchFamily="34" charset="0"/>
              </a:rPr>
              <a:t>a,b</a:t>
            </a:r>
            <a:r>
              <a:rPr lang="en-US" sz="1600" i="1" dirty="0">
                <a:latin typeface="Arial" pitchFamily="34" charset="0"/>
                <a:cs typeface="Arial" pitchFamily="34" charset="0"/>
              </a:rPr>
              <a:t>(x)=((</a:t>
            </a:r>
            <a:r>
              <a:rPr lang="en-US" sz="1600" i="1" dirty="0" err="1">
                <a:latin typeface="Arial" pitchFamily="34" charset="0"/>
                <a:cs typeface="Arial" pitchFamily="34" charset="0"/>
              </a:rPr>
              <a:t>a·x+b</a:t>
            </a:r>
            <a:r>
              <a:rPr lang="en-US" sz="1600" i="1" dirty="0">
                <a:latin typeface="Arial" pitchFamily="34" charset="0"/>
                <a:cs typeface="Arial" pitchFamily="34" charset="0"/>
              </a:rPr>
              <a:t>) mod p) </a:t>
            </a:r>
            <a:r>
              <a:rPr lang="en-US" sz="1600" dirty="0">
                <a:latin typeface="Arial" pitchFamily="34" charset="0"/>
                <a:cs typeface="Arial" pitchFamily="34" charset="0"/>
              </a:rPr>
              <a:t>mod</a:t>
            </a:r>
            <a:r>
              <a:rPr lang="en-US" sz="1600" i="1" dirty="0">
                <a:latin typeface="Arial" pitchFamily="34" charset="0"/>
                <a:cs typeface="Arial" pitchFamily="34" charset="0"/>
              </a:rPr>
              <a:t> N</a:t>
            </a:r>
          </a:p>
          <a:p>
            <a:r>
              <a:rPr lang="en-US" sz="1600" dirty="0">
                <a:latin typeface="Arial" pitchFamily="34" charset="0"/>
                <a:cs typeface="Arial" pitchFamily="34" charset="0"/>
              </a:rPr>
              <a:t>where:</a:t>
            </a:r>
          </a:p>
          <a:p>
            <a:r>
              <a:rPr lang="en-US" sz="1600" dirty="0" err="1">
                <a:latin typeface="Arial" pitchFamily="34" charset="0"/>
                <a:cs typeface="Arial" pitchFamily="34" charset="0"/>
              </a:rPr>
              <a:t>a,b</a:t>
            </a:r>
            <a:r>
              <a:rPr lang="en-US" sz="1600" dirty="0">
                <a:latin typeface="Arial" pitchFamily="34" charset="0"/>
                <a:cs typeface="Arial" pitchFamily="34" charset="0"/>
              </a:rPr>
              <a:t> … random integers</a:t>
            </a:r>
          </a:p>
          <a:p>
            <a:r>
              <a:rPr lang="en-US" sz="1600" dirty="0">
                <a:latin typeface="Arial" pitchFamily="34" charset="0"/>
                <a:cs typeface="Arial" pitchFamily="34" charset="0"/>
              </a:rPr>
              <a:t>p … prime number (p &gt; N)</a:t>
            </a:r>
          </a:p>
        </p:txBody>
      </p:sp>
      <p:sp>
        <p:nvSpPr>
          <p:cNvPr id="9" name="Text Box 4">
            <a:extLst>
              <a:ext uri="{FF2B5EF4-FFF2-40B4-BE49-F238E27FC236}">
                <a16:creationId xmlns:a16="http://schemas.microsoft.com/office/drawing/2014/main" id="{75BC1F7C-B07A-B34E-B6EB-BC596AE697BC}"/>
              </a:ext>
            </a:extLst>
          </p:cNvPr>
          <p:cNvSpPr txBox="1">
            <a:spLocks noChangeArrowheads="1"/>
          </p:cNvSpPr>
          <p:nvPr/>
        </p:nvSpPr>
        <p:spPr bwMode="auto">
          <a:xfrm>
            <a:off x="559889" y="1613967"/>
            <a:ext cx="1393330" cy="338554"/>
          </a:xfrm>
          <a:prstGeom prst="rect">
            <a:avLst/>
          </a:prstGeom>
          <a:noFill/>
          <a:ln w="9525">
            <a:noFill/>
            <a:miter lim="800000"/>
            <a:headEnd/>
            <a:tailEnd/>
          </a:ln>
          <a:effectLst/>
        </p:spPr>
        <p:txBody>
          <a:bodyPr wrap="none">
            <a:spAutoFit/>
          </a:bodyPr>
          <a:lstStyle/>
          <a:p>
            <a:r>
              <a:rPr lang="en-US" sz="1600" dirty="0">
                <a:latin typeface="Arial" panose="020B0604020202020204" pitchFamily="34" charset="0"/>
                <a:cs typeface="Arial" panose="020B0604020202020204" pitchFamily="34" charset="0"/>
              </a:rPr>
              <a:t>Permutations</a:t>
            </a:r>
          </a:p>
        </p:txBody>
      </p:sp>
      <p:graphicFrame>
        <p:nvGraphicFramePr>
          <p:cNvPr id="10" name="Table 9">
            <a:extLst>
              <a:ext uri="{FF2B5EF4-FFF2-40B4-BE49-F238E27FC236}">
                <a16:creationId xmlns:a16="http://schemas.microsoft.com/office/drawing/2014/main" id="{9F05D71E-AD16-5148-BAC8-9A7D645DCCCF}"/>
              </a:ext>
            </a:extLst>
          </p:cNvPr>
          <p:cNvGraphicFramePr>
            <a:graphicFrameLocks noGrp="1"/>
          </p:cNvGraphicFramePr>
          <p:nvPr>
            <p:extLst>
              <p:ext uri="{D42A27DB-BD31-4B8C-83A1-F6EECF244321}">
                <p14:modId xmlns:p14="http://schemas.microsoft.com/office/powerpoint/2010/main" val="3665007582"/>
              </p:ext>
            </p:extLst>
          </p:nvPr>
        </p:nvGraphicFramePr>
        <p:xfrm>
          <a:off x="214772" y="2037692"/>
          <a:ext cx="1733624" cy="3669144"/>
        </p:xfrm>
        <a:graphic>
          <a:graphicData uri="http://schemas.openxmlformats.org/drawingml/2006/table">
            <a:tbl>
              <a:tblPr firstRow="1" bandRow="1">
                <a:tableStyleId>{5202B0CA-FC54-4496-8BCA-5EF66A818D29}</a:tableStyleId>
              </a:tblPr>
              <a:tblGrid>
                <a:gridCol w="433406">
                  <a:extLst>
                    <a:ext uri="{9D8B030D-6E8A-4147-A177-3AD203B41FA5}">
                      <a16:colId xmlns:a16="http://schemas.microsoft.com/office/drawing/2014/main" val="3392021865"/>
                    </a:ext>
                  </a:extLst>
                </a:gridCol>
                <a:gridCol w="433406">
                  <a:extLst>
                    <a:ext uri="{9D8B030D-6E8A-4147-A177-3AD203B41FA5}">
                      <a16:colId xmlns:a16="http://schemas.microsoft.com/office/drawing/2014/main" val="2539882549"/>
                    </a:ext>
                  </a:extLst>
                </a:gridCol>
                <a:gridCol w="433406">
                  <a:extLst>
                    <a:ext uri="{9D8B030D-6E8A-4147-A177-3AD203B41FA5}">
                      <a16:colId xmlns:a16="http://schemas.microsoft.com/office/drawing/2014/main" val="2365256915"/>
                    </a:ext>
                  </a:extLst>
                </a:gridCol>
                <a:gridCol w="433406">
                  <a:extLst>
                    <a:ext uri="{9D8B030D-6E8A-4147-A177-3AD203B41FA5}">
                      <a16:colId xmlns:a16="http://schemas.microsoft.com/office/drawing/2014/main" val="1619652390"/>
                    </a:ext>
                  </a:extLst>
                </a:gridCol>
              </a:tblGrid>
              <a:tr h="372095">
                <a:tc>
                  <a:txBody>
                    <a:bodyPr/>
                    <a:lstStyle/>
                    <a:p>
                      <a:endParaRPr lang="en-US" sz="16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1</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302564"/>
                  </a:ext>
                </a:extLst>
              </a:tr>
              <a:tr h="471007">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3</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42171094"/>
                  </a:ext>
                </a:extLst>
              </a:tr>
              <a:tr h="471007">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04089827"/>
                  </a:ext>
                </a:extLst>
              </a:tr>
              <a:tr h="471007">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7</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91066575"/>
                  </a:ext>
                </a:extLst>
              </a:tr>
              <a:tr h="471007">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3</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97416276"/>
                  </a:ext>
                </a:extLst>
              </a:tr>
              <a:tr h="471007">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6</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6</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96752244"/>
                  </a:ext>
                </a:extLst>
              </a:tr>
              <a:tr h="471007">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7</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94913902"/>
                  </a:ext>
                </a:extLst>
              </a:tr>
              <a:tr h="471007">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77613390"/>
                  </a:ext>
                </a:extLst>
              </a:tr>
            </a:tbl>
          </a:graphicData>
        </a:graphic>
      </p:graphicFrame>
      <p:graphicFrame>
        <p:nvGraphicFramePr>
          <p:cNvPr id="11" name="Table 10">
            <a:extLst>
              <a:ext uri="{FF2B5EF4-FFF2-40B4-BE49-F238E27FC236}">
                <a16:creationId xmlns:a16="http://schemas.microsoft.com/office/drawing/2014/main" id="{86213ED1-29A6-894E-97C2-096577B9FD84}"/>
              </a:ext>
            </a:extLst>
          </p:cNvPr>
          <p:cNvGraphicFramePr>
            <a:graphicFrameLocks noGrp="1"/>
          </p:cNvGraphicFramePr>
          <p:nvPr>
            <p:extLst>
              <p:ext uri="{D42A27DB-BD31-4B8C-83A1-F6EECF244321}">
                <p14:modId xmlns:p14="http://schemas.microsoft.com/office/powerpoint/2010/main" val="1192934504"/>
              </p:ext>
            </p:extLst>
          </p:nvPr>
        </p:nvGraphicFramePr>
        <p:xfrm>
          <a:off x="2152575" y="2057400"/>
          <a:ext cx="1733625" cy="3669144"/>
        </p:xfrm>
        <a:graphic>
          <a:graphicData uri="http://schemas.openxmlformats.org/drawingml/2006/table">
            <a:tbl>
              <a:tblPr firstRow="1" bandRow="1">
                <a:tableStyleId>{5202B0CA-FC54-4496-8BCA-5EF66A818D29}</a:tableStyleId>
              </a:tblPr>
              <a:tblGrid>
                <a:gridCol w="346725">
                  <a:extLst>
                    <a:ext uri="{9D8B030D-6E8A-4147-A177-3AD203B41FA5}">
                      <a16:colId xmlns:a16="http://schemas.microsoft.com/office/drawing/2014/main" val="3317343669"/>
                    </a:ext>
                  </a:extLst>
                </a:gridCol>
                <a:gridCol w="346725">
                  <a:extLst>
                    <a:ext uri="{9D8B030D-6E8A-4147-A177-3AD203B41FA5}">
                      <a16:colId xmlns:a16="http://schemas.microsoft.com/office/drawing/2014/main" val="3392021865"/>
                    </a:ext>
                  </a:extLst>
                </a:gridCol>
                <a:gridCol w="346725">
                  <a:extLst>
                    <a:ext uri="{9D8B030D-6E8A-4147-A177-3AD203B41FA5}">
                      <a16:colId xmlns:a16="http://schemas.microsoft.com/office/drawing/2014/main" val="2539882549"/>
                    </a:ext>
                  </a:extLst>
                </a:gridCol>
                <a:gridCol w="346725">
                  <a:extLst>
                    <a:ext uri="{9D8B030D-6E8A-4147-A177-3AD203B41FA5}">
                      <a16:colId xmlns:a16="http://schemas.microsoft.com/office/drawing/2014/main" val="2365256915"/>
                    </a:ext>
                  </a:extLst>
                </a:gridCol>
                <a:gridCol w="346725">
                  <a:extLst>
                    <a:ext uri="{9D8B030D-6E8A-4147-A177-3AD203B41FA5}">
                      <a16:colId xmlns:a16="http://schemas.microsoft.com/office/drawing/2014/main" val="1619652390"/>
                    </a:ext>
                  </a:extLst>
                </a:gridCol>
              </a:tblGrid>
              <a:tr h="372095">
                <a:tc>
                  <a:txBody>
                    <a:bodyPr/>
                    <a:lstStyle/>
                    <a:p>
                      <a:endParaRPr lang="en-US" sz="200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rPr>
                        <a:t>d1</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d4</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302564"/>
                  </a:ext>
                </a:extLst>
              </a:tr>
              <a:tr h="471007">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171094"/>
                  </a:ext>
                </a:extLst>
              </a:tr>
              <a:tr h="471007">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089827"/>
                  </a:ext>
                </a:extLst>
              </a:tr>
              <a:tr h="471007">
                <a:tc>
                  <a:txBody>
                    <a:bodyPr/>
                    <a:lstStyle/>
                    <a:p>
                      <a:r>
                        <a:rPr lang="en-US" sz="2000" dirty="0">
                          <a:latin typeface="Arial" panose="020B0604020202020204" pitchFamily="34" charset="0"/>
                          <a:cs typeface="Arial" panose="020B0604020202020204" pitchFamily="34" charset="0"/>
                        </a:rPr>
                        <a:t>3</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066575"/>
                  </a:ext>
                </a:extLst>
              </a:tr>
              <a:tr h="471007">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7416276"/>
                  </a:ext>
                </a:extLst>
              </a:tr>
              <a:tr h="471007">
                <a:tc>
                  <a:txBody>
                    <a:bodyPr/>
                    <a:lstStyle/>
                    <a:p>
                      <a:r>
                        <a:rPr lang="en-US" sz="2000" dirty="0">
                          <a:latin typeface="Arial" panose="020B0604020202020204" pitchFamily="34" charset="0"/>
                          <a:cs typeface="Arial" panose="020B0604020202020204" pitchFamily="34" charset="0"/>
                        </a:rPr>
                        <a:t>5</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752244"/>
                  </a:ext>
                </a:extLst>
              </a:tr>
              <a:tr h="471007">
                <a:tc>
                  <a:txBody>
                    <a:bodyPr/>
                    <a:lstStyle/>
                    <a:p>
                      <a:r>
                        <a:rPr lang="en-US" sz="2000" dirty="0">
                          <a:latin typeface="Arial" panose="020B0604020202020204" pitchFamily="34" charset="0"/>
                          <a:cs typeface="Arial" panose="020B0604020202020204" pitchFamily="34" charset="0"/>
                        </a:rPr>
                        <a:t>6</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913902"/>
                  </a:ext>
                </a:extLst>
              </a:tr>
              <a:tr h="471007">
                <a:tc>
                  <a:txBody>
                    <a:bodyPr/>
                    <a:lstStyle/>
                    <a:p>
                      <a:r>
                        <a:rPr lang="en-US" sz="2000" dirty="0">
                          <a:latin typeface="Arial" panose="020B0604020202020204" pitchFamily="34" charset="0"/>
                          <a:cs typeface="Arial" panose="020B0604020202020204" pitchFamily="34" charset="0"/>
                        </a:rPr>
                        <a:t>7</a:t>
                      </a:r>
                    </a:p>
                  </a:txBody>
                  <a:tcPr marL="0" marR="0" marT="0" marB="0"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0</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613390"/>
                  </a:ext>
                </a:extLst>
              </a:tr>
            </a:tbl>
          </a:graphicData>
        </a:graphic>
      </p:graphicFrame>
      <p:sp>
        <p:nvSpPr>
          <p:cNvPr id="12" name="Rectangle 11">
            <a:extLst>
              <a:ext uri="{FF2B5EF4-FFF2-40B4-BE49-F238E27FC236}">
                <a16:creationId xmlns:a16="http://schemas.microsoft.com/office/drawing/2014/main" id="{1DFBBBFB-1D5A-6646-8661-D61C8B2987D1}"/>
              </a:ext>
            </a:extLst>
          </p:cNvPr>
          <p:cNvSpPr/>
          <p:nvPr/>
        </p:nvSpPr>
        <p:spPr>
          <a:xfrm>
            <a:off x="2288369" y="1371600"/>
            <a:ext cx="2512231"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Input matrix ( 7 x 4)</a:t>
            </a:r>
          </a:p>
          <a:p>
            <a:r>
              <a:rPr lang="en-US" sz="1600" dirty="0">
                <a:latin typeface="Arial" panose="020B0604020202020204" pitchFamily="34" charset="0"/>
                <a:cs typeface="Arial" panose="020B0604020202020204" pitchFamily="34" charset="0"/>
              </a:rPr>
              <a:t>(Shingles x Documents) </a:t>
            </a:r>
          </a:p>
        </p:txBody>
      </p:sp>
      <p:sp>
        <p:nvSpPr>
          <p:cNvPr id="13" name="TextBox 12">
            <a:extLst>
              <a:ext uri="{FF2B5EF4-FFF2-40B4-BE49-F238E27FC236}">
                <a16:creationId xmlns:a16="http://schemas.microsoft.com/office/drawing/2014/main" id="{D8D8D471-A740-7B4B-B312-CC67B0268308}"/>
              </a:ext>
            </a:extLst>
          </p:cNvPr>
          <p:cNvSpPr txBox="1"/>
          <p:nvPr/>
        </p:nvSpPr>
        <p:spPr>
          <a:xfrm>
            <a:off x="6646106" y="1447802"/>
            <a:ext cx="1736373" cy="584775"/>
          </a:xfrm>
          <a:prstGeom prst="rect">
            <a:avLst/>
          </a:prstGeom>
          <a:noFill/>
        </p:spPr>
        <p:txBody>
          <a:bodyPr wrap="none" rtlCol="0">
            <a:spAutoFit/>
          </a:bodyPr>
          <a:lstStyle/>
          <a:p>
            <a:pPr algn="ctr"/>
            <a:r>
              <a:rPr lang="en-US" sz="1600" dirty="0">
                <a:latin typeface="Arial" pitchFamily="34" charset="0"/>
                <a:cs typeface="Arial" pitchFamily="34" charset="0"/>
              </a:rPr>
              <a:t>Signature matrix </a:t>
            </a:r>
          </a:p>
          <a:p>
            <a:pPr algn="ctr"/>
            <a:r>
              <a:rPr lang="en-US" sz="1600" dirty="0">
                <a:latin typeface="Arial" pitchFamily="34" charset="0"/>
                <a:cs typeface="Arial" pitchFamily="34" charset="0"/>
              </a:rPr>
              <a:t>(3 x 4)</a:t>
            </a:r>
          </a:p>
        </p:txBody>
      </p:sp>
      <p:graphicFrame>
        <p:nvGraphicFramePr>
          <p:cNvPr id="14" name="Table 13">
            <a:extLst>
              <a:ext uri="{FF2B5EF4-FFF2-40B4-BE49-F238E27FC236}">
                <a16:creationId xmlns:a16="http://schemas.microsoft.com/office/drawing/2014/main" id="{B7D43074-6749-A74E-87F8-0331FE0CC65B}"/>
              </a:ext>
            </a:extLst>
          </p:cNvPr>
          <p:cNvGraphicFramePr>
            <a:graphicFrameLocks noGrp="1"/>
          </p:cNvGraphicFramePr>
          <p:nvPr>
            <p:extLst>
              <p:ext uri="{D42A27DB-BD31-4B8C-83A1-F6EECF244321}">
                <p14:modId xmlns:p14="http://schemas.microsoft.com/office/powerpoint/2010/main" val="3333088401"/>
              </p:ext>
            </p:extLst>
          </p:nvPr>
        </p:nvGraphicFramePr>
        <p:xfrm>
          <a:off x="6880352" y="2384324"/>
          <a:ext cx="1574996" cy="1159425"/>
        </p:xfrm>
        <a:graphic>
          <a:graphicData uri="http://schemas.openxmlformats.org/drawingml/2006/table">
            <a:tbl>
              <a:tblPr firstRow="1" bandRow="1">
                <a:tableStyleId>{5202B0CA-FC54-4496-8BCA-5EF66A818D29}</a:tableStyleId>
              </a:tblPr>
              <a:tblGrid>
                <a:gridCol w="393749">
                  <a:extLst>
                    <a:ext uri="{9D8B030D-6E8A-4147-A177-3AD203B41FA5}">
                      <a16:colId xmlns:a16="http://schemas.microsoft.com/office/drawing/2014/main" val="3392021865"/>
                    </a:ext>
                  </a:extLst>
                </a:gridCol>
                <a:gridCol w="393749">
                  <a:extLst>
                    <a:ext uri="{9D8B030D-6E8A-4147-A177-3AD203B41FA5}">
                      <a16:colId xmlns:a16="http://schemas.microsoft.com/office/drawing/2014/main" val="2539882549"/>
                    </a:ext>
                  </a:extLst>
                </a:gridCol>
                <a:gridCol w="393749">
                  <a:extLst>
                    <a:ext uri="{9D8B030D-6E8A-4147-A177-3AD203B41FA5}">
                      <a16:colId xmlns:a16="http://schemas.microsoft.com/office/drawing/2014/main" val="2365256915"/>
                    </a:ext>
                  </a:extLst>
                </a:gridCol>
                <a:gridCol w="393749">
                  <a:extLst>
                    <a:ext uri="{9D8B030D-6E8A-4147-A177-3AD203B41FA5}">
                      <a16:colId xmlns:a16="http://schemas.microsoft.com/office/drawing/2014/main" val="1619652390"/>
                    </a:ext>
                  </a:extLst>
                </a:gridCol>
              </a:tblGrid>
              <a:tr h="386475">
                <a:tc>
                  <a:txBody>
                    <a:bodyPr/>
                    <a:lstStyle/>
                    <a:p>
                      <a:r>
                        <a:rPr lang="en-US" sz="2000" b="0" dirty="0">
                          <a:solidFill>
                            <a:schemeClr val="tx1"/>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42171094"/>
                  </a:ext>
                </a:extLst>
              </a:tr>
              <a:tr h="386475">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04089827"/>
                  </a:ext>
                </a:extLst>
              </a:tr>
              <a:tr h="386475">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91066575"/>
                  </a:ext>
                </a:extLst>
              </a:tr>
            </a:tbl>
          </a:graphicData>
        </a:graphic>
      </p:graphicFrame>
      <p:sp>
        <p:nvSpPr>
          <p:cNvPr id="15" name="Oval 14">
            <a:extLst>
              <a:ext uri="{FF2B5EF4-FFF2-40B4-BE49-F238E27FC236}">
                <a16:creationId xmlns:a16="http://schemas.microsoft.com/office/drawing/2014/main" id="{BF5C4B4E-805E-1B45-9ECC-2952696DAFE7}"/>
              </a:ext>
            </a:extLst>
          </p:cNvPr>
          <p:cNvSpPr/>
          <p:nvPr/>
        </p:nvSpPr>
        <p:spPr>
          <a:xfrm>
            <a:off x="6858000" y="2407975"/>
            <a:ext cx="385233" cy="376146"/>
          </a:xfrm>
          <a:prstGeom prst="ellips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8CB17EC-599C-1545-B270-FB97904DA6B2}"/>
              </a:ext>
            </a:extLst>
          </p:cNvPr>
          <p:cNvSpPr/>
          <p:nvPr/>
        </p:nvSpPr>
        <p:spPr>
          <a:xfrm>
            <a:off x="6463627" y="2373868"/>
            <a:ext cx="439544"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1</a:t>
            </a:r>
            <a:endParaRPr lang="en-US" dirty="0"/>
          </a:p>
        </p:txBody>
      </p:sp>
      <p:sp>
        <p:nvSpPr>
          <p:cNvPr id="17" name="Rectangle 16">
            <a:extLst>
              <a:ext uri="{FF2B5EF4-FFF2-40B4-BE49-F238E27FC236}">
                <a16:creationId xmlns:a16="http://schemas.microsoft.com/office/drawing/2014/main" id="{E5DEB17B-2DAD-3845-A7F8-299A2367920D}"/>
              </a:ext>
            </a:extLst>
          </p:cNvPr>
          <p:cNvSpPr/>
          <p:nvPr/>
        </p:nvSpPr>
        <p:spPr>
          <a:xfrm>
            <a:off x="6458211" y="2779370"/>
            <a:ext cx="439544"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2</a:t>
            </a:r>
            <a:endParaRPr lang="en-US" dirty="0"/>
          </a:p>
        </p:txBody>
      </p:sp>
      <p:sp>
        <p:nvSpPr>
          <p:cNvPr id="18" name="Rectangle 17">
            <a:extLst>
              <a:ext uri="{FF2B5EF4-FFF2-40B4-BE49-F238E27FC236}">
                <a16:creationId xmlns:a16="http://schemas.microsoft.com/office/drawing/2014/main" id="{D7C386D7-6B4A-D34B-B50E-0C1CDBFD758E}"/>
              </a:ext>
            </a:extLst>
          </p:cNvPr>
          <p:cNvSpPr/>
          <p:nvPr/>
        </p:nvSpPr>
        <p:spPr>
          <a:xfrm>
            <a:off x="6477000" y="3135868"/>
            <a:ext cx="439544"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3</a:t>
            </a:r>
            <a:endParaRPr lang="en-US" dirty="0"/>
          </a:p>
        </p:txBody>
      </p:sp>
      <p:graphicFrame>
        <p:nvGraphicFramePr>
          <p:cNvPr id="19" name="Table 18">
            <a:extLst>
              <a:ext uri="{FF2B5EF4-FFF2-40B4-BE49-F238E27FC236}">
                <a16:creationId xmlns:a16="http://schemas.microsoft.com/office/drawing/2014/main" id="{7DE795A3-D51A-644C-B735-FDC176C6CB92}"/>
              </a:ext>
            </a:extLst>
          </p:cNvPr>
          <p:cNvGraphicFramePr>
            <a:graphicFrameLocks noGrp="1"/>
          </p:cNvGraphicFramePr>
          <p:nvPr>
            <p:extLst>
              <p:ext uri="{D42A27DB-BD31-4B8C-83A1-F6EECF244321}">
                <p14:modId xmlns:p14="http://schemas.microsoft.com/office/powerpoint/2010/main" val="2809748117"/>
              </p:ext>
            </p:extLst>
          </p:nvPr>
        </p:nvGraphicFramePr>
        <p:xfrm>
          <a:off x="6908066" y="2047481"/>
          <a:ext cx="1574996" cy="372095"/>
        </p:xfrm>
        <a:graphic>
          <a:graphicData uri="http://schemas.openxmlformats.org/drawingml/2006/table">
            <a:tbl>
              <a:tblPr firstRow="1" bandRow="1">
                <a:tableStyleId>{5202B0CA-FC54-4496-8BCA-5EF66A818D29}</a:tableStyleId>
              </a:tblPr>
              <a:tblGrid>
                <a:gridCol w="393749">
                  <a:extLst>
                    <a:ext uri="{9D8B030D-6E8A-4147-A177-3AD203B41FA5}">
                      <a16:colId xmlns:a16="http://schemas.microsoft.com/office/drawing/2014/main" val="1643897980"/>
                    </a:ext>
                  </a:extLst>
                </a:gridCol>
                <a:gridCol w="393749">
                  <a:extLst>
                    <a:ext uri="{9D8B030D-6E8A-4147-A177-3AD203B41FA5}">
                      <a16:colId xmlns:a16="http://schemas.microsoft.com/office/drawing/2014/main" val="3444897444"/>
                    </a:ext>
                  </a:extLst>
                </a:gridCol>
                <a:gridCol w="393749">
                  <a:extLst>
                    <a:ext uri="{9D8B030D-6E8A-4147-A177-3AD203B41FA5}">
                      <a16:colId xmlns:a16="http://schemas.microsoft.com/office/drawing/2014/main" val="1431986545"/>
                    </a:ext>
                  </a:extLst>
                </a:gridCol>
                <a:gridCol w="393749">
                  <a:extLst>
                    <a:ext uri="{9D8B030D-6E8A-4147-A177-3AD203B41FA5}">
                      <a16:colId xmlns:a16="http://schemas.microsoft.com/office/drawing/2014/main" val="370448109"/>
                    </a:ext>
                  </a:extLst>
                </a:gridCol>
              </a:tblGrid>
              <a:tr h="372095">
                <a:tc>
                  <a:txBody>
                    <a:bodyPr/>
                    <a:lstStyle/>
                    <a:p>
                      <a:r>
                        <a:rPr lang="en-US" sz="2000" b="0" dirty="0">
                          <a:solidFill>
                            <a:schemeClr val="tx1"/>
                          </a:solidFill>
                          <a:latin typeface="Arial" panose="020B0604020202020204" pitchFamily="34" charset="0"/>
                          <a:cs typeface="Arial" panose="020B0604020202020204" pitchFamily="34" charset="0"/>
                        </a:rPr>
                        <a:t>d1</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d4</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4292567"/>
                  </a:ext>
                </a:extLst>
              </a:tr>
            </a:tbl>
          </a:graphicData>
        </a:graphic>
      </p:graphicFrame>
      <p:cxnSp>
        <p:nvCxnSpPr>
          <p:cNvPr id="20" name="Straight Arrow Connector 19">
            <a:extLst>
              <a:ext uri="{FF2B5EF4-FFF2-40B4-BE49-F238E27FC236}">
                <a16:creationId xmlns:a16="http://schemas.microsoft.com/office/drawing/2014/main" id="{76CE5B65-2EBB-A441-BA96-4838BD17EE05}"/>
              </a:ext>
            </a:extLst>
          </p:cNvPr>
          <p:cNvCxnSpPr>
            <a:cxnSpLocks/>
          </p:cNvCxnSpPr>
          <p:nvPr/>
        </p:nvCxnSpPr>
        <p:spPr>
          <a:xfrm flipV="1">
            <a:off x="6544271" y="2650074"/>
            <a:ext cx="332518" cy="19461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266FD905-8D6C-8D4F-9E58-0AA0D6FC4190}"/>
              </a:ext>
            </a:extLst>
          </p:cNvPr>
          <p:cNvSpPr txBox="1"/>
          <p:nvPr/>
        </p:nvSpPr>
        <p:spPr>
          <a:xfrm>
            <a:off x="4038600" y="2117650"/>
            <a:ext cx="2298114" cy="1323439"/>
          </a:xfrm>
          <a:prstGeom prst="rect">
            <a:avLst/>
          </a:prstGeom>
          <a:noFill/>
          <a:ln>
            <a:solidFill>
              <a:schemeClr val="bg2"/>
            </a:solidFill>
          </a:ln>
        </p:spPr>
        <p:txBody>
          <a:bodyPr wrap="square" rtlCol="0">
            <a:spAutoFit/>
          </a:bodyPr>
          <a:lstStyle/>
          <a:p>
            <a:r>
              <a:rPr lang="en-US" sz="1600" dirty="0">
                <a:latin typeface="Arial" pitchFamily="34" charset="0"/>
                <a:cs typeface="Arial" pitchFamily="34" charset="0"/>
              </a:rPr>
              <a:t>For d1, the rows (in permutated order </a:t>
            </a:r>
            <a:r>
              <a:rPr lang="en-US" sz="1600" dirty="0">
                <a:latin typeface="Arial" panose="020B0604020202020204" pitchFamily="34" charset="0"/>
                <a:cs typeface="Arial" panose="020B0604020202020204" pitchFamily="34" charset="0"/>
                <a:sym typeface="Symbol"/>
              </a:rPr>
              <a:t>1</a:t>
            </a:r>
            <a:r>
              <a:rPr lang="en-US" sz="1600" dirty="0">
                <a:latin typeface="Arial" pitchFamily="34" charset="0"/>
                <a:cs typeface="Arial" pitchFamily="34" charset="0"/>
              </a:rPr>
              <a:t>) having value 1:</a:t>
            </a:r>
          </a:p>
          <a:p>
            <a:r>
              <a:rPr lang="en-US" sz="1600" dirty="0">
                <a:latin typeface="Arial" pitchFamily="34" charset="0"/>
                <a:cs typeface="Arial" pitchFamily="34" charset="0"/>
              </a:rPr>
              <a:t>2, 3, 5, 4. </a:t>
            </a:r>
          </a:p>
          <a:p>
            <a:r>
              <a:rPr lang="en-US" sz="1600" dirty="0">
                <a:latin typeface="Arial" pitchFamily="34" charset="0"/>
                <a:cs typeface="Arial" pitchFamily="34" charset="0"/>
              </a:rPr>
              <a:t>So the first row is 2.</a:t>
            </a:r>
          </a:p>
        </p:txBody>
      </p:sp>
      <p:sp>
        <p:nvSpPr>
          <p:cNvPr id="29" name="TextBox 28">
            <a:extLst>
              <a:ext uri="{FF2B5EF4-FFF2-40B4-BE49-F238E27FC236}">
                <a16:creationId xmlns:a16="http://schemas.microsoft.com/office/drawing/2014/main" id="{17845EB0-0BC6-D041-AC84-87E623DC1DF3}"/>
              </a:ext>
            </a:extLst>
          </p:cNvPr>
          <p:cNvSpPr txBox="1"/>
          <p:nvPr/>
        </p:nvSpPr>
        <p:spPr>
          <a:xfrm>
            <a:off x="4038600" y="4365346"/>
            <a:ext cx="3524535" cy="923330"/>
          </a:xfrm>
          <a:prstGeom prst="rect">
            <a:avLst/>
          </a:prstGeom>
          <a:noFill/>
        </p:spPr>
        <p:txBody>
          <a:bodyPr wrap="square" rtlCol="0">
            <a:spAutoFit/>
          </a:bodyPr>
          <a:lstStyle/>
          <a:p>
            <a:r>
              <a:rPr lang="en-US" dirty="0">
                <a:solidFill>
                  <a:srgbClr val="FF0000"/>
                </a:solidFill>
                <a:latin typeface="Arial" pitchFamily="34" charset="0"/>
                <a:cs typeface="Arial" pitchFamily="34" charset="0"/>
              </a:rPr>
              <a:t>The first signature of d1:</a:t>
            </a:r>
          </a:p>
          <a:p>
            <a:r>
              <a:rPr lang="en-US" dirty="0">
                <a:solidFill>
                  <a:srgbClr val="FF0000"/>
                </a:solidFill>
                <a:latin typeface="Arial" pitchFamily="34" charset="0"/>
                <a:cs typeface="Arial" pitchFamily="34" charset="0"/>
              </a:rPr>
              <a:t>min{h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(1), 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(2), 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(6), 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(7)}</a:t>
            </a:r>
          </a:p>
          <a:p>
            <a:r>
              <a:rPr lang="en-US" dirty="0">
                <a:solidFill>
                  <a:srgbClr val="FF0000"/>
                </a:solidFill>
                <a:latin typeface="Arial" pitchFamily="34" charset="0"/>
                <a:cs typeface="Arial" pitchFamily="34" charset="0"/>
              </a:rPr>
              <a:t>= min(2,3,5,4) = 2</a:t>
            </a:r>
          </a:p>
        </p:txBody>
      </p:sp>
      <p:sp>
        <p:nvSpPr>
          <p:cNvPr id="30" name="TextBox 29">
            <a:extLst>
              <a:ext uri="{FF2B5EF4-FFF2-40B4-BE49-F238E27FC236}">
                <a16:creationId xmlns:a16="http://schemas.microsoft.com/office/drawing/2014/main" id="{654664E0-872A-9541-BE87-E1151E2610F3}"/>
              </a:ext>
            </a:extLst>
          </p:cNvPr>
          <p:cNvSpPr txBox="1"/>
          <p:nvPr/>
        </p:nvSpPr>
        <p:spPr>
          <a:xfrm>
            <a:off x="4038600" y="3442352"/>
            <a:ext cx="4958661" cy="923330"/>
          </a:xfrm>
          <a:prstGeom prst="rect">
            <a:avLst/>
          </a:prstGeom>
          <a:noFill/>
        </p:spPr>
        <p:txBody>
          <a:bodyPr wrap="square" rtlCol="0">
            <a:spAutoFit/>
          </a:bodyPr>
          <a:lstStyle/>
          <a:p>
            <a:r>
              <a:rPr lang="en-US" dirty="0">
                <a:solidFill>
                  <a:srgbClr val="FF0000"/>
                </a:solidFill>
                <a:latin typeface="Arial" pitchFamily="34" charset="0"/>
                <a:cs typeface="Arial" pitchFamily="34" charset="0"/>
              </a:rPr>
              <a:t>Hashing rows:</a:t>
            </a:r>
          </a:p>
          <a:p>
            <a:r>
              <a:rPr lang="en-US" dirty="0">
                <a:solidFill>
                  <a:srgbClr val="FF0000"/>
                </a:solidFill>
                <a:latin typeface="Arial" pitchFamily="34" charset="0"/>
                <a:cs typeface="Arial" pitchFamily="34" charset="0"/>
              </a:rPr>
              <a:t>{h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(1)=2, 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(2)=3, 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(3)=7, h</a:t>
            </a:r>
            <a:r>
              <a:rPr lang="en-US" baseline="-25000" dirty="0">
                <a:solidFill>
                  <a:srgbClr val="FF0000"/>
                </a:solidFill>
                <a:latin typeface="Arial" pitchFamily="34" charset="0"/>
                <a:cs typeface="Arial" pitchFamily="34" charset="0"/>
              </a:rPr>
              <a:t>4</a:t>
            </a:r>
            <a:r>
              <a:rPr lang="en-US" dirty="0">
                <a:solidFill>
                  <a:srgbClr val="FF0000"/>
                </a:solidFill>
                <a:latin typeface="Arial" pitchFamily="34" charset="0"/>
                <a:cs typeface="Arial" pitchFamily="34" charset="0"/>
              </a:rPr>
              <a:t>(4)=6, 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(5)=1, 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(6)=5, h</a:t>
            </a:r>
            <a:r>
              <a:rPr lang="en-US" baseline="-25000" dirty="0">
                <a:solidFill>
                  <a:srgbClr val="FF0000"/>
                </a:solidFill>
                <a:latin typeface="Arial" pitchFamily="34" charset="0"/>
                <a:cs typeface="Arial" pitchFamily="34" charset="0"/>
              </a:rPr>
              <a:t>1</a:t>
            </a:r>
            <a:r>
              <a:rPr lang="en-US" dirty="0">
                <a:solidFill>
                  <a:srgbClr val="FF0000"/>
                </a:solidFill>
                <a:latin typeface="Arial" pitchFamily="34" charset="0"/>
                <a:cs typeface="Arial" pitchFamily="34" charset="0"/>
              </a:rPr>
              <a:t>(7)=4}  </a:t>
            </a:r>
          </a:p>
        </p:txBody>
      </p:sp>
      <p:graphicFrame>
        <p:nvGraphicFramePr>
          <p:cNvPr id="31" name="Table 30">
            <a:extLst>
              <a:ext uri="{FF2B5EF4-FFF2-40B4-BE49-F238E27FC236}">
                <a16:creationId xmlns:a16="http://schemas.microsoft.com/office/drawing/2014/main" id="{7E0937E2-EBB0-B74C-953C-B44134A67D81}"/>
              </a:ext>
            </a:extLst>
          </p:cNvPr>
          <p:cNvGraphicFramePr>
            <a:graphicFrameLocks noGrp="1"/>
          </p:cNvGraphicFramePr>
          <p:nvPr>
            <p:extLst>
              <p:ext uri="{D42A27DB-BD31-4B8C-83A1-F6EECF244321}">
                <p14:modId xmlns:p14="http://schemas.microsoft.com/office/powerpoint/2010/main" val="2597270858"/>
              </p:ext>
            </p:extLst>
          </p:nvPr>
        </p:nvGraphicFramePr>
        <p:xfrm>
          <a:off x="7301338" y="4237090"/>
          <a:ext cx="1574996" cy="1159425"/>
        </p:xfrm>
        <a:graphic>
          <a:graphicData uri="http://schemas.openxmlformats.org/drawingml/2006/table">
            <a:tbl>
              <a:tblPr firstRow="1" bandRow="1">
                <a:tableStyleId>{5202B0CA-FC54-4496-8BCA-5EF66A818D29}</a:tableStyleId>
              </a:tblPr>
              <a:tblGrid>
                <a:gridCol w="393749">
                  <a:extLst>
                    <a:ext uri="{9D8B030D-6E8A-4147-A177-3AD203B41FA5}">
                      <a16:colId xmlns:a16="http://schemas.microsoft.com/office/drawing/2014/main" val="3392021865"/>
                    </a:ext>
                  </a:extLst>
                </a:gridCol>
                <a:gridCol w="393749">
                  <a:extLst>
                    <a:ext uri="{9D8B030D-6E8A-4147-A177-3AD203B41FA5}">
                      <a16:colId xmlns:a16="http://schemas.microsoft.com/office/drawing/2014/main" val="2539882549"/>
                    </a:ext>
                  </a:extLst>
                </a:gridCol>
                <a:gridCol w="393749">
                  <a:extLst>
                    <a:ext uri="{9D8B030D-6E8A-4147-A177-3AD203B41FA5}">
                      <a16:colId xmlns:a16="http://schemas.microsoft.com/office/drawing/2014/main" val="2365256915"/>
                    </a:ext>
                  </a:extLst>
                </a:gridCol>
                <a:gridCol w="393749">
                  <a:extLst>
                    <a:ext uri="{9D8B030D-6E8A-4147-A177-3AD203B41FA5}">
                      <a16:colId xmlns:a16="http://schemas.microsoft.com/office/drawing/2014/main" val="1619652390"/>
                    </a:ext>
                  </a:extLst>
                </a:gridCol>
              </a:tblGrid>
              <a:tr h="386475">
                <a:tc>
                  <a:txBody>
                    <a:bodyPr/>
                    <a:lstStyle/>
                    <a:p>
                      <a:r>
                        <a:rPr lang="en-US" sz="2000" b="0" dirty="0">
                          <a:solidFill>
                            <a:schemeClr val="tx1"/>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000" b="0" dirty="0">
                          <a:solidFill>
                            <a:schemeClr val="tx1"/>
                          </a:solidFill>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42171094"/>
                  </a:ext>
                </a:extLst>
              </a:tr>
              <a:tr h="386475">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04089827"/>
                  </a:ext>
                </a:extLst>
              </a:tr>
              <a:tr h="386475">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1</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dirty="0">
                          <a:latin typeface="Arial" panose="020B0604020202020204" pitchFamily="34" charset="0"/>
                          <a:cs typeface="Arial" panose="020B0604020202020204" pitchFamily="34" charset="0"/>
                        </a:rPr>
                        <a:t>2</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91066575"/>
                  </a:ext>
                </a:extLst>
              </a:tr>
            </a:tbl>
          </a:graphicData>
        </a:graphic>
      </p:graphicFrame>
      <p:sp>
        <p:nvSpPr>
          <p:cNvPr id="32" name="Rectangle 31">
            <a:extLst>
              <a:ext uri="{FF2B5EF4-FFF2-40B4-BE49-F238E27FC236}">
                <a16:creationId xmlns:a16="http://schemas.microsoft.com/office/drawing/2014/main" id="{BF1ECC29-4A77-2741-91BD-50A83B5DF8E4}"/>
              </a:ext>
            </a:extLst>
          </p:cNvPr>
          <p:cNvSpPr/>
          <p:nvPr/>
        </p:nvSpPr>
        <p:spPr>
          <a:xfrm>
            <a:off x="6993534" y="4238511"/>
            <a:ext cx="39786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h</a:t>
            </a:r>
            <a:r>
              <a:rPr lang="en-US" baseline="-25000" dirty="0">
                <a:latin typeface="Arial" panose="020B0604020202020204" pitchFamily="34" charset="0"/>
                <a:cs typeface="Arial" panose="020B0604020202020204" pitchFamily="34" charset="0"/>
                <a:sym typeface="Symbol"/>
              </a:rPr>
              <a:t>1</a:t>
            </a:r>
            <a:endParaRPr lang="en-US" baseline="-25000" dirty="0"/>
          </a:p>
        </p:txBody>
      </p:sp>
      <p:sp>
        <p:nvSpPr>
          <p:cNvPr id="33" name="Rectangle 32">
            <a:extLst>
              <a:ext uri="{FF2B5EF4-FFF2-40B4-BE49-F238E27FC236}">
                <a16:creationId xmlns:a16="http://schemas.microsoft.com/office/drawing/2014/main" id="{B6E804C5-1B98-CC46-A9AA-1EBF38BF05D2}"/>
              </a:ext>
            </a:extLst>
          </p:cNvPr>
          <p:cNvSpPr/>
          <p:nvPr/>
        </p:nvSpPr>
        <p:spPr>
          <a:xfrm>
            <a:off x="6993534" y="4632136"/>
            <a:ext cx="39786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h</a:t>
            </a:r>
            <a:r>
              <a:rPr lang="en-US" baseline="-25000" dirty="0">
                <a:latin typeface="Arial" panose="020B0604020202020204" pitchFamily="34" charset="0"/>
                <a:cs typeface="Arial" panose="020B0604020202020204" pitchFamily="34" charset="0"/>
                <a:sym typeface="Symbol"/>
              </a:rPr>
              <a:t>2</a:t>
            </a:r>
            <a:endParaRPr lang="en-US" baseline="-25000" dirty="0"/>
          </a:p>
        </p:txBody>
      </p:sp>
      <p:sp>
        <p:nvSpPr>
          <p:cNvPr id="34" name="Rectangle 33">
            <a:extLst>
              <a:ext uri="{FF2B5EF4-FFF2-40B4-BE49-F238E27FC236}">
                <a16:creationId xmlns:a16="http://schemas.microsoft.com/office/drawing/2014/main" id="{8D90997D-8B46-DB46-8A7F-FBD46ECA441A}"/>
              </a:ext>
            </a:extLst>
          </p:cNvPr>
          <p:cNvSpPr/>
          <p:nvPr/>
        </p:nvSpPr>
        <p:spPr>
          <a:xfrm>
            <a:off x="6993534" y="4988634"/>
            <a:ext cx="39786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sym typeface="Symbol"/>
              </a:rPr>
              <a:t>h</a:t>
            </a:r>
            <a:r>
              <a:rPr lang="en-US" baseline="-25000" dirty="0">
                <a:latin typeface="Arial" panose="020B0604020202020204" pitchFamily="34" charset="0"/>
                <a:cs typeface="Arial" panose="020B0604020202020204" pitchFamily="34" charset="0"/>
                <a:sym typeface="Symbol"/>
              </a:rPr>
              <a:t>3</a:t>
            </a:r>
            <a:endParaRPr lang="en-US" baseline="-25000" dirty="0"/>
          </a:p>
        </p:txBody>
      </p:sp>
      <p:graphicFrame>
        <p:nvGraphicFramePr>
          <p:cNvPr id="35" name="Table 34">
            <a:extLst>
              <a:ext uri="{FF2B5EF4-FFF2-40B4-BE49-F238E27FC236}">
                <a16:creationId xmlns:a16="http://schemas.microsoft.com/office/drawing/2014/main" id="{57496AF0-595B-CE4F-B494-01DB4685A46D}"/>
              </a:ext>
            </a:extLst>
          </p:cNvPr>
          <p:cNvGraphicFramePr>
            <a:graphicFrameLocks noGrp="1"/>
          </p:cNvGraphicFramePr>
          <p:nvPr>
            <p:extLst>
              <p:ext uri="{D42A27DB-BD31-4B8C-83A1-F6EECF244321}">
                <p14:modId xmlns:p14="http://schemas.microsoft.com/office/powerpoint/2010/main" val="964175406"/>
              </p:ext>
            </p:extLst>
          </p:nvPr>
        </p:nvGraphicFramePr>
        <p:xfrm>
          <a:off x="7329052" y="3900247"/>
          <a:ext cx="1574996" cy="372095"/>
        </p:xfrm>
        <a:graphic>
          <a:graphicData uri="http://schemas.openxmlformats.org/drawingml/2006/table">
            <a:tbl>
              <a:tblPr firstRow="1" bandRow="1">
                <a:tableStyleId>{5202B0CA-FC54-4496-8BCA-5EF66A818D29}</a:tableStyleId>
              </a:tblPr>
              <a:tblGrid>
                <a:gridCol w="393749">
                  <a:extLst>
                    <a:ext uri="{9D8B030D-6E8A-4147-A177-3AD203B41FA5}">
                      <a16:colId xmlns:a16="http://schemas.microsoft.com/office/drawing/2014/main" val="1643897980"/>
                    </a:ext>
                  </a:extLst>
                </a:gridCol>
                <a:gridCol w="393749">
                  <a:extLst>
                    <a:ext uri="{9D8B030D-6E8A-4147-A177-3AD203B41FA5}">
                      <a16:colId xmlns:a16="http://schemas.microsoft.com/office/drawing/2014/main" val="3444897444"/>
                    </a:ext>
                  </a:extLst>
                </a:gridCol>
                <a:gridCol w="393749">
                  <a:extLst>
                    <a:ext uri="{9D8B030D-6E8A-4147-A177-3AD203B41FA5}">
                      <a16:colId xmlns:a16="http://schemas.microsoft.com/office/drawing/2014/main" val="1431986545"/>
                    </a:ext>
                  </a:extLst>
                </a:gridCol>
                <a:gridCol w="393749">
                  <a:extLst>
                    <a:ext uri="{9D8B030D-6E8A-4147-A177-3AD203B41FA5}">
                      <a16:colId xmlns:a16="http://schemas.microsoft.com/office/drawing/2014/main" val="370448109"/>
                    </a:ext>
                  </a:extLst>
                </a:gridCol>
              </a:tblGrid>
              <a:tr h="372095">
                <a:tc>
                  <a:txBody>
                    <a:bodyPr/>
                    <a:lstStyle/>
                    <a:p>
                      <a:r>
                        <a:rPr lang="en-US" sz="2000" b="0" dirty="0">
                          <a:solidFill>
                            <a:schemeClr val="tx1"/>
                          </a:solidFill>
                          <a:latin typeface="Arial" panose="020B0604020202020204" pitchFamily="34" charset="0"/>
                          <a:cs typeface="Arial" panose="020B0604020202020204" pitchFamily="34" charset="0"/>
                        </a:rPr>
                        <a:t>d1</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d2</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d3</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latin typeface="Arial" panose="020B0604020202020204" pitchFamily="34" charset="0"/>
                          <a:cs typeface="Arial" panose="020B0604020202020204" pitchFamily="34" charset="0"/>
                          <a:sym typeface="Symbol"/>
                        </a:rPr>
                        <a:t>d4</a:t>
                      </a:r>
                      <a:endParaRPr lang="en-US" sz="2000" b="0" dirty="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4292567"/>
                  </a:ext>
                </a:extLst>
              </a:tr>
            </a:tbl>
          </a:graphicData>
        </a:graphic>
      </p:graphicFrame>
      <p:sp>
        <p:nvSpPr>
          <p:cNvPr id="36" name="Oval 35">
            <a:extLst>
              <a:ext uri="{FF2B5EF4-FFF2-40B4-BE49-F238E27FC236}">
                <a16:creationId xmlns:a16="http://schemas.microsoft.com/office/drawing/2014/main" id="{DCBF7903-895D-7641-886E-110C012E1814}"/>
              </a:ext>
            </a:extLst>
          </p:cNvPr>
          <p:cNvSpPr/>
          <p:nvPr/>
        </p:nvSpPr>
        <p:spPr>
          <a:xfrm>
            <a:off x="7313251" y="4283186"/>
            <a:ext cx="385233" cy="376146"/>
          </a:xfrm>
          <a:prstGeom prst="ellips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FC8DA909-1B09-744C-8E7B-66404BCAC0E6}"/>
              </a:ext>
            </a:extLst>
          </p:cNvPr>
          <p:cNvCxnSpPr>
            <a:cxnSpLocks/>
          </p:cNvCxnSpPr>
          <p:nvPr/>
        </p:nvCxnSpPr>
        <p:spPr>
          <a:xfrm flipV="1">
            <a:off x="6999522" y="4525285"/>
            <a:ext cx="332518" cy="19461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585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508248"/>
            <a:ext cx="8077200" cy="1673352"/>
          </a:xfrm>
        </p:spPr>
        <p:txBody>
          <a:bodyPr/>
          <a:lstStyle/>
          <a:p>
            <a:br>
              <a:rPr lang="en-US" dirty="0"/>
            </a:br>
            <a:r>
              <a:rPr lang="en-US" dirty="0"/>
              <a:t>Locality Sensitive Hashing</a:t>
            </a:r>
          </a:p>
        </p:txBody>
      </p:sp>
      <p:sp>
        <p:nvSpPr>
          <p:cNvPr id="12" name="Subtitle 11"/>
          <p:cNvSpPr>
            <a:spLocks noGrp="1"/>
          </p:cNvSpPr>
          <p:nvPr>
            <p:ph type="subTitle" idx="1"/>
          </p:nvPr>
        </p:nvSpPr>
        <p:spPr>
          <a:xfrm>
            <a:off x="685800" y="5257800"/>
            <a:ext cx="8077200" cy="1499616"/>
          </a:xfrm>
        </p:spPr>
        <p:txBody>
          <a:bodyPr>
            <a:noAutofit/>
          </a:bodyPr>
          <a:lstStyle/>
          <a:p>
            <a:pPr marL="2401824" lvl="8" indent="-609600">
              <a:buFont typeface="Monotype Sorts" pitchFamily="2" charset="2"/>
              <a:buAutoNum type="arabicPeriod"/>
            </a:pPr>
            <a:endParaRPr lang="en-US" sz="2800" dirty="0"/>
          </a:p>
          <a:p>
            <a:r>
              <a:rPr lang="en-US" sz="3200" b="1" dirty="0"/>
              <a:t>Step 3: </a:t>
            </a:r>
            <a:r>
              <a:rPr lang="en-US" sz="3200" b="1" i="1" dirty="0">
                <a:solidFill>
                  <a:srgbClr val="FF0066"/>
                </a:solidFill>
              </a:rPr>
              <a:t>Locality-Sensitive Hashing:</a:t>
            </a:r>
            <a:r>
              <a:rPr lang="en-US" sz="3200" dirty="0"/>
              <a:t> </a:t>
            </a:r>
            <a:br>
              <a:rPr lang="sl-SI" sz="3200" dirty="0"/>
            </a:br>
            <a:r>
              <a:rPr lang="en-US" sz="3200" dirty="0"/>
              <a:t>Focus on pairs of signatures likely to be from similar documents</a:t>
            </a:r>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2" name="Group 19"/>
          <p:cNvGrpSpPr>
            <a:grpSpLocks/>
          </p:cNvGrpSpPr>
          <p:nvPr/>
        </p:nvGrpSpPr>
        <p:grpSpPr bwMode="auto">
          <a:xfrm>
            <a:off x="2362200" y="1338262"/>
            <a:ext cx="1354138" cy="2578100"/>
            <a:chOff x="1488" y="1920"/>
            <a:chExt cx="853"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853" cy="1096"/>
            </a:xfrm>
            <a:prstGeom prst="rect">
              <a:avLst/>
            </a:prstGeom>
            <a:noFill/>
            <a:ln w="9525">
              <a:noFill/>
              <a:miter lim="800000"/>
              <a:headEnd/>
              <a:tailEnd/>
            </a:ln>
            <a:effectLst/>
          </p:spPr>
          <p:txBody>
            <a:bodyPr wrap="none">
              <a:spAutoFit/>
            </a:bodyPr>
            <a:lstStyle/>
            <a:p>
              <a:r>
                <a:rPr lang="en-US" sz="1800"/>
                <a:t>The set</a:t>
              </a:r>
            </a:p>
            <a:p>
              <a:r>
                <a:rPr lang="en-US" sz="1800"/>
                <a:t>of strings</a:t>
              </a:r>
            </a:p>
            <a:p>
              <a:r>
                <a:rPr lang="en-US" sz="1800"/>
                <a:t>of length </a:t>
              </a:r>
              <a:r>
                <a:rPr lang="en-US" sz="1800" i="1"/>
                <a:t>k</a:t>
              </a:r>
            </a:p>
            <a:p>
              <a:r>
                <a:rPr lang="en-US" sz="1800"/>
                <a:t>that appear</a:t>
              </a:r>
            </a:p>
            <a:p>
              <a:r>
                <a:rPr lang="en-US" sz="1800"/>
                <a:t>in the doc-</a:t>
              </a:r>
            </a:p>
            <a:p>
              <a:r>
                <a:rPr lang="en-US" sz="1800"/>
                <a:t>ument</a:t>
              </a:r>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3" name="Group 20"/>
          <p:cNvGrpSpPr>
            <a:grpSpLocks/>
          </p:cNvGrpSpPr>
          <p:nvPr/>
        </p:nvGrpSpPr>
        <p:grpSpPr bwMode="auto">
          <a:xfrm>
            <a:off x="3581399" y="652462"/>
            <a:ext cx="2305050" cy="3556001"/>
            <a:chOff x="2256" y="1488"/>
            <a:chExt cx="1452" cy="2240"/>
          </a:xfrm>
        </p:grpSpPr>
        <p:sp>
          <p:nvSpPr>
            <p:cNvPr id="13"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err="1"/>
                <a:t>MinHash</a:t>
              </a:r>
              <a:r>
                <a:rPr lang="en-US" sz="1800" dirty="0"/>
                <a:t>-</a:t>
              </a:r>
            </a:p>
            <a:p>
              <a:pPr algn="ctr"/>
              <a:r>
                <a:rPr lang="en-US" sz="1800" dirty="0" err="1"/>
                <a:t>ing</a:t>
              </a:r>
              <a:endParaRPr lang="en-US" sz="1800" dirty="0"/>
            </a:p>
          </p:txBody>
        </p:sp>
        <p:sp>
          <p:nvSpPr>
            <p:cNvPr id="1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2784" y="2448"/>
              <a:ext cx="924" cy="1280"/>
            </a:xfrm>
            <a:prstGeom prst="rect">
              <a:avLst/>
            </a:prstGeom>
            <a:noFill/>
            <a:ln w="9525">
              <a:noFill/>
              <a:miter lim="800000"/>
              <a:headEnd/>
              <a:tailEnd/>
            </a:ln>
            <a:effectLst/>
          </p:spPr>
          <p:txBody>
            <a:bodyPr wrap="none">
              <a:spAutoFit/>
            </a:bodyPr>
            <a:lstStyle/>
            <a:p>
              <a:r>
                <a:rPr lang="en-US" sz="1800" b="1" i="1" dirty="0">
                  <a:solidFill>
                    <a:srgbClr val="FF0066"/>
                  </a:solidFill>
                </a:rPr>
                <a:t>Signatures:</a:t>
              </a:r>
              <a:endParaRPr lang="en-US" sz="1800" b="1" dirty="0"/>
            </a:p>
            <a:p>
              <a:r>
                <a:rPr lang="en-US" sz="1800" dirty="0"/>
                <a:t>short integer</a:t>
              </a:r>
            </a:p>
            <a:p>
              <a:r>
                <a:rPr lang="en-US" sz="1800" dirty="0"/>
                <a:t>vectors that</a:t>
              </a:r>
            </a:p>
            <a:p>
              <a:r>
                <a:rPr lang="en-US" sz="1800" dirty="0"/>
                <a:t>represent the</a:t>
              </a:r>
            </a:p>
            <a:p>
              <a:r>
                <a:rPr lang="en-US" sz="1800" dirty="0"/>
                <a:t>sets, and</a:t>
              </a:r>
            </a:p>
            <a:p>
              <a:r>
                <a:rPr lang="en-US" sz="1800" dirty="0"/>
                <a:t>reflect their</a:t>
              </a:r>
            </a:p>
            <a:p>
              <a:r>
                <a:rPr lang="en-US" sz="1800" dirty="0"/>
                <a:t>similarity</a:t>
              </a:r>
            </a:p>
          </p:txBody>
        </p:sp>
        <p:sp>
          <p:nvSpPr>
            <p:cNvPr id="16"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8" name="Group 21"/>
          <p:cNvGrpSpPr>
            <a:grpSpLocks/>
          </p:cNvGrpSpPr>
          <p:nvPr/>
        </p:nvGrpSpPr>
        <p:grpSpPr bwMode="auto">
          <a:xfrm>
            <a:off x="5714999" y="455613"/>
            <a:ext cx="3321050" cy="2032001"/>
            <a:chOff x="3600" y="1364"/>
            <a:chExt cx="2092" cy="1280"/>
          </a:xfrm>
        </p:grpSpPr>
        <p:sp>
          <p:nvSpPr>
            <p:cNvPr id="18"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dirty="0"/>
                <a:t>Locality-</a:t>
              </a:r>
            </a:p>
            <a:p>
              <a:pPr algn="ctr"/>
              <a:r>
                <a:rPr lang="en-US" sz="1800" dirty="0"/>
                <a:t>Sensitive</a:t>
              </a:r>
            </a:p>
            <a:p>
              <a:pPr algn="ctr"/>
              <a:r>
                <a:rPr lang="en-US" sz="1800" dirty="0"/>
                <a:t>Hashing</a:t>
              </a:r>
            </a:p>
          </p:txBody>
        </p:sp>
        <p:sp>
          <p:nvSpPr>
            <p:cNvPr id="1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20" name="Text Box 18"/>
            <p:cNvSpPr txBox="1">
              <a:spLocks noChangeArrowheads="1"/>
            </p:cNvSpPr>
            <p:nvPr/>
          </p:nvSpPr>
          <p:spPr bwMode="auto">
            <a:xfrm>
              <a:off x="4790" y="1364"/>
              <a:ext cx="902" cy="1280"/>
            </a:xfrm>
            <a:prstGeom prst="rect">
              <a:avLst/>
            </a:prstGeom>
            <a:noFill/>
            <a:ln w="9525">
              <a:noFill/>
              <a:miter lim="800000"/>
              <a:headEnd/>
              <a:tailEnd/>
            </a:ln>
            <a:effectLst/>
          </p:spPr>
          <p:txBody>
            <a:bodyPr wrap="none">
              <a:spAutoFit/>
            </a:bodyPr>
            <a:lstStyle/>
            <a:p>
              <a:r>
                <a:rPr lang="en-US" sz="1800" b="1" i="1" dirty="0">
                  <a:solidFill>
                    <a:srgbClr val="FF0066"/>
                  </a:solidFill>
                </a:rPr>
                <a:t>Candidate</a:t>
              </a:r>
            </a:p>
            <a:p>
              <a:r>
                <a:rPr lang="en-US" sz="1800" b="1" i="1" dirty="0">
                  <a:solidFill>
                    <a:srgbClr val="FF0066"/>
                  </a:solidFill>
                </a:rPr>
                <a:t>pairs:</a:t>
              </a:r>
              <a:endParaRPr lang="en-US" sz="1800" b="1" dirty="0"/>
            </a:p>
            <a:p>
              <a:r>
                <a:rPr lang="en-US" sz="1800" dirty="0"/>
                <a:t>those pairs</a:t>
              </a:r>
            </a:p>
            <a:p>
              <a:r>
                <a:rPr lang="en-US" sz="1800" dirty="0"/>
                <a:t>of signatures</a:t>
              </a:r>
            </a:p>
            <a:p>
              <a:r>
                <a:rPr lang="en-US" sz="1800" dirty="0"/>
                <a:t>that we need</a:t>
              </a:r>
            </a:p>
            <a:p>
              <a:r>
                <a:rPr lang="en-US" sz="1800" dirty="0"/>
                <a:t>to test for</a:t>
              </a:r>
            </a:p>
            <a:p>
              <a:r>
                <a:rPr lang="en-US" sz="1800" dirty="0"/>
                <a:t>similarity</a:t>
              </a:r>
            </a:p>
          </p:txBody>
        </p:sp>
      </p:grpSp>
    </p:spTree>
    <p:extLst>
      <p:ext uri="{BB962C8B-B14F-4D97-AF65-F5344CB8AC3E}">
        <p14:creationId xmlns:p14="http://schemas.microsoft.com/office/powerpoint/2010/main" val="38534127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LSH: First Cut</a:t>
            </a:r>
          </a:p>
        </p:txBody>
      </p:sp>
      <p:sp>
        <p:nvSpPr>
          <p:cNvPr id="282627" name="Rectangle 3"/>
          <p:cNvSpPr>
            <a:spLocks noGrp="1" noChangeArrowheads="1"/>
          </p:cNvSpPr>
          <p:nvPr>
            <p:ph type="body" idx="1"/>
          </p:nvPr>
        </p:nvSpPr>
        <p:spPr>
          <a:xfrm>
            <a:off x="457200" y="1371600"/>
            <a:ext cx="8686800" cy="5181601"/>
          </a:xfrm>
        </p:spPr>
        <p:txBody>
          <a:bodyPr>
            <a:normAutofit/>
          </a:bodyPr>
          <a:lstStyle/>
          <a:p>
            <a:r>
              <a:rPr lang="en-US" b="1" dirty="0"/>
              <a:t>Goal: </a:t>
            </a:r>
            <a:r>
              <a:rPr lang="en-US" dirty="0">
                <a:solidFill>
                  <a:srgbClr val="0000FF"/>
                </a:solidFill>
              </a:rPr>
              <a:t>Find documents with </a:t>
            </a:r>
            <a:r>
              <a:rPr lang="en-US" dirty="0" err="1">
                <a:solidFill>
                  <a:srgbClr val="0000FF"/>
                </a:solidFill>
              </a:rPr>
              <a:t>Jaccard</a:t>
            </a:r>
            <a:r>
              <a:rPr lang="en-US" dirty="0">
                <a:solidFill>
                  <a:srgbClr val="0000FF"/>
                </a:solidFill>
              </a:rPr>
              <a:t> similarity at least </a:t>
            </a:r>
            <a:r>
              <a:rPr lang="en-US" b="1" i="1" dirty="0">
                <a:solidFill>
                  <a:srgbClr val="0000FF"/>
                </a:solidFill>
              </a:rPr>
              <a:t>s</a:t>
            </a:r>
            <a:r>
              <a:rPr lang="en-US" i="1" dirty="0">
                <a:solidFill>
                  <a:schemeClr val="accent2"/>
                </a:solidFill>
              </a:rPr>
              <a:t> </a:t>
            </a:r>
            <a:r>
              <a:rPr lang="en-US" dirty="0"/>
              <a:t>(for some similarity threshold, e.g.,</a:t>
            </a:r>
            <a:r>
              <a:rPr lang="en-US" i="1" dirty="0"/>
              <a:t> </a:t>
            </a:r>
            <a:r>
              <a:rPr lang="en-US" b="1" i="1" dirty="0"/>
              <a:t>s</a:t>
            </a:r>
            <a:r>
              <a:rPr lang="en-US" dirty="0"/>
              <a:t>=0.8)</a:t>
            </a:r>
            <a:endParaRPr lang="en-US" i="1" dirty="0">
              <a:solidFill>
                <a:schemeClr val="accent2"/>
              </a:solidFill>
            </a:endParaRPr>
          </a:p>
          <a:p>
            <a:pPr lvl="8"/>
            <a:endParaRPr lang="en-US" b="1" dirty="0"/>
          </a:p>
          <a:p>
            <a:r>
              <a:rPr lang="en-US" b="1" dirty="0"/>
              <a:t>LSH – </a:t>
            </a:r>
            <a:r>
              <a:rPr lang="en-US" b="1" dirty="0">
                <a:solidFill>
                  <a:srgbClr val="0000FF"/>
                </a:solidFill>
              </a:rPr>
              <a:t>General idea:</a:t>
            </a:r>
            <a:r>
              <a:rPr lang="en-US" dirty="0"/>
              <a:t> Use a function </a:t>
            </a:r>
            <a:r>
              <a:rPr lang="en-US" b="1" i="1" dirty="0"/>
              <a:t>f(</a:t>
            </a:r>
            <a:r>
              <a:rPr lang="en-US" b="1" i="1" dirty="0" err="1"/>
              <a:t>x,y</a:t>
            </a:r>
            <a:r>
              <a:rPr lang="en-US" b="1" i="1" dirty="0"/>
              <a:t>)</a:t>
            </a:r>
            <a:r>
              <a:rPr lang="en-US" dirty="0"/>
              <a:t> that tells whether </a:t>
            </a:r>
            <a:r>
              <a:rPr lang="en-US" b="1" i="1" dirty="0"/>
              <a:t>x</a:t>
            </a:r>
            <a:r>
              <a:rPr lang="en-US" dirty="0"/>
              <a:t> and </a:t>
            </a:r>
            <a:r>
              <a:rPr lang="en-US" b="1" i="1" dirty="0"/>
              <a:t>y</a:t>
            </a:r>
            <a:r>
              <a:rPr lang="en-US" dirty="0"/>
              <a:t> is a </a:t>
            </a:r>
            <a:r>
              <a:rPr lang="en-US" b="1" i="1" dirty="0">
                <a:solidFill>
                  <a:srgbClr val="FF0066"/>
                </a:solidFill>
              </a:rPr>
              <a:t>candidate pair</a:t>
            </a:r>
            <a:r>
              <a:rPr lang="en-US" i="1" dirty="0">
                <a:solidFill>
                  <a:srgbClr val="FF0066"/>
                </a:solidFill>
              </a:rPr>
              <a:t>:</a:t>
            </a:r>
            <a:r>
              <a:rPr lang="en-US" dirty="0"/>
              <a:t> a pair of elements whose similarity must be evaluated</a:t>
            </a:r>
          </a:p>
          <a:p>
            <a:pPr lvl="8"/>
            <a:endParaRPr lang="en-US" b="1" dirty="0">
              <a:solidFill>
                <a:srgbClr val="008000"/>
              </a:solidFill>
            </a:endParaRPr>
          </a:p>
          <a:p>
            <a:r>
              <a:rPr lang="en-US" b="1" dirty="0">
                <a:solidFill>
                  <a:srgbClr val="008000"/>
                </a:solidFill>
              </a:rPr>
              <a:t>For </a:t>
            </a:r>
            <a:r>
              <a:rPr lang="en-US" b="1" dirty="0" err="1">
                <a:solidFill>
                  <a:srgbClr val="008000"/>
                </a:solidFill>
              </a:rPr>
              <a:t>MinHash</a:t>
            </a:r>
            <a:r>
              <a:rPr lang="en-US" b="1" dirty="0">
                <a:solidFill>
                  <a:srgbClr val="008000"/>
                </a:solidFill>
              </a:rPr>
              <a:t> matrices: </a:t>
            </a:r>
          </a:p>
          <a:p>
            <a:pPr lvl="1"/>
            <a:r>
              <a:rPr lang="en-US" dirty="0"/>
              <a:t>Hash columns of </a:t>
            </a:r>
            <a:r>
              <a:rPr lang="en-US" dirty="0">
                <a:solidFill>
                  <a:srgbClr val="FF0066"/>
                </a:solidFill>
              </a:rPr>
              <a:t>signature matrix </a:t>
            </a:r>
            <a:r>
              <a:rPr lang="en-US" b="1" i="1" dirty="0">
                <a:solidFill>
                  <a:srgbClr val="FF0066"/>
                </a:solidFill>
              </a:rPr>
              <a:t>M</a:t>
            </a:r>
            <a:r>
              <a:rPr lang="en-US" dirty="0"/>
              <a:t> to many buckets</a:t>
            </a:r>
          </a:p>
          <a:p>
            <a:pPr lvl="1"/>
            <a:r>
              <a:rPr lang="en-US" dirty="0"/>
              <a:t>Each pair of documents that hashes into the </a:t>
            </a:r>
            <a:br>
              <a:rPr lang="en-US" dirty="0"/>
            </a:br>
            <a:r>
              <a:rPr lang="en-US" dirty="0"/>
              <a:t>same bucket is a </a:t>
            </a:r>
            <a:r>
              <a:rPr lang="en-US" b="1" dirty="0">
                <a:solidFill>
                  <a:srgbClr val="FF0066"/>
                </a:solidFill>
              </a:rPr>
              <a:t>candidate pair</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32</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7105210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987552"/>
          </a:xfrm>
        </p:spPr>
        <p:txBody>
          <a:bodyPr>
            <a:normAutofit/>
          </a:bodyPr>
          <a:lstStyle/>
          <a:p>
            <a:r>
              <a:rPr lang="en-US" dirty="0"/>
              <a:t>Candidates from Min-Hash</a:t>
            </a:r>
          </a:p>
        </p:txBody>
      </p:sp>
      <p:sp>
        <p:nvSpPr>
          <p:cNvPr id="3" name="Content Placeholder 2"/>
          <p:cNvSpPr>
            <a:spLocks noGrp="1"/>
          </p:cNvSpPr>
          <p:nvPr>
            <p:ph idx="1"/>
          </p:nvPr>
        </p:nvSpPr>
        <p:spPr>
          <a:xfrm>
            <a:off x="457200" y="1524000"/>
            <a:ext cx="8229600" cy="5029201"/>
          </a:xfrm>
        </p:spPr>
        <p:txBody>
          <a:bodyPr>
            <a:normAutofit/>
          </a:bodyPr>
          <a:lstStyle/>
          <a:p>
            <a:r>
              <a:rPr lang="en-US" b="1" dirty="0">
                <a:solidFill>
                  <a:srgbClr val="0000FF"/>
                </a:solidFill>
              </a:rPr>
              <a:t>Pick a similarity threshold </a:t>
            </a:r>
            <a:r>
              <a:rPr lang="en-US" b="1" i="1" dirty="0">
                <a:solidFill>
                  <a:srgbClr val="0000FF"/>
                </a:solidFill>
              </a:rPr>
              <a:t>s</a:t>
            </a:r>
            <a:r>
              <a:rPr lang="en-US" b="1" dirty="0">
                <a:solidFill>
                  <a:srgbClr val="0000FF"/>
                </a:solidFill>
              </a:rPr>
              <a:t> (0 &lt; s &lt; 1)</a:t>
            </a:r>
          </a:p>
          <a:p>
            <a:pPr lvl="8"/>
            <a:endParaRPr lang="en-US" dirty="0"/>
          </a:p>
          <a:p>
            <a:r>
              <a:rPr lang="en-US" dirty="0"/>
              <a:t>Columns </a:t>
            </a:r>
            <a:r>
              <a:rPr lang="en-US" b="1" i="1" dirty="0"/>
              <a:t>x</a:t>
            </a:r>
            <a:r>
              <a:rPr lang="en-US" i="1" dirty="0"/>
              <a:t> </a:t>
            </a:r>
            <a:r>
              <a:rPr lang="en-US" dirty="0"/>
              <a:t>and </a:t>
            </a:r>
            <a:r>
              <a:rPr lang="en-US" b="1" i="1" dirty="0"/>
              <a:t>y</a:t>
            </a:r>
            <a:r>
              <a:rPr lang="en-US" dirty="0"/>
              <a:t> of </a:t>
            </a:r>
            <a:r>
              <a:rPr lang="en-US" b="1" i="1" dirty="0"/>
              <a:t>M</a:t>
            </a:r>
            <a:r>
              <a:rPr lang="en-US" dirty="0"/>
              <a:t> are a </a:t>
            </a:r>
            <a:r>
              <a:rPr lang="en-US" b="1" dirty="0">
                <a:solidFill>
                  <a:srgbClr val="FF0066"/>
                </a:solidFill>
              </a:rPr>
              <a:t>candidate pair</a:t>
            </a:r>
            <a:r>
              <a:rPr lang="en-US" dirty="0"/>
              <a:t> if their signatures agree on at least fraction </a:t>
            </a:r>
            <a:r>
              <a:rPr lang="en-US" b="1" i="1" dirty="0"/>
              <a:t>s</a:t>
            </a:r>
            <a:r>
              <a:rPr lang="en-US" dirty="0"/>
              <a:t> of their rows: </a:t>
            </a:r>
            <a:br>
              <a:rPr lang="en-US" dirty="0"/>
            </a:br>
            <a:r>
              <a:rPr lang="en-US" b="1" i="1" dirty="0"/>
              <a:t>M</a:t>
            </a:r>
            <a:r>
              <a:rPr lang="en-US" b="1" dirty="0"/>
              <a:t> (</a:t>
            </a:r>
            <a:r>
              <a:rPr lang="en-US" b="1" i="1" dirty="0" err="1"/>
              <a:t>i</a:t>
            </a:r>
            <a:r>
              <a:rPr lang="en-US" b="1" i="1" dirty="0"/>
              <a:t>, x</a:t>
            </a:r>
            <a:r>
              <a:rPr lang="en-US" b="1" dirty="0"/>
              <a:t>) = </a:t>
            </a:r>
            <a:r>
              <a:rPr lang="en-US" b="1" i="1" dirty="0"/>
              <a:t>M</a:t>
            </a:r>
            <a:r>
              <a:rPr lang="en-US" b="1" dirty="0"/>
              <a:t> (</a:t>
            </a:r>
            <a:r>
              <a:rPr lang="en-US" b="1" i="1" dirty="0" err="1"/>
              <a:t>i</a:t>
            </a:r>
            <a:r>
              <a:rPr lang="en-US" b="1" i="1" dirty="0"/>
              <a:t>, y</a:t>
            </a:r>
            <a:r>
              <a:rPr lang="en-US" b="1" dirty="0"/>
              <a:t>)</a:t>
            </a:r>
            <a:r>
              <a:rPr lang="en-US" dirty="0"/>
              <a:t> for at least </a:t>
            </a:r>
            <a:r>
              <a:rPr lang="en-US" dirty="0" err="1"/>
              <a:t>frac</a:t>
            </a:r>
            <a:r>
              <a:rPr lang="en-US" dirty="0"/>
              <a:t>. </a:t>
            </a:r>
            <a:r>
              <a:rPr lang="en-US" b="1" i="1" dirty="0"/>
              <a:t>s</a:t>
            </a:r>
            <a:r>
              <a:rPr lang="en-US" dirty="0"/>
              <a:t> values of </a:t>
            </a:r>
            <a:r>
              <a:rPr lang="en-US" b="1" i="1" dirty="0" err="1"/>
              <a:t>i</a:t>
            </a:r>
            <a:endParaRPr lang="en-US" b="1" dirty="0"/>
          </a:p>
          <a:p>
            <a:pPr lvl="1"/>
            <a:r>
              <a:rPr lang="en-US" dirty="0"/>
              <a:t>We expect documents </a:t>
            </a:r>
            <a:r>
              <a:rPr lang="en-US" b="1" i="1" dirty="0"/>
              <a:t>x</a:t>
            </a:r>
            <a:r>
              <a:rPr lang="en-US" dirty="0"/>
              <a:t> and </a:t>
            </a:r>
            <a:r>
              <a:rPr lang="en-US" b="1" i="1" dirty="0"/>
              <a:t>y</a:t>
            </a:r>
            <a:r>
              <a:rPr lang="en-US" dirty="0"/>
              <a:t> to have the same (</a:t>
            </a:r>
            <a:r>
              <a:rPr lang="en-US" dirty="0" err="1"/>
              <a:t>Jaccard</a:t>
            </a:r>
            <a:r>
              <a:rPr lang="en-US" dirty="0"/>
              <a:t>) similarity as their signatures</a:t>
            </a:r>
          </a:p>
          <a:p>
            <a:endParaRPr lang="en-US" dirty="0"/>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33</a:t>
            </a:fld>
            <a:endParaRPr lang="en-US"/>
          </a:p>
        </p:txBody>
      </p:sp>
    </p:spTree>
    <p:extLst>
      <p:ext uri="{BB962C8B-B14F-4D97-AF65-F5344CB8AC3E}">
        <p14:creationId xmlns:p14="http://schemas.microsoft.com/office/powerpoint/2010/main" val="3448232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987552"/>
          </a:xfrm>
        </p:spPr>
        <p:txBody>
          <a:bodyPr/>
          <a:lstStyle/>
          <a:p>
            <a:r>
              <a:rPr lang="en-US" dirty="0"/>
              <a:t>LSH for </a:t>
            </a:r>
            <a:r>
              <a:rPr lang="en-US" dirty="0" err="1"/>
              <a:t>MinHash</a:t>
            </a:r>
            <a:endParaRPr lang="en-US" dirty="0"/>
          </a:p>
        </p:txBody>
      </p:sp>
      <p:sp>
        <p:nvSpPr>
          <p:cNvPr id="3" name="Content Placeholder 2"/>
          <p:cNvSpPr>
            <a:spLocks noGrp="1"/>
          </p:cNvSpPr>
          <p:nvPr>
            <p:ph idx="1"/>
          </p:nvPr>
        </p:nvSpPr>
        <p:spPr>
          <a:xfrm>
            <a:off x="457201" y="1295400"/>
            <a:ext cx="7391400" cy="5257801"/>
          </a:xfrm>
        </p:spPr>
        <p:txBody>
          <a:bodyPr/>
          <a:lstStyle/>
          <a:p>
            <a:r>
              <a:rPr lang="en-US" b="1" dirty="0">
                <a:solidFill>
                  <a:srgbClr val="0000FF"/>
                </a:solidFill>
              </a:rPr>
              <a:t>Big idea:</a:t>
            </a:r>
            <a:r>
              <a:rPr lang="en-US" b="1" dirty="0">
                <a:solidFill>
                  <a:srgbClr val="D60093"/>
                </a:solidFill>
              </a:rPr>
              <a:t> Hash columns of </a:t>
            </a:r>
            <a:br>
              <a:rPr lang="en-US" b="1" dirty="0">
                <a:solidFill>
                  <a:srgbClr val="D60093"/>
                </a:solidFill>
              </a:rPr>
            </a:br>
            <a:r>
              <a:rPr lang="en-US" b="1" dirty="0">
                <a:solidFill>
                  <a:srgbClr val="D60093"/>
                </a:solidFill>
              </a:rPr>
              <a:t>signature matrix </a:t>
            </a:r>
            <a:r>
              <a:rPr lang="en-US" b="1" i="1" dirty="0">
                <a:solidFill>
                  <a:srgbClr val="D60093"/>
                </a:solidFill>
              </a:rPr>
              <a:t>M</a:t>
            </a:r>
            <a:r>
              <a:rPr lang="en-US" b="1" dirty="0">
                <a:solidFill>
                  <a:srgbClr val="D60093"/>
                </a:solidFill>
              </a:rPr>
              <a:t> several times</a:t>
            </a:r>
          </a:p>
          <a:p>
            <a:pPr lvl="8"/>
            <a:endParaRPr lang="en-US" dirty="0"/>
          </a:p>
          <a:p>
            <a:r>
              <a:rPr lang="en-US" dirty="0"/>
              <a:t>Arrange that (only) </a:t>
            </a:r>
            <a:r>
              <a:rPr lang="en-US" b="1" dirty="0"/>
              <a:t>similar columns</a:t>
            </a:r>
            <a:r>
              <a:rPr lang="en-US" dirty="0"/>
              <a:t> are likely to </a:t>
            </a:r>
            <a:r>
              <a:rPr lang="en-US" b="1" dirty="0"/>
              <a:t>hash to the same bucket</a:t>
            </a:r>
            <a:r>
              <a:rPr lang="en-US" dirty="0"/>
              <a:t>, with high probability</a:t>
            </a:r>
          </a:p>
          <a:p>
            <a:pPr lvl="8"/>
            <a:endParaRPr lang="en-US" dirty="0"/>
          </a:p>
          <a:p>
            <a:r>
              <a:rPr lang="en-US" b="1" dirty="0">
                <a:solidFill>
                  <a:srgbClr val="008000"/>
                </a:solidFill>
              </a:rPr>
              <a:t>Candidate pairs are those that hash to the same bucket</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34</a:t>
            </a:fld>
            <a:endParaRPr lang="en-US"/>
          </a:p>
        </p:txBody>
      </p:sp>
    </p:spTree>
    <p:extLst>
      <p:ext uri="{BB962C8B-B14F-4D97-AF65-F5344CB8AC3E}">
        <p14:creationId xmlns:p14="http://schemas.microsoft.com/office/powerpoint/2010/main" val="21491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Partition </a:t>
            </a:r>
            <a:r>
              <a:rPr lang="en-US" i="1" dirty="0"/>
              <a:t>M</a:t>
            </a:r>
            <a:r>
              <a:rPr lang="en-US" dirty="0"/>
              <a:t> into </a:t>
            </a:r>
            <a:r>
              <a:rPr lang="en-US" i="1" dirty="0"/>
              <a:t>b</a:t>
            </a:r>
            <a:r>
              <a:rPr lang="en-US" dirty="0"/>
              <a:t> Bands</a:t>
            </a:r>
          </a:p>
        </p:txBody>
      </p:sp>
      <p:sp>
        <p:nvSpPr>
          <p:cNvPr id="18" name="Footer Placeholder 17"/>
          <p:cNvSpPr>
            <a:spLocks noGrp="1"/>
          </p:cNvSpPr>
          <p:nvPr>
            <p:ph type="ftr" sz="quarter" idx="11"/>
          </p:nvPr>
        </p:nvSpPr>
        <p:spPr/>
        <p:txBody>
          <a:bodyPr/>
          <a:lstStyle/>
          <a:p>
            <a:r>
              <a:rPr lang="en-US"/>
              <a:t>J. Leskovec, A. Rajaraman, J. Ullman: Mining of Massive Datasets, http://www.mmds.org</a:t>
            </a:r>
          </a:p>
        </p:txBody>
      </p:sp>
      <p:sp>
        <p:nvSpPr>
          <p:cNvPr id="16" name="Slide Number Placeholder 4"/>
          <p:cNvSpPr>
            <a:spLocks noGrp="1"/>
          </p:cNvSpPr>
          <p:nvPr>
            <p:ph type="sldNum" sz="quarter" idx="12"/>
          </p:nvPr>
        </p:nvSpPr>
        <p:spPr/>
        <p:txBody>
          <a:bodyPr/>
          <a:lstStyle/>
          <a:p>
            <a:fld id="{E33B6F43-D011-4C92-BC19-A651E84D2484}" type="slidenum">
              <a:rPr lang="en-US"/>
              <a:pPr/>
              <a:t>35</a:t>
            </a:fld>
            <a:endParaRPr lang="en-US"/>
          </a:p>
        </p:txBody>
      </p:sp>
      <p:sp>
        <p:nvSpPr>
          <p:cNvPr id="82947" name="Rectangle 3"/>
          <p:cNvSpPr>
            <a:spLocks noChangeArrowheads="1"/>
          </p:cNvSpPr>
          <p:nvPr/>
        </p:nvSpPr>
        <p:spPr bwMode="auto">
          <a:xfrm>
            <a:off x="2590800" y="1905000"/>
            <a:ext cx="4343400" cy="41910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US"/>
          </a:p>
        </p:txBody>
      </p:sp>
      <p:sp>
        <p:nvSpPr>
          <p:cNvPr id="82948" name="Line 4"/>
          <p:cNvSpPr>
            <a:spLocks noChangeShapeType="1"/>
          </p:cNvSpPr>
          <p:nvPr/>
        </p:nvSpPr>
        <p:spPr bwMode="auto">
          <a:xfrm>
            <a:off x="2590800" y="2743200"/>
            <a:ext cx="4343400" cy="0"/>
          </a:xfrm>
          <a:prstGeom prst="line">
            <a:avLst/>
          </a:prstGeom>
          <a:noFill/>
          <a:ln w="9525">
            <a:solidFill>
              <a:schemeClr val="tx1"/>
            </a:solidFill>
            <a:round/>
            <a:headEnd/>
            <a:tailEnd/>
          </a:ln>
          <a:effectLst/>
        </p:spPr>
        <p:txBody>
          <a:bodyPr/>
          <a:lstStyle/>
          <a:p>
            <a:endParaRPr lang="en-US"/>
          </a:p>
        </p:txBody>
      </p:sp>
      <p:sp>
        <p:nvSpPr>
          <p:cNvPr id="82949" name="Line 5"/>
          <p:cNvSpPr>
            <a:spLocks noChangeShapeType="1"/>
          </p:cNvSpPr>
          <p:nvPr/>
        </p:nvSpPr>
        <p:spPr bwMode="auto">
          <a:xfrm>
            <a:off x="2590800" y="3581400"/>
            <a:ext cx="4343400" cy="0"/>
          </a:xfrm>
          <a:prstGeom prst="line">
            <a:avLst/>
          </a:prstGeom>
          <a:noFill/>
          <a:ln w="9525">
            <a:solidFill>
              <a:schemeClr val="tx1"/>
            </a:solidFill>
            <a:round/>
            <a:headEnd/>
            <a:tailEnd/>
          </a:ln>
          <a:effectLst/>
        </p:spPr>
        <p:txBody>
          <a:bodyPr/>
          <a:lstStyle/>
          <a:p>
            <a:endParaRPr lang="en-US"/>
          </a:p>
        </p:txBody>
      </p:sp>
      <p:sp>
        <p:nvSpPr>
          <p:cNvPr id="82950" name="Line 6"/>
          <p:cNvSpPr>
            <a:spLocks noChangeShapeType="1"/>
          </p:cNvSpPr>
          <p:nvPr/>
        </p:nvSpPr>
        <p:spPr bwMode="auto">
          <a:xfrm>
            <a:off x="2590800" y="4419600"/>
            <a:ext cx="4343400" cy="0"/>
          </a:xfrm>
          <a:prstGeom prst="line">
            <a:avLst/>
          </a:prstGeom>
          <a:noFill/>
          <a:ln w="9525">
            <a:solidFill>
              <a:schemeClr val="tx1"/>
            </a:solidFill>
            <a:round/>
            <a:headEnd/>
            <a:tailEnd/>
          </a:ln>
          <a:effectLst/>
        </p:spPr>
        <p:txBody>
          <a:bodyPr/>
          <a:lstStyle/>
          <a:p>
            <a:endParaRPr lang="en-US"/>
          </a:p>
        </p:txBody>
      </p:sp>
      <p:sp>
        <p:nvSpPr>
          <p:cNvPr id="82951" name="Line 7"/>
          <p:cNvSpPr>
            <a:spLocks noChangeShapeType="1"/>
          </p:cNvSpPr>
          <p:nvPr/>
        </p:nvSpPr>
        <p:spPr bwMode="auto">
          <a:xfrm>
            <a:off x="2590800" y="5257800"/>
            <a:ext cx="4343400" cy="0"/>
          </a:xfrm>
          <a:prstGeom prst="line">
            <a:avLst/>
          </a:prstGeom>
          <a:noFill/>
          <a:ln w="9525">
            <a:solidFill>
              <a:schemeClr val="tx1"/>
            </a:solidFill>
            <a:round/>
            <a:headEnd/>
            <a:tailEnd/>
          </a:ln>
          <a:effectLst/>
        </p:spPr>
        <p:txBody>
          <a:bodyPr/>
          <a:lstStyle/>
          <a:p>
            <a:endParaRPr lang="en-US"/>
          </a:p>
        </p:txBody>
      </p:sp>
      <p:sp>
        <p:nvSpPr>
          <p:cNvPr id="82952" name="Text Box 8"/>
          <p:cNvSpPr txBox="1">
            <a:spLocks noChangeArrowheads="1"/>
          </p:cNvSpPr>
          <p:nvPr/>
        </p:nvSpPr>
        <p:spPr bwMode="auto">
          <a:xfrm>
            <a:off x="3489083" y="6173788"/>
            <a:ext cx="2151551" cy="369332"/>
          </a:xfrm>
          <a:prstGeom prst="rect">
            <a:avLst/>
          </a:prstGeom>
          <a:noFill/>
          <a:ln w="9525">
            <a:noFill/>
            <a:prstDash val="dash"/>
            <a:miter lim="800000"/>
            <a:headEnd/>
            <a:tailEnd/>
          </a:ln>
          <a:effectLst/>
        </p:spPr>
        <p:txBody>
          <a:bodyPr wrap="none">
            <a:spAutoFit/>
          </a:bodyPr>
          <a:lstStyle/>
          <a:p>
            <a:pPr algn="ctr"/>
            <a:r>
              <a:rPr lang="en-US" b="1" dirty="0">
                <a:solidFill>
                  <a:srgbClr val="008000"/>
                </a:solidFill>
              </a:rPr>
              <a:t>Signature matrix  </a:t>
            </a:r>
            <a:r>
              <a:rPr lang="en-US" b="1" i="1" dirty="0">
                <a:solidFill>
                  <a:srgbClr val="008000"/>
                </a:solidFill>
              </a:rPr>
              <a:t>M</a:t>
            </a:r>
          </a:p>
        </p:txBody>
      </p:sp>
      <p:sp>
        <p:nvSpPr>
          <p:cNvPr id="82953" name="Text Box 9"/>
          <p:cNvSpPr txBox="1">
            <a:spLocks noChangeArrowheads="1"/>
          </p:cNvSpPr>
          <p:nvPr/>
        </p:nvSpPr>
        <p:spPr bwMode="auto">
          <a:xfrm>
            <a:off x="7481358" y="2744788"/>
            <a:ext cx="1061509" cy="646331"/>
          </a:xfrm>
          <a:prstGeom prst="rect">
            <a:avLst/>
          </a:prstGeom>
          <a:noFill/>
          <a:ln w="9525">
            <a:noFill/>
            <a:prstDash val="dash"/>
            <a:miter lim="800000"/>
            <a:headEnd/>
            <a:tailEnd/>
          </a:ln>
          <a:effectLst/>
        </p:spPr>
        <p:txBody>
          <a:bodyPr wrap="none">
            <a:spAutoFit/>
          </a:bodyPr>
          <a:lstStyle/>
          <a:p>
            <a:pPr algn="ctr"/>
            <a:r>
              <a:rPr lang="en-US" b="1" i="1" dirty="0">
                <a:solidFill>
                  <a:srgbClr val="008000"/>
                </a:solidFill>
              </a:rPr>
              <a:t>r </a:t>
            </a:r>
            <a:r>
              <a:rPr lang="en-US" b="1" dirty="0">
                <a:solidFill>
                  <a:srgbClr val="008000"/>
                </a:solidFill>
              </a:rPr>
              <a:t> rows</a:t>
            </a:r>
          </a:p>
          <a:p>
            <a:pPr algn="ctr"/>
            <a:r>
              <a:rPr lang="en-US" b="1" dirty="0">
                <a:solidFill>
                  <a:srgbClr val="008000"/>
                </a:solidFill>
              </a:rPr>
              <a:t>per band</a:t>
            </a:r>
          </a:p>
        </p:txBody>
      </p:sp>
      <p:sp>
        <p:nvSpPr>
          <p:cNvPr id="82954" name="Line 10"/>
          <p:cNvSpPr>
            <a:spLocks noChangeShapeType="1"/>
          </p:cNvSpPr>
          <p:nvPr/>
        </p:nvSpPr>
        <p:spPr bwMode="auto">
          <a:xfrm>
            <a:off x="7165975" y="2741613"/>
            <a:ext cx="0" cy="84137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2955" name="Line 11"/>
          <p:cNvSpPr>
            <a:spLocks noChangeShapeType="1"/>
          </p:cNvSpPr>
          <p:nvPr/>
        </p:nvSpPr>
        <p:spPr bwMode="auto">
          <a:xfrm>
            <a:off x="2057400" y="1905000"/>
            <a:ext cx="0" cy="419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2956" name="Text Box 12"/>
          <p:cNvSpPr txBox="1">
            <a:spLocks noChangeArrowheads="1"/>
          </p:cNvSpPr>
          <p:nvPr/>
        </p:nvSpPr>
        <p:spPr bwMode="auto">
          <a:xfrm>
            <a:off x="756217" y="3506788"/>
            <a:ext cx="998991" cy="369332"/>
          </a:xfrm>
          <a:prstGeom prst="rect">
            <a:avLst/>
          </a:prstGeom>
          <a:noFill/>
          <a:ln w="9525">
            <a:noFill/>
            <a:miter lim="800000"/>
            <a:headEnd/>
            <a:tailEnd/>
          </a:ln>
          <a:effectLst/>
        </p:spPr>
        <p:txBody>
          <a:bodyPr wrap="none">
            <a:spAutoFit/>
          </a:bodyPr>
          <a:lstStyle/>
          <a:p>
            <a:pPr algn="ctr"/>
            <a:r>
              <a:rPr lang="en-US" b="1" i="1" dirty="0">
                <a:solidFill>
                  <a:srgbClr val="008000"/>
                </a:solidFill>
              </a:rPr>
              <a:t>b</a:t>
            </a:r>
            <a:r>
              <a:rPr lang="en-US" b="1" dirty="0">
                <a:solidFill>
                  <a:srgbClr val="008000"/>
                </a:solidFill>
              </a:rPr>
              <a:t>  bands</a:t>
            </a:r>
          </a:p>
        </p:txBody>
      </p:sp>
      <p:sp>
        <p:nvSpPr>
          <p:cNvPr id="82957" name="Rectangle 13"/>
          <p:cNvSpPr>
            <a:spLocks noChangeArrowheads="1"/>
          </p:cNvSpPr>
          <p:nvPr/>
        </p:nvSpPr>
        <p:spPr bwMode="auto">
          <a:xfrm>
            <a:off x="4495800" y="1905000"/>
            <a:ext cx="228600" cy="4191000"/>
          </a:xfrm>
          <a:prstGeom prst="rect">
            <a:avLst/>
          </a:prstGeom>
          <a:solidFill>
            <a:srgbClr val="CC99FF">
              <a:alpha val="50000"/>
            </a:srgbClr>
          </a:solidFill>
          <a:ln w="9525">
            <a:solidFill>
              <a:schemeClr val="tx1"/>
            </a:solidFill>
            <a:miter lim="800000"/>
            <a:headEnd/>
            <a:tailEnd/>
          </a:ln>
          <a:effectLst/>
        </p:spPr>
        <p:txBody>
          <a:bodyPr wrap="none" anchor="ctr"/>
          <a:lstStyle/>
          <a:p>
            <a:endParaRPr lang="en-US"/>
          </a:p>
        </p:txBody>
      </p:sp>
      <p:sp>
        <p:nvSpPr>
          <p:cNvPr id="82959" name="Line 15"/>
          <p:cNvSpPr>
            <a:spLocks noChangeShapeType="1"/>
          </p:cNvSpPr>
          <p:nvPr/>
        </p:nvSpPr>
        <p:spPr bwMode="auto">
          <a:xfrm flipH="1" flipV="1">
            <a:off x="4724400" y="3276600"/>
            <a:ext cx="2590800" cy="2057400"/>
          </a:xfrm>
          <a:prstGeom prst="line">
            <a:avLst/>
          </a:prstGeom>
          <a:noFill/>
          <a:ln w="9525">
            <a:solidFill>
              <a:schemeClr val="tx1"/>
            </a:solidFill>
            <a:round/>
            <a:headEnd/>
            <a:tailEnd type="triangle" w="med" len="med"/>
          </a:ln>
          <a:effectLst/>
        </p:spPr>
        <p:txBody>
          <a:bodyPr/>
          <a:lstStyle/>
          <a:p>
            <a:endParaRPr lang="en-US"/>
          </a:p>
        </p:txBody>
      </p:sp>
      <p:sp>
        <p:nvSpPr>
          <p:cNvPr id="82960" name="Text Box 16"/>
          <p:cNvSpPr txBox="1">
            <a:spLocks noChangeArrowheads="1"/>
          </p:cNvSpPr>
          <p:nvPr/>
        </p:nvSpPr>
        <p:spPr bwMode="auto">
          <a:xfrm>
            <a:off x="7451725" y="5060950"/>
            <a:ext cx="1119188" cy="641350"/>
          </a:xfrm>
          <a:prstGeom prst="rect">
            <a:avLst/>
          </a:prstGeom>
          <a:noFill/>
          <a:ln w="9525">
            <a:noFill/>
            <a:miter lim="800000"/>
            <a:headEnd/>
            <a:tailEnd/>
          </a:ln>
          <a:effectLst/>
        </p:spPr>
        <p:txBody>
          <a:bodyPr wrap="none">
            <a:spAutoFit/>
          </a:bodyPr>
          <a:lstStyle/>
          <a:p>
            <a:r>
              <a:rPr lang="en-US" sz="1800" b="1">
                <a:solidFill>
                  <a:srgbClr val="008000"/>
                </a:solidFill>
              </a:rPr>
              <a:t>   One</a:t>
            </a:r>
          </a:p>
          <a:p>
            <a:r>
              <a:rPr lang="en-US" sz="1800" b="1">
                <a:solidFill>
                  <a:srgbClr val="008000"/>
                </a:solidFill>
              </a:rPr>
              <a:t>signature</a:t>
            </a:r>
          </a:p>
        </p:txBody>
      </p:sp>
    </p:spTree>
    <p:extLst>
      <p:ext uri="{BB962C8B-B14F-4D97-AF65-F5344CB8AC3E}">
        <p14:creationId xmlns:p14="http://schemas.microsoft.com/office/powerpoint/2010/main" val="333717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Partition M into Bands</a:t>
            </a:r>
          </a:p>
        </p:txBody>
      </p:sp>
      <p:sp>
        <p:nvSpPr>
          <p:cNvPr id="83971" name="Rectangle 3"/>
          <p:cNvSpPr>
            <a:spLocks noGrp="1" noChangeArrowheads="1"/>
          </p:cNvSpPr>
          <p:nvPr>
            <p:ph idx="1"/>
          </p:nvPr>
        </p:nvSpPr>
        <p:spPr>
          <a:xfrm>
            <a:off x="457200" y="1295400"/>
            <a:ext cx="7848600" cy="5257801"/>
          </a:xfrm>
        </p:spPr>
        <p:txBody>
          <a:bodyPr>
            <a:normAutofit/>
          </a:bodyPr>
          <a:lstStyle/>
          <a:p>
            <a:r>
              <a:rPr lang="en-US" dirty="0"/>
              <a:t>Divide matrix </a:t>
            </a:r>
            <a:r>
              <a:rPr lang="en-US" b="1" i="1" dirty="0"/>
              <a:t>M</a:t>
            </a:r>
            <a:r>
              <a:rPr lang="en-US" dirty="0"/>
              <a:t> into </a:t>
            </a:r>
            <a:r>
              <a:rPr lang="en-US" b="1" i="1" dirty="0"/>
              <a:t>b</a:t>
            </a:r>
            <a:r>
              <a:rPr lang="en-US" i="1" dirty="0"/>
              <a:t> </a:t>
            </a:r>
            <a:r>
              <a:rPr lang="en-US" dirty="0"/>
              <a:t>bands of </a:t>
            </a:r>
            <a:r>
              <a:rPr lang="en-US" b="1" i="1" dirty="0"/>
              <a:t>r</a:t>
            </a:r>
            <a:r>
              <a:rPr lang="en-US" dirty="0"/>
              <a:t> rows</a:t>
            </a:r>
          </a:p>
          <a:p>
            <a:pPr lvl="8"/>
            <a:endParaRPr lang="en-US" dirty="0"/>
          </a:p>
          <a:p>
            <a:r>
              <a:rPr lang="en-US" dirty="0"/>
              <a:t>For each band, hash its portion of each column to a hash table with </a:t>
            </a:r>
            <a:r>
              <a:rPr lang="en-US" b="1" i="1" dirty="0"/>
              <a:t>k</a:t>
            </a:r>
            <a:r>
              <a:rPr lang="en-US" dirty="0"/>
              <a:t> buckets</a:t>
            </a:r>
          </a:p>
          <a:p>
            <a:pPr lvl="1"/>
            <a:r>
              <a:rPr lang="en-US" dirty="0"/>
              <a:t>Make </a:t>
            </a:r>
            <a:r>
              <a:rPr lang="en-US" b="1" i="1" dirty="0"/>
              <a:t>k</a:t>
            </a:r>
            <a:r>
              <a:rPr lang="en-US" dirty="0"/>
              <a:t> as large as possible</a:t>
            </a:r>
          </a:p>
          <a:p>
            <a:pPr lvl="8"/>
            <a:endParaRPr lang="en-US" dirty="0"/>
          </a:p>
          <a:p>
            <a:r>
              <a:rPr lang="en-US" b="1" i="1" dirty="0">
                <a:solidFill>
                  <a:srgbClr val="FF0066"/>
                </a:solidFill>
              </a:rPr>
              <a:t>Candidate</a:t>
            </a:r>
            <a:r>
              <a:rPr lang="en-US" dirty="0">
                <a:solidFill>
                  <a:srgbClr val="FF0066"/>
                </a:solidFill>
              </a:rPr>
              <a:t> </a:t>
            </a:r>
            <a:r>
              <a:rPr lang="en-US" dirty="0"/>
              <a:t>column pairs are those that hash to the same bucket for </a:t>
            </a:r>
            <a:r>
              <a:rPr lang="en-US" b="1" dirty="0">
                <a:latin typeface="Lucida Sans Unicode" pitchFamily="34" charset="0"/>
              </a:rPr>
              <a:t>≥</a:t>
            </a:r>
            <a:r>
              <a:rPr lang="en-US" b="1" dirty="0"/>
              <a:t> 1</a:t>
            </a:r>
            <a:r>
              <a:rPr lang="en-US" dirty="0"/>
              <a:t> band</a:t>
            </a:r>
          </a:p>
          <a:p>
            <a:pPr lvl="8"/>
            <a:endParaRPr lang="en-US" dirty="0"/>
          </a:p>
          <a:p>
            <a:r>
              <a:rPr lang="en-US" dirty="0"/>
              <a:t>Tune</a:t>
            </a:r>
            <a:r>
              <a:rPr lang="en-US" i="1" dirty="0"/>
              <a:t> </a:t>
            </a:r>
            <a:r>
              <a:rPr lang="en-US" b="1" i="1" dirty="0"/>
              <a:t>b</a:t>
            </a:r>
            <a:r>
              <a:rPr lang="en-US" dirty="0"/>
              <a:t> and </a:t>
            </a:r>
            <a:r>
              <a:rPr lang="en-US" b="1" i="1" dirty="0"/>
              <a:t>r</a:t>
            </a:r>
            <a:r>
              <a:rPr lang="en-US" dirty="0"/>
              <a:t> to catch most similar pairs, </a:t>
            </a:r>
            <a:br>
              <a:rPr lang="en-US" dirty="0"/>
            </a:br>
            <a:r>
              <a:rPr lang="en-US" dirty="0"/>
              <a:t>but few non-similar pairs</a:t>
            </a:r>
          </a:p>
        </p:txBody>
      </p:sp>
      <p:sp>
        <p:nvSpPr>
          <p:cNvPr id="4" name="Slide Number Placeholder 5"/>
          <p:cNvSpPr>
            <a:spLocks noGrp="1"/>
          </p:cNvSpPr>
          <p:nvPr>
            <p:ph type="sldNum" sz="quarter" idx="12"/>
          </p:nvPr>
        </p:nvSpPr>
        <p:spPr/>
        <p:txBody>
          <a:bodyPr/>
          <a:lstStyle/>
          <a:p>
            <a:fld id="{53505364-764E-4F57-BB15-862812A75A57}" type="slidenum">
              <a:rPr lang="en-US"/>
              <a:pPr/>
              <a:t>36</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425688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76412" y="3352800"/>
            <a:ext cx="2819400" cy="3352800"/>
          </a:xfrm>
          <a:prstGeom prst="rect">
            <a:avLst/>
          </a:prstGeom>
          <a:solidFill>
            <a:srgbClr val="FFFF99">
              <a:alpha val="50195"/>
            </a:srgbClr>
          </a:solidFill>
          <a:ln w="9525">
            <a:solidFill>
              <a:schemeClr val="tx1"/>
            </a:solidFill>
            <a:miter lim="800000"/>
            <a:headEnd/>
            <a:tailEnd/>
          </a:ln>
        </p:spPr>
        <p:txBody>
          <a:bodyPr wrap="none" anchor="ctr"/>
          <a:lstStyle/>
          <a:p>
            <a:pPr algn="ctr" eaLnBrk="0" hangingPunct="0"/>
            <a:endParaRPr lang="en-US" sz="2400">
              <a:latin typeface="Times New Roman" pitchFamily="18" charset="0"/>
            </a:endParaRPr>
          </a:p>
        </p:txBody>
      </p:sp>
      <p:sp>
        <p:nvSpPr>
          <p:cNvPr id="11267" name="Text Box 3"/>
          <p:cNvSpPr txBox="1">
            <a:spLocks noChangeArrowheads="1"/>
          </p:cNvSpPr>
          <p:nvPr/>
        </p:nvSpPr>
        <p:spPr bwMode="auto">
          <a:xfrm>
            <a:off x="2677497" y="2998597"/>
            <a:ext cx="1079142" cy="369332"/>
          </a:xfrm>
          <a:prstGeom prst="rect">
            <a:avLst/>
          </a:prstGeom>
          <a:noFill/>
          <a:ln w="9525">
            <a:noFill/>
            <a:prstDash val="dash"/>
            <a:miter lim="800000"/>
            <a:headEnd/>
            <a:tailEnd/>
          </a:ln>
        </p:spPr>
        <p:txBody>
          <a:bodyPr wrap="none">
            <a:spAutoFit/>
          </a:bodyPr>
          <a:lstStyle/>
          <a:p>
            <a:pPr algn="ctr" eaLnBrk="0" hangingPunct="0"/>
            <a:r>
              <a:rPr lang="en-US" b="1" dirty="0">
                <a:solidFill>
                  <a:srgbClr val="008000"/>
                </a:solidFill>
                <a:latin typeface="+mj-lt"/>
              </a:rPr>
              <a:t>Matrix </a:t>
            </a:r>
            <a:r>
              <a:rPr lang="en-US" b="1" i="1" dirty="0">
                <a:solidFill>
                  <a:srgbClr val="008000"/>
                </a:solidFill>
                <a:latin typeface="+mj-lt"/>
              </a:rPr>
              <a:t>M</a:t>
            </a:r>
          </a:p>
        </p:txBody>
      </p:sp>
      <p:sp>
        <p:nvSpPr>
          <p:cNvPr id="11268" name="Text Box 4"/>
          <p:cNvSpPr txBox="1">
            <a:spLocks noChangeArrowheads="1"/>
          </p:cNvSpPr>
          <p:nvPr/>
        </p:nvSpPr>
        <p:spPr bwMode="auto">
          <a:xfrm>
            <a:off x="5074968" y="4724400"/>
            <a:ext cx="843501" cy="369332"/>
          </a:xfrm>
          <a:prstGeom prst="rect">
            <a:avLst/>
          </a:prstGeom>
          <a:noFill/>
          <a:ln w="9525">
            <a:noFill/>
            <a:prstDash val="dash"/>
            <a:miter lim="800000"/>
            <a:headEnd/>
            <a:tailEnd/>
          </a:ln>
        </p:spPr>
        <p:txBody>
          <a:bodyPr wrap="none">
            <a:spAutoFit/>
          </a:bodyPr>
          <a:lstStyle/>
          <a:p>
            <a:pPr algn="ctr" eaLnBrk="0" hangingPunct="0"/>
            <a:r>
              <a:rPr lang="en-US" b="1" i="1" dirty="0">
                <a:solidFill>
                  <a:srgbClr val="008000"/>
                </a:solidFill>
                <a:latin typeface="+mj-lt"/>
              </a:rPr>
              <a:t>r </a:t>
            </a:r>
            <a:r>
              <a:rPr lang="en-US" b="1" dirty="0">
                <a:solidFill>
                  <a:srgbClr val="008000"/>
                </a:solidFill>
                <a:latin typeface="+mj-lt"/>
              </a:rPr>
              <a:t> rows</a:t>
            </a:r>
          </a:p>
        </p:txBody>
      </p:sp>
      <p:sp>
        <p:nvSpPr>
          <p:cNvPr id="11269" name="Line 5"/>
          <p:cNvSpPr>
            <a:spLocks noChangeShapeType="1"/>
          </p:cNvSpPr>
          <p:nvPr/>
        </p:nvSpPr>
        <p:spPr bwMode="auto">
          <a:xfrm>
            <a:off x="1395412" y="3962400"/>
            <a:ext cx="3505200" cy="0"/>
          </a:xfrm>
          <a:prstGeom prst="line">
            <a:avLst/>
          </a:prstGeom>
          <a:noFill/>
          <a:ln w="9525">
            <a:solidFill>
              <a:schemeClr val="tx1"/>
            </a:solidFill>
            <a:round/>
            <a:headEnd/>
            <a:tailEnd/>
          </a:ln>
        </p:spPr>
        <p:txBody>
          <a:bodyPr/>
          <a:lstStyle/>
          <a:p>
            <a:endParaRPr lang="en-US"/>
          </a:p>
        </p:txBody>
      </p:sp>
      <p:sp>
        <p:nvSpPr>
          <p:cNvPr id="11270" name="Line 6"/>
          <p:cNvSpPr>
            <a:spLocks noChangeShapeType="1"/>
          </p:cNvSpPr>
          <p:nvPr/>
        </p:nvSpPr>
        <p:spPr bwMode="auto">
          <a:xfrm>
            <a:off x="1395412" y="4572000"/>
            <a:ext cx="3505200" cy="0"/>
          </a:xfrm>
          <a:prstGeom prst="line">
            <a:avLst/>
          </a:prstGeom>
          <a:noFill/>
          <a:ln w="9525">
            <a:solidFill>
              <a:schemeClr val="tx1"/>
            </a:solidFill>
            <a:round/>
            <a:headEnd/>
            <a:tailEnd/>
          </a:ln>
        </p:spPr>
        <p:txBody>
          <a:bodyPr/>
          <a:lstStyle/>
          <a:p>
            <a:endParaRPr lang="en-US"/>
          </a:p>
        </p:txBody>
      </p:sp>
      <p:sp>
        <p:nvSpPr>
          <p:cNvPr id="11271" name="Line 7"/>
          <p:cNvSpPr>
            <a:spLocks noChangeShapeType="1"/>
          </p:cNvSpPr>
          <p:nvPr/>
        </p:nvSpPr>
        <p:spPr bwMode="auto">
          <a:xfrm>
            <a:off x="1395412" y="5257800"/>
            <a:ext cx="3505200" cy="0"/>
          </a:xfrm>
          <a:prstGeom prst="line">
            <a:avLst/>
          </a:prstGeom>
          <a:noFill/>
          <a:ln w="9525">
            <a:solidFill>
              <a:schemeClr val="tx1"/>
            </a:solidFill>
            <a:round/>
            <a:headEnd/>
            <a:tailEnd/>
          </a:ln>
        </p:spPr>
        <p:txBody>
          <a:bodyPr/>
          <a:lstStyle/>
          <a:p>
            <a:endParaRPr lang="en-US"/>
          </a:p>
        </p:txBody>
      </p:sp>
      <p:sp>
        <p:nvSpPr>
          <p:cNvPr id="11272" name="Line 8"/>
          <p:cNvSpPr>
            <a:spLocks noChangeShapeType="1"/>
          </p:cNvSpPr>
          <p:nvPr/>
        </p:nvSpPr>
        <p:spPr bwMode="auto">
          <a:xfrm>
            <a:off x="1395412" y="5943600"/>
            <a:ext cx="3505200" cy="0"/>
          </a:xfrm>
          <a:prstGeom prst="line">
            <a:avLst/>
          </a:prstGeom>
          <a:noFill/>
          <a:ln w="9525">
            <a:solidFill>
              <a:schemeClr val="tx1"/>
            </a:solidFill>
            <a:round/>
            <a:headEnd/>
            <a:tailEnd/>
          </a:ln>
        </p:spPr>
        <p:txBody>
          <a:bodyPr/>
          <a:lstStyle/>
          <a:p>
            <a:endParaRPr lang="en-US"/>
          </a:p>
        </p:txBody>
      </p:sp>
      <p:sp>
        <p:nvSpPr>
          <p:cNvPr id="11273" name="Line 9"/>
          <p:cNvSpPr>
            <a:spLocks noChangeShapeType="1"/>
          </p:cNvSpPr>
          <p:nvPr/>
        </p:nvSpPr>
        <p:spPr bwMode="auto">
          <a:xfrm flipV="1">
            <a:off x="5434012" y="4572000"/>
            <a:ext cx="0" cy="228600"/>
          </a:xfrm>
          <a:prstGeom prst="line">
            <a:avLst/>
          </a:prstGeom>
          <a:noFill/>
          <a:ln w="9525">
            <a:solidFill>
              <a:schemeClr val="tx1"/>
            </a:solidFill>
            <a:round/>
            <a:headEnd/>
            <a:tailEnd type="triangle" w="med" len="med"/>
          </a:ln>
        </p:spPr>
        <p:txBody>
          <a:bodyPr/>
          <a:lstStyle/>
          <a:p>
            <a:endParaRPr lang="en-US"/>
          </a:p>
        </p:txBody>
      </p:sp>
      <p:sp>
        <p:nvSpPr>
          <p:cNvPr id="11274" name="Line 10"/>
          <p:cNvSpPr>
            <a:spLocks noChangeShapeType="1"/>
          </p:cNvSpPr>
          <p:nvPr/>
        </p:nvSpPr>
        <p:spPr bwMode="auto">
          <a:xfrm>
            <a:off x="5434012" y="5029200"/>
            <a:ext cx="0" cy="228600"/>
          </a:xfrm>
          <a:prstGeom prst="line">
            <a:avLst/>
          </a:prstGeom>
          <a:noFill/>
          <a:ln w="9525">
            <a:solidFill>
              <a:schemeClr val="tx1"/>
            </a:solidFill>
            <a:round/>
            <a:headEnd/>
            <a:tailEnd type="triangle" w="med" len="med"/>
          </a:ln>
        </p:spPr>
        <p:txBody>
          <a:bodyPr/>
          <a:lstStyle/>
          <a:p>
            <a:endParaRPr lang="en-US"/>
          </a:p>
        </p:txBody>
      </p:sp>
      <p:sp>
        <p:nvSpPr>
          <p:cNvPr id="11275" name="Line 11"/>
          <p:cNvSpPr>
            <a:spLocks noChangeShapeType="1"/>
          </p:cNvSpPr>
          <p:nvPr/>
        </p:nvSpPr>
        <p:spPr bwMode="auto">
          <a:xfrm flipV="1">
            <a:off x="6881812" y="3276600"/>
            <a:ext cx="0" cy="1066800"/>
          </a:xfrm>
          <a:prstGeom prst="line">
            <a:avLst/>
          </a:prstGeom>
          <a:noFill/>
          <a:ln w="9525">
            <a:solidFill>
              <a:schemeClr val="tx1"/>
            </a:solidFill>
            <a:round/>
            <a:headEnd/>
            <a:tailEnd type="triangle" w="med" len="med"/>
          </a:ln>
        </p:spPr>
        <p:txBody>
          <a:bodyPr/>
          <a:lstStyle/>
          <a:p>
            <a:endParaRPr lang="en-US"/>
          </a:p>
        </p:txBody>
      </p:sp>
      <p:sp>
        <p:nvSpPr>
          <p:cNvPr id="11276" name="Line 12"/>
          <p:cNvSpPr>
            <a:spLocks noChangeShapeType="1"/>
          </p:cNvSpPr>
          <p:nvPr/>
        </p:nvSpPr>
        <p:spPr bwMode="auto">
          <a:xfrm>
            <a:off x="6881812" y="5257800"/>
            <a:ext cx="0" cy="1371600"/>
          </a:xfrm>
          <a:prstGeom prst="line">
            <a:avLst/>
          </a:prstGeom>
          <a:noFill/>
          <a:ln w="9525">
            <a:solidFill>
              <a:schemeClr val="tx1"/>
            </a:solidFill>
            <a:round/>
            <a:headEnd/>
            <a:tailEnd type="triangle" w="med" len="med"/>
          </a:ln>
        </p:spPr>
        <p:txBody>
          <a:bodyPr/>
          <a:lstStyle/>
          <a:p>
            <a:endParaRPr lang="en-US"/>
          </a:p>
        </p:txBody>
      </p:sp>
      <p:sp>
        <p:nvSpPr>
          <p:cNvPr id="11277" name="Text Box 13"/>
          <p:cNvSpPr txBox="1">
            <a:spLocks noChangeArrowheads="1"/>
          </p:cNvSpPr>
          <p:nvPr/>
        </p:nvSpPr>
        <p:spPr bwMode="auto">
          <a:xfrm>
            <a:off x="6445817" y="4648200"/>
            <a:ext cx="998991" cy="369332"/>
          </a:xfrm>
          <a:prstGeom prst="rect">
            <a:avLst/>
          </a:prstGeom>
          <a:noFill/>
          <a:ln w="9525">
            <a:noFill/>
            <a:prstDash val="dash"/>
            <a:miter lim="800000"/>
            <a:headEnd/>
            <a:tailEnd/>
          </a:ln>
        </p:spPr>
        <p:txBody>
          <a:bodyPr wrap="none">
            <a:spAutoFit/>
          </a:bodyPr>
          <a:lstStyle/>
          <a:p>
            <a:pPr algn="ctr" eaLnBrk="0" hangingPunct="0"/>
            <a:r>
              <a:rPr lang="en-US" b="1" i="1">
                <a:solidFill>
                  <a:srgbClr val="008000"/>
                </a:solidFill>
                <a:latin typeface="+mj-lt"/>
              </a:rPr>
              <a:t>b </a:t>
            </a:r>
            <a:r>
              <a:rPr lang="en-US" b="1">
                <a:solidFill>
                  <a:srgbClr val="008000"/>
                </a:solidFill>
                <a:latin typeface="+mj-lt"/>
              </a:rPr>
              <a:t> bands</a:t>
            </a:r>
          </a:p>
        </p:txBody>
      </p:sp>
      <p:sp>
        <p:nvSpPr>
          <p:cNvPr id="11278" name="Rectangle 14"/>
          <p:cNvSpPr>
            <a:spLocks noChangeArrowheads="1"/>
          </p:cNvSpPr>
          <p:nvPr/>
        </p:nvSpPr>
        <p:spPr bwMode="auto">
          <a:xfrm>
            <a:off x="2690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79" name="Rectangle 15"/>
          <p:cNvSpPr>
            <a:spLocks noChangeArrowheads="1"/>
          </p:cNvSpPr>
          <p:nvPr/>
        </p:nvSpPr>
        <p:spPr bwMode="auto">
          <a:xfrm>
            <a:off x="2309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0" name="Rectangle 16"/>
          <p:cNvSpPr>
            <a:spLocks noChangeArrowheads="1"/>
          </p:cNvSpPr>
          <p:nvPr/>
        </p:nvSpPr>
        <p:spPr bwMode="auto">
          <a:xfrm>
            <a:off x="1928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1" name="Rectangle 17"/>
          <p:cNvSpPr>
            <a:spLocks noChangeArrowheads="1"/>
          </p:cNvSpPr>
          <p:nvPr/>
        </p:nvSpPr>
        <p:spPr bwMode="auto">
          <a:xfrm>
            <a:off x="3452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2" name="Rectangle 18"/>
          <p:cNvSpPr>
            <a:spLocks noChangeArrowheads="1"/>
          </p:cNvSpPr>
          <p:nvPr/>
        </p:nvSpPr>
        <p:spPr bwMode="auto">
          <a:xfrm>
            <a:off x="3833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3" name="Rectangle 19"/>
          <p:cNvSpPr>
            <a:spLocks noChangeArrowheads="1"/>
          </p:cNvSpPr>
          <p:nvPr/>
        </p:nvSpPr>
        <p:spPr bwMode="auto">
          <a:xfrm>
            <a:off x="3071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4" name="Rectangle 20"/>
          <p:cNvSpPr>
            <a:spLocks noChangeArrowheads="1"/>
          </p:cNvSpPr>
          <p:nvPr/>
        </p:nvSpPr>
        <p:spPr bwMode="auto">
          <a:xfrm>
            <a:off x="4214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5" name="Rectangle 21"/>
          <p:cNvSpPr>
            <a:spLocks noChangeArrowheads="1"/>
          </p:cNvSpPr>
          <p:nvPr/>
        </p:nvSpPr>
        <p:spPr bwMode="auto">
          <a:xfrm>
            <a:off x="1700212" y="1293812"/>
            <a:ext cx="2514600" cy="762000"/>
          </a:xfrm>
          <a:prstGeom prst="rect">
            <a:avLst/>
          </a:prstGeom>
          <a:solidFill>
            <a:schemeClr val="accent1">
              <a:alpha val="50195"/>
            </a:schemeClr>
          </a:solidFill>
          <a:ln w="9525">
            <a:solidFill>
              <a:schemeClr val="tx1"/>
            </a:solidFill>
            <a:miter lim="800000"/>
            <a:headEnd/>
            <a:tailEnd/>
          </a:ln>
        </p:spPr>
        <p:txBody>
          <a:bodyPr wrap="none" anchor="ctr"/>
          <a:lstStyle/>
          <a:p>
            <a:pPr algn="ctr" eaLnBrk="0" hangingPunct="0"/>
            <a:r>
              <a:rPr lang="en-US" sz="2000" b="1" dirty="0">
                <a:latin typeface="+mj-lt"/>
              </a:rPr>
              <a:t>Buckets</a:t>
            </a:r>
            <a:endParaRPr lang="en-US" b="1" dirty="0">
              <a:latin typeface="+mj-lt"/>
            </a:endParaRPr>
          </a:p>
        </p:txBody>
      </p:sp>
      <p:sp>
        <p:nvSpPr>
          <p:cNvPr id="11286" name="Line 22"/>
          <p:cNvSpPr>
            <a:spLocks noChangeShapeType="1"/>
          </p:cNvSpPr>
          <p:nvPr/>
        </p:nvSpPr>
        <p:spPr bwMode="auto">
          <a:xfrm>
            <a:off x="2309812" y="1293812"/>
            <a:ext cx="0" cy="762000"/>
          </a:xfrm>
          <a:prstGeom prst="line">
            <a:avLst/>
          </a:prstGeom>
          <a:noFill/>
          <a:ln w="9525">
            <a:solidFill>
              <a:schemeClr val="tx1"/>
            </a:solidFill>
            <a:round/>
            <a:headEnd/>
            <a:tailEnd/>
          </a:ln>
        </p:spPr>
        <p:txBody>
          <a:bodyPr/>
          <a:lstStyle/>
          <a:p>
            <a:endParaRPr lang="en-US"/>
          </a:p>
        </p:txBody>
      </p:sp>
      <p:sp>
        <p:nvSpPr>
          <p:cNvPr id="11287" name="Line 23"/>
          <p:cNvSpPr>
            <a:spLocks noChangeShapeType="1"/>
          </p:cNvSpPr>
          <p:nvPr/>
        </p:nvSpPr>
        <p:spPr bwMode="auto">
          <a:xfrm>
            <a:off x="2919412" y="1293812"/>
            <a:ext cx="0" cy="762000"/>
          </a:xfrm>
          <a:prstGeom prst="line">
            <a:avLst/>
          </a:prstGeom>
          <a:noFill/>
          <a:ln w="9525">
            <a:solidFill>
              <a:schemeClr val="tx1"/>
            </a:solidFill>
            <a:round/>
            <a:headEnd/>
            <a:tailEnd/>
          </a:ln>
        </p:spPr>
        <p:txBody>
          <a:bodyPr/>
          <a:lstStyle/>
          <a:p>
            <a:endParaRPr lang="en-US"/>
          </a:p>
        </p:txBody>
      </p:sp>
      <p:sp>
        <p:nvSpPr>
          <p:cNvPr id="11288" name="Line 24"/>
          <p:cNvSpPr>
            <a:spLocks noChangeShapeType="1"/>
          </p:cNvSpPr>
          <p:nvPr/>
        </p:nvSpPr>
        <p:spPr bwMode="auto">
          <a:xfrm>
            <a:off x="3529012" y="1293812"/>
            <a:ext cx="0" cy="762000"/>
          </a:xfrm>
          <a:prstGeom prst="line">
            <a:avLst/>
          </a:prstGeom>
          <a:noFill/>
          <a:ln w="9525">
            <a:solidFill>
              <a:schemeClr val="tx1"/>
            </a:solidFill>
            <a:round/>
            <a:headEnd/>
            <a:tailEnd/>
          </a:ln>
        </p:spPr>
        <p:txBody>
          <a:bodyPr/>
          <a:lstStyle/>
          <a:p>
            <a:endParaRPr lang="en-US"/>
          </a:p>
        </p:txBody>
      </p:sp>
      <p:sp>
        <p:nvSpPr>
          <p:cNvPr id="11289" name="Line 25"/>
          <p:cNvSpPr>
            <a:spLocks noChangeShapeType="1"/>
          </p:cNvSpPr>
          <p:nvPr/>
        </p:nvSpPr>
        <p:spPr bwMode="auto">
          <a:xfrm flipV="1">
            <a:off x="2005012" y="1752600"/>
            <a:ext cx="457200" cy="2209800"/>
          </a:xfrm>
          <a:prstGeom prst="line">
            <a:avLst/>
          </a:prstGeom>
          <a:noFill/>
          <a:ln w="9525">
            <a:solidFill>
              <a:schemeClr val="tx1"/>
            </a:solidFill>
            <a:round/>
            <a:headEnd/>
            <a:tailEnd type="triangle" w="med" len="med"/>
          </a:ln>
        </p:spPr>
        <p:txBody>
          <a:bodyPr/>
          <a:lstStyle/>
          <a:p>
            <a:endParaRPr lang="en-US"/>
          </a:p>
        </p:txBody>
      </p:sp>
      <p:sp>
        <p:nvSpPr>
          <p:cNvPr id="11290" name="Line 26"/>
          <p:cNvSpPr>
            <a:spLocks noChangeShapeType="1"/>
          </p:cNvSpPr>
          <p:nvPr/>
        </p:nvSpPr>
        <p:spPr bwMode="auto">
          <a:xfrm flipV="1">
            <a:off x="2386012" y="1676400"/>
            <a:ext cx="1447800" cy="2286000"/>
          </a:xfrm>
          <a:prstGeom prst="line">
            <a:avLst/>
          </a:prstGeom>
          <a:noFill/>
          <a:ln w="19050">
            <a:solidFill>
              <a:schemeClr val="tx1"/>
            </a:solidFill>
            <a:round/>
            <a:headEnd/>
            <a:tailEnd type="triangle" w="med" len="med"/>
          </a:ln>
        </p:spPr>
        <p:txBody>
          <a:bodyPr/>
          <a:lstStyle/>
          <a:p>
            <a:endParaRPr lang="en-US"/>
          </a:p>
        </p:txBody>
      </p:sp>
      <p:sp>
        <p:nvSpPr>
          <p:cNvPr id="11291" name="Line 27"/>
          <p:cNvSpPr>
            <a:spLocks noChangeShapeType="1"/>
          </p:cNvSpPr>
          <p:nvPr/>
        </p:nvSpPr>
        <p:spPr bwMode="auto">
          <a:xfrm flipH="1" flipV="1">
            <a:off x="1852612" y="1524000"/>
            <a:ext cx="914400" cy="2438400"/>
          </a:xfrm>
          <a:prstGeom prst="line">
            <a:avLst/>
          </a:prstGeom>
          <a:noFill/>
          <a:ln w="9525">
            <a:solidFill>
              <a:schemeClr val="tx1"/>
            </a:solidFill>
            <a:round/>
            <a:headEnd/>
            <a:tailEnd type="triangle" w="med" len="med"/>
          </a:ln>
        </p:spPr>
        <p:txBody>
          <a:bodyPr/>
          <a:lstStyle/>
          <a:p>
            <a:endParaRPr lang="en-US"/>
          </a:p>
        </p:txBody>
      </p:sp>
      <p:sp>
        <p:nvSpPr>
          <p:cNvPr id="11292" name="Line 28"/>
          <p:cNvSpPr>
            <a:spLocks noChangeShapeType="1"/>
          </p:cNvSpPr>
          <p:nvPr/>
        </p:nvSpPr>
        <p:spPr bwMode="auto">
          <a:xfrm flipV="1">
            <a:off x="3148012" y="1752600"/>
            <a:ext cx="152400" cy="2209800"/>
          </a:xfrm>
          <a:prstGeom prst="line">
            <a:avLst/>
          </a:prstGeom>
          <a:noFill/>
          <a:ln w="9525">
            <a:solidFill>
              <a:schemeClr val="tx1"/>
            </a:solidFill>
            <a:round/>
            <a:headEnd/>
            <a:tailEnd type="triangle" w="med" len="med"/>
          </a:ln>
        </p:spPr>
        <p:txBody>
          <a:bodyPr/>
          <a:lstStyle/>
          <a:p>
            <a:endParaRPr lang="en-US"/>
          </a:p>
        </p:txBody>
      </p:sp>
      <p:sp>
        <p:nvSpPr>
          <p:cNvPr id="11293" name="Line 29"/>
          <p:cNvSpPr>
            <a:spLocks noChangeShapeType="1"/>
          </p:cNvSpPr>
          <p:nvPr/>
        </p:nvSpPr>
        <p:spPr bwMode="auto">
          <a:xfrm flipH="1" flipV="1">
            <a:off x="2690812" y="1828800"/>
            <a:ext cx="838200" cy="2133600"/>
          </a:xfrm>
          <a:prstGeom prst="line">
            <a:avLst/>
          </a:prstGeom>
          <a:noFill/>
          <a:ln w="9525">
            <a:solidFill>
              <a:schemeClr val="tx1"/>
            </a:solidFill>
            <a:round/>
            <a:headEnd/>
            <a:tailEnd type="triangle" w="med" len="med"/>
          </a:ln>
        </p:spPr>
        <p:txBody>
          <a:bodyPr/>
          <a:lstStyle/>
          <a:p>
            <a:endParaRPr lang="en-US"/>
          </a:p>
        </p:txBody>
      </p:sp>
      <p:sp>
        <p:nvSpPr>
          <p:cNvPr id="11294" name="Line 30"/>
          <p:cNvSpPr>
            <a:spLocks noChangeShapeType="1"/>
          </p:cNvSpPr>
          <p:nvPr/>
        </p:nvSpPr>
        <p:spPr bwMode="auto">
          <a:xfrm flipV="1">
            <a:off x="3910012" y="1524000"/>
            <a:ext cx="152400" cy="2438400"/>
          </a:xfrm>
          <a:prstGeom prst="line">
            <a:avLst/>
          </a:prstGeom>
          <a:noFill/>
          <a:ln w="19050">
            <a:solidFill>
              <a:schemeClr val="tx1"/>
            </a:solidFill>
            <a:round/>
            <a:headEnd/>
            <a:tailEnd type="triangle" w="med" len="med"/>
          </a:ln>
        </p:spPr>
        <p:txBody>
          <a:bodyPr/>
          <a:lstStyle/>
          <a:p>
            <a:endParaRPr lang="en-US"/>
          </a:p>
        </p:txBody>
      </p:sp>
      <p:sp>
        <p:nvSpPr>
          <p:cNvPr id="11295" name="Line 31"/>
          <p:cNvSpPr>
            <a:spLocks noChangeShapeType="1"/>
          </p:cNvSpPr>
          <p:nvPr/>
        </p:nvSpPr>
        <p:spPr bwMode="auto">
          <a:xfrm flipH="1" flipV="1">
            <a:off x="3300412" y="1371600"/>
            <a:ext cx="990600" cy="2590800"/>
          </a:xfrm>
          <a:prstGeom prst="line">
            <a:avLst/>
          </a:prstGeom>
          <a:noFill/>
          <a:ln w="19050">
            <a:solidFill>
              <a:schemeClr val="tx1"/>
            </a:solidFill>
            <a:round/>
            <a:headEnd/>
            <a:tailEnd type="triangle" w="med" len="med"/>
          </a:ln>
        </p:spPr>
        <p:txBody>
          <a:bodyPr/>
          <a:lstStyle/>
          <a:p>
            <a:endParaRPr lang="en-US"/>
          </a:p>
        </p:txBody>
      </p:sp>
      <p:grpSp>
        <p:nvGrpSpPr>
          <p:cNvPr id="2" name="Group 32"/>
          <p:cNvGrpSpPr>
            <a:grpSpLocks/>
          </p:cNvGrpSpPr>
          <p:nvPr/>
        </p:nvGrpSpPr>
        <p:grpSpPr bwMode="auto">
          <a:xfrm>
            <a:off x="4114799" y="1217612"/>
            <a:ext cx="3810000" cy="915988"/>
            <a:chOff x="2385" y="260"/>
            <a:chExt cx="2400" cy="577"/>
          </a:xfrm>
        </p:grpSpPr>
        <p:sp>
          <p:nvSpPr>
            <p:cNvPr id="11300" name="Text Box 33"/>
            <p:cNvSpPr txBox="1">
              <a:spLocks noChangeArrowheads="1"/>
            </p:cNvSpPr>
            <p:nvPr/>
          </p:nvSpPr>
          <p:spPr bwMode="auto">
            <a:xfrm>
              <a:off x="3254" y="260"/>
              <a:ext cx="1531" cy="577"/>
            </a:xfrm>
            <a:prstGeom prst="rect">
              <a:avLst/>
            </a:prstGeom>
            <a:noFill/>
            <a:ln w="9525">
              <a:noFill/>
              <a:miter lim="800000"/>
              <a:headEnd/>
              <a:tailEnd/>
            </a:ln>
          </p:spPr>
          <p:txBody>
            <a:bodyPr wrap="none">
              <a:spAutoFit/>
            </a:bodyPr>
            <a:lstStyle/>
            <a:p>
              <a:pPr eaLnBrk="0" hangingPunct="0"/>
              <a:r>
                <a:rPr lang="en-US" dirty="0">
                  <a:latin typeface="Arial" pitchFamily="34" charset="0"/>
                  <a:cs typeface="Arial" pitchFamily="34" charset="0"/>
                </a:rPr>
                <a:t>Columns 2 and 6</a:t>
              </a:r>
            </a:p>
            <a:p>
              <a:pPr eaLnBrk="0" hangingPunct="0"/>
              <a:r>
                <a:rPr lang="en-US" dirty="0">
                  <a:latin typeface="Arial" pitchFamily="34" charset="0"/>
                  <a:cs typeface="Arial" pitchFamily="34" charset="0"/>
                </a:rPr>
                <a:t>are probably identical </a:t>
              </a:r>
            </a:p>
            <a:p>
              <a:pPr eaLnBrk="0" hangingPunct="0"/>
              <a:r>
                <a:rPr lang="en-US" dirty="0">
                  <a:latin typeface="Arial" pitchFamily="34" charset="0"/>
                  <a:cs typeface="Arial" pitchFamily="34" charset="0"/>
                </a:rPr>
                <a:t>(</a:t>
              </a:r>
              <a:r>
                <a:rPr lang="en-US" b="1" dirty="0">
                  <a:solidFill>
                    <a:srgbClr val="D60093"/>
                  </a:solidFill>
                  <a:latin typeface="Arial" pitchFamily="34" charset="0"/>
                  <a:cs typeface="Arial" pitchFamily="34" charset="0"/>
                </a:rPr>
                <a:t>candidate pair</a:t>
              </a:r>
              <a:r>
                <a:rPr lang="en-US" dirty="0">
                  <a:latin typeface="Arial" pitchFamily="34" charset="0"/>
                  <a:cs typeface="Arial" pitchFamily="34" charset="0"/>
                </a:rPr>
                <a:t>)</a:t>
              </a:r>
            </a:p>
          </p:txBody>
        </p:sp>
        <p:sp>
          <p:nvSpPr>
            <p:cNvPr id="11301" name="Line 34"/>
            <p:cNvSpPr>
              <a:spLocks noChangeShapeType="1"/>
            </p:cNvSpPr>
            <p:nvPr/>
          </p:nvSpPr>
          <p:spPr bwMode="auto">
            <a:xfrm flipH="1">
              <a:off x="2385" y="480"/>
              <a:ext cx="831" cy="68"/>
            </a:xfrm>
            <a:prstGeom prst="line">
              <a:avLst/>
            </a:prstGeom>
            <a:noFill/>
            <a:ln w="28575">
              <a:solidFill>
                <a:srgbClr val="FF0000"/>
              </a:solidFill>
              <a:prstDash val="dash"/>
              <a:round/>
              <a:headEnd/>
              <a:tailEnd type="triangle" w="med" len="med"/>
            </a:ln>
          </p:spPr>
          <p:txBody>
            <a:bodyPr/>
            <a:lstStyle/>
            <a:p>
              <a:endParaRPr lang="en-US">
                <a:latin typeface="Arial" pitchFamily="34" charset="0"/>
                <a:cs typeface="Arial" pitchFamily="34" charset="0"/>
              </a:endParaRPr>
            </a:p>
          </p:txBody>
        </p:sp>
      </p:grpSp>
      <p:grpSp>
        <p:nvGrpSpPr>
          <p:cNvPr id="3" name="Group 35"/>
          <p:cNvGrpSpPr>
            <a:grpSpLocks/>
          </p:cNvGrpSpPr>
          <p:nvPr/>
        </p:nvGrpSpPr>
        <p:grpSpPr bwMode="auto">
          <a:xfrm>
            <a:off x="4062412" y="2241551"/>
            <a:ext cx="3452813" cy="646113"/>
            <a:chOff x="2352" y="836"/>
            <a:chExt cx="2175" cy="407"/>
          </a:xfrm>
        </p:grpSpPr>
        <p:sp>
          <p:nvSpPr>
            <p:cNvPr id="11298" name="Text Box 36"/>
            <p:cNvSpPr txBox="1">
              <a:spLocks noChangeArrowheads="1"/>
            </p:cNvSpPr>
            <p:nvPr/>
          </p:nvSpPr>
          <p:spPr bwMode="auto">
            <a:xfrm>
              <a:off x="3062" y="836"/>
              <a:ext cx="1465" cy="407"/>
            </a:xfrm>
            <a:prstGeom prst="rect">
              <a:avLst/>
            </a:prstGeom>
            <a:noFill/>
            <a:ln w="9525">
              <a:noFill/>
              <a:miter lim="800000"/>
              <a:headEnd/>
              <a:tailEnd/>
            </a:ln>
          </p:spPr>
          <p:txBody>
            <a:bodyPr wrap="none">
              <a:spAutoFit/>
            </a:bodyPr>
            <a:lstStyle/>
            <a:p>
              <a:pPr eaLnBrk="0" hangingPunct="0"/>
              <a:r>
                <a:rPr lang="en-US" dirty="0">
                  <a:latin typeface="Arial" pitchFamily="34" charset="0"/>
                  <a:cs typeface="Arial" pitchFamily="34" charset="0"/>
                </a:rPr>
                <a:t>Columns 6 and 7 are</a:t>
              </a:r>
            </a:p>
            <a:p>
              <a:pPr eaLnBrk="0" hangingPunct="0"/>
              <a:r>
                <a:rPr lang="en-US" dirty="0">
                  <a:latin typeface="Arial" pitchFamily="34" charset="0"/>
                  <a:cs typeface="Arial" pitchFamily="34" charset="0"/>
                </a:rPr>
                <a:t>surely different.</a:t>
              </a:r>
            </a:p>
          </p:txBody>
        </p:sp>
        <p:sp>
          <p:nvSpPr>
            <p:cNvPr id="11299" name="Line 37"/>
            <p:cNvSpPr>
              <a:spLocks noChangeShapeType="1"/>
            </p:cNvSpPr>
            <p:nvPr/>
          </p:nvSpPr>
          <p:spPr bwMode="auto">
            <a:xfrm flipH="1">
              <a:off x="2352" y="1056"/>
              <a:ext cx="720" cy="144"/>
            </a:xfrm>
            <a:prstGeom prst="line">
              <a:avLst/>
            </a:prstGeom>
            <a:noFill/>
            <a:ln w="28575">
              <a:solidFill>
                <a:srgbClr val="FF0000"/>
              </a:solidFill>
              <a:prstDash val="dash"/>
              <a:round/>
              <a:headEnd/>
              <a:tailEnd type="triangle" w="med" len="med"/>
            </a:ln>
          </p:spPr>
          <p:txBody>
            <a:bodyPr/>
            <a:lstStyle/>
            <a:p>
              <a:endParaRPr lang="en-US">
                <a:latin typeface="Arial" pitchFamily="34" charset="0"/>
                <a:cs typeface="Arial" pitchFamily="34" charset="0"/>
              </a:endParaRPr>
            </a:p>
          </p:txBody>
        </p:sp>
      </p:grpSp>
      <p:sp>
        <p:nvSpPr>
          <p:cNvPr id="38" name="Title 37"/>
          <p:cNvSpPr>
            <a:spLocks noGrp="1"/>
          </p:cNvSpPr>
          <p:nvPr>
            <p:ph type="title"/>
          </p:nvPr>
        </p:nvSpPr>
        <p:spPr/>
        <p:txBody>
          <a:bodyPr/>
          <a:lstStyle/>
          <a:p>
            <a:r>
              <a:rPr lang="en-US" dirty="0"/>
              <a:t>Hashing Bands</a:t>
            </a:r>
          </a:p>
        </p:txBody>
      </p:sp>
      <p:sp>
        <p:nvSpPr>
          <p:cNvPr id="41" name="Footer Placeholder 40"/>
          <p:cNvSpPr>
            <a:spLocks noGrp="1"/>
          </p:cNvSpPr>
          <p:nvPr>
            <p:ph type="ftr" sz="quarter" idx="11"/>
          </p:nvPr>
        </p:nvSpPr>
        <p:spPr/>
        <p:txBody>
          <a:bodyPr/>
          <a:lstStyle/>
          <a:p>
            <a:r>
              <a:rPr lang="en-US"/>
              <a:t>J. Leskovec, A. Rajaraman, J. Ullman: Mining of Massive Datasets, http://www.mmds.org</a:t>
            </a:r>
          </a:p>
        </p:txBody>
      </p:sp>
      <p:sp>
        <p:nvSpPr>
          <p:cNvPr id="40" name="Slide Number Placeholder 39"/>
          <p:cNvSpPr>
            <a:spLocks noGrp="1"/>
          </p:cNvSpPr>
          <p:nvPr>
            <p:ph type="sldNum" sz="quarter" idx="12"/>
          </p:nvPr>
        </p:nvSpPr>
        <p:spPr/>
        <p:txBody>
          <a:bodyPr/>
          <a:lstStyle/>
          <a:p>
            <a:fld id="{19B12225-5612-419B-A8D5-4B8EEE4C217E}" type="slidenum">
              <a:rPr lang="en-US" smtClean="0"/>
              <a:pPr/>
              <a:t>37</a:t>
            </a:fld>
            <a:endParaRPr lang="en-US"/>
          </a:p>
        </p:txBody>
      </p:sp>
    </p:spTree>
    <p:extLst>
      <p:ext uri="{BB962C8B-B14F-4D97-AF65-F5344CB8AC3E}">
        <p14:creationId xmlns:p14="http://schemas.microsoft.com/office/powerpoint/2010/main" val="263547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Simplifying Assumption</a:t>
            </a:r>
          </a:p>
        </p:txBody>
      </p:sp>
      <p:sp>
        <p:nvSpPr>
          <p:cNvPr id="13315" name="Rectangle 3"/>
          <p:cNvSpPr>
            <a:spLocks noGrp="1" noChangeArrowheads="1"/>
          </p:cNvSpPr>
          <p:nvPr>
            <p:ph idx="1"/>
          </p:nvPr>
        </p:nvSpPr>
        <p:spPr/>
        <p:txBody>
          <a:bodyPr/>
          <a:lstStyle/>
          <a:p>
            <a:r>
              <a:rPr lang="en-US" dirty="0"/>
              <a:t>There are </a:t>
            </a:r>
            <a:r>
              <a:rPr lang="en-US" b="1" dirty="0"/>
              <a:t>enough buckets</a:t>
            </a:r>
            <a:r>
              <a:rPr lang="en-US" dirty="0"/>
              <a:t> that columns are unlikely to hash to the same bucket unless they are </a:t>
            </a:r>
            <a:r>
              <a:rPr lang="en-US" b="1" dirty="0">
                <a:solidFill>
                  <a:srgbClr val="FF0066"/>
                </a:solidFill>
              </a:rPr>
              <a:t>identical</a:t>
            </a:r>
            <a:r>
              <a:rPr lang="en-US" dirty="0">
                <a:solidFill>
                  <a:srgbClr val="FF0066"/>
                </a:solidFill>
              </a:rPr>
              <a:t> </a:t>
            </a:r>
            <a:r>
              <a:rPr lang="en-US" dirty="0"/>
              <a:t>in a particular band</a:t>
            </a:r>
          </a:p>
          <a:p>
            <a:pPr lvl="8"/>
            <a:endParaRPr lang="en-US" dirty="0"/>
          </a:p>
          <a:p>
            <a:r>
              <a:rPr lang="en-US" dirty="0">
                <a:solidFill>
                  <a:srgbClr val="0000FF"/>
                </a:solidFill>
              </a:rPr>
              <a:t>Hereafter, we assume that “</a:t>
            </a:r>
            <a:r>
              <a:rPr lang="en-US" b="1" dirty="0">
                <a:solidFill>
                  <a:srgbClr val="0000FF"/>
                </a:solidFill>
              </a:rPr>
              <a:t>same bucket</a:t>
            </a:r>
            <a:r>
              <a:rPr lang="en-US" dirty="0">
                <a:solidFill>
                  <a:srgbClr val="0000FF"/>
                </a:solidFill>
              </a:rPr>
              <a:t>” means “</a:t>
            </a:r>
            <a:r>
              <a:rPr lang="en-US" b="1" dirty="0">
                <a:solidFill>
                  <a:srgbClr val="0000FF"/>
                </a:solidFill>
              </a:rPr>
              <a:t>identical in that band</a:t>
            </a:r>
            <a:r>
              <a:rPr lang="en-US" dirty="0">
                <a:solidFill>
                  <a:srgbClr val="0000FF"/>
                </a:solidFill>
              </a:rPr>
              <a:t>”</a:t>
            </a:r>
          </a:p>
          <a:p>
            <a:pPr lvl="8"/>
            <a:endParaRPr lang="en-US" dirty="0"/>
          </a:p>
          <a:p>
            <a:r>
              <a:rPr lang="en-US" dirty="0">
                <a:solidFill>
                  <a:srgbClr val="008000"/>
                </a:solidFill>
              </a:rPr>
              <a:t>Assumption needed only to simplify analysis, not for correctness of algorithm</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38</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9711476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Example of Bands</a:t>
            </a:r>
            <a:endParaRPr lang="en-US" dirty="0"/>
          </a:p>
        </p:txBody>
      </p:sp>
      <p:sp>
        <p:nvSpPr>
          <p:cNvPr id="14339" name="Rectangle 3"/>
          <p:cNvSpPr>
            <a:spLocks noGrp="1" noChangeArrowheads="1"/>
          </p:cNvSpPr>
          <p:nvPr>
            <p:ph idx="1"/>
          </p:nvPr>
        </p:nvSpPr>
        <p:spPr/>
        <p:txBody>
          <a:bodyPr/>
          <a:lstStyle/>
          <a:p>
            <a:pPr marL="118872" indent="0">
              <a:buNone/>
            </a:pPr>
            <a:r>
              <a:rPr lang="en-US" b="1" dirty="0">
                <a:solidFill>
                  <a:srgbClr val="0000FF"/>
                </a:solidFill>
              </a:rPr>
              <a:t>Assume the following case:</a:t>
            </a:r>
          </a:p>
          <a:p>
            <a:r>
              <a:rPr lang="en-US" dirty="0"/>
              <a:t>Suppose 100,000 columns of </a:t>
            </a:r>
            <a:r>
              <a:rPr lang="en-US" b="1" i="1" dirty="0"/>
              <a:t>M</a:t>
            </a:r>
            <a:r>
              <a:rPr lang="en-US" i="1" dirty="0"/>
              <a:t> </a:t>
            </a:r>
            <a:r>
              <a:rPr lang="en-US" dirty="0"/>
              <a:t>(100k docs)</a:t>
            </a:r>
          </a:p>
          <a:p>
            <a:r>
              <a:rPr lang="en-US" dirty="0"/>
              <a:t>Signatures of 100 integers (rows)</a:t>
            </a:r>
          </a:p>
          <a:p>
            <a:r>
              <a:rPr lang="en-US" dirty="0"/>
              <a:t>Therefore, signatures take 40Mb</a:t>
            </a:r>
          </a:p>
          <a:p>
            <a:r>
              <a:rPr lang="en-US" dirty="0"/>
              <a:t>Choose </a:t>
            </a:r>
            <a:r>
              <a:rPr lang="sl-SI" b="1" i="1" dirty="0"/>
              <a:t>b</a:t>
            </a:r>
            <a:r>
              <a:rPr lang="en-US" b="1" dirty="0"/>
              <a:t> </a:t>
            </a:r>
            <a:r>
              <a:rPr lang="en-US" dirty="0"/>
              <a:t>= 20 bands of </a:t>
            </a:r>
            <a:r>
              <a:rPr lang="en-US" b="1" i="1" dirty="0"/>
              <a:t>r</a:t>
            </a:r>
            <a:r>
              <a:rPr lang="en-US" b="1" dirty="0"/>
              <a:t> </a:t>
            </a:r>
            <a:r>
              <a:rPr lang="en-US" dirty="0"/>
              <a:t>= 5 integers/band</a:t>
            </a:r>
          </a:p>
          <a:p>
            <a:pPr lvl="8"/>
            <a:endParaRPr lang="en-US" dirty="0"/>
          </a:p>
          <a:p>
            <a:r>
              <a:rPr lang="en-US" b="1" dirty="0"/>
              <a:t>Goal:</a:t>
            </a:r>
            <a:r>
              <a:rPr lang="en-US" dirty="0">
                <a:solidFill>
                  <a:srgbClr val="008000"/>
                </a:solidFill>
              </a:rPr>
              <a:t> Find pairs of documents that </a:t>
            </a:r>
            <a:br>
              <a:rPr lang="en-US" dirty="0">
                <a:solidFill>
                  <a:srgbClr val="008000"/>
                </a:solidFill>
              </a:rPr>
            </a:br>
            <a:r>
              <a:rPr lang="en-US" dirty="0">
                <a:solidFill>
                  <a:srgbClr val="008000"/>
                </a:solidFill>
              </a:rPr>
              <a:t>are at least </a:t>
            </a:r>
            <a:r>
              <a:rPr lang="en-US" b="1" i="1" dirty="0">
                <a:solidFill>
                  <a:srgbClr val="008000"/>
                </a:solidFill>
              </a:rPr>
              <a:t>s</a:t>
            </a:r>
            <a:r>
              <a:rPr lang="en-US" i="1" dirty="0">
                <a:solidFill>
                  <a:srgbClr val="008000"/>
                </a:solidFill>
              </a:rPr>
              <a:t> = 0.8</a:t>
            </a:r>
            <a:r>
              <a:rPr lang="en-US" dirty="0">
                <a:solidFill>
                  <a:srgbClr val="008000"/>
                </a:solidFill>
              </a:rPr>
              <a:t> similar</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39</a:t>
            </a:fld>
            <a:endParaRPr lang="en-US"/>
          </a:p>
        </p:txBody>
      </p:sp>
    </p:spTree>
    <p:extLst>
      <p:ext uri="{BB962C8B-B14F-4D97-AF65-F5344CB8AC3E}">
        <p14:creationId xmlns:p14="http://schemas.microsoft.com/office/powerpoint/2010/main" val="32780590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teaser_input"/>
          <p:cNvPicPr>
            <a:picLocks noChangeAspect="1" noChangeArrowheads="1"/>
          </p:cNvPicPr>
          <p:nvPr/>
        </p:nvPicPr>
        <p:blipFill>
          <a:blip r:embed="rId3" cstate="print"/>
          <a:srcRect/>
          <a:stretch>
            <a:fillRect/>
          </a:stretch>
        </p:blipFill>
        <p:spPr bwMode="auto">
          <a:xfrm>
            <a:off x="3624263" y="2997200"/>
            <a:ext cx="1895475" cy="1422400"/>
          </a:xfrm>
          <a:prstGeom prst="rect">
            <a:avLst/>
          </a:prstGeom>
          <a:noFill/>
        </p:spPr>
      </p:pic>
      <p:sp>
        <p:nvSpPr>
          <p:cNvPr id="151557" name="Rectangle 5"/>
          <p:cNvSpPr>
            <a:spLocks noGrp="1" noChangeArrowheads="1"/>
          </p:cNvSpPr>
          <p:nvPr>
            <p:ph type="title"/>
          </p:nvPr>
        </p:nvSpPr>
        <p:spPr>
          <a:noFill/>
          <a:ln/>
        </p:spPr>
        <p:txBody>
          <a:bodyPr/>
          <a:lstStyle/>
          <a:p>
            <a:r>
              <a:rPr lang="en-US" dirty="0"/>
              <a:t>Scene Completion Problem </a:t>
            </a:r>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8" name="Text Box 6"/>
          <p:cNvSpPr txBox="1">
            <a:spLocks noChangeArrowheads="1"/>
          </p:cNvSpPr>
          <p:nvPr/>
        </p:nvSpPr>
        <p:spPr bwMode="auto">
          <a:xfrm>
            <a:off x="5741017" y="0"/>
            <a:ext cx="3402983" cy="369332"/>
          </a:xfrm>
          <a:prstGeom prst="rect">
            <a:avLst/>
          </a:prstGeom>
          <a:noFill/>
          <a:ln w="9525">
            <a:noFill/>
            <a:miter lim="800000"/>
            <a:headEnd/>
            <a:tailEnd/>
          </a:ln>
          <a:effectLst/>
        </p:spPr>
        <p:txBody>
          <a:bodyPr wrap="none">
            <a:spAutoFit/>
          </a:bodyPr>
          <a:lstStyle/>
          <a:p>
            <a:pPr algn="r"/>
            <a:r>
              <a:rPr lang="en-US" dirty="0">
                <a:solidFill>
                  <a:schemeClr val="bg1"/>
                </a:solidFill>
              </a:rPr>
              <a:t>[Hays and </a:t>
            </a:r>
            <a:r>
              <a:rPr lang="en-US" dirty="0" err="1">
                <a:solidFill>
                  <a:schemeClr val="bg1"/>
                </a:solidFill>
              </a:rPr>
              <a:t>Efros</a:t>
            </a:r>
            <a:r>
              <a:rPr lang="en-US" dirty="0">
                <a:solidFill>
                  <a:schemeClr val="bg1"/>
                </a:solidFill>
              </a:rPr>
              <a:t>, SIGGRAPH 2007]</a:t>
            </a:r>
          </a:p>
        </p:txBody>
      </p:sp>
    </p:spTree>
    <p:extLst>
      <p:ext uri="{BB962C8B-B14F-4D97-AF65-F5344CB8AC3E}">
        <p14:creationId xmlns:p14="http://schemas.microsoft.com/office/powerpoint/2010/main" val="35894861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C</a:t>
            </a:r>
            <a:r>
              <a:rPr lang="en-US" baseline="-25000" dirty="0"/>
              <a:t>1</a:t>
            </a:r>
            <a:r>
              <a:rPr lang="en-US" dirty="0"/>
              <a:t>, C</a:t>
            </a:r>
            <a:r>
              <a:rPr lang="en-US" baseline="-25000" dirty="0"/>
              <a:t>2</a:t>
            </a:r>
            <a:r>
              <a:rPr lang="en-US" dirty="0"/>
              <a:t> are 80% Similar</a:t>
            </a:r>
          </a:p>
        </p:txBody>
      </p:sp>
      <p:sp>
        <p:nvSpPr>
          <p:cNvPr id="70659" name="Rectangle 3"/>
          <p:cNvSpPr>
            <a:spLocks noGrp="1" noChangeArrowheads="1"/>
          </p:cNvSpPr>
          <p:nvPr>
            <p:ph idx="1"/>
          </p:nvPr>
        </p:nvSpPr>
        <p:spPr>
          <a:xfrm>
            <a:off x="457199" y="1295400"/>
            <a:ext cx="8674627" cy="5257801"/>
          </a:xfrm>
        </p:spPr>
        <p:txBody>
          <a:bodyPr>
            <a:normAutofit fontScale="92500" lnSpcReduction="10000"/>
          </a:bodyPr>
          <a:lstStyle/>
          <a:p>
            <a:r>
              <a:rPr lang="en-US" b="1" dirty="0">
                <a:solidFill>
                  <a:srgbClr val="0000FF"/>
                </a:solidFill>
              </a:rPr>
              <a:t>Find pairs of </a:t>
            </a:r>
            <a:r>
              <a:rPr lang="en-US" b="1" dirty="0">
                <a:solidFill>
                  <a:srgbClr val="0000FF"/>
                </a:solidFill>
                <a:sym typeface="Symbol"/>
              </a:rPr>
              <a:t> </a:t>
            </a:r>
            <a:r>
              <a:rPr lang="en-US" b="1" i="1" dirty="0">
                <a:solidFill>
                  <a:srgbClr val="0000FF"/>
                </a:solidFill>
              </a:rPr>
              <a:t>s</a:t>
            </a:r>
            <a:r>
              <a:rPr lang="en-US" i="1" dirty="0">
                <a:solidFill>
                  <a:srgbClr val="0000FF"/>
                </a:solidFill>
              </a:rPr>
              <a:t>=</a:t>
            </a:r>
            <a:r>
              <a:rPr lang="en-US" dirty="0">
                <a:solidFill>
                  <a:srgbClr val="0000FF"/>
                </a:solidFill>
              </a:rPr>
              <a:t>0.8 similarity, set </a:t>
            </a:r>
            <a:r>
              <a:rPr lang="en-US" b="1" dirty="0">
                <a:solidFill>
                  <a:srgbClr val="0000FF"/>
                </a:solidFill>
              </a:rPr>
              <a:t>b</a:t>
            </a:r>
            <a:r>
              <a:rPr lang="en-US" dirty="0">
                <a:solidFill>
                  <a:srgbClr val="0000FF"/>
                </a:solidFill>
              </a:rPr>
              <a:t>=20, </a:t>
            </a:r>
            <a:r>
              <a:rPr lang="en-US" b="1" dirty="0">
                <a:solidFill>
                  <a:srgbClr val="0000FF"/>
                </a:solidFill>
              </a:rPr>
              <a:t>r</a:t>
            </a:r>
            <a:r>
              <a:rPr lang="en-US" dirty="0">
                <a:solidFill>
                  <a:srgbClr val="0000FF"/>
                </a:solidFill>
              </a:rPr>
              <a:t>=5</a:t>
            </a:r>
            <a:endParaRPr lang="en-US" b="1" dirty="0">
              <a:solidFill>
                <a:srgbClr val="0000FF"/>
              </a:solidFill>
            </a:endParaRPr>
          </a:p>
          <a:p>
            <a:r>
              <a:rPr lang="en-US" b="1" dirty="0">
                <a:solidFill>
                  <a:srgbClr val="D60093"/>
                </a:solidFill>
              </a:rPr>
              <a:t>Assume:</a:t>
            </a:r>
            <a:r>
              <a:rPr lang="en-US" dirty="0"/>
              <a:t> </a:t>
            </a:r>
            <a:r>
              <a:rPr lang="en-US" dirty="0" err="1"/>
              <a:t>sim</a:t>
            </a:r>
            <a:r>
              <a:rPr lang="en-US" dirty="0"/>
              <a:t>(C</a:t>
            </a:r>
            <a:r>
              <a:rPr lang="en-US" baseline="-25000" dirty="0"/>
              <a:t>1</a:t>
            </a:r>
            <a:r>
              <a:rPr lang="en-US" dirty="0"/>
              <a:t>, C</a:t>
            </a:r>
            <a:r>
              <a:rPr lang="en-US" baseline="-25000" dirty="0"/>
              <a:t>2</a:t>
            </a:r>
            <a:r>
              <a:rPr lang="en-US" dirty="0"/>
              <a:t>) = 0.8</a:t>
            </a:r>
          </a:p>
          <a:p>
            <a:pPr lvl="1"/>
            <a:r>
              <a:rPr lang="en-US" dirty="0"/>
              <a:t>Since </a:t>
            </a:r>
            <a:r>
              <a:rPr lang="en-US" dirty="0" err="1"/>
              <a:t>sim</a:t>
            </a:r>
            <a:r>
              <a:rPr lang="en-US" dirty="0"/>
              <a:t>(C</a:t>
            </a:r>
            <a:r>
              <a:rPr lang="en-US" baseline="-25000" dirty="0"/>
              <a:t>1</a:t>
            </a:r>
            <a:r>
              <a:rPr lang="en-US" dirty="0"/>
              <a:t>, C</a:t>
            </a:r>
            <a:r>
              <a:rPr lang="en-US" baseline="-25000" dirty="0"/>
              <a:t>2</a:t>
            </a:r>
            <a:r>
              <a:rPr lang="en-US" dirty="0"/>
              <a:t>) </a:t>
            </a:r>
            <a:r>
              <a:rPr lang="en-US" dirty="0">
                <a:sym typeface="Symbol"/>
              </a:rPr>
              <a:t> </a:t>
            </a:r>
            <a:r>
              <a:rPr lang="en-US" b="1" dirty="0">
                <a:sym typeface="Symbol"/>
              </a:rPr>
              <a:t>s</a:t>
            </a:r>
            <a:r>
              <a:rPr lang="en-US" dirty="0">
                <a:sym typeface="Symbol"/>
              </a:rPr>
              <a:t>, we </a:t>
            </a:r>
            <a:r>
              <a:rPr lang="en-US" dirty="0"/>
              <a:t>want C</a:t>
            </a:r>
            <a:r>
              <a:rPr lang="en-US" baseline="-25000" dirty="0"/>
              <a:t>1</a:t>
            </a:r>
            <a:r>
              <a:rPr lang="en-US" dirty="0"/>
              <a:t>, C</a:t>
            </a:r>
            <a:r>
              <a:rPr lang="en-US" baseline="-25000" dirty="0"/>
              <a:t>2</a:t>
            </a:r>
            <a:r>
              <a:rPr lang="en-US" dirty="0"/>
              <a:t> to be a </a:t>
            </a:r>
            <a:r>
              <a:rPr lang="en-US" b="1" dirty="0">
                <a:solidFill>
                  <a:srgbClr val="D60093"/>
                </a:solidFill>
              </a:rPr>
              <a:t>candidate pair</a:t>
            </a:r>
            <a:r>
              <a:rPr lang="en-US" dirty="0"/>
              <a:t>: We want them to hash to at</a:t>
            </a:r>
            <a:r>
              <a:rPr lang="en-US" dirty="0">
                <a:solidFill>
                  <a:srgbClr val="D60093"/>
                </a:solidFill>
              </a:rPr>
              <a:t> </a:t>
            </a:r>
            <a:r>
              <a:rPr lang="en-US" b="1" dirty="0">
                <a:solidFill>
                  <a:srgbClr val="D60093"/>
                </a:solidFill>
              </a:rPr>
              <a:t>least 1 common bucket</a:t>
            </a:r>
            <a:r>
              <a:rPr lang="en-US" dirty="0">
                <a:solidFill>
                  <a:srgbClr val="D60093"/>
                </a:solidFill>
              </a:rPr>
              <a:t> </a:t>
            </a:r>
            <a:r>
              <a:rPr lang="en-US" dirty="0"/>
              <a:t>(at least one band is identical)</a:t>
            </a:r>
          </a:p>
          <a:p>
            <a:r>
              <a:rPr lang="en-US" b="1" dirty="0">
                <a:solidFill>
                  <a:srgbClr val="008000"/>
                </a:solidFill>
              </a:rPr>
              <a:t>Probability C</a:t>
            </a:r>
            <a:r>
              <a:rPr lang="en-US" b="1" baseline="-25000" dirty="0">
                <a:solidFill>
                  <a:srgbClr val="008000"/>
                </a:solidFill>
              </a:rPr>
              <a:t>1</a:t>
            </a:r>
            <a:r>
              <a:rPr lang="en-US" b="1" dirty="0">
                <a:solidFill>
                  <a:srgbClr val="008000"/>
                </a:solidFill>
              </a:rPr>
              <a:t>, C</a:t>
            </a:r>
            <a:r>
              <a:rPr lang="en-US" b="1" baseline="-25000" dirty="0">
                <a:solidFill>
                  <a:srgbClr val="008000"/>
                </a:solidFill>
              </a:rPr>
              <a:t>2</a:t>
            </a:r>
            <a:r>
              <a:rPr lang="en-US" b="1" dirty="0">
                <a:solidFill>
                  <a:srgbClr val="008000"/>
                </a:solidFill>
              </a:rPr>
              <a:t> identical in one particular </a:t>
            </a:r>
            <a:br>
              <a:rPr lang="en-US" b="1" dirty="0">
                <a:solidFill>
                  <a:srgbClr val="008000"/>
                </a:solidFill>
              </a:rPr>
            </a:br>
            <a:r>
              <a:rPr lang="en-US" b="1" dirty="0">
                <a:solidFill>
                  <a:srgbClr val="008000"/>
                </a:solidFill>
              </a:rPr>
              <a:t>band: </a:t>
            </a:r>
            <a:r>
              <a:rPr lang="en-US" dirty="0"/>
              <a:t>(0.8)</a:t>
            </a:r>
            <a:r>
              <a:rPr lang="en-US" baseline="30000" dirty="0"/>
              <a:t>5</a:t>
            </a:r>
            <a:r>
              <a:rPr lang="en-US" dirty="0"/>
              <a:t> = 0.328</a:t>
            </a:r>
          </a:p>
          <a:p>
            <a:r>
              <a:rPr lang="en-US" dirty="0"/>
              <a:t>Probability C</a:t>
            </a:r>
            <a:r>
              <a:rPr lang="en-US" baseline="-25000" dirty="0"/>
              <a:t>1</a:t>
            </a:r>
            <a:r>
              <a:rPr lang="en-US" dirty="0"/>
              <a:t>, C</a:t>
            </a:r>
            <a:r>
              <a:rPr lang="en-US" baseline="-25000" dirty="0"/>
              <a:t>2</a:t>
            </a:r>
            <a:r>
              <a:rPr lang="en-US" dirty="0"/>
              <a:t> are </a:t>
            </a:r>
            <a:r>
              <a:rPr lang="en-US" b="1" i="1" dirty="0">
                <a:solidFill>
                  <a:srgbClr val="FF0066"/>
                </a:solidFill>
              </a:rPr>
              <a:t>not</a:t>
            </a:r>
            <a:r>
              <a:rPr lang="en-US" dirty="0">
                <a:solidFill>
                  <a:srgbClr val="FF0066"/>
                </a:solidFill>
              </a:rPr>
              <a:t> </a:t>
            </a:r>
            <a:r>
              <a:rPr lang="en-US" dirty="0"/>
              <a:t>similar in all of the 20 bands: (1-0.328)</a:t>
            </a:r>
            <a:r>
              <a:rPr lang="en-US" baseline="30000" dirty="0"/>
              <a:t>20</a:t>
            </a:r>
            <a:r>
              <a:rPr lang="en-US" dirty="0"/>
              <a:t> = 0.00035 </a:t>
            </a:r>
          </a:p>
          <a:p>
            <a:pPr lvl="1"/>
            <a:r>
              <a:rPr lang="en-US" dirty="0"/>
              <a:t>i.e., about 1/3000th of the 80%-similar column pairs </a:t>
            </a:r>
            <a:br>
              <a:rPr lang="en-US" dirty="0"/>
            </a:br>
            <a:r>
              <a:rPr lang="en-US" dirty="0"/>
              <a:t>are </a:t>
            </a:r>
            <a:r>
              <a:rPr lang="en-US" b="1" dirty="0">
                <a:solidFill>
                  <a:srgbClr val="FF0066"/>
                </a:solidFill>
              </a:rPr>
              <a:t>false negatives</a:t>
            </a:r>
            <a:r>
              <a:rPr lang="en-US" dirty="0"/>
              <a:t> (we miss them)</a:t>
            </a:r>
          </a:p>
          <a:p>
            <a:pPr lvl="1"/>
            <a:r>
              <a:rPr lang="en-US" b="1" dirty="0"/>
              <a:t>We would find 99.965% pairs of truly similar documents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40</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4294243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a:t>C</a:t>
            </a:r>
            <a:r>
              <a:rPr lang="en-US" baseline="-25000" dirty="0"/>
              <a:t>1</a:t>
            </a:r>
            <a:r>
              <a:rPr lang="en-US" dirty="0"/>
              <a:t>, C</a:t>
            </a:r>
            <a:r>
              <a:rPr lang="en-US" baseline="-25000" dirty="0"/>
              <a:t>2</a:t>
            </a:r>
            <a:r>
              <a:rPr lang="en-US" dirty="0"/>
              <a:t> are 30% Similar</a:t>
            </a:r>
          </a:p>
        </p:txBody>
      </p:sp>
      <p:sp>
        <p:nvSpPr>
          <p:cNvPr id="63491" name="Rectangle 3"/>
          <p:cNvSpPr>
            <a:spLocks noGrp="1" noChangeArrowheads="1"/>
          </p:cNvSpPr>
          <p:nvPr>
            <p:ph idx="1"/>
          </p:nvPr>
        </p:nvSpPr>
        <p:spPr>
          <a:xfrm>
            <a:off x="457200" y="1295400"/>
            <a:ext cx="8229600" cy="5410200"/>
          </a:xfrm>
        </p:spPr>
        <p:txBody>
          <a:bodyPr>
            <a:normAutofit fontScale="92500" lnSpcReduction="10000"/>
          </a:bodyPr>
          <a:lstStyle/>
          <a:p>
            <a:r>
              <a:rPr lang="en-US" b="1" dirty="0">
                <a:solidFill>
                  <a:srgbClr val="0000FF"/>
                </a:solidFill>
              </a:rPr>
              <a:t>Find pairs of </a:t>
            </a:r>
            <a:r>
              <a:rPr lang="en-US" b="1" dirty="0">
                <a:solidFill>
                  <a:srgbClr val="0000FF"/>
                </a:solidFill>
                <a:sym typeface="Symbol"/>
              </a:rPr>
              <a:t> </a:t>
            </a:r>
            <a:r>
              <a:rPr lang="en-US" b="1" i="1" dirty="0">
                <a:solidFill>
                  <a:srgbClr val="0000FF"/>
                </a:solidFill>
              </a:rPr>
              <a:t>s</a:t>
            </a:r>
            <a:r>
              <a:rPr lang="en-US" i="1" dirty="0">
                <a:solidFill>
                  <a:srgbClr val="0000FF"/>
                </a:solidFill>
              </a:rPr>
              <a:t>=</a:t>
            </a:r>
            <a:r>
              <a:rPr lang="en-US" dirty="0">
                <a:solidFill>
                  <a:srgbClr val="0000FF"/>
                </a:solidFill>
              </a:rPr>
              <a:t>0.8 similarity, set </a:t>
            </a:r>
            <a:r>
              <a:rPr lang="en-US" b="1" dirty="0">
                <a:solidFill>
                  <a:srgbClr val="0000FF"/>
                </a:solidFill>
              </a:rPr>
              <a:t>b</a:t>
            </a:r>
            <a:r>
              <a:rPr lang="en-US" dirty="0">
                <a:solidFill>
                  <a:srgbClr val="0000FF"/>
                </a:solidFill>
              </a:rPr>
              <a:t>=20, </a:t>
            </a:r>
            <a:r>
              <a:rPr lang="en-US" b="1" dirty="0">
                <a:solidFill>
                  <a:srgbClr val="0000FF"/>
                </a:solidFill>
              </a:rPr>
              <a:t>r</a:t>
            </a:r>
            <a:r>
              <a:rPr lang="en-US" dirty="0">
                <a:solidFill>
                  <a:srgbClr val="0000FF"/>
                </a:solidFill>
              </a:rPr>
              <a:t>=5</a:t>
            </a:r>
            <a:endParaRPr lang="en-US" b="1" dirty="0">
              <a:solidFill>
                <a:srgbClr val="0000FF"/>
              </a:solidFill>
            </a:endParaRPr>
          </a:p>
          <a:p>
            <a:r>
              <a:rPr lang="en-US" b="1" dirty="0">
                <a:solidFill>
                  <a:srgbClr val="D60093"/>
                </a:solidFill>
              </a:rPr>
              <a:t>Assume:</a:t>
            </a:r>
            <a:r>
              <a:rPr lang="en-US" dirty="0"/>
              <a:t> </a:t>
            </a:r>
            <a:r>
              <a:rPr lang="en-US" dirty="0" err="1"/>
              <a:t>sim</a:t>
            </a:r>
            <a:r>
              <a:rPr lang="en-US" dirty="0"/>
              <a:t>(C</a:t>
            </a:r>
            <a:r>
              <a:rPr lang="en-US" baseline="-25000" dirty="0"/>
              <a:t>1</a:t>
            </a:r>
            <a:r>
              <a:rPr lang="en-US" dirty="0"/>
              <a:t>, C</a:t>
            </a:r>
            <a:r>
              <a:rPr lang="en-US" baseline="-25000" dirty="0"/>
              <a:t>2</a:t>
            </a:r>
            <a:r>
              <a:rPr lang="en-US" dirty="0"/>
              <a:t>) = 0.3</a:t>
            </a:r>
          </a:p>
          <a:p>
            <a:pPr lvl="1"/>
            <a:r>
              <a:rPr lang="en-US" dirty="0"/>
              <a:t>Since </a:t>
            </a:r>
            <a:r>
              <a:rPr lang="en-US" dirty="0" err="1"/>
              <a:t>sim</a:t>
            </a:r>
            <a:r>
              <a:rPr lang="en-US" dirty="0"/>
              <a:t>(C</a:t>
            </a:r>
            <a:r>
              <a:rPr lang="en-US" baseline="-25000" dirty="0"/>
              <a:t>1</a:t>
            </a:r>
            <a:r>
              <a:rPr lang="en-US" dirty="0"/>
              <a:t>, C</a:t>
            </a:r>
            <a:r>
              <a:rPr lang="en-US" baseline="-25000" dirty="0"/>
              <a:t>2</a:t>
            </a:r>
            <a:r>
              <a:rPr lang="en-US" dirty="0"/>
              <a:t>) </a:t>
            </a:r>
            <a:r>
              <a:rPr lang="en-US" dirty="0">
                <a:sym typeface="Symbol"/>
              </a:rPr>
              <a:t>&lt; </a:t>
            </a:r>
            <a:r>
              <a:rPr lang="en-US" b="1" dirty="0">
                <a:sym typeface="Symbol"/>
              </a:rPr>
              <a:t>s</a:t>
            </a:r>
            <a:r>
              <a:rPr lang="en-US" dirty="0"/>
              <a:t> we want C</a:t>
            </a:r>
            <a:r>
              <a:rPr lang="en-US" baseline="-25000" dirty="0"/>
              <a:t>1</a:t>
            </a:r>
            <a:r>
              <a:rPr lang="en-US" dirty="0"/>
              <a:t>, C</a:t>
            </a:r>
            <a:r>
              <a:rPr lang="en-US" baseline="-25000" dirty="0"/>
              <a:t>2</a:t>
            </a:r>
            <a:r>
              <a:rPr lang="en-US" dirty="0"/>
              <a:t> to hash to </a:t>
            </a:r>
            <a:r>
              <a:rPr lang="en-US" b="1" dirty="0">
                <a:solidFill>
                  <a:srgbClr val="D60093"/>
                </a:solidFill>
              </a:rPr>
              <a:t>NO </a:t>
            </a:r>
            <a:br>
              <a:rPr lang="en-US" b="1" dirty="0">
                <a:solidFill>
                  <a:srgbClr val="D60093"/>
                </a:solidFill>
              </a:rPr>
            </a:br>
            <a:r>
              <a:rPr lang="en-US" b="1" dirty="0">
                <a:solidFill>
                  <a:srgbClr val="D60093"/>
                </a:solidFill>
              </a:rPr>
              <a:t>common buckets</a:t>
            </a:r>
            <a:r>
              <a:rPr lang="en-US" dirty="0">
                <a:solidFill>
                  <a:srgbClr val="D60093"/>
                </a:solidFill>
              </a:rPr>
              <a:t> </a:t>
            </a:r>
            <a:r>
              <a:rPr lang="en-US" dirty="0"/>
              <a:t>(all bands should be different)</a:t>
            </a:r>
          </a:p>
          <a:p>
            <a:r>
              <a:rPr lang="en-US" b="1" dirty="0">
                <a:solidFill>
                  <a:srgbClr val="008000"/>
                </a:solidFill>
              </a:rPr>
              <a:t>Probability C</a:t>
            </a:r>
            <a:r>
              <a:rPr lang="en-US" b="1" baseline="-25000" dirty="0">
                <a:solidFill>
                  <a:srgbClr val="008000"/>
                </a:solidFill>
              </a:rPr>
              <a:t>1</a:t>
            </a:r>
            <a:r>
              <a:rPr lang="en-US" b="1" dirty="0">
                <a:solidFill>
                  <a:srgbClr val="008000"/>
                </a:solidFill>
              </a:rPr>
              <a:t>, C</a:t>
            </a:r>
            <a:r>
              <a:rPr lang="en-US" b="1" baseline="-25000" dirty="0">
                <a:solidFill>
                  <a:srgbClr val="008000"/>
                </a:solidFill>
              </a:rPr>
              <a:t>2</a:t>
            </a:r>
            <a:r>
              <a:rPr lang="en-US" b="1" dirty="0">
                <a:solidFill>
                  <a:srgbClr val="008000"/>
                </a:solidFill>
              </a:rPr>
              <a:t> identical in one particular band: </a:t>
            </a:r>
            <a:r>
              <a:rPr lang="en-US" dirty="0"/>
              <a:t>(0.3)</a:t>
            </a:r>
            <a:r>
              <a:rPr lang="en-US" baseline="30000" dirty="0"/>
              <a:t>5</a:t>
            </a:r>
            <a:r>
              <a:rPr lang="en-US" dirty="0"/>
              <a:t>  = 0.00243</a:t>
            </a:r>
          </a:p>
          <a:p>
            <a:r>
              <a:rPr lang="en-US" dirty="0"/>
              <a:t>Probability C</a:t>
            </a:r>
            <a:r>
              <a:rPr lang="en-US" baseline="-25000" dirty="0"/>
              <a:t>1</a:t>
            </a:r>
            <a:r>
              <a:rPr lang="en-US" dirty="0"/>
              <a:t>, C</a:t>
            </a:r>
            <a:r>
              <a:rPr lang="en-US" baseline="-25000" dirty="0"/>
              <a:t>2</a:t>
            </a:r>
            <a:r>
              <a:rPr lang="en-US" dirty="0"/>
              <a:t> identical in at least 1 of 20 bands: 1 - (1 - 0.00243)</a:t>
            </a:r>
            <a:r>
              <a:rPr lang="en-US" baseline="30000" dirty="0"/>
              <a:t>20</a:t>
            </a:r>
            <a:r>
              <a:rPr lang="en-US" dirty="0"/>
              <a:t> = 0.0474</a:t>
            </a:r>
          </a:p>
          <a:p>
            <a:pPr lvl="1"/>
            <a:r>
              <a:rPr lang="en-US" dirty="0"/>
              <a:t>In other words, approximately 4.74% pairs of docs with similarity 0.3% end up becoming </a:t>
            </a:r>
            <a:r>
              <a:rPr lang="en-US" b="1" dirty="0">
                <a:solidFill>
                  <a:srgbClr val="D60093"/>
                </a:solidFill>
              </a:rPr>
              <a:t>candidate pairs</a:t>
            </a:r>
            <a:endParaRPr lang="en-US" dirty="0"/>
          </a:p>
          <a:p>
            <a:pPr lvl="2"/>
            <a:r>
              <a:rPr lang="en-US" dirty="0"/>
              <a:t>They are </a:t>
            </a:r>
            <a:r>
              <a:rPr lang="en-US" b="1" dirty="0">
                <a:solidFill>
                  <a:srgbClr val="FF0066"/>
                </a:solidFill>
              </a:rPr>
              <a:t>false positives </a:t>
            </a:r>
            <a:r>
              <a:rPr lang="en-US" dirty="0"/>
              <a:t>since we will have to examine them (they are candidate pairs) but then it will turn out their similarity is below threshold </a:t>
            </a:r>
            <a:r>
              <a:rPr lang="en-US" b="1" dirty="0"/>
              <a:t>s</a:t>
            </a:r>
            <a:endParaRPr lang="en-US" b="1" dirty="0">
              <a:solidFill>
                <a:schemeClr val="accent2"/>
              </a:solidFill>
            </a:endParaRP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41</a:t>
            </a:fld>
            <a:endParaRPr lang="en-US"/>
          </a:p>
        </p:txBody>
      </p:sp>
    </p:spTree>
    <p:extLst>
      <p:ext uri="{BB962C8B-B14F-4D97-AF65-F5344CB8AC3E}">
        <p14:creationId xmlns:p14="http://schemas.microsoft.com/office/powerpoint/2010/main" val="1586303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LSH Involves a Tradeoff</a:t>
            </a:r>
          </a:p>
        </p:txBody>
      </p:sp>
      <p:sp>
        <p:nvSpPr>
          <p:cNvPr id="17411" name="Rectangle 3"/>
          <p:cNvSpPr>
            <a:spLocks noGrp="1" noChangeArrowheads="1"/>
          </p:cNvSpPr>
          <p:nvPr>
            <p:ph idx="1"/>
          </p:nvPr>
        </p:nvSpPr>
        <p:spPr>
          <a:xfrm>
            <a:off x="457200" y="1371600"/>
            <a:ext cx="7772400" cy="5181601"/>
          </a:xfrm>
        </p:spPr>
        <p:txBody>
          <a:bodyPr/>
          <a:lstStyle/>
          <a:p>
            <a:r>
              <a:rPr lang="en-US" b="1" dirty="0">
                <a:solidFill>
                  <a:srgbClr val="D60093"/>
                </a:solidFill>
              </a:rPr>
              <a:t>Pick:</a:t>
            </a:r>
          </a:p>
          <a:p>
            <a:pPr lvl="1"/>
            <a:r>
              <a:rPr lang="en-US" dirty="0"/>
              <a:t>The number of </a:t>
            </a:r>
            <a:r>
              <a:rPr lang="en-US" dirty="0" err="1"/>
              <a:t>MinHashes</a:t>
            </a:r>
            <a:r>
              <a:rPr lang="en-US" dirty="0"/>
              <a:t> (rows of </a:t>
            </a:r>
            <a:r>
              <a:rPr lang="en-US" b="1" i="1" dirty="0"/>
              <a:t>M</a:t>
            </a:r>
            <a:r>
              <a:rPr lang="en-US" dirty="0"/>
              <a:t>) </a:t>
            </a:r>
          </a:p>
          <a:p>
            <a:pPr lvl="1"/>
            <a:r>
              <a:rPr lang="en-US" dirty="0"/>
              <a:t>The number of bands </a:t>
            </a:r>
            <a:r>
              <a:rPr lang="en-US" b="1" i="1" dirty="0"/>
              <a:t>b</a:t>
            </a:r>
            <a:r>
              <a:rPr lang="en-US" dirty="0"/>
              <a:t>, and </a:t>
            </a:r>
          </a:p>
          <a:p>
            <a:pPr lvl="1"/>
            <a:r>
              <a:rPr lang="en-US" dirty="0"/>
              <a:t>The number of rows </a:t>
            </a:r>
            <a:r>
              <a:rPr lang="en-US" b="1" i="1" dirty="0"/>
              <a:t>r</a:t>
            </a:r>
            <a:r>
              <a:rPr lang="en-US" dirty="0"/>
              <a:t> per band</a:t>
            </a:r>
          </a:p>
          <a:p>
            <a:pPr>
              <a:buNone/>
            </a:pPr>
            <a:r>
              <a:rPr lang="en-US" dirty="0"/>
              <a:t>	to balance false positives/negatives</a:t>
            </a:r>
          </a:p>
          <a:p>
            <a:pPr lvl="8"/>
            <a:endParaRPr lang="en-US" dirty="0"/>
          </a:p>
          <a:p>
            <a:r>
              <a:rPr lang="en-US" b="1" dirty="0">
                <a:solidFill>
                  <a:srgbClr val="0000FF"/>
                </a:solidFill>
              </a:rPr>
              <a:t>Example:</a:t>
            </a:r>
            <a:r>
              <a:rPr lang="en-US" dirty="0"/>
              <a:t> If we had only 15 bands of 5 rows, the number of false positives would go down, but the number of false negatives would go up</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42</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4604300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534400" cy="987552"/>
          </a:xfrm>
        </p:spPr>
        <p:txBody>
          <a:bodyPr/>
          <a:lstStyle/>
          <a:p>
            <a:r>
              <a:rPr lang="en-US" dirty="0"/>
              <a:t>Analysis of LSH – What We Want</a:t>
            </a:r>
          </a:p>
        </p:txBody>
      </p:sp>
      <p:sp>
        <p:nvSpPr>
          <p:cNvPr id="18435"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18436"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a:latin typeface="Tahoma" pitchFamily="34" charset="0"/>
              </a:rPr>
              <a:t>t =</a:t>
            </a:r>
            <a:r>
              <a:rPr lang="en-US" i="1" dirty="0" err="1">
                <a:latin typeface="Tahoma" pitchFamily="34" charset="0"/>
              </a:rPr>
              <a:t>sim</a:t>
            </a:r>
            <a:r>
              <a:rPr lang="en-US" i="1" dirty="0">
                <a:latin typeface="Tahoma" pitchFamily="34" charset="0"/>
              </a:rPr>
              <a:t>(C</a:t>
            </a:r>
            <a:r>
              <a:rPr lang="en-US" i="1" baseline="-25000" dirty="0">
                <a:latin typeface="Tahoma" pitchFamily="34" charset="0"/>
              </a:rPr>
              <a:t>1</a:t>
            </a:r>
            <a:r>
              <a:rPr lang="en-US" i="1" dirty="0">
                <a:latin typeface="Tahoma" pitchFamily="34" charset="0"/>
              </a:rPr>
              <a:t>, C</a:t>
            </a:r>
            <a:r>
              <a:rPr lang="en-US" i="1" baseline="-25000" dirty="0">
                <a:latin typeface="Tahoma" pitchFamily="34" charset="0"/>
              </a:rPr>
              <a:t>2</a:t>
            </a:r>
            <a:r>
              <a:rPr lang="en-US" i="1" dirty="0">
                <a:latin typeface="Tahoma" pitchFamily="34" charset="0"/>
              </a:rPr>
              <a:t>)</a:t>
            </a:r>
            <a:r>
              <a:rPr lang="en-US" dirty="0">
                <a:solidFill>
                  <a:srgbClr val="008000"/>
                </a:solidFill>
                <a:latin typeface="Tahoma" pitchFamily="34" charset="0"/>
              </a:rPr>
              <a:t> of two sets</a:t>
            </a:r>
          </a:p>
        </p:txBody>
      </p:sp>
      <p:sp>
        <p:nvSpPr>
          <p:cNvPr id="18437"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18438" name="Line 6"/>
          <p:cNvSpPr>
            <a:spLocks noChangeShapeType="1"/>
          </p:cNvSpPr>
          <p:nvPr/>
        </p:nvSpPr>
        <p:spPr bwMode="auto">
          <a:xfrm>
            <a:off x="5943600" y="5779532"/>
            <a:ext cx="838200" cy="0"/>
          </a:xfrm>
          <a:prstGeom prst="line">
            <a:avLst/>
          </a:prstGeom>
          <a:noFill/>
          <a:ln w="9525">
            <a:solidFill>
              <a:schemeClr val="tx1"/>
            </a:solidFill>
            <a:round/>
            <a:headEnd/>
            <a:tailEnd type="triangle" w="med" len="med"/>
          </a:ln>
        </p:spPr>
        <p:txBody>
          <a:bodyPr/>
          <a:lstStyle/>
          <a:p>
            <a:endParaRPr lang="en-US"/>
          </a:p>
        </p:txBody>
      </p:sp>
      <p:sp>
        <p:nvSpPr>
          <p:cNvPr id="18439"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
        <p:nvSpPr>
          <p:cNvPr id="18440" name="Line 8"/>
          <p:cNvSpPr>
            <a:spLocks noChangeShapeType="1"/>
          </p:cNvSpPr>
          <p:nvPr/>
        </p:nvSpPr>
        <p:spPr bwMode="auto">
          <a:xfrm>
            <a:off x="2362200" y="5410200"/>
            <a:ext cx="2133600" cy="0"/>
          </a:xfrm>
          <a:prstGeom prst="line">
            <a:avLst/>
          </a:prstGeom>
          <a:noFill/>
          <a:ln w="25400">
            <a:solidFill>
              <a:srgbClr val="FF0000"/>
            </a:solidFill>
            <a:round/>
            <a:headEnd/>
            <a:tailEnd/>
          </a:ln>
        </p:spPr>
        <p:txBody>
          <a:bodyPr/>
          <a:lstStyle/>
          <a:p>
            <a:endParaRPr lang="en-US"/>
          </a:p>
        </p:txBody>
      </p:sp>
      <p:sp>
        <p:nvSpPr>
          <p:cNvPr id="18441" name="Text Box 9"/>
          <p:cNvSpPr txBox="1">
            <a:spLocks noChangeArrowheads="1"/>
          </p:cNvSpPr>
          <p:nvPr/>
        </p:nvSpPr>
        <p:spPr bwMode="auto">
          <a:xfrm rot="16200000">
            <a:off x="3147235" y="3712312"/>
            <a:ext cx="2307556" cy="369332"/>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Similarity threshold </a:t>
            </a:r>
            <a:r>
              <a:rPr lang="en-US" b="1" i="1" dirty="0">
                <a:solidFill>
                  <a:srgbClr val="008000"/>
                </a:solidFill>
                <a:latin typeface="Tahoma" pitchFamily="34" charset="0"/>
              </a:rPr>
              <a:t>s</a:t>
            </a:r>
          </a:p>
        </p:txBody>
      </p:sp>
      <p:sp>
        <p:nvSpPr>
          <p:cNvPr id="18442" name="Line 10"/>
          <p:cNvSpPr>
            <a:spLocks noChangeShapeType="1"/>
          </p:cNvSpPr>
          <p:nvPr/>
        </p:nvSpPr>
        <p:spPr bwMode="auto">
          <a:xfrm flipV="1">
            <a:off x="4495800" y="1828800"/>
            <a:ext cx="0" cy="3581400"/>
          </a:xfrm>
          <a:prstGeom prst="line">
            <a:avLst/>
          </a:prstGeom>
          <a:noFill/>
          <a:ln w="25400">
            <a:solidFill>
              <a:srgbClr val="FF0000"/>
            </a:solidFill>
            <a:round/>
            <a:headEnd/>
            <a:tailEnd/>
          </a:ln>
        </p:spPr>
        <p:txBody>
          <a:bodyPr/>
          <a:lstStyle/>
          <a:p>
            <a:endParaRPr lang="en-US"/>
          </a:p>
        </p:txBody>
      </p:sp>
      <p:sp>
        <p:nvSpPr>
          <p:cNvPr id="18443" name="Line 11"/>
          <p:cNvSpPr>
            <a:spLocks noChangeShapeType="1"/>
          </p:cNvSpPr>
          <p:nvPr/>
        </p:nvSpPr>
        <p:spPr bwMode="auto">
          <a:xfrm>
            <a:off x="4495800" y="1828800"/>
            <a:ext cx="2133600" cy="0"/>
          </a:xfrm>
          <a:prstGeom prst="line">
            <a:avLst/>
          </a:prstGeom>
          <a:noFill/>
          <a:ln w="25400">
            <a:solidFill>
              <a:srgbClr val="FF0000"/>
            </a:solidFill>
            <a:round/>
            <a:headEnd/>
            <a:tailEnd/>
          </a:ln>
        </p:spPr>
        <p:txBody>
          <a:bodyPr/>
          <a:lstStyle/>
          <a:p>
            <a:endParaRPr lang="en-US"/>
          </a:p>
        </p:txBody>
      </p:sp>
      <p:grpSp>
        <p:nvGrpSpPr>
          <p:cNvPr id="2" name="Group 12"/>
          <p:cNvGrpSpPr>
            <a:grpSpLocks/>
          </p:cNvGrpSpPr>
          <p:nvPr/>
        </p:nvGrpSpPr>
        <p:grpSpPr bwMode="auto">
          <a:xfrm>
            <a:off x="2667000" y="3581400"/>
            <a:ext cx="1236663" cy="1828800"/>
            <a:chOff x="1680" y="2256"/>
            <a:chExt cx="779" cy="1152"/>
          </a:xfrm>
        </p:grpSpPr>
        <p:sp>
          <p:nvSpPr>
            <p:cNvPr id="18448" name="Text Box 13"/>
            <p:cNvSpPr txBox="1">
              <a:spLocks noChangeArrowheads="1"/>
            </p:cNvSpPr>
            <p:nvPr/>
          </p:nvSpPr>
          <p:spPr bwMode="auto">
            <a:xfrm>
              <a:off x="1680" y="2256"/>
              <a:ext cx="779" cy="404"/>
            </a:xfrm>
            <a:prstGeom prst="rect">
              <a:avLst/>
            </a:prstGeom>
            <a:noFill/>
            <a:ln w="9525">
              <a:noFill/>
              <a:miter lim="800000"/>
              <a:headEnd/>
              <a:tailEnd/>
            </a:ln>
          </p:spPr>
          <p:txBody>
            <a:bodyPr wrap="none">
              <a:spAutoFit/>
            </a:bodyPr>
            <a:lstStyle/>
            <a:p>
              <a:pPr algn="ctr" eaLnBrk="0" hangingPunct="0"/>
              <a:r>
                <a:rPr lang="en-US" dirty="0">
                  <a:latin typeface="Tahoma" pitchFamily="34" charset="0"/>
                </a:rPr>
                <a:t>No chance</a:t>
              </a:r>
            </a:p>
            <a:p>
              <a:pPr algn="ctr" eaLnBrk="0" hangingPunct="0"/>
              <a:r>
                <a:rPr lang="en-US" dirty="0">
                  <a:latin typeface="Tahoma" pitchFamily="34" charset="0"/>
                </a:rPr>
                <a:t>if </a:t>
              </a:r>
              <a:r>
                <a:rPr lang="en-US" i="1" dirty="0">
                  <a:latin typeface="Tahoma" pitchFamily="34" charset="0"/>
                </a:rPr>
                <a:t>t</a:t>
              </a:r>
              <a:r>
                <a:rPr lang="en-US" dirty="0">
                  <a:latin typeface="Tahoma" pitchFamily="34" charset="0"/>
                </a:rPr>
                <a:t> &lt; </a:t>
              </a:r>
              <a:r>
                <a:rPr lang="en-US" i="1" dirty="0">
                  <a:latin typeface="Tahoma" pitchFamily="34" charset="0"/>
                </a:rPr>
                <a:t>s</a:t>
              </a:r>
            </a:p>
          </p:txBody>
        </p:sp>
        <p:sp>
          <p:nvSpPr>
            <p:cNvPr id="18449" name="Line 14"/>
            <p:cNvSpPr>
              <a:spLocks noChangeShapeType="1"/>
            </p:cNvSpPr>
            <p:nvPr/>
          </p:nvSpPr>
          <p:spPr bwMode="auto">
            <a:xfrm>
              <a:off x="2112" y="2736"/>
              <a:ext cx="288" cy="672"/>
            </a:xfrm>
            <a:prstGeom prst="line">
              <a:avLst/>
            </a:prstGeom>
            <a:noFill/>
            <a:ln w="9525">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4648201" y="1828800"/>
            <a:ext cx="1752601" cy="1327150"/>
            <a:chOff x="2928" y="1152"/>
            <a:chExt cx="1104" cy="836"/>
          </a:xfrm>
        </p:grpSpPr>
        <p:sp>
          <p:nvSpPr>
            <p:cNvPr id="18446" name="Text Box 16"/>
            <p:cNvSpPr txBox="1">
              <a:spLocks noChangeArrowheads="1"/>
            </p:cNvSpPr>
            <p:nvPr/>
          </p:nvSpPr>
          <p:spPr bwMode="auto">
            <a:xfrm>
              <a:off x="2928" y="1584"/>
              <a:ext cx="1104" cy="404"/>
            </a:xfrm>
            <a:prstGeom prst="rect">
              <a:avLst/>
            </a:prstGeom>
            <a:noFill/>
            <a:ln w="9525">
              <a:noFill/>
              <a:miter lim="800000"/>
              <a:headEnd/>
              <a:tailEnd/>
            </a:ln>
          </p:spPr>
          <p:txBody>
            <a:bodyPr wrap="square">
              <a:spAutoFit/>
            </a:bodyPr>
            <a:lstStyle/>
            <a:p>
              <a:pPr algn="ctr" eaLnBrk="0" hangingPunct="0"/>
              <a:r>
                <a:rPr lang="en-US" dirty="0">
                  <a:latin typeface="Tahoma" pitchFamily="34" charset="0"/>
                </a:rPr>
                <a:t>Probability = 1 if </a:t>
              </a:r>
              <a:r>
                <a:rPr lang="en-US" i="1" dirty="0">
                  <a:latin typeface="Tahoma" pitchFamily="34" charset="0"/>
                </a:rPr>
                <a:t>t</a:t>
              </a:r>
              <a:r>
                <a:rPr lang="en-US" dirty="0">
                  <a:latin typeface="Tahoma" pitchFamily="34" charset="0"/>
                </a:rPr>
                <a:t> &gt; </a:t>
              </a:r>
              <a:r>
                <a:rPr lang="en-US" i="1" dirty="0">
                  <a:latin typeface="Tahoma" pitchFamily="34" charset="0"/>
                </a:rPr>
                <a:t>s</a:t>
              </a:r>
            </a:p>
          </p:txBody>
        </p:sp>
        <p:sp>
          <p:nvSpPr>
            <p:cNvPr id="18447" name="Line 17"/>
            <p:cNvSpPr>
              <a:spLocks noChangeShapeType="1"/>
            </p:cNvSpPr>
            <p:nvPr/>
          </p:nvSpPr>
          <p:spPr bwMode="auto">
            <a:xfrm flipV="1">
              <a:off x="3408" y="1152"/>
              <a:ext cx="96" cy="432"/>
            </a:xfrm>
            <a:prstGeom prst="line">
              <a:avLst/>
            </a:prstGeom>
            <a:noFill/>
            <a:ln w="9525">
              <a:solidFill>
                <a:schemeClr val="tx1"/>
              </a:solidFill>
              <a:round/>
              <a:headEnd/>
              <a:tailEnd type="triangle" w="med" len="med"/>
            </a:ln>
          </p:spPr>
          <p:txBody>
            <a:bodyPr/>
            <a:lstStyle/>
            <a:p>
              <a:endParaRPr lang="en-US"/>
            </a:p>
          </p:txBody>
        </p:sp>
      </p:grpSp>
      <p:sp>
        <p:nvSpPr>
          <p:cNvPr id="20" name="Slide Number Placeholder 19"/>
          <p:cNvSpPr>
            <a:spLocks noGrp="1"/>
          </p:cNvSpPr>
          <p:nvPr>
            <p:ph type="sldNum" sz="quarter" idx="12"/>
          </p:nvPr>
        </p:nvSpPr>
        <p:spPr/>
        <p:txBody>
          <a:bodyPr/>
          <a:lstStyle/>
          <a:p>
            <a:fld id="{19B12225-5612-419B-A8D5-4B8EEE4C217E}" type="slidenum">
              <a:rPr lang="en-US" smtClean="0"/>
              <a:pPr/>
              <a:t>43</a:t>
            </a:fld>
            <a:endParaRPr lang="en-US"/>
          </a:p>
        </p:txBody>
      </p:sp>
      <p:sp>
        <p:nvSpPr>
          <p:cNvPr id="21" name="Footer Placeholder 20"/>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390917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8763000" cy="838200"/>
          </a:xfrm>
        </p:spPr>
        <p:txBody>
          <a:bodyPr>
            <a:normAutofit/>
          </a:bodyPr>
          <a:lstStyle/>
          <a:p>
            <a:r>
              <a:rPr lang="en-US" dirty="0"/>
              <a:t>What 1 Band of 1 Row Gives You</a:t>
            </a:r>
          </a:p>
        </p:txBody>
      </p:sp>
      <p:sp>
        <p:nvSpPr>
          <p:cNvPr id="14" name="Footer Placeholder 13"/>
          <p:cNvSpPr>
            <a:spLocks noGrp="1"/>
          </p:cNvSpPr>
          <p:nvPr>
            <p:ph type="ftr" sz="quarter" idx="11"/>
          </p:nvPr>
        </p:nvSpPr>
        <p:spPr/>
        <p:txBody>
          <a:bodyPr/>
          <a:lstStyle/>
          <a:p>
            <a:r>
              <a:rPr lang="en-US"/>
              <a:t>J. Leskovec, A. Rajaraman, J. Ullman: Mining of Massive Datasets, http://www.mmds.org</a:t>
            </a:r>
          </a:p>
        </p:txBody>
      </p:sp>
      <p:sp>
        <p:nvSpPr>
          <p:cNvPr id="13" name="Slide Number Placeholder 12"/>
          <p:cNvSpPr>
            <a:spLocks noGrp="1"/>
          </p:cNvSpPr>
          <p:nvPr>
            <p:ph type="sldNum" sz="quarter" idx="12"/>
          </p:nvPr>
        </p:nvSpPr>
        <p:spPr/>
        <p:txBody>
          <a:bodyPr/>
          <a:lstStyle/>
          <a:p>
            <a:fld id="{19B12225-5612-419B-A8D5-4B8EEE4C217E}" type="slidenum">
              <a:rPr lang="en-US" smtClean="0"/>
              <a:pPr/>
              <a:t>44</a:t>
            </a:fld>
            <a:endParaRPr lang="en-US"/>
          </a:p>
        </p:txBody>
      </p:sp>
      <p:sp>
        <p:nvSpPr>
          <p:cNvPr id="19459"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66568" name="Line 8"/>
          <p:cNvSpPr>
            <a:spLocks noChangeShapeType="1"/>
          </p:cNvSpPr>
          <p:nvPr/>
        </p:nvSpPr>
        <p:spPr bwMode="auto">
          <a:xfrm flipV="1">
            <a:off x="2362200" y="1828800"/>
            <a:ext cx="4267200" cy="3581400"/>
          </a:xfrm>
          <a:prstGeom prst="line">
            <a:avLst/>
          </a:prstGeom>
          <a:noFill/>
          <a:ln w="25400">
            <a:solidFill>
              <a:srgbClr val="FF0000"/>
            </a:solidFill>
            <a:round/>
            <a:headEnd/>
            <a:tailEnd/>
          </a:ln>
        </p:spPr>
        <p:txBody>
          <a:bodyPr/>
          <a:lstStyle/>
          <a:p>
            <a:endParaRPr lang="en-US"/>
          </a:p>
        </p:txBody>
      </p:sp>
      <p:sp>
        <p:nvSpPr>
          <p:cNvPr id="66570" name="Text Box 10"/>
          <p:cNvSpPr txBox="1">
            <a:spLocks noChangeArrowheads="1"/>
          </p:cNvSpPr>
          <p:nvPr/>
        </p:nvSpPr>
        <p:spPr bwMode="auto">
          <a:xfrm>
            <a:off x="4572000" y="3505200"/>
            <a:ext cx="1998663" cy="1190625"/>
          </a:xfrm>
          <a:prstGeom prst="rect">
            <a:avLst/>
          </a:prstGeom>
          <a:noFill/>
          <a:ln w="9525">
            <a:noFill/>
            <a:miter lim="800000"/>
            <a:headEnd/>
            <a:tailEnd/>
          </a:ln>
        </p:spPr>
        <p:txBody>
          <a:bodyPr wrap="none">
            <a:spAutoFit/>
          </a:bodyPr>
          <a:lstStyle/>
          <a:p>
            <a:pPr eaLnBrk="0" hangingPunct="0"/>
            <a:r>
              <a:rPr lang="en-US" b="1" dirty="0">
                <a:solidFill>
                  <a:srgbClr val="008000"/>
                </a:solidFill>
                <a:latin typeface="Tahoma" pitchFamily="34" charset="0"/>
              </a:rPr>
              <a:t>Remember:</a:t>
            </a:r>
          </a:p>
          <a:p>
            <a:pPr eaLnBrk="0" hangingPunct="0"/>
            <a:r>
              <a:rPr lang="en-US" dirty="0">
                <a:latin typeface="Tahoma" pitchFamily="34" charset="0"/>
              </a:rPr>
              <a:t>Probability of</a:t>
            </a:r>
          </a:p>
          <a:p>
            <a:pPr eaLnBrk="0" hangingPunct="0"/>
            <a:r>
              <a:rPr lang="en-US" dirty="0">
                <a:latin typeface="Tahoma" pitchFamily="34" charset="0"/>
              </a:rPr>
              <a:t>equal hash-values</a:t>
            </a:r>
          </a:p>
          <a:p>
            <a:pPr eaLnBrk="0" hangingPunct="0"/>
            <a:r>
              <a:rPr lang="en-US" dirty="0">
                <a:latin typeface="Tahoma" pitchFamily="34" charset="0"/>
              </a:rPr>
              <a:t>= similarity</a:t>
            </a:r>
          </a:p>
        </p:txBody>
      </p:sp>
      <p:sp>
        <p:nvSpPr>
          <p:cNvPr id="15"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a:latin typeface="Tahoma" pitchFamily="34" charset="0"/>
              </a:rPr>
              <a:t>t =</a:t>
            </a:r>
            <a:r>
              <a:rPr lang="en-US" i="1" dirty="0" err="1">
                <a:latin typeface="Tahoma" pitchFamily="34" charset="0"/>
              </a:rPr>
              <a:t>sim</a:t>
            </a:r>
            <a:r>
              <a:rPr lang="en-US" i="1" dirty="0">
                <a:latin typeface="Tahoma" pitchFamily="34" charset="0"/>
              </a:rPr>
              <a:t>(C</a:t>
            </a:r>
            <a:r>
              <a:rPr lang="en-US" i="1" baseline="-25000" dirty="0">
                <a:latin typeface="Tahoma" pitchFamily="34" charset="0"/>
              </a:rPr>
              <a:t>1</a:t>
            </a:r>
            <a:r>
              <a:rPr lang="en-US" i="1" dirty="0">
                <a:latin typeface="Tahoma" pitchFamily="34" charset="0"/>
              </a:rPr>
              <a:t>, C</a:t>
            </a:r>
            <a:r>
              <a:rPr lang="en-US" i="1" baseline="-25000" dirty="0">
                <a:latin typeface="Tahoma" pitchFamily="34" charset="0"/>
              </a:rPr>
              <a:t>2</a:t>
            </a:r>
            <a:r>
              <a:rPr lang="en-US" i="1" dirty="0">
                <a:latin typeface="Tahoma" pitchFamily="34" charset="0"/>
              </a:rPr>
              <a:t>)</a:t>
            </a:r>
            <a:r>
              <a:rPr lang="en-US" dirty="0">
                <a:solidFill>
                  <a:srgbClr val="008000"/>
                </a:solidFill>
                <a:latin typeface="Tahoma" pitchFamily="34" charset="0"/>
              </a:rPr>
              <a:t> of two sets</a:t>
            </a:r>
          </a:p>
        </p:txBody>
      </p:sp>
      <p:sp>
        <p:nvSpPr>
          <p:cNvPr id="16"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17" name="Line 6"/>
          <p:cNvSpPr>
            <a:spLocks noChangeShapeType="1"/>
          </p:cNvSpPr>
          <p:nvPr/>
        </p:nvSpPr>
        <p:spPr bwMode="auto">
          <a:xfrm>
            <a:off x="5943600" y="5779532"/>
            <a:ext cx="838200" cy="0"/>
          </a:xfrm>
          <a:prstGeom prst="line">
            <a:avLst/>
          </a:prstGeom>
          <a:noFill/>
          <a:ln w="9525">
            <a:solidFill>
              <a:schemeClr val="tx1"/>
            </a:solidFill>
            <a:round/>
            <a:headEnd/>
            <a:tailEnd type="triangle" w="med" len="med"/>
          </a:ln>
        </p:spPr>
        <p:txBody>
          <a:bodyPr/>
          <a:lstStyle/>
          <a:p>
            <a:endParaRPr lang="en-US"/>
          </a:p>
        </p:txBody>
      </p:sp>
      <p:sp>
        <p:nvSpPr>
          <p:cNvPr id="18"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1424925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animBg="1"/>
      <p:bldP spid="6657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i="1" dirty="0"/>
              <a:t>b</a:t>
            </a:r>
            <a:r>
              <a:rPr lang="en-US" dirty="0"/>
              <a:t> bands, </a:t>
            </a:r>
            <a:r>
              <a:rPr lang="en-US" i="1" dirty="0"/>
              <a:t>r</a:t>
            </a:r>
            <a:r>
              <a:rPr lang="en-US" dirty="0"/>
              <a:t> rows/band</a:t>
            </a:r>
            <a:endParaRPr lang="en-US" i="1" dirty="0"/>
          </a:p>
        </p:txBody>
      </p:sp>
      <p:sp>
        <p:nvSpPr>
          <p:cNvPr id="20483" name="Rectangle 3"/>
          <p:cNvSpPr>
            <a:spLocks noGrp="1" noChangeArrowheads="1"/>
          </p:cNvSpPr>
          <p:nvPr>
            <p:ph idx="1"/>
          </p:nvPr>
        </p:nvSpPr>
        <p:spPr/>
        <p:txBody>
          <a:bodyPr/>
          <a:lstStyle/>
          <a:p>
            <a:r>
              <a:rPr lang="en-US" dirty="0"/>
              <a:t>Columns C</a:t>
            </a:r>
            <a:r>
              <a:rPr lang="en-US" baseline="-25000" dirty="0"/>
              <a:t>1</a:t>
            </a:r>
            <a:r>
              <a:rPr lang="en-US" dirty="0"/>
              <a:t> and C</a:t>
            </a:r>
            <a:r>
              <a:rPr lang="en-US" baseline="-25000" dirty="0"/>
              <a:t>2</a:t>
            </a:r>
            <a:r>
              <a:rPr lang="en-US" dirty="0"/>
              <a:t> have similarity </a:t>
            </a:r>
            <a:r>
              <a:rPr lang="en-US" b="1" i="1" dirty="0">
                <a:solidFill>
                  <a:srgbClr val="FF0066"/>
                </a:solidFill>
              </a:rPr>
              <a:t>t</a:t>
            </a:r>
          </a:p>
          <a:p>
            <a:r>
              <a:rPr lang="en-US" dirty="0"/>
              <a:t>Pick any band (</a:t>
            </a:r>
            <a:r>
              <a:rPr lang="en-US" b="1" i="1" dirty="0">
                <a:solidFill>
                  <a:srgbClr val="FF0066"/>
                </a:solidFill>
              </a:rPr>
              <a:t>r</a:t>
            </a:r>
            <a:r>
              <a:rPr lang="en-US" dirty="0"/>
              <a:t> rows)</a:t>
            </a:r>
          </a:p>
          <a:p>
            <a:pPr lvl="1"/>
            <a:r>
              <a:rPr lang="en-US" dirty="0"/>
              <a:t>Prob. that all rows in band equal =</a:t>
            </a:r>
            <a:r>
              <a:rPr lang="en-US" b="1" dirty="0"/>
              <a:t> </a:t>
            </a:r>
            <a:r>
              <a:rPr lang="en-US" b="1" i="1" dirty="0" err="1">
                <a:solidFill>
                  <a:srgbClr val="FF0066"/>
                </a:solidFill>
              </a:rPr>
              <a:t>t</a:t>
            </a:r>
            <a:r>
              <a:rPr lang="en-US" b="1" i="1" baseline="30000" dirty="0" err="1">
                <a:solidFill>
                  <a:srgbClr val="FF0066"/>
                </a:solidFill>
              </a:rPr>
              <a:t>r</a:t>
            </a:r>
            <a:r>
              <a:rPr lang="en-US" b="1" dirty="0"/>
              <a:t> </a:t>
            </a:r>
          </a:p>
          <a:p>
            <a:pPr lvl="1"/>
            <a:r>
              <a:rPr lang="en-US" dirty="0"/>
              <a:t>Prob. that some row in band unequal = </a:t>
            </a:r>
            <a:r>
              <a:rPr lang="en-US" b="1" dirty="0">
                <a:solidFill>
                  <a:srgbClr val="FF0066"/>
                </a:solidFill>
              </a:rPr>
              <a:t>1 - </a:t>
            </a:r>
            <a:r>
              <a:rPr lang="en-US" b="1" i="1" dirty="0" err="1">
                <a:solidFill>
                  <a:srgbClr val="FF0066"/>
                </a:solidFill>
              </a:rPr>
              <a:t>t</a:t>
            </a:r>
            <a:r>
              <a:rPr lang="en-US" b="1" i="1" baseline="30000" dirty="0" err="1">
                <a:solidFill>
                  <a:srgbClr val="FF0066"/>
                </a:solidFill>
              </a:rPr>
              <a:t>r</a:t>
            </a:r>
            <a:r>
              <a:rPr lang="en-US" b="1" dirty="0"/>
              <a:t> </a:t>
            </a:r>
          </a:p>
          <a:p>
            <a:pPr lvl="8"/>
            <a:endParaRPr lang="en-US" dirty="0"/>
          </a:p>
          <a:p>
            <a:r>
              <a:rPr lang="en-US" dirty="0"/>
              <a:t>Prob. that no band identical  = </a:t>
            </a:r>
            <a:r>
              <a:rPr lang="en-US" b="1" dirty="0">
                <a:solidFill>
                  <a:srgbClr val="FF0066"/>
                </a:solidFill>
              </a:rPr>
              <a:t>(1 - </a:t>
            </a:r>
            <a:r>
              <a:rPr lang="en-US" b="1" i="1" dirty="0" err="1">
                <a:solidFill>
                  <a:srgbClr val="FF0066"/>
                </a:solidFill>
              </a:rPr>
              <a:t>t</a:t>
            </a:r>
            <a:r>
              <a:rPr lang="en-US" b="1" i="1" baseline="30000" dirty="0" err="1">
                <a:solidFill>
                  <a:srgbClr val="FF0066"/>
                </a:solidFill>
              </a:rPr>
              <a:t>r</a:t>
            </a:r>
            <a:r>
              <a:rPr lang="en-US" b="1" dirty="0">
                <a:solidFill>
                  <a:srgbClr val="FF0066"/>
                </a:solidFill>
              </a:rPr>
              <a:t>)</a:t>
            </a:r>
            <a:r>
              <a:rPr lang="en-US" b="1" i="1" baseline="30000" dirty="0">
                <a:solidFill>
                  <a:srgbClr val="FF0066"/>
                </a:solidFill>
              </a:rPr>
              <a:t>b</a:t>
            </a:r>
          </a:p>
          <a:p>
            <a:pPr lvl="8"/>
            <a:endParaRPr lang="en-US" i="1" baseline="30000" dirty="0">
              <a:solidFill>
                <a:srgbClr val="FF0066"/>
              </a:solidFill>
            </a:endParaRPr>
          </a:p>
          <a:p>
            <a:r>
              <a:rPr lang="en-US" dirty="0"/>
              <a:t>Prob. that at least 1 band identical =                  </a:t>
            </a:r>
            <a:r>
              <a:rPr lang="en-US" b="1" dirty="0"/>
              <a:t>			</a:t>
            </a:r>
            <a:r>
              <a:rPr lang="en-US" b="1" dirty="0">
                <a:solidFill>
                  <a:srgbClr val="FF0066"/>
                </a:solidFill>
              </a:rPr>
              <a:t>1 - (1 - </a:t>
            </a:r>
            <a:r>
              <a:rPr lang="en-US" b="1" i="1" dirty="0" err="1">
                <a:solidFill>
                  <a:srgbClr val="FF0066"/>
                </a:solidFill>
              </a:rPr>
              <a:t>t</a:t>
            </a:r>
            <a:r>
              <a:rPr lang="en-US" b="1" i="1" baseline="30000" dirty="0" err="1">
                <a:solidFill>
                  <a:srgbClr val="FF0066"/>
                </a:solidFill>
              </a:rPr>
              <a:t>r</a:t>
            </a:r>
            <a:r>
              <a:rPr lang="en-US" b="1" dirty="0">
                <a:solidFill>
                  <a:srgbClr val="FF0066"/>
                </a:solidFill>
              </a:rPr>
              <a:t>)</a:t>
            </a:r>
            <a:r>
              <a:rPr lang="en-US" b="1" i="1" baseline="30000" dirty="0">
                <a:solidFill>
                  <a:srgbClr val="FF0066"/>
                </a:solidFill>
              </a:rPr>
              <a:t>b</a:t>
            </a:r>
            <a:endParaRPr lang="en-US" b="1" dirty="0">
              <a:solidFill>
                <a:srgbClr val="FF0066"/>
              </a:solidFill>
            </a:endParaRPr>
          </a:p>
          <a:p>
            <a:pPr lvl="1"/>
            <a:endParaRPr lang="en-US" i="1" baseline="30000" dirty="0">
              <a:solidFill>
                <a:srgbClr val="FF0066"/>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45</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21397476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686800" cy="987552"/>
          </a:xfrm>
        </p:spPr>
        <p:txBody>
          <a:bodyPr>
            <a:normAutofit/>
          </a:bodyPr>
          <a:lstStyle/>
          <a:p>
            <a:r>
              <a:rPr lang="en-US" dirty="0"/>
              <a:t>What </a:t>
            </a:r>
            <a:r>
              <a:rPr lang="en-US" i="1" dirty="0"/>
              <a:t>b</a:t>
            </a:r>
            <a:r>
              <a:rPr lang="en-US" dirty="0"/>
              <a:t>  Bands of </a:t>
            </a:r>
            <a:r>
              <a:rPr lang="en-US" i="1" dirty="0"/>
              <a:t>r</a:t>
            </a:r>
            <a:r>
              <a:rPr lang="en-US" dirty="0"/>
              <a:t>  Rows Gives You</a:t>
            </a:r>
          </a:p>
        </p:txBody>
      </p:sp>
      <p:sp>
        <p:nvSpPr>
          <p:cNvPr id="21507"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21513" name="Line 9"/>
          <p:cNvSpPr>
            <a:spLocks noChangeShapeType="1"/>
          </p:cNvSpPr>
          <p:nvPr/>
        </p:nvSpPr>
        <p:spPr bwMode="auto">
          <a:xfrm flipV="1">
            <a:off x="2362200" y="5334000"/>
            <a:ext cx="2057400" cy="76200"/>
          </a:xfrm>
          <a:prstGeom prst="line">
            <a:avLst/>
          </a:prstGeom>
          <a:noFill/>
          <a:ln w="25400">
            <a:solidFill>
              <a:srgbClr val="FF0000"/>
            </a:solidFill>
            <a:round/>
            <a:headEnd/>
            <a:tailEnd/>
          </a:ln>
        </p:spPr>
        <p:txBody>
          <a:bodyPr/>
          <a:lstStyle/>
          <a:p>
            <a:endParaRPr lang="en-US"/>
          </a:p>
        </p:txBody>
      </p:sp>
      <p:sp>
        <p:nvSpPr>
          <p:cNvPr id="21514" name="Freeform 10"/>
          <p:cNvSpPr>
            <a:spLocks/>
          </p:cNvSpPr>
          <p:nvPr/>
        </p:nvSpPr>
        <p:spPr bwMode="auto">
          <a:xfrm>
            <a:off x="4419600" y="5105400"/>
            <a:ext cx="88900" cy="228600"/>
          </a:xfrm>
          <a:custGeom>
            <a:avLst/>
            <a:gdLst>
              <a:gd name="T0" fmla="*/ 0 w 56"/>
              <a:gd name="T1" fmla="*/ 144 h 144"/>
              <a:gd name="T2" fmla="*/ 48 w 56"/>
              <a:gd name="T3" fmla="*/ 96 h 144"/>
              <a:gd name="T4" fmla="*/ 48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32"/>
                  <a:pt x="40" y="120"/>
                  <a:pt x="48" y="96"/>
                </a:cubicBezTo>
                <a:cubicBezTo>
                  <a:pt x="56" y="72"/>
                  <a:pt x="52" y="36"/>
                  <a:pt x="48" y="0"/>
                </a:cubicBezTo>
              </a:path>
            </a:pathLst>
          </a:custGeom>
          <a:noFill/>
          <a:ln w="25400">
            <a:solidFill>
              <a:srgbClr val="FF0000"/>
            </a:solidFill>
            <a:round/>
            <a:headEnd/>
            <a:tailEnd/>
          </a:ln>
        </p:spPr>
        <p:txBody>
          <a:bodyPr/>
          <a:lstStyle/>
          <a:p>
            <a:endParaRPr lang="en-US"/>
          </a:p>
        </p:txBody>
      </p:sp>
      <p:sp>
        <p:nvSpPr>
          <p:cNvPr id="21515" name="Line 11"/>
          <p:cNvSpPr>
            <a:spLocks noChangeShapeType="1"/>
          </p:cNvSpPr>
          <p:nvPr/>
        </p:nvSpPr>
        <p:spPr bwMode="auto">
          <a:xfrm flipV="1">
            <a:off x="4495800" y="2057400"/>
            <a:ext cx="76200" cy="3048000"/>
          </a:xfrm>
          <a:prstGeom prst="line">
            <a:avLst/>
          </a:prstGeom>
          <a:noFill/>
          <a:ln w="25400">
            <a:solidFill>
              <a:srgbClr val="FF0000"/>
            </a:solidFill>
            <a:round/>
            <a:headEnd/>
            <a:tailEnd/>
          </a:ln>
        </p:spPr>
        <p:txBody>
          <a:bodyPr/>
          <a:lstStyle/>
          <a:p>
            <a:endParaRPr lang="en-US"/>
          </a:p>
        </p:txBody>
      </p:sp>
      <p:sp>
        <p:nvSpPr>
          <p:cNvPr id="21516" name="Freeform 12"/>
          <p:cNvSpPr>
            <a:spLocks/>
          </p:cNvSpPr>
          <p:nvPr/>
        </p:nvSpPr>
        <p:spPr bwMode="auto">
          <a:xfrm>
            <a:off x="4572000" y="1879600"/>
            <a:ext cx="152400" cy="177800"/>
          </a:xfrm>
          <a:custGeom>
            <a:avLst/>
            <a:gdLst>
              <a:gd name="T0" fmla="*/ 0 w 96"/>
              <a:gd name="T1" fmla="*/ 112 h 112"/>
              <a:gd name="T2" fmla="*/ 48 w 96"/>
              <a:gd name="T3" fmla="*/ 16 h 112"/>
              <a:gd name="T4" fmla="*/ 96 w 96"/>
              <a:gd name="T5" fmla="*/ 16 h 112"/>
              <a:gd name="T6" fmla="*/ 0 60000 65536"/>
              <a:gd name="T7" fmla="*/ 0 60000 65536"/>
              <a:gd name="T8" fmla="*/ 0 60000 65536"/>
              <a:gd name="T9" fmla="*/ 0 w 96"/>
              <a:gd name="T10" fmla="*/ 0 h 112"/>
              <a:gd name="T11" fmla="*/ 96 w 96"/>
              <a:gd name="T12" fmla="*/ 112 h 112"/>
            </a:gdLst>
            <a:ahLst/>
            <a:cxnLst>
              <a:cxn ang="T6">
                <a:pos x="T0" y="T1"/>
              </a:cxn>
              <a:cxn ang="T7">
                <a:pos x="T2" y="T3"/>
              </a:cxn>
              <a:cxn ang="T8">
                <a:pos x="T4" y="T5"/>
              </a:cxn>
            </a:cxnLst>
            <a:rect l="T9" t="T10" r="T11" b="T12"/>
            <a:pathLst>
              <a:path w="96" h="112">
                <a:moveTo>
                  <a:pt x="0" y="112"/>
                </a:moveTo>
                <a:cubicBezTo>
                  <a:pt x="16" y="72"/>
                  <a:pt x="32" y="32"/>
                  <a:pt x="48" y="16"/>
                </a:cubicBezTo>
                <a:cubicBezTo>
                  <a:pt x="64" y="0"/>
                  <a:pt x="80" y="8"/>
                  <a:pt x="96" y="16"/>
                </a:cubicBezTo>
              </a:path>
            </a:pathLst>
          </a:custGeom>
          <a:noFill/>
          <a:ln w="25400">
            <a:solidFill>
              <a:srgbClr val="FF0000"/>
            </a:solidFill>
            <a:round/>
            <a:headEnd/>
            <a:tailEnd/>
          </a:ln>
        </p:spPr>
        <p:txBody>
          <a:bodyPr/>
          <a:lstStyle/>
          <a:p>
            <a:endParaRPr lang="en-US"/>
          </a:p>
        </p:txBody>
      </p:sp>
      <p:sp>
        <p:nvSpPr>
          <p:cNvPr id="21517" name="Line 13"/>
          <p:cNvSpPr>
            <a:spLocks noChangeShapeType="1"/>
          </p:cNvSpPr>
          <p:nvPr/>
        </p:nvSpPr>
        <p:spPr bwMode="auto">
          <a:xfrm flipV="1">
            <a:off x="4724400" y="1828800"/>
            <a:ext cx="1905000" cy="76200"/>
          </a:xfrm>
          <a:prstGeom prst="line">
            <a:avLst/>
          </a:prstGeom>
          <a:noFill/>
          <a:ln w="25400">
            <a:solidFill>
              <a:srgbClr val="FF0000"/>
            </a:solidFill>
            <a:round/>
            <a:headEnd/>
            <a:tailEnd/>
          </a:ln>
        </p:spPr>
        <p:txBody>
          <a:bodyPr/>
          <a:lstStyle/>
          <a:p>
            <a:endParaRPr lang="en-US"/>
          </a:p>
        </p:txBody>
      </p:sp>
      <p:grpSp>
        <p:nvGrpSpPr>
          <p:cNvPr id="2" name="Group 14"/>
          <p:cNvGrpSpPr>
            <a:grpSpLocks/>
          </p:cNvGrpSpPr>
          <p:nvPr/>
        </p:nvGrpSpPr>
        <p:grpSpPr bwMode="auto">
          <a:xfrm>
            <a:off x="7740650" y="3409952"/>
            <a:ext cx="1327150" cy="2228851"/>
            <a:chOff x="4866" y="2169"/>
            <a:chExt cx="836" cy="1404"/>
          </a:xfrm>
        </p:grpSpPr>
        <p:sp>
          <p:nvSpPr>
            <p:cNvPr id="21535" name="Text Box 15"/>
            <p:cNvSpPr txBox="1">
              <a:spLocks noChangeArrowheads="1"/>
            </p:cNvSpPr>
            <p:nvPr/>
          </p:nvSpPr>
          <p:spPr bwMode="auto">
            <a:xfrm>
              <a:off x="4866" y="2169"/>
              <a:ext cx="349" cy="291"/>
            </a:xfrm>
            <a:prstGeom prst="rect">
              <a:avLst/>
            </a:prstGeom>
            <a:noFill/>
            <a:ln w="9525">
              <a:noFill/>
              <a:miter lim="800000"/>
              <a:headEnd/>
              <a:tailEnd/>
            </a:ln>
          </p:spPr>
          <p:txBody>
            <a:bodyPr wrap="none">
              <a:spAutoFit/>
            </a:bodyPr>
            <a:lstStyle/>
            <a:p>
              <a:pPr eaLnBrk="0" hangingPunct="0"/>
              <a:r>
                <a:rPr lang="en-US" sz="2400" b="1" i="1" dirty="0">
                  <a:latin typeface="Tahoma" pitchFamily="34" charset="0"/>
                </a:rPr>
                <a:t>t</a:t>
              </a:r>
              <a:r>
                <a:rPr lang="en-US" sz="2400" b="1" dirty="0">
                  <a:latin typeface="Tahoma" pitchFamily="34" charset="0"/>
                </a:rPr>
                <a:t> </a:t>
              </a:r>
              <a:r>
                <a:rPr lang="en-US" sz="2400" b="1" i="1" baseline="30000" dirty="0">
                  <a:latin typeface="Tahoma" pitchFamily="34" charset="0"/>
                </a:rPr>
                <a:t>r </a:t>
              </a:r>
            </a:p>
          </p:txBody>
        </p:sp>
        <p:sp>
          <p:nvSpPr>
            <p:cNvPr id="21536" name="Text Box 16"/>
            <p:cNvSpPr txBox="1">
              <a:spLocks noChangeArrowheads="1"/>
            </p:cNvSpPr>
            <p:nvPr/>
          </p:nvSpPr>
          <p:spPr bwMode="auto">
            <a:xfrm>
              <a:off x="4980" y="2996"/>
              <a:ext cx="722"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All rows</a:t>
              </a:r>
            </a:p>
            <a:p>
              <a:pPr eaLnBrk="0" hangingPunct="0"/>
              <a:r>
                <a:rPr lang="en-US" dirty="0">
                  <a:solidFill>
                    <a:srgbClr val="008000"/>
                  </a:solidFill>
                  <a:latin typeface="Tahoma" pitchFamily="34" charset="0"/>
                </a:rPr>
                <a:t>of a band</a:t>
              </a:r>
            </a:p>
            <a:p>
              <a:pPr eaLnBrk="0" hangingPunct="0"/>
              <a:r>
                <a:rPr lang="en-US" dirty="0">
                  <a:solidFill>
                    <a:srgbClr val="008000"/>
                  </a:solidFill>
                  <a:latin typeface="Tahoma" pitchFamily="34" charset="0"/>
                </a:rPr>
                <a:t>are equal</a:t>
              </a:r>
            </a:p>
          </p:txBody>
        </p:sp>
        <p:sp>
          <p:nvSpPr>
            <p:cNvPr id="21537" name="Line 17"/>
            <p:cNvSpPr>
              <a:spLocks noChangeShapeType="1"/>
            </p:cNvSpPr>
            <p:nvPr/>
          </p:nvSpPr>
          <p:spPr bwMode="auto">
            <a:xfrm flipH="1" flipV="1">
              <a:off x="4992" y="2425"/>
              <a:ext cx="192" cy="624"/>
            </a:xfrm>
            <a:prstGeom prst="line">
              <a:avLst/>
            </a:prstGeom>
            <a:noFill/>
            <a:ln w="9525">
              <a:solidFill>
                <a:schemeClr val="tx1"/>
              </a:solidFill>
              <a:round/>
              <a:headEnd/>
              <a:tailEnd type="triangle" w="med" len="med"/>
            </a:ln>
          </p:spPr>
          <p:txBody>
            <a:bodyPr/>
            <a:lstStyle/>
            <a:p>
              <a:endParaRPr lang="en-US"/>
            </a:p>
          </p:txBody>
        </p:sp>
      </p:grpSp>
      <p:grpSp>
        <p:nvGrpSpPr>
          <p:cNvPr id="3" name="Group 18"/>
          <p:cNvGrpSpPr>
            <a:grpSpLocks/>
          </p:cNvGrpSpPr>
          <p:nvPr/>
        </p:nvGrpSpPr>
        <p:grpSpPr bwMode="auto">
          <a:xfrm>
            <a:off x="6613527" y="3398838"/>
            <a:ext cx="1308101" cy="2425700"/>
            <a:chOff x="4166" y="2141"/>
            <a:chExt cx="824" cy="1528"/>
          </a:xfrm>
        </p:grpSpPr>
        <p:sp>
          <p:nvSpPr>
            <p:cNvPr id="21532" name="Text Box 19"/>
            <p:cNvSpPr txBox="1">
              <a:spLocks noChangeArrowheads="1"/>
            </p:cNvSpPr>
            <p:nvPr/>
          </p:nvSpPr>
          <p:spPr bwMode="auto">
            <a:xfrm>
              <a:off x="4610" y="2141"/>
              <a:ext cx="380"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1 -</a:t>
              </a:r>
            </a:p>
          </p:txBody>
        </p:sp>
        <p:sp>
          <p:nvSpPr>
            <p:cNvPr id="21533" name="Text Box 20"/>
            <p:cNvSpPr txBox="1">
              <a:spLocks noChangeArrowheads="1"/>
            </p:cNvSpPr>
            <p:nvPr/>
          </p:nvSpPr>
          <p:spPr bwMode="auto">
            <a:xfrm>
              <a:off x="4166" y="3092"/>
              <a:ext cx="753"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Some row</a:t>
              </a:r>
            </a:p>
            <a:p>
              <a:pPr eaLnBrk="0" hangingPunct="0"/>
              <a:r>
                <a:rPr lang="en-US" dirty="0">
                  <a:solidFill>
                    <a:srgbClr val="008000"/>
                  </a:solidFill>
                  <a:latin typeface="Tahoma" pitchFamily="34" charset="0"/>
                </a:rPr>
                <a:t>of a band</a:t>
              </a:r>
            </a:p>
            <a:p>
              <a:pPr eaLnBrk="0" hangingPunct="0"/>
              <a:r>
                <a:rPr lang="en-US" dirty="0">
                  <a:solidFill>
                    <a:srgbClr val="008000"/>
                  </a:solidFill>
                  <a:latin typeface="Tahoma" pitchFamily="34" charset="0"/>
                </a:rPr>
                <a:t>unequal</a:t>
              </a:r>
            </a:p>
          </p:txBody>
        </p:sp>
        <p:sp>
          <p:nvSpPr>
            <p:cNvPr id="21534" name="Line 21"/>
            <p:cNvSpPr>
              <a:spLocks noChangeShapeType="1"/>
            </p:cNvSpPr>
            <p:nvPr/>
          </p:nvSpPr>
          <p:spPr bwMode="auto">
            <a:xfrm flipV="1">
              <a:off x="4512" y="2421"/>
              <a:ext cx="336" cy="651"/>
            </a:xfrm>
            <a:prstGeom prst="line">
              <a:avLst/>
            </a:prstGeom>
            <a:noFill/>
            <a:ln w="9525">
              <a:solidFill>
                <a:schemeClr val="tx1"/>
              </a:solidFill>
              <a:round/>
              <a:headEnd/>
              <a:tailEnd type="triangle" w="med" len="med"/>
            </a:ln>
          </p:spPr>
          <p:txBody>
            <a:bodyPr/>
            <a:lstStyle/>
            <a:p>
              <a:endParaRPr lang="en-US"/>
            </a:p>
          </p:txBody>
        </p:sp>
      </p:grpSp>
      <p:grpSp>
        <p:nvGrpSpPr>
          <p:cNvPr id="4" name="Group 22"/>
          <p:cNvGrpSpPr>
            <a:grpSpLocks/>
          </p:cNvGrpSpPr>
          <p:nvPr/>
        </p:nvGrpSpPr>
        <p:grpSpPr bwMode="auto">
          <a:xfrm>
            <a:off x="7223125" y="1752600"/>
            <a:ext cx="1812925" cy="2095501"/>
            <a:chOff x="4550" y="1104"/>
            <a:chExt cx="1142" cy="1320"/>
          </a:xfrm>
        </p:grpSpPr>
        <p:sp>
          <p:nvSpPr>
            <p:cNvPr id="21528" name="Text Box 23"/>
            <p:cNvSpPr txBox="1">
              <a:spLocks noChangeArrowheads="1"/>
            </p:cNvSpPr>
            <p:nvPr/>
          </p:nvSpPr>
          <p:spPr bwMode="auto">
            <a:xfrm>
              <a:off x="4550" y="2133"/>
              <a:ext cx="204"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a:t>
              </a:r>
            </a:p>
          </p:txBody>
        </p:sp>
        <p:sp>
          <p:nvSpPr>
            <p:cNvPr id="21529" name="Text Box 24"/>
            <p:cNvSpPr txBox="1">
              <a:spLocks noChangeArrowheads="1"/>
            </p:cNvSpPr>
            <p:nvPr/>
          </p:nvSpPr>
          <p:spPr bwMode="auto">
            <a:xfrm>
              <a:off x="5078" y="2133"/>
              <a:ext cx="324"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a:t>
              </a:r>
              <a:r>
                <a:rPr lang="en-US" sz="2400" b="1" i="1" baseline="30000" dirty="0">
                  <a:latin typeface="Tahoma" pitchFamily="34" charset="0"/>
                </a:rPr>
                <a:t>b </a:t>
              </a:r>
            </a:p>
          </p:txBody>
        </p:sp>
        <p:sp>
          <p:nvSpPr>
            <p:cNvPr id="21530" name="Text Box 25"/>
            <p:cNvSpPr txBox="1">
              <a:spLocks noChangeArrowheads="1"/>
            </p:cNvSpPr>
            <p:nvPr/>
          </p:nvSpPr>
          <p:spPr bwMode="auto">
            <a:xfrm>
              <a:off x="4977" y="1104"/>
              <a:ext cx="715" cy="577"/>
            </a:xfrm>
            <a:prstGeom prst="rect">
              <a:avLst/>
            </a:prstGeom>
            <a:noFill/>
            <a:ln w="9525">
              <a:noFill/>
              <a:miter lim="800000"/>
              <a:headEnd/>
              <a:tailEnd/>
            </a:ln>
          </p:spPr>
          <p:txBody>
            <a:bodyPr wrap="none">
              <a:spAutoFit/>
            </a:bodyPr>
            <a:lstStyle/>
            <a:p>
              <a:pPr eaLnBrk="0" hangingPunct="0"/>
              <a:endParaRPr lang="en-US" dirty="0">
                <a:solidFill>
                  <a:srgbClr val="008000"/>
                </a:solidFill>
                <a:latin typeface="Tahoma" pitchFamily="34" charset="0"/>
              </a:endParaRPr>
            </a:p>
            <a:p>
              <a:pPr eaLnBrk="0" hangingPunct="0"/>
              <a:r>
                <a:rPr lang="en-US" dirty="0">
                  <a:solidFill>
                    <a:srgbClr val="008000"/>
                  </a:solidFill>
                  <a:latin typeface="Tahoma" pitchFamily="34" charset="0"/>
                </a:rPr>
                <a:t>No bands</a:t>
              </a:r>
            </a:p>
            <a:p>
              <a:pPr eaLnBrk="0" hangingPunct="0"/>
              <a:r>
                <a:rPr lang="en-US" dirty="0">
                  <a:solidFill>
                    <a:srgbClr val="008000"/>
                  </a:solidFill>
                  <a:latin typeface="Tahoma" pitchFamily="34" charset="0"/>
                </a:rPr>
                <a:t>identical</a:t>
              </a:r>
            </a:p>
          </p:txBody>
        </p:sp>
        <p:sp>
          <p:nvSpPr>
            <p:cNvPr id="21531" name="Line 26"/>
            <p:cNvSpPr>
              <a:spLocks noChangeShapeType="1"/>
            </p:cNvSpPr>
            <p:nvPr/>
          </p:nvSpPr>
          <p:spPr bwMode="auto">
            <a:xfrm flipH="1">
              <a:off x="5228" y="1680"/>
              <a:ext cx="52" cy="460"/>
            </a:xfrm>
            <a:prstGeom prst="line">
              <a:avLst/>
            </a:prstGeom>
            <a:noFill/>
            <a:ln w="9525">
              <a:solidFill>
                <a:schemeClr val="tx1"/>
              </a:solidFill>
              <a:round/>
              <a:headEnd/>
              <a:tailEnd type="triangle" w="med" len="med"/>
            </a:ln>
          </p:spPr>
          <p:txBody>
            <a:bodyPr/>
            <a:lstStyle/>
            <a:p>
              <a:endParaRPr lang="en-US"/>
            </a:p>
          </p:txBody>
        </p:sp>
      </p:grpSp>
      <p:grpSp>
        <p:nvGrpSpPr>
          <p:cNvPr id="5" name="Group 27"/>
          <p:cNvGrpSpPr>
            <a:grpSpLocks/>
          </p:cNvGrpSpPr>
          <p:nvPr/>
        </p:nvGrpSpPr>
        <p:grpSpPr bwMode="auto">
          <a:xfrm>
            <a:off x="6705600" y="1903413"/>
            <a:ext cx="1128713" cy="1955801"/>
            <a:chOff x="4214" y="1171"/>
            <a:chExt cx="711" cy="1232"/>
          </a:xfrm>
        </p:grpSpPr>
        <p:sp>
          <p:nvSpPr>
            <p:cNvPr id="21525" name="Text Box 28"/>
            <p:cNvSpPr txBox="1">
              <a:spLocks noChangeArrowheads="1"/>
            </p:cNvSpPr>
            <p:nvPr/>
          </p:nvSpPr>
          <p:spPr bwMode="auto">
            <a:xfrm>
              <a:off x="4272" y="2112"/>
              <a:ext cx="380"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1 -</a:t>
              </a:r>
            </a:p>
          </p:txBody>
        </p:sp>
        <p:sp>
          <p:nvSpPr>
            <p:cNvPr id="21526" name="Text Box 29"/>
            <p:cNvSpPr txBox="1">
              <a:spLocks noChangeArrowheads="1"/>
            </p:cNvSpPr>
            <p:nvPr/>
          </p:nvSpPr>
          <p:spPr bwMode="auto">
            <a:xfrm>
              <a:off x="4214" y="1171"/>
              <a:ext cx="711"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At least</a:t>
              </a:r>
            </a:p>
            <a:p>
              <a:pPr eaLnBrk="0" hangingPunct="0"/>
              <a:r>
                <a:rPr lang="en-US" dirty="0">
                  <a:solidFill>
                    <a:srgbClr val="008000"/>
                  </a:solidFill>
                  <a:latin typeface="Tahoma" pitchFamily="34" charset="0"/>
                </a:rPr>
                <a:t>one band</a:t>
              </a:r>
            </a:p>
            <a:p>
              <a:pPr eaLnBrk="0" hangingPunct="0"/>
              <a:r>
                <a:rPr lang="en-US" dirty="0">
                  <a:solidFill>
                    <a:srgbClr val="008000"/>
                  </a:solidFill>
                  <a:latin typeface="Tahoma" pitchFamily="34" charset="0"/>
                </a:rPr>
                <a:t>identical</a:t>
              </a:r>
            </a:p>
          </p:txBody>
        </p:sp>
        <p:sp>
          <p:nvSpPr>
            <p:cNvPr id="21527" name="Line 30"/>
            <p:cNvSpPr>
              <a:spLocks noChangeShapeType="1"/>
            </p:cNvSpPr>
            <p:nvPr/>
          </p:nvSpPr>
          <p:spPr bwMode="auto">
            <a:xfrm>
              <a:off x="4483" y="1728"/>
              <a:ext cx="105" cy="308"/>
            </a:xfrm>
            <a:prstGeom prst="line">
              <a:avLst/>
            </a:prstGeom>
            <a:noFill/>
            <a:ln w="9525">
              <a:solidFill>
                <a:schemeClr val="tx1"/>
              </a:solidFill>
              <a:round/>
              <a:headEnd/>
              <a:tailEnd type="triangle" w="med" len="med"/>
            </a:ln>
          </p:spPr>
          <p:txBody>
            <a:bodyPr/>
            <a:lstStyle/>
            <a:p>
              <a:endParaRPr lang="en-US"/>
            </a:p>
          </p:txBody>
        </p:sp>
      </p:grpSp>
      <p:grpSp>
        <p:nvGrpSpPr>
          <p:cNvPr id="6" name="Group 31"/>
          <p:cNvGrpSpPr>
            <a:grpSpLocks/>
          </p:cNvGrpSpPr>
          <p:nvPr/>
        </p:nvGrpSpPr>
        <p:grpSpPr bwMode="auto">
          <a:xfrm>
            <a:off x="4495800" y="3429000"/>
            <a:ext cx="2065338" cy="762000"/>
            <a:chOff x="2832" y="2160"/>
            <a:chExt cx="1301" cy="480"/>
          </a:xfrm>
        </p:grpSpPr>
        <p:sp>
          <p:nvSpPr>
            <p:cNvPr id="21523" name="Text Box 32"/>
            <p:cNvSpPr txBox="1">
              <a:spLocks noChangeArrowheads="1"/>
            </p:cNvSpPr>
            <p:nvPr/>
          </p:nvSpPr>
          <p:spPr bwMode="auto">
            <a:xfrm>
              <a:off x="3024" y="2160"/>
              <a:ext cx="1109" cy="291"/>
            </a:xfrm>
            <a:prstGeom prst="rect">
              <a:avLst/>
            </a:prstGeom>
            <a:noFill/>
            <a:ln w="9525">
              <a:noFill/>
              <a:miter lim="800000"/>
              <a:headEnd/>
              <a:tailEnd/>
            </a:ln>
          </p:spPr>
          <p:txBody>
            <a:bodyPr wrap="none">
              <a:spAutoFit/>
            </a:bodyPr>
            <a:lstStyle/>
            <a:p>
              <a:pPr eaLnBrk="0" hangingPunct="0"/>
              <a:r>
                <a:rPr lang="en-US" sz="2400" dirty="0">
                  <a:latin typeface="Tahoma" pitchFamily="34" charset="0"/>
                </a:rPr>
                <a:t>s ~ (1/b)</a:t>
              </a:r>
              <a:r>
                <a:rPr lang="en-US" sz="2400" baseline="30000" dirty="0">
                  <a:latin typeface="Tahoma" pitchFamily="34" charset="0"/>
                </a:rPr>
                <a:t>1/r </a:t>
              </a:r>
            </a:p>
          </p:txBody>
        </p:sp>
        <p:sp>
          <p:nvSpPr>
            <p:cNvPr id="21524" name="Line 33"/>
            <p:cNvSpPr>
              <a:spLocks noChangeShapeType="1"/>
            </p:cNvSpPr>
            <p:nvPr/>
          </p:nvSpPr>
          <p:spPr bwMode="auto">
            <a:xfrm flipH="1">
              <a:off x="2832" y="2496"/>
              <a:ext cx="432" cy="144"/>
            </a:xfrm>
            <a:prstGeom prst="line">
              <a:avLst/>
            </a:prstGeom>
            <a:noFill/>
            <a:ln w="9525">
              <a:solidFill>
                <a:schemeClr val="tx1"/>
              </a:solidFill>
              <a:round/>
              <a:headEnd/>
              <a:tailEnd type="triangle" w="med" len="med"/>
            </a:ln>
          </p:spPr>
          <p:txBody>
            <a:bodyPr/>
            <a:lstStyle/>
            <a:p>
              <a:endParaRPr lang="en-US"/>
            </a:p>
          </p:txBody>
        </p:sp>
      </p:grpSp>
      <p:sp>
        <p:nvSpPr>
          <p:cNvPr id="36" name="Slide Number Placeholder 35"/>
          <p:cNvSpPr>
            <a:spLocks noGrp="1"/>
          </p:cNvSpPr>
          <p:nvPr>
            <p:ph type="sldNum" sz="quarter" idx="12"/>
          </p:nvPr>
        </p:nvSpPr>
        <p:spPr/>
        <p:txBody>
          <a:bodyPr/>
          <a:lstStyle/>
          <a:p>
            <a:fld id="{19B12225-5612-419B-A8D5-4B8EEE4C217E}" type="slidenum">
              <a:rPr lang="en-US" smtClean="0"/>
              <a:pPr/>
              <a:t>46</a:t>
            </a:fld>
            <a:endParaRPr lang="en-US"/>
          </a:p>
        </p:txBody>
      </p:sp>
      <p:sp>
        <p:nvSpPr>
          <p:cNvPr id="37" name="Footer Placeholder 36"/>
          <p:cNvSpPr>
            <a:spLocks noGrp="1"/>
          </p:cNvSpPr>
          <p:nvPr>
            <p:ph type="ftr" sz="quarter" idx="11"/>
          </p:nvPr>
        </p:nvSpPr>
        <p:spPr/>
        <p:txBody>
          <a:bodyPr/>
          <a:lstStyle/>
          <a:p>
            <a:r>
              <a:rPr lang="en-US"/>
              <a:t>J. Leskovec, A. Rajaraman, J. Ullman: Mining of Massive Datasets, http://www.mmds.org</a:t>
            </a:r>
          </a:p>
        </p:txBody>
      </p:sp>
      <p:sp>
        <p:nvSpPr>
          <p:cNvPr id="38"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a:latin typeface="Tahoma" pitchFamily="34" charset="0"/>
              </a:rPr>
              <a:t>t=</a:t>
            </a:r>
            <a:r>
              <a:rPr lang="en-US" i="1" dirty="0" err="1">
                <a:latin typeface="Tahoma" pitchFamily="34" charset="0"/>
              </a:rPr>
              <a:t>sim</a:t>
            </a:r>
            <a:r>
              <a:rPr lang="en-US" i="1" dirty="0">
                <a:latin typeface="Tahoma" pitchFamily="34" charset="0"/>
              </a:rPr>
              <a:t>(C</a:t>
            </a:r>
            <a:r>
              <a:rPr lang="en-US" i="1" baseline="-25000" dirty="0">
                <a:latin typeface="Tahoma" pitchFamily="34" charset="0"/>
              </a:rPr>
              <a:t>1</a:t>
            </a:r>
            <a:r>
              <a:rPr lang="en-US" i="1" dirty="0">
                <a:latin typeface="Tahoma" pitchFamily="34" charset="0"/>
              </a:rPr>
              <a:t>, C</a:t>
            </a:r>
            <a:r>
              <a:rPr lang="en-US" i="1" baseline="-25000" dirty="0">
                <a:latin typeface="Tahoma" pitchFamily="34" charset="0"/>
              </a:rPr>
              <a:t>2</a:t>
            </a:r>
            <a:r>
              <a:rPr lang="en-US" i="1" dirty="0">
                <a:latin typeface="Tahoma" pitchFamily="34" charset="0"/>
              </a:rPr>
              <a:t>)</a:t>
            </a:r>
            <a:r>
              <a:rPr lang="en-US" dirty="0">
                <a:solidFill>
                  <a:srgbClr val="008000"/>
                </a:solidFill>
                <a:latin typeface="Tahoma" pitchFamily="34" charset="0"/>
              </a:rPr>
              <a:t> of two sets</a:t>
            </a:r>
          </a:p>
        </p:txBody>
      </p:sp>
      <p:sp>
        <p:nvSpPr>
          <p:cNvPr id="39"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40" name="Line 6"/>
          <p:cNvSpPr>
            <a:spLocks noChangeShapeType="1"/>
          </p:cNvSpPr>
          <p:nvPr/>
        </p:nvSpPr>
        <p:spPr bwMode="auto">
          <a:xfrm>
            <a:off x="5943600" y="5779532"/>
            <a:ext cx="566738" cy="0"/>
          </a:xfrm>
          <a:prstGeom prst="line">
            <a:avLst/>
          </a:prstGeom>
          <a:noFill/>
          <a:ln w="9525">
            <a:solidFill>
              <a:schemeClr val="tx1"/>
            </a:solidFill>
            <a:round/>
            <a:headEnd/>
            <a:tailEnd type="triangle" w="med" len="med"/>
          </a:ln>
        </p:spPr>
        <p:txBody>
          <a:bodyPr/>
          <a:lstStyle/>
          <a:p>
            <a:endParaRPr lang="en-US"/>
          </a:p>
        </p:txBody>
      </p:sp>
      <p:sp>
        <p:nvSpPr>
          <p:cNvPr id="41"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7445632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Example: </a:t>
            </a:r>
            <a:r>
              <a:rPr lang="en-US" i="1" dirty="0"/>
              <a:t>b</a:t>
            </a:r>
            <a:r>
              <a:rPr lang="en-US" dirty="0"/>
              <a:t>  = 20; </a:t>
            </a:r>
            <a:r>
              <a:rPr lang="en-US" i="1" dirty="0"/>
              <a:t>r</a:t>
            </a:r>
            <a:r>
              <a:rPr lang="en-US" dirty="0"/>
              <a:t>  = 5</a:t>
            </a:r>
          </a:p>
        </p:txBody>
      </p:sp>
      <p:sp>
        <p:nvSpPr>
          <p:cNvPr id="9" name="Content Placeholder 8"/>
          <p:cNvSpPr>
            <a:spLocks noGrp="1"/>
          </p:cNvSpPr>
          <p:nvPr>
            <p:ph idx="1"/>
          </p:nvPr>
        </p:nvSpPr>
        <p:spPr/>
        <p:txBody>
          <a:bodyPr/>
          <a:lstStyle/>
          <a:p>
            <a:r>
              <a:rPr lang="en-US" b="1" dirty="0">
                <a:solidFill>
                  <a:srgbClr val="0000FF"/>
                </a:solidFill>
              </a:rPr>
              <a:t>Similarity threshold s</a:t>
            </a:r>
          </a:p>
          <a:p>
            <a:r>
              <a:rPr lang="en-US" b="1" dirty="0">
                <a:solidFill>
                  <a:srgbClr val="D60093"/>
                </a:solidFill>
              </a:rPr>
              <a:t>Prob. that at least 1 band is identical:</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47</a:t>
            </a:fld>
            <a:endParaRPr lang="en-US"/>
          </a:p>
        </p:txBody>
      </p:sp>
      <p:graphicFrame>
        <p:nvGraphicFramePr>
          <p:cNvPr id="68611" name="Group 3"/>
          <p:cNvGraphicFramePr>
            <a:graphicFrameLocks noGrp="1"/>
          </p:cNvGraphicFramePr>
          <p:nvPr>
            <p:extLst>
              <p:ext uri="{D42A27DB-BD31-4B8C-83A1-F6EECF244321}">
                <p14:modId xmlns:p14="http://schemas.microsoft.com/office/powerpoint/2010/main" val="1620023594"/>
              </p:ext>
            </p:extLst>
          </p:nvPr>
        </p:nvGraphicFramePr>
        <p:xfrm>
          <a:off x="3124200" y="2484120"/>
          <a:ext cx="3124200" cy="4145280"/>
        </p:xfrm>
        <a:graphic>
          <a:graphicData uri="http://schemas.openxmlformats.org/drawingml/2006/table">
            <a:tbl>
              <a:tblPr/>
              <a:tblGrid>
                <a:gridCol w="762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Arial" charset="0"/>
                          <a:ea typeface="ＭＳ Ｐゴシック" charset="-128"/>
                          <a:cs typeface="ＭＳ Ｐゴシック" charset="-128"/>
                        </a:rPr>
                        <a:t>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128"/>
                          <a:cs typeface="ＭＳ Ｐゴシック" charset="-128"/>
                        </a:rPr>
                        <a:t> 1-(1-s</a:t>
                      </a:r>
                      <a:r>
                        <a:rPr kumimoji="0" lang="en-US" sz="2800" b="1" i="0" u="none" strike="noStrike" cap="none" normalizeH="0" baseline="30000">
                          <a:ln>
                            <a:noFill/>
                          </a:ln>
                          <a:solidFill>
                            <a:schemeClr val="tx1"/>
                          </a:solidFill>
                          <a:effectLst/>
                          <a:latin typeface="Arial" charset="0"/>
                          <a:ea typeface="ＭＳ Ｐゴシック" charset="-128"/>
                          <a:cs typeface="ＭＳ Ｐゴシック" charset="-128"/>
                        </a:rPr>
                        <a:t>r</a:t>
                      </a:r>
                      <a:r>
                        <a:rPr kumimoji="0" lang="en-US" sz="2800" b="1" i="0" u="none" strike="noStrike" cap="none" normalizeH="0" baseline="0">
                          <a:ln>
                            <a:noFill/>
                          </a:ln>
                          <a:solidFill>
                            <a:schemeClr val="tx1"/>
                          </a:solidFill>
                          <a:effectLst/>
                          <a:latin typeface="Arial" charset="0"/>
                          <a:ea typeface="ＭＳ Ｐゴシック" charset="-128"/>
                          <a:cs typeface="ＭＳ Ｐゴシック" charset="-128"/>
                        </a:rPr>
                        <a:t>)</a:t>
                      </a:r>
                      <a:r>
                        <a:rPr kumimoji="0" lang="en-US" sz="2800" b="1" i="0" u="none" strike="noStrike" cap="none" normalizeH="0" baseline="30000">
                          <a:ln>
                            <a:noFill/>
                          </a:ln>
                          <a:solidFill>
                            <a:schemeClr val="tx1"/>
                          </a:solidFill>
                          <a:effectLst/>
                          <a:latin typeface="Arial" charset="0"/>
                          <a:ea typeface="ＭＳ Ｐゴシック" charset="-128"/>
                          <a:cs typeface="ＭＳ Ｐゴシック" charset="-128"/>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.186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.470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.802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.975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.9996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7437749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Picking </a:t>
            </a:r>
            <a:r>
              <a:rPr lang="en-US" i="1" dirty="0"/>
              <a:t>r</a:t>
            </a:r>
            <a:r>
              <a:rPr lang="en-US" dirty="0"/>
              <a:t> and </a:t>
            </a:r>
            <a:r>
              <a:rPr lang="en-US" i="1" dirty="0"/>
              <a:t>b</a:t>
            </a:r>
            <a:r>
              <a:rPr lang="en-US" dirty="0"/>
              <a:t>: The S-curve</a:t>
            </a:r>
          </a:p>
        </p:txBody>
      </p:sp>
      <p:sp>
        <p:nvSpPr>
          <p:cNvPr id="3" name="Content Placeholder 2"/>
          <p:cNvSpPr>
            <a:spLocks noGrp="1"/>
          </p:cNvSpPr>
          <p:nvPr>
            <p:ph idx="1"/>
          </p:nvPr>
        </p:nvSpPr>
        <p:spPr>
          <a:xfrm>
            <a:off x="457200" y="1371601"/>
            <a:ext cx="8229600" cy="1371600"/>
          </a:xfrm>
        </p:spPr>
        <p:txBody>
          <a:bodyPr/>
          <a:lstStyle/>
          <a:p>
            <a:r>
              <a:rPr lang="en-US" b="1" dirty="0">
                <a:solidFill>
                  <a:srgbClr val="D60093"/>
                </a:solidFill>
              </a:rPr>
              <a:t>Picking </a:t>
            </a:r>
            <a:r>
              <a:rPr lang="en-US" b="1" i="1" dirty="0">
                <a:solidFill>
                  <a:srgbClr val="D60093"/>
                </a:solidFill>
              </a:rPr>
              <a:t>r</a:t>
            </a:r>
            <a:r>
              <a:rPr lang="en-US" b="1" dirty="0">
                <a:solidFill>
                  <a:srgbClr val="D60093"/>
                </a:solidFill>
              </a:rPr>
              <a:t> and </a:t>
            </a:r>
            <a:r>
              <a:rPr lang="en-US" b="1" i="1" dirty="0">
                <a:solidFill>
                  <a:srgbClr val="D60093"/>
                </a:solidFill>
              </a:rPr>
              <a:t>b</a:t>
            </a:r>
            <a:r>
              <a:rPr lang="en-US" b="1" dirty="0">
                <a:solidFill>
                  <a:srgbClr val="D60093"/>
                </a:solidFill>
              </a:rPr>
              <a:t> to get the best S-curve</a:t>
            </a:r>
          </a:p>
          <a:p>
            <a:pPr lvl="1"/>
            <a:r>
              <a:rPr lang="en-US" dirty="0"/>
              <a:t>50 hash-functions (r=5, b=10)</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48</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1828800" y="2427288"/>
            <a:ext cx="3906650" cy="3516312"/>
          </a:xfrm>
          <a:prstGeom prst="rect">
            <a:avLst/>
          </a:prstGeom>
          <a:noFill/>
          <a:ln w="9525">
            <a:noFill/>
            <a:miter lim="800000"/>
            <a:headEnd/>
            <a:tailEnd/>
          </a:ln>
          <a:effectLst/>
        </p:spPr>
      </p:pic>
      <p:cxnSp>
        <p:nvCxnSpPr>
          <p:cNvPr id="15" name="Straight Connector 14"/>
          <p:cNvCxnSpPr/>
          <p:nvPr/>
        </p:nvCxnSpPr>
        <p:spPr>
          <a:xfrm rot="5400000" flipH="1" flipV="1">
            <a:off x="2763252" y="4107700"/>
            <a:ext cx="2803360" cy="52136"/>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9" name="Freeform 18"/>
          <p:cNvSpPr/>
          <p:nvPr/>
        </p:nvSpPr>
        <p:spPr>
          <a:xfrm>
            <a:off x="4193674" y="2718720"/>
            <a:ext cx="566821" cy="1053431"/>
          </a:xfrm>
          <a:custGeom>
            <a:avLst/>
            <a:gdLst>
              <a:gd name="connsiteX0" fmla="*/ 0 w 566821"/>
              <a:gd name="connsiteY0" fmla="*/ 1053431 h 1053431"/>
              <a:gd name="connsiteX1" fmla="*/ 32084 w 566821"/>
              <a:gd name="connsiteY1" fmla="*/ 0 h 1053431"/>
              <a:gd name="connsiteX2" fmla="*/ 566821 w 566821"/>
              <a:gd name="connsiteY2" fmla="*/ 0 h 1053431"/>
              <a:gd name="connsiteX3" fmla="*/ 422442 w 566821"/>
              <a:gd name="connsiteY3" fmla="*/ 96252 h 1053431"/>
              <a:gd name="connsiteX4" fmla="*/ 288758 w 566821"/>
              <a:gd name="connsiteY4" fmla="*/ 288757 h 1053431"/>
              <a:gd name="connsiteX5" fmla="*/ 165768 w 566821"/>
              <a:gd name="connsiteY5" fmla="*/ 572168 h 1053431"/>
              <a:gd name="connsiteX6" fmla="*/ 0 w 566821"/>
              <a:gd name="connsiteY6" fmla="*/ 1053431 h 10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21" h="1053431">
                <a:moveTo>
                  <a:pt x="0" y="1053431"/>
                </a:moveTo>
                <a:lnTo>
                  <a:pt x="32084" y="0"/>
                </a:lnTo>
                <a:lnTo>
                  <a:pt x="566821" y="0"/>
                </a:lnTo>
                <a:lnTo>
                  <a:pt x="422442" y="96252"/>
                </a:lnTo>
                <a:lnTo>
                  <a:pt x="288758" y="288757"/>
                </a:lnTo>
                <a:lnTo>
                  <a:pt x="165768" y="572168"/>
                </a:lnTo>
                <a:lnTo>
                  <a:pt x="0" y="1053431"/>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Freeform 19"/>
          <p:cNvSpPr/>
          <p:nvPr/>
        </p:nvSpPr>
        <p:spPr>
          <a:xfrm>
            <a:off x="3183021" y="3996741"/>
            <a:ext cx="973221" cy="1550736"/>
          </a:xfrm>
          <a:custGeom>
            <a:avLst/>
            <a:gdLst>
              <a:gd name="connsiteX0" fmla="*/ 973221 w 973221"/>
              <a:gd name="connsiteY0" fmla="*/ 0 h 1550736"/>
              <a:gd name="connsiteX1" fmla="*/ 941137 w 973221"/>
              <a:gd name="connsiteY1" fmla="*/ 1545389 h 1550736"/>
              <a:gd name="connsiteX2" fmla="*/ 0 w 973221"/>
              <a:gd name="connsiteY2" fmla="*/ 1550736 h 1550736"/>
              <a:gd name="connsiteX3" fmla="*/ 315495 w 973221"/>
              <a:gd name="connsiteY3" fmla="*/ 1374273 h 1550736"/>
              <a:gd name="connsiteX4" fmla="*/ 577516 w 973221"/>
              <a:gd name="connsiteY4" fmla="*/ 1016000 h 1550736"/>
              <a:gd name="connsiteX5" fmla="*/ 802105 w 973221"/>
              <a:gd name="connsiteY5" fmla="*/ 534736 h 1550736"/>
              <a:gd name="connsiteX6" fmla="*/ 973221 w 973221"/>
              <a:gd name="connsiteY6" fmla="*/ 0 h 15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221" h="1550736">
                <a:moveTo>
                  <a:pt x="973221" y="0"/>
                </a:moveTo>
                <a:lnTo>
                  <a:pt x="941137" y="1545389"/>
                </a:lnTo>
                <a:lnTo>
                  <a:pt x="0" y="1550736"/>
                </a:lnTo>
                <a:lnTo>
                  <a:pt x="315495" y="1374273"/>
                </a:lnTo>
                <a:lnTo>
                  <a:pt x="577516" y="1016000"/>
                </a:lnTo>
                <a:lnTo>
                  <a:pt x="802105" y="534736"/>
                </a:lnTo>
                <a:lnTo>
                  <a:pt x="97322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91200" y="4876800"/>
            <a:ext cx="3101618" cy="646331"/>
          </a:xfrm>
          <a:prstGeom prst="rect">
            <a:avLst/>
          </a:prstGeom>
          <a:noFill/>
        </p:spPr>
        <p:txBody>
          <a:bodyPr wrap="none" rtlCol="0">
            <a:spAutoFit/>
          </a:bodyPr>
          <a:lstStyle/>
          <a:p>
            <a:r>
              <a:rPr lang="en-US" b="1" dirty="0">
                <a:solidFill>
                  <a:schemeClr val="accent2"/>
                </a:solidFill>
              </a:rPr>
              <a:t>Blue area</a:t>
            </a:r>
            <a:r>
              <a:rPr lang="en-US" b="1" dirty="0"/>
              <a:t>:</a:t>
            </a:r>
            <a:r>
              <a:rPr lang="en-US" dirty="0"/>
              <a:t> False Negative rate</a:t>
            </a:r>
          </a:p>
          <a:p>
            <a:r>
              <a:rPr lang="en-US" b="1" dirty="0">
                <a:solidFill>
                  <a:schemeClr val="accent4"/>
                </a:solidFill>
              </a:rPr>
              <a:t>Green area</a:t>
            </a:r>
            <a:r>
              <a:rPr lang="en-US" b="1" dirty="0"/>
              <a:t>:</a:t>
            </a:r>
            <a:r>
              <a:rPr lang="en-US" dirty="0"/>
              <a:t> False Positive rate</a:t>
            </a:r>
          </a:p>
        </p:txBody>
      </p:sp>
      <p:sp>
        <p:nvSpPr>
          <p:cNvPr id="22" name="TextBox 21"/>
          <p:cNvSpPr txBox="1"/>
          <p:nvPr/>
        </p:nvSpPr>
        <p:spPr>
          <a:xfrm>
            <a:off x="3505200" y="5791200"/>
            <a:ext cx="1095172" cy="369332"/>
          </a:xfrm>
          <a:prstGeom prst="rect">
            <a:avLst/>
          </a:prstGeom>
          <a:noFill/>
        </p:spPr>
        <p:txBody>
          <a:bodyPr wrap="none" rtlCol="0">
            <a:spAutoFit/>
          </a:bodyPr>
          <a:lstStyle/>
          <a:p>
            <a:r>
              <a:rPr lang="en-US" dirty="0"/>
              <a:t>Similarity</a:t>
            </a:r>
          </a:p>
        </p:txBody>
      </p:sp>
      <p:sp>
        <p:nvSpPr>
          <p:cNvPr id="23" name="TextBox 22"/>
          <p:cNvSpPr txBox="1"/>
          <p:nvPr/>
        </p:nvSpPr>
        <p:spPr>
          <a:xfrm rot="16200000">
            <a:off x="784387" y="3940013"/>
            <a:ext cx="2305759" cy="369332"/>
          </a:xfrm>
          <a:prstGeom prst="rect">
            <a:avLst/>
          </a:prstGeom>
          <a:noFill/>
        </p:spPr>
        <p:txBody>
          <a:bodyPr wrap="none" rtlCol="0">
            <a:spAutoFit/>
          </a:bodyPr>
          <a:lstStyle/>
          <a:p>
            <a:r>
              <a:rPr lang="en-US" dirty="0"/>
              <a:t>Prob. sharing a bucket</a:t>
            </a:r>
          </a:p>
        </p:txBody>
      </p:sp>
    </p:spTree>
    <p:extLst>
      <p:ext uri="{BB962C8B-B14F-4D97-AF65-F5344CB8AC3E}">
        <p14:creationId xmlns:p14="http://schemas.microsoft.com/office/powerpoint/2010/main" val="170798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LSH Summary</a:t>
            </a:r>
          </a:p>
        </p:txBody>
      </p:sp>
      <p:sp>
        <p:nvSpPr>
          <p:cNvPr id="23555" name="Rectangle 3"/>
          <p:cNvSpPr>
            <a:spLocks noGrp="1" noChangeArrowheads="1"/>
          </p:cNvSpPr>
          <p:nvPr>
            <p:ph idx="1"/>
          </p:nvPr>
        </p:nvSpPr>
        <p:spPr>
          <a:xfrm>
            <a:off x="457200" y="1295400"/>
            <a:ext cx="7924800" cy="5257801"/>
          </a:xfrm>
        </p:spPr>
        <p:txBody>
          <a:bodyPr/>
          <a:lstStyle/>
          <a:p>
            <a:pPr>
              <a:lnSpc>
                <a:spcPct val="90000"/>
              </a:lnSpc>
            </a:pPr>
            <a:r>
              <a:rPr lang="en-US" dirty="0">
                <a:solidFill>
                  <a:srgbClr val="0000FF"/>
                </a:solidFill>
              </a:rPr>
              <a:t>Tune </a:t>
            </a:r>
            <a:r>
              <a:rPr lang="en-US" b="1" i="1" dirty="0">
                <a:solidFill>
                  <a:srgbClr val="0000FF"/>
                </a:solidFill>
              </a:rPr>
              <a:t>M, b, r</a:t>
            </a:r>
            <a:r>
              <a:rPr lang="en-US" dirty="0">
                <a:solidFill>
                  <a:srgbClr val="0000FF"/>
                </a:solidFill>
              </a:rPr>
              <a:t> to get almost all pairs with similar signatures, but eliminate most pairs that do not have similar signatures</a:t>
            </a:r>
          </a:p>
          <a:p>
            <a:pPr lvl="8">
              <a:lnSpc>
                <a:spcPct val="90000"/>
              </a:lnSpc>
            </a:pPr>
            <a:endParaRPr lang="en-US" dirty="0"/>
          </a:p>
          <a:p>
            <a:pPr>
              <a:lnSpc>
                <a:spcPct val="90000"/>
              </a:lnSpc>
            </a:pPr>
            <a:r>
              <a:rPr lang="en-US" dirty="0"/>
              <a:t>Check in main memory that </a:t>
            </a:r>
            <a:r>
              <a:rPr lang="en-US" b="1" dirty="0"/>
              <a:t>candidate pairs</a:t>
            </a:r>
            <a:r>
              <a:rPr lang="en-US" dirty="0"/>
              <a:t> really do have </a:t>
            </a:r>
            <a:r>
              <a:rPr lang="en-US" b="1" dirty="0"/>
              <a:t>similar signatures</a:t>
            </a:r>
          </a:p>
          <a:p>
            <a:pPr lvl="8">
              <a:lnSpc>
                <a:spcPct val="90000"/>
              </a:lnSpc>
            </a:pPr>
            <a:endParaRPr lang="en-US" dirty="0"/>
          </a:p>
          <a:p>
            <a:pPr>
              <a:lnSpc>
                <a:spcPct val="90000"/>
              </a:lnSpc>
            </a:pPr>
            <a:r>
              <a:rPr lang="en-US" b="1" dirty="0">
                <a:solidFill>
                  <a:srgbClr val="D60093"/>
                </a:solidFill>
              </a:rPr>
              <a:t>Optional:</a:t>
            </a:r>
            <a:r>
              <a:rPr lang="en-US" dirty="0">
                <a:solidFill>
                  <a:srgbClr val="D60093"/>
                </a:solidFill>
              </a:rPr>
              <a:t> </a:t>
            </a:r>
            <a:r>
              <a:rPr lang="en-US" dirty="0"/>
              <a:t>In another pass through data, check that the remaining candidate pairs really represent similar documents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49</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6459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0002_scenery_00022_192691632_7262b1a623_69_86901650@N00"/>
          <p:cNvPicPr>
            <a:picLocks noChangeAspect="1" noChangeArrowheads="1"/>
          </p:cNvPicPr>
          <p:nvPr/>
        </p:nvPicPr>
        <p:blipFill>
          <a:blip r:embed="rId3" cstate="print"/>
          <a:srcRect/>
          <a:stretch>
            <a:fillRect/>
          </a:stretch>
        </p:blipFill>
        <p:spPr bwMode="auto">
          <a:xfrm>
            <a:off x="990600" y="4529137"/>
            <a:ext cx="1204913" cy="1604963"/>
          </a:xfrm>
          <a:prstGeom prst="rect">
            <a:avLst/>
          </a:prstGeom>
          <a:noFill/>
        </p:spPr>
      </p:pic>
      <p:pic>
        <p:nvPicPr>
          <p:cNvPr id="153603" name="Picture 3" descr="0003_unlabelled_jlandscape-0007_image_007067"/>
          <p:cNvPicPr>
            <a:picLocks noChangeAspect="1" noChangeArrowheads="1"/>
          </p:cNvPicPr>
          <p:nvPr/>
        </p:nvPicPr>
        <p:blipFill>
          <a:blip r:embed="rId4" cstate="print"/>
          <a:srcRect/>
          <a:stretch>
            <a:fillRect/>
          </a:stretch>
        </p:blipFill>
        <p:spPr bwMode="auto">
          <a:xfrm>
            <a:off x="914400" y="1752600"/>
            <a:ext cx="1141413" cy="1524000"/>
          </a:xfrm>
          <a:prstGeom prst="rect">
            <a:avLst/>
          </a:prstGeom>
          <a:noFill/>
        </p:spPr>
      </p:pic>
      <p:pic>
        <p:nvPicPr>
          <p:cNvPr id="153604" name="Picture 4" descr="0004_scenery_00034_306202524_c6a3a17925_105_54201875@N00"/>
          <p:cNvPicPr>
            <a:picLocks noChangeAspect="1" noChangeArrowheads="1"/>
          </p:cNvPicPr>
          <p:nvPr/>
        </p:nvPicPr>
        <p:blipFill>
          <a:blip r:embed="rId5" cstate="print"/>
          <a:srcRect/>
          <a:stretch>
            <a:fillRect/>
          </a:stretch>
        </p:blipFill>
        <p:spPr bwMode="auto">
          <a:xfrm>
            <a:off x="2819400" y="5062537"/>
            <a:ext cx="1581150" cy="1185863"/>
          </a:xfrm>
          <a:prstGeom prst="rect">
            <a:avLst/>
          </a:prstGeom>
          <a:noFill/>
        </p:spPr>
      </p:pic>
      <p:pic>
        <p:nvPicPr>
          <p:cNvPr id="153605" name="Picture 5" descr="0005_unlabelled_landscape-0051_image_051342"/>
          <p:cNvPicPr>
            <a:picLocks noChangeAspect="1" noChangeArrowheads="1"/>
          </p:cNvPicPr>
          <p:nvPr/>
        </p:nvPicPr>
        <p:blipFill>
          <a:blip r:embed="rId6" cstate="print"/>
          <a:srcRect/>
          <a:stretch>
            <a:fillRect/>
          </a:stretch>
        </p:blipFill>
        <p:spPr bwMode="auto">
          <a:xfrm>
            <a:off x="2590800" y="1277938"/>
            <a:ext cx="1447800" cy="1084262"/>
          </a:xfrm>
          <a:prstGeom prst="rect">
            <a:avLst/>
          </a:prstGeom>
          <a:noFill/>
        </p:spPr>
      </p:pic>
      <p:pic>
        <p:nvPicPr>
          <p:cNvPr id="153606" name="Picture 6" descr="0006_vacation_00015_34293411_a0921e9bb9_23_36083508@N00"/>
          <p:cNvPicPr>
            <a:picLocks noChangeAspect="1" noChangeArrowheads="1"/>
          </p:cNvPicPr>
          <p:nvPr/>
        </p:nvPicPr>
        <p:blipFill>
          <a:blip r:embed="rId7" cstate="print"/>
          <a:srcRect/>
          <a:stretch>
            <a:fillRect/>
          </a:stretch>
        </p:blipFill>
        <p:spPr bwMode="auto">
          <a:xfrm>
            <a:off x="7234238" y="3133725"/>
            <a:ext cx="1604962" cy="1209675"/>
          </a:xfrm>
          <a:prstGeom prst="rect">
            <a:avLst/>
          </a:prstGeom>
          <a:noFill/>
        </p:spPr>
      </p:pic>
      <p:pic>
        <p:nvPicPr>
          <p:cNvPr id="153607" name="Picture 7" descr="0007_river_00094_101141378_afffb5b74b_28_99737037@N00"/>
          <p:cNvPicPr>
            <a:picLocks noChangeAspect="1" noChangeArrowheads="1"/>
          </p:cNvPicPr>
          <p:nvPr/>
        </p:nvPicPr>
        <p:blipFill>
          <a:blip r:embed="rId8" cstate="print"/>
          <a:srcRect/>
          <a:stretch>
            <a:fillRect/>
          </a:stretch>
        </p:blipFill>
        <p:spPr bwMode="auto">
          <a:xfrm>
            <a:off x="4876800" y="4910137"/>
            <a:ext cx="1604963" cy="1203325"/>
          </a:xfrm>
          <a:prstGeom prst="rect">
            <a:avLst/>
          </a:prstGeom>
          <a:noFill/>
        </p:spPr>
      </p:pic>
      <p:pic>
        <p:nvPicPr>
          <p:cNvPr id="153608" name="Picture 8" descr="0008_vacation_00075_73543768_2b41c11284_34_45447737@N00"/>
          <p:cNvPicPr>
            <a:picLocks noChangeAspect="1" noChangeArrowheads="1"/>
          </p:cNvPicPr>
          <p:nvPr/>
        </p:nvPicPr>
        <p:blipFill>
          <a:blip r:embed="rId9" cstate="print"/>
          <a:srcRect/>
          <a:stretch>
            <a:fillRect/>
          </a:stretch>
        </p:blipFill>
        <p:spPr bwMode="auto">
          <a:xfrm>
            <a:off x="304800" y="3316287"/>
            <a:ext cx="1371600" cy="1027113"/>
          </a:xfrm>
          <a:prstGeom prst="rect">
            <a:avLst/>
          </a:prstGeom>
          <a:noFill/>
        </p:spPr>
      </p:pic>
      <p:pic>
        <p:nvPicPr>
          <p:cNvPr id="153609" name="Picture 9" descr="0009_vacation2_00011_93849155_618bf94392_15_81504796@N00"/>
          <p:cNvPicPr>
            <a:picLocks noChangeAspect="1" noChangeArrowheads="1"/>
          </p:cNvPicPr>
          <p:nvPr/>
        </p:nvPicPr>
        <p:blipFill>
          <a:blip r:embed="rId10" cstate="print"/>
          <a:srcRect/>
          <a:stretch>
            <a:fillRect/>
          </a:stretch>
        </p:blipFill>
        <p:spPr bwMode="auto">
          <a:xfrm>
            <a:off x="6858000" y="1828800"/>
            <a:ext cx="1604963" cy="1198563"/>
          </a:xfrm>
          <a:prstGeom prst="rect">
            <a:avLst/>
          </a:prstGeom>
          <a:noFill/>
        </p:spPr>
      </p:pic>
      <p:pic>
        <p:nvPicPr>
          <p:cNvPr id="153610" name="Picture 10" descr="0010_scenic_00019_374590006_2c5ef01699_143_86537549@N00"/>
          <p:cNvPicPr>
            <a:picLocks noChangeAspect="1" noChangeArrowheads="1"/>
          </p:cNvPicPr>
          <p:nvPr/>
        </p:nvPicPr>
        <p:blipFill>
          <a:blip r:embed="rId11" cstate="print"/>
          <a:srcRect/>
          <a:stretch>
            <a:fillRect/>
          </a:stretch>
        </p:blipFill>
        <p:spPr bwMode="auto">
          <a:xfrm>
            <a:off x="7010400" y="4491038"/>
            <a:ext cx="1204912" cy="1604962"/>
          </a:xfrm>
          <a:prstGeom prst="rect">
            <a:avLst/>
          </a:prstGeom>
          <a:noFill/>
        </p:spPr>
      </p:pic>
      <p:pic>
        <p:nvPicPr>
          <p:cNvPr id="153611" name="Picture 11" descr="0001_water_00065_77917326_c4a2ec3423_38_57366077@N00"/>
          <p:cNvPicPr>
            <a:picLocks noChangeAspect="1" noChangeArrowheads="1"/>
          </p:cNvPicPr>
          <p:nvPr/>
        </p:nvPicPr>
        <p:blipFill>
          <a:blip r:embed="rId12" cstate="print"/>
          <a:srcRect/>
          <a:stretch>
            <a:fillRect/>
          </a:stretch>
        </p:blipFill>
        <p:spPr bwMode="auto">
          <a:xfrm>
            <a:off x="4567238" y="1311275"/>
            <a:ext cx="1604962" cy="1203325"/>
          </a:xfrm>
          <a:prstGeom prst="rect">
            <a:avLst/>
          </a:prstGeom>
          <a:noFill/>
        </p:spPr>
      </p:pic>
      <p:sp>
        <p:nvSpPr>
          <p:cNvPr id="153613" name="Text Box 13"/>
          <p:cNvSpPr txBox="1">
            <a:spLocks noChangeArrowheads="1"/>
          </p:cNvSpPr>
          <p:nvPr/>
        </p:nvSpPr>
        <p:spPr bwMode="auto">
          <a:xfrm>
            <a:off x="914400" y="6243935"/>
            <a:ext cx="7543800" cy="461665"/>
          </a:xfrm>
          <a:prstGeom prst="rect">
            <a:avLst/>
          </a:prstGeom>
          <a:noFill/>
          <a:ln w="9525" algn="ctr">
            <a:noFill/>
            <a:miter lim="800000"/>
            <a:headEnd/>
            <a:tailEnd/>
          </a:ln>
          <a:effectLst/>
        </p:spPr>
        <p:txBody>
          <a:bodyPr wrap="square">
            <a:spAutoFit/>
          </a:bodyPr>
          <a:lstStyle/>
          <a:p>
            <a:pPr>
              <a:spcBef>
                <a:spcPct val="50000"/>
              </a:spcBef>
            </a:pPr>
            <a:r>
              <a:rPr lang="en-US" sz="2400" b="1" dirty="0"/>
              <a:t>10 nearest neighbors from a collection of 20,000 images</a:t>
            </a:r>
          </a:p>
        </p:txBody>
      </p:sp>
      <p:pic>
        <p:nvPicPr>
          <p:cNvPr id="15" name="Picture 2" descr="teaser_input"/>
          <p:cNvPicPr>
            <a:picLocks noChangeAspect="1" noChangeArrowheads="1"/>
          </p:cNvPicPr>
          <p:nvPr/>
        </p:nvPicPr>
        <p:blipFill>
          <a:blip r:embed="rId13" cstate="print"/>
          <a:srcRect/>
          <a:stretch>
            <a:fillRect/>
          </a:stretch>
        </p:blipFill>
        <p:spPr bwMode="auto">
          <a:xfrm>
            <a:off x="3624263" y="2997200"/>
            <a:ext cx="1895475" cy="1422400"/>
          </a:xfrm>
          <a:prstGeom prst="rect">
            <a:avLst/>
          </a:prstGeom>
          <a:noFill/>
        </p:spPr>
      </p:pic>
      <p:sp>
        <p:nvSpPr>
          <p:cNvPr id="18" name="Title 17"/>
          <p:cNvSpPr>
            <a:spLocks noGrp="1"/>
          </p:cNvSpPr>
          <p:nvPr>
            <p:ph type="title"/>
          </p:nvPr>
        </p:nvSpPr>
        <p:spPr/>
        <p:txBody>
          <a:bodyPr/>
          <a:lstStyle/>
          <a:p>
            <a:r>
              <a:rPr lang="en-US" dirty="0"/>
              <a:t>Scene Completion Problem </a:t>
            </a:r>
          </a:p>
        </p:txBody>
      </p:sp>
      <p:sp>
        <p:nvSpPr>
          <p:cNvPr id="21" name="Footer Placeholder 20"/>
          <p:cNvSpPr>
            <a:spLocks noGrp="1"/>
          </p:cNvSpPr>
          <p:nvPr>
            <p:ph type="ftr" sz="quarter" idx="11"/>
          </p:nvPr>
        </p:nvSpPr>
        <p:spPr/>
        <p:txBody>
          <a:bodyPr/>
          <a:lstStyle/>
          <a:p>
            <a:r>
              <a:rPr lang="en-US"/>
              <a:t>J. Leskovec, A. Rajaraman, J. Ullman: Mining of Massive Datasets, http://www.mmds.org</a:t>
            </a:r>
          </a:p>
        </p:txBody>
      </p:sp>
      <p:sp>
        <p:nvSpPr>
          <p:cNvPr id="20" name="Slide Number Placeholder 19"/>
          <p:cNvSpPr>
            <a:spLocks noGrp="1"/>
          </p:cNvSpPr>
          <p:nvPr>
            <p:ph type="sldNum" sz="quarter" idx="12"/>
          </p:nvPr>
        </p:nvSpPr>
        <p:spPr/>
        <p:txBody>
          <a:bodyPr/>
          <a:lstStyle/>
          <a:p>
            <a:fld id="{19B12225-5612-419B-A8D5-4B8EEE4C217E}" type="slidenum">
              <a:rPr lang="en-US" smtClean="0"/>
              <a:pPr/>
              <a:t>5</a:t>
            </a:fld>
            <a:endParaRPr lang="en-US"/>
          </a:p>
        </p:txBody>
      </p:sp>
      <p:sp>
        <p:nvSpPr>
          <p:cNvPr id="22" name="Text Box 6"/>
          <p:cNvSpPr txBox="1">
            <a:spLocks noChangeArrowheads="1"/>
          </p:cNvSpPr>
          <p:nvPr/>
        </p:nvSpPr>
        <p:spPr bwMode="auto">
          <a:xfrm>
            <a:off x="5741017" y="0"/>
            <a:ext cx="3402983" cy="369332"/>
          </a:xfrm>
          <a:prstGeom prst="rect">
            <a:avLst/>
          </a:prstGeom>
          <a:noFill/>
          <a:ln w="9525">
            <a:noFill/>
            <a:miter lim="800000"/>
            <a:headEnd/>
            <a:tailEnd/>
          </a:ln>
          <a:effectLst/>
        </p:spPr>
        <p:txBody>
          <a:bodyPr wrap="none">
            <a:spAutoFit/>
          </a:bodyPr>
          <a:lstStyle/>
          <a:p>
            <a:pPr algn="r"/>
            <a:r>
              <a:rPr lang="en-US" dirty="0">
                <a:solidFill>
                  <a:schemeClr val="bg1"/>
                </a:solidFill>
              </a:rPr>
              <a:t>[Hays and </a:t>
            </a:r>
            <a:r>
              <a:rPr lang="en-US" dirty="0" err="1">
                <a:solidFill>
                  <a:schemeClr val="bg1"/>
                </a:solidFill>
              </a:rPr>
              <a:t>Efros</a:t>
            </a:r>
            <a:r>
              <a:rPr lang="en-US" dirty="0">
                <a:solidFill>
                  <a:schemeClr val="bg1"/>
                </a:solidFill>
              </a:rPr>
              <a:t>, SIGGRAPH 2007]</a:t>
            </a:r>
          </a:p>
        </p:txBody>
      </p:sp>
    </p:spTree>
    <p:extLst>
      <p:ext uri="{BB962C8B-B14F-4D97-AF65-F5344CB8AC3E}">
        <p14:creationId xmlns:p14="http://schemas.microsoft.com/office/powerpoint/2010/main" val="165010903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Summary: 3 Steps</a:t>
            </a:r>
            <a:endParaRPr lang="en-US" dirty="0"/>
          </a:p>
        </p:txBody>
      </p:sp>
      <p:sp>
        <p:nvSpPr>
          <p:cNvPr id="62467" name="Rectangle 3"/>
          <p:cNvSpPr>
            <a:spLocks noGrp="1" noChangeArrowheads="1"/>
          </p:cNvSpPr>
          <p:nvPr>
            <p:ph idx="1"/>
          </p:nvPr>
        </p:nvSpPr>
        <p:spPr>
          <a:xfrm>
            <a:off x="457200" y="1295400"/>
            <a:ext cx="8534400" cy="5257801"/>
          </a:xfrm>
        </p:spPr>
        <p:txBody>
          <a:bodyPr>
            <a:normAutofit fontScale="92500"/>
          </a:bodyPr>
          <a:lstStyle/>
          <a:p>
            <a:r>
              <a:rPr lang="en-US" b="1" dirty="0">
                <a:solidFill>
                  <a:srgbClr val="D60093"/>
                </a:solidFill>
              </a:rPr>
              <a:t>Shingling:</a:t>
            </a:r>
            <a:r>
              <a:rPr lang="en-US" dirty="0"/>
              <a:t> Convert documents to sets</a:t>
            </a:r>
          </a:p>
          <a:p>
            <a:pPr lvl="1"/>
            <a:r>
              <a:rPr lang="en-US" dirty="0">
                <a:solidFill>
                  <a:srgbClr val="0000FF"/>
                </a:solidFill>
              </a:rPr>
              <a:t>We used hashing to assign each shingle an ID</a:t>
            </a:r>
          </a:p>
          <a:p>
            <a:r>
              <a:rPr lang="en-US" b="1" dirty="0" err="1">
                <a:solidFill>
                  <a:srgbClr val="D60093"/>
                </a:solidFill>
              </a:rPr>
              <a:t>MinHashing</a:t>
            </a:r>
            <a:r>
              <a:rPr lang="en-US" b="1" dirty="0">
                <a:solidFill>
                  <a:srgbClr val="D60093"/>
                </a:solidFill>
              </a:rPr>
              <a:t>: </a:t>
            </a:r>
            <a:r>
              <a:rPr lang="en-US" dirty="0"/>
              <a:t>Convert large sets to short signatures, while preserving similarity</a:t>
            </a:r>
          </a:p>
          <a:p>
            <a:pPr lvl="1"/>
            <a:r>
              <a:rPr lang="en-US" dirty="0">
                <a:solidFill>
                  <a:srgbClr val="0000FF"/>
                </a:solidFill>
              </a:rPr>
              <a:t>We used </a:t>
            </a:r>
            <a:r>
              <a:rPr lang="en-US" b="1" dirty="0">
                <a:solidFill>
                  <a:srgbClr val="0000FF"/>
                </a:solidFill>
              </a:rPr>
              <a:t>similarity preserving hashing</a:t>
            </a:r>
            <a:r>
              <a:rPr lang="en-US" dirty="0">
                <a:solidFill>
                  <a:srgbClr val="0000FF"/>
                </a:solidFill>
              </a:rPr>
              <a:t> to generate signatures with property </a:t>
            </a:r>
            <a:r>
              <a:rPr lang="en-US" b="1" dirty="0" err="1">
                <a:solidFill>
                  <a:srgbClr val="0000FF"/>
                </a:solidFill>
              </a:rPr>
              <a:t>Pr</a:t>
            </a:r>
            <a:r>
              <a:rPr lang="en-US" b="1" dirty="0">
                <a:solidFill>
                  <a:srgbClr val="0000FF"/>
                </a:solidFill>
              </a:rPr>
              <a:t>[</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1</a:t>
            </a:r>
            <a:r>
              <a:rPr lang="en-US" b="1" dirty="0">
                <a:solidFill>
                  <a:srgbClr val="0000FF"/>
                </a:solidFill>
              </a:rPr>
              <a:t>) = </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2</a:t>
            </a:r>
            <a:r>
              <a:rPr lang="en-US" b="1" dirty="0">
                <a:solidFill>
                  <a:srgbClr val="0000FF"/>
                </a:solidFill>
              </a:rPr>
              <a:t>)] = </a:t>
            </a:r>
            <a:r>
              <a:rPr lang="en-US" b="1" i="1" dirty="0" err="1">
                <a:solidFill>
                  <a:srgbClr val="0000FF"/>
                </a:solidFill>
              </a:rPr>
              <a:t>sim</a:t>
            </a:r>
            <a:r>
              <a:rPr lang="en-US" b="1" dirty="0">
                <a:solidFill>
                  <a:srgbClr val="0000FF"/>
                </a:solidFill>
              </a:rPr>
              <a:t>(C</a:t>
            </a:r>
            <a:r>
              <a:rPr lang="en-US" b="1" baseline="-25000" dirty="0">
                <a:solidFill>
                  <a:srgbClr val="0000FF"/>
                </a:solidFill>
              </a:rPr>
              <a:t>1</a:t>
            </a:r>
            <a:r>
              <a:rPr lang="en-US" b="1" dirty="0">
                <a:solidFill>
                  <a:srgbClr val="0000FF"/>
                </a:solidFill>
              </a:rPr>
              <a:t>, C</a:t>
            </a:r>
            <a:r>
              <a:rPr lang="en-US" b="1" baseline="-25000" dirty="0">
                <a:solidFill>
                  <a:srgbClr val="0000FF"/>
                </a:solidFill>
              </a:rPr>
              <a:t>2</a:t>
            </a:r>
            <a:r>
              <a:rPr lang="en-US" b="1" dirty="0">
                <a:solidFill>
                  <a:srgbClr val="0000FF"/>
                </a:solidFill>
              </a:rPr>
              <a:t>)</a:t>
            </a:r>
            <a:endParaRPr lang="en-US" dirty="0">
              <a:solidFill>
                <a:srgbClr val="0000FF"/>
              </a:solidFill>
            </a:endParaRPr>
          </a:p>
          <a:p>
            <a:pPr lvl="1"/>
            <a:r>
              <a:rPr lang="en-US" dirty="0">
                <a:solidFill>
                  <a:srgbClr val="0000FF"/>
                </a:solidFill>
              </a:rPr>
              <a:t>We used hashing to get around generating random permutations</a:t>
            </a:r>
          </a:p>
          <a:p>
            <a:r>
              <a:rPr lang="en-US" b="1" dirty="0">
                <a:solidFill>
                  <a:srgbClr val="D60093"/>
                </a:solidFill>
              </a:rPr>
              <a:t>Locality-Sensitive Hashing: </a:t>
            </a:r>
            <a:r>
              <a:rPr lang="en-US" dirty="0"/>
              <a:t>Focus on pairs of signatures likely to be from similar documents</a:t>
            </a:r>
          </a:p>
          <a:p>
            <a:pPr lvl="1"/>
            <a:r>
              <a:rPr lang="en-US" dirty="0">
                <a:solidFill>
                  <a:srgbClr val="0000FF"/>
                </a:solidFill>
              </a:rPr>
              <a:t>We used hashing to find </a:t>
            </a:r>
            <a:r>
              <a:rPr lang="en-US" b="1" dirty="0">
                <a:solidFill>
                  <a:srgbClr val="0000FF"/>
                </a:solidFill>
              </a:rPr>
              <a:t>candidate pairs</a:t>
            </a:r>
            <a:r>
              <a:rPr lang="en-US" dirty="0">
                <a:solidFill>
                  <a:srgbClr val="0000FF"/>
                </a:solidFill>
              </a:rPr>
              <a:t> of similarity </a:t>
            </a:r>
            <a:r>
              <a:rPr lang="en-US" dirty="0">
                <a:solidFill>
                  <a:srgbClr val="0000FF"/>
                </a:solidFill>
                <a:sym typeface="Symbol"/>
              </a:rPr>
              <a:t> </a:t>
            </a:r>
            <a:r>
              <a:rPr lang="en-US" b="1" dirty="0">
                <a:solidFill>
                  <a:srgbClr val="0000FF"/>
                </a:solidFill>
              </a:rPr>
              <a:t>s</a:t>
            </a:r>
            <a:endParaRPr lang="en-US" b="1" dirty="0"/>
          </a:p>
          <a:p>
            <a:pPr lvl="1"/>
            <a:endParaRPr lang="en-US" dirty="0"/>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5"/>
          <p:cNvSpPr>
            <a:spLocks noGrp="1"/>
          </p:cNvSpPr>
          <p:nvPr>
            <p:ph type="sldNum" sz="quarter" idx="12"/>
          </p:nvPr>
        </p:nvSpPr>
        <p:spPr/>
        <p:txBody>
          <a:bodyPr/>
          <a:lstStyle/>
          <a:p>
            <a:fld id="{39524C00-7883-447F-993D-93A8BDF0ACB6}" type="slidenum">
              <a:rPr lang="en-US" smtClean="0"/>
              <a:pPr/>
              <a:t>50</a:t>
            </a:fld>
            <a:endParaRPr lang="en-US"/>
          </a:p>
        </p:txBody>
      </p:sp>
    </p:spTree>
    <p:extLst>
      <p:ext uri="{BB962C8B-B14F-4D97-AF65-F5344CB8AC3E}">
        <p14:creationId xmlns:p14="http://schemas.microsoft.com/office/powerpoint/2010/main" val="1709659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245D-3F9C-3510-B368-C2EED5D0C2BA}"/>
              </a:ext>
            </a:extLst>
          </p:cNvPr>
          <p:cNvSpPr>
            <a:spLocks noGrp="1"/>
          </p:cNvSpPr>
          <p:nvPr>
            <p:ph type="title"/>
          </p:nvPr>
        </p:nvSpPr>
        <p:spPr/>
        <p:txBody>
          <a:bodyPr>
            <a:noAutofit/>
          </a:bodyPr>
          <a:lstStyle/>
          <a:p>
            <a:r>
              <a:rPr lang="en-US" sz="3600" dirty="0"/>
              <a:t>Approximation near neighbor search</a:t>
            </a:r>
          </a:p>
        </p:txBody>
      </p:sp>
      <p:sp>
        <p:nvSpPr>
          <p:cNvPr id="3" name="Content Placeholder 2">
            <a:extLst>
              <a:ext uri="{FF2B5EF4-FFF2-40B4-BE49-F238E27FC236}">
                <a16:creationId xmlns:a16="http://schemas.microsoft.com/office/drawing/2014/main" id="{C2ADCA1B-3FCF-967A-B1CC-386A27DC6289}"/>
              </a:ext>
            </a:extLst>
          </p:cNvPr>
          <p:cNvSpPr>
            <a:spLocks noGrp="1"/>
          </p:cNvSpPr>
          <p:nvPr>
            <p:ph idx="1"/>
          </p:nvPr>
        </p:nvSpPr>
        <p:spPr/>
        <p:txBody>
          <a:bodyPr/>
          <a:lstStyle/>
          <a:p>
            <a:r>
              <a:rPr lang="en-US" dirty="0"/>
              <a:t>ANNS: approximation near neighbor search</a:t>
            </a:r>
          </a:p>
          <a:p>
            <a:endParaRPr lang="en-US" dirty="0"/>
          </a:p>
          <a:p>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FC02E763-885B-DF09-8921-E1B501567513}"/>
              </a:ext>
            </a:extLst>
          </p:cNvPr>
          <p:cNvSpPr>
            <a:spLocks noGrp="1"/>
          </p:cNvSpPr>
          <p:nvPr>
            <p:ph type="sldNum" sz="quarter" idx="12"/>
          </p:nvPr>
        </p:nvSpPr>
        <p:spPr/>
        <p:txBody>
          <a:bodyPr/>
          <a:lstStyle/>
          <a:p>
            <a:fld id="{19B12225-5612-419B-A8D5-4B8EEE4C217E}" type="slidenum">
              <a:rPr lang="en-US" smtClean="0"/>
              <a:pPr/>
              <a:t>51</a:t>
            </a:fld>
            <a:endParaRPr lang="en-US"/>
          </a:p>
        </p:txBody>
      </p:sp>
      <p:pic>
        <p:nvPicPr>
          <p:cNvPr id="9" name="Picture 8">
            <a:extLst>
              <a:ext uri="{FF2B5EF4-FFF2-40B4-BE49-F238E27FC236}">
                <a16:creationId xmlns:a16="http://schemas.microsoft.com/office/drawing/2014/main" id="{AA8EF82B-6489-973A-82DE-B6B4E4350FAE}"/>
              </a:ext>
            </a:extLst>
          </p:cNvPr>
          <p:cNvPicPr>
            <a:picLocks noChangeAspect="1"/>
          </p:cNvPicPr>
          <p:nvPr/>
        </p:nvPicPr>
        <p:blipFill>
          <a:blip r:embed="rId2"/>
          <a:stretch>
            <a:fillRect/>
          </a:stretch>
        </p:blipFill>
        <p:spPr>
          <a:xfrm>
            <a:off x="685800" y="2380919"/>
            <a:ext cx="7772400" cy="2096161"/>
          </a:xfrm>
          <a:prstGeom prst="rect">
            <a:avLst/>
          </a:prstGeom>
        </p:spPr>
      </p:pic>
      <p:sp>
        <p:nvSpPr>
          <p:cNvPr id="10" name="Footer Placeholder 4">
            <a:extLst>
              <a:ext uri="{FF2B5EF4-FFF2-40B4-BE49-F238E27FC236}">
                <a16:creationId xmlns:a16="http://schemas.microsoft.com/office/drawing/2014/main" id="{64247204-B0CD-35B8-6DD0-D08C6A8800B6}"/>
              </a:ext>
            </a:extLst>
          </p:cNvPr>
          <p:cNvSpPr>
            <a:spLocks noGrp="1"/>
          </p:cNvSpPr>
          <p:nvPr>
            <p:ph type="ftr" sz="quarter" idx="11"/>
          </p:nvPr>
        </p:nvSpPr>
        <p:spPr>
          <a:xfrm>
            <a:off x="8216398" y="6436230"/>
            <a:ext cx="940804" cy="198120"/>
          </a:xfrm>
        </p:spPr>
        <p:txBody>
          <a:bodyPr/>
          <a:lstStyle/>
          <a:p>
            <a:r>
              <a:rPr lang="en-US" sz="2000" dirty="0"/>
              <a:t>Ye</a:t>
            </a:r>
          </a:p>
        </p:txBody>
      </p:sp>
    </p:spTree>
    <p:extLst>
      <p:ext uri="{BB962C8B-B14F-4D97-AF65-F5344CB8AC3E}">
        <p14:creationId xmlns:p14="http://schemas.microsoft.com/office/powerpoint/2010/main" val="3320112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245D-3F9C-3510-B368-C2EED5D0C2BA}"/>
              </a:ext>
            </a:extLst>
          </p:cNvPr>
          <p:cNvSpPr>
            <a:spLocks noGrp="1"/>
          </p:cNvSpPr>
          <p:nvPr>
            <p:ph type="title"/>
          </p:nvPr>
        </p:nvSpPr>
        <p:spPr/>
        <p:txBody>
          <a:bodyPr>
            <a:noAutofit/>
          </a:bodyPr>
          <a:lstStyle/>
          <a:p>
            <a:r>
              <a:rPr lang="en-US" sz="3600" dirty="0"/>
              <a:t>LSH for ANNS</a:t>
            </a:r>
          </a:p>
        </p:txBody>
      </p:sp>
      <p:sp>
        <p:nvSpPr>
          <p:cNvPr id="3" name="Content Placeholder 2">
            <a:extLst>
              <a:ext uri="{FF2B5EF4-FFF2-40B4-BE49-F238E27FC236}">
                <a16:creationId xmlns:a16="http://schemas.microsoft.com/office/drawing/2014/main" id="{C2ADCA1B-3FCF-967A-B1CC-386A27DC6289}"/>
              </a:ext>
            </a:extLst>
          </p:cNvPr>
          <p:cNvSpPr>
            <a:spLocks noGrp="1"/>
          </p:cNvSpPr>
          <p:nvPr>
            <p:ph idx="1"/>
          </p:nvPr>
        </p:nvSpPr>
        <p:spPr/>
        <p:txBody>
          <a:bodyPr/>
          <a:lstStyle/>
          <a:p>
            <a:r>
              <a:rPr lang="en-US" dirty="0"/>
              <a:t>Jaccard Similarity – </a:t>
            </a:r>
            <a:r>
              <a:rPr lang="en-US" dirty="0" err="1"/>
              <a:t>MinHash</a:t>
            </a:r>
            <a:endParaRPr lang="en-US" dirty="0"/>
          </a:p>
          <a:p>
            <a:r>
              <a:rPr lang="en-US" dirty="0"/>
              <a:t>Cosine similarity – </a:t>
            </a:r>
            <a:r>
              <a:rPr lang="en-US" dirty="0" err="1"/>
              <a:t>SimHash</a:t>
            </a:r>
            <a:r>
              <a:rPr lang="en-US" dirty="0"/>
              <a:t> (</a:t>
            </a:r>
            <a:r>
              <a:rPr lang="en-US" dirty="0" err="1"/>
              <a:t>Charikar</a:t>
            </a:r>
            <a:r>
              <a:rPr lang="en-US" dirty="0"/>
              <a:t>, 2002)</a:t>
            </a:r>
          </a:p>
          <a:p>
            <a:pPr lvl="1"/>
            <a:r>
              <a:rPr lang="en-US" dirty="0"/>
              <a:t>For unit vectors, their cosine similarity is a special case of Euclidean distance</a:t>
            </a:r>
          </a:p>
          <a:p>
            <a:pPr lvl="1"/>
            <a:r>
              <a:rPr lang="en-US" dirty="0"/>
              <a:t>Hash vectors using hyperplanes (k – bucket size)</a:t>
            </a:r>
          </a:p>
          <a:p>
            <a:pPr marL="457200" lvl="1" indent="0">
              <a:buNone/>
            </a:pPr>
            <a:endParaRPr lang="en-US" dirty="0"/>
          </a:p>
          <a:p>
            <a:pPr marL="457200" lvl="1" indent="0">
              <a:buNone/>
            </a:pPr>
            <a:endParaRPr lang="en-US" dirty="0"/>
          </a:p>
          <a:p>
            <a:pPr marL="457200" lvl="1" indent="0">
              <a:buNone/>
            </a:pPr>
            <a:endParaRPr lang="en-US" dirty="0"/>
          </a:p>
          <a:p>
            <a:r>
              <a:rPr lang="en-US" dirty="0"/>
              <a:t>Euclidean distance – similar to </a:t>
            </a:r>
            <a:r>
              <a:rPr lang="en-US" dirty="0" err="1"/>
              <a:t>SimHash</a:t>
            </a:r>
            <a:endParaRPr lang="en-US" dirty="0"/>
          </a:p>
          <a:p>
            <a:pPr marL="118872" indent="0">
              <a:buNone/>
            </a:pPr>
            <a:endParaRPr lang="en-US" dirty="0"/>
          </a:p>
        </p:txBody>
      </p:sp>
      <p:sp>
        <p:nvSpPr>
          <p:cNvPr id="5" name="Slide Number Placeholder 4">
            <a:extLst>
              <a:ext uri="{FF2B5EF4-FFF2-40B4-BE49-F238E27FC236}">
                <a16:creationId xmlns:a16="http://schemas.microsoft.com/office/drawing/2014/main" id="{FC02E763-885B-DF09-8921-E1B501567513}"/>
              </a:ext>
            </a:extLst>
          </p:cNvPr>
          <p:cNvSpPr>
            <a:spLocks noGrp="1"/>
          </p:cNvSpPr>
          <p:nvPr>
            <p:ph type="sldNum" sz="quarter" idx="12"/>
          </p:nvPr>
        </p:nvSpPr>
        <p:spPr/>
        <p:txBody>
          <a:bodyPr/>
          <a:lstStyle/>
          <a:p>
            <a:fld id="{19B12225-5612-419B-A8D5-4B8EEE4C217E}" type="slidenum">
              <a:rPr lang="en-US" smtClean="0"/>
              <a:pPr/>
              <a:t>52</a:t>
            </a:fld>
            <a:endParaRPr lang="en-US"/>
          </a:p>
        </p:txBody>
      </p:sp>
      <p:pic>
        <p:nvPicPr>
          <p:cNvPr id="6" name="Picture 5">
            <a:extLst>
              <a:ext uri="{FF2B5EF4-FFF2-40B4-BE49-F238E27FC236}">
                <a16:creationId xmlns:a16="http://schemas.microsoft.com/office/drawing/2014/main" id="{097A41C9-7856-2BC2-9D60-958F38DB1CC2}"/>
              </a:ext>
            </a:extLst>
          </p:cNvPr>
          <p:cNvPicPr>
            <a:picLocks noChangeAspect="1"/>
          </p:cNvPicPr>
          <p:nvPr/>
        </p:nvPicPr>
        <p:blipFill>
          <a:blip r:embed="rId2"/>
          <a:stretch>
            <a:fillRect/>
          </a:stretch>
        </p:blipFill>
        <p:spPr>
          <a:xfrm>
            <a:off x="5486400" y="2857500"/>
            <a:ext cx="2362200" cy="571500"/>
          </a:xfrm>
          <a:prstGeom prst="rect">
            <a:avLst/>
          </a:prstGeom>
        </p:spPr>
      </p:pic>
      <p:pic>
        <p:nvPicPr>
          <p:cNvPr id="7" name="Picture 6">
            <a:extLst>
              <a:ext uri="{FF2B5EF4-FFF2-40B4-BE49-F238E27FC236}">
                <a16:creationId xmlns:a16="http://schemas.microsoft.com/office/drawing/2014/main" id="{2D93F253-98E1-F9F3-E2DB-536961D4D3C9}"/>
              </a:ext>
            </a:extLst>
          </p:cNvPr>
          <p:cNvPicPr>
            <a:picLocks noChangeAspect="1"/>
          </p:cNvPicPr>
          <p:nvPr/>
        </p:nvPicPr>
        <p:blipFill>
          <a:blip r:embed="rId3"/>
          <a:stretch>
            <a:fillRect/>
          </a:stretch>
        </p:blipFill>
        <p:spPr>
          <a:xfrm>
            <a:off x="707042" y="4009155"/>
            <a:ext cx="8291747" cy="506233"/>
          </a:xfrm>
          <a:prstGeom prst="rect">
            <a:avLst/>
          </a:prstGeom>
        </p:spPr>
      </p:pic>
      <p:pic>
        <p:nvPicPr>
          <p:cNvPr id="4" name="Picture 3">
            <a:extLst>
              <a:ext uri="{FF2B5EF4-FFF2-40B4-BE49-F238E27FC236}">
                <a16:creationId xmlns:a16="http://schemas.microsoft.com/office/drawing/2014/main" id="{1E1CBA07-DDCF-5B99-672A-B690081D031B}"/>
              </a:ext>
            </a:extLst>
          </p:cNvPr>
          <p:cNvPicPr>
            <a:picLocks noChangeAspect="1"/>
          </p:cNvPicPr>
          <p:nvPr/>
        </p:nvPicPr>
        <p:blipFill>
          <a:blip r:embed="rId4"/>
          <a:stretch>
            <a:fillRect/>
          </a:stretch>
        </p:blipFill>
        <p:spPr>
          <a:xfrm>
            <a:off x="1752600" y="4732396"/>
            <a:ext cx="5257800" cy="406400"/>
          </a:xfrm>
          <a:prstGeom prst="rect">
            <a:avLst/>
          </a:prstGeom>
        </p:spPr>
      </p:pic>
      <p:pic>
        <p:nvPicPr>
          <p:cNvPr id="9" name="Picture 8">
            <a:extLst>
              <a:ext uri="{FF2B5EF4-FFF2-40B4-BE49-F238E27FC236}">
                <a16:creationId xmlns:a16="http://schemas.microsoft.com/office/drawing/2014/main" id="{11244D25-08BE-E807-9589-036185FD3878}"/>
              </a:ext>
            </a:extLst>
          </p:cNvPr>
          <p:cNvPicPr>
            <a:picLocks noChangeAspect="1"/>
          </p:cNvPicPr>
          <p:nvPr/>
        </p:nvPicPr>
        <p:blipFill>
          <a:blip r:embed="rId5"/>
          <a:stretch>
            <a:fillRect/>
          </a:stretch>
        </p:blipFill>
        <p:spPr>
          <a:xfrm>
            <a:off x="1865746" y="5905500"/>
            <a:ext cx="1791854" cy="692307"/>
          </a:xfrm>
          <a:prstGeom prst="rect">
            <a:avLst/>
          </a:prstGeom>
        </p:spPr>
      </p:pic>
      <p:pic>
        <p:nvPicPr>
          <p:cNvPr id="10" name="Picture 9">
            <a:extLst>
              <a:ext uri="{FF2B5EF4-FFF2-40B4-BE49-F238E27FC236}">
                <a16:creationId xmlns:a16="http://schemas.microsoft.com/office/drawing/2014/main" id="{7430BD5F-DD82-B36B-4DA7-DBAC399F6F9A}"/>
              </a:ext>
            </a:extLst>
          </p:cNvPr>
          <p:cNvPicPr>
            <a:picLocks noChangeAspect="1"/>
          </p:cNvPicPr>
          <p:nvPr/>
        </p:nvPicPr>
        <p:blipFill>
          <a:blip r:embed="rId6"/>
          <a:stretch>
            <a:fillRect/>
          </a:stretch>
        </p:blipFill>
        <p:spPr>
          <a:xfrm>
            <a:off x="5066148" y="5948946"/>
            <a:ext cx="1071416" cy="406399"/>
          </a:xfrm>
          <a:prstGeom prst="rect">
            <a:avLst/>
          </a:prstGeom>
        </p:spPr>
      </p:pic>
      <p:sp>
        <p:nvSpPr>
          <p:cNvPr id="11" name="TextBox 10">
            <a:extLst>
              <a:ext uri="{FF2B5EF4-FFF2-40B4-BE49-F238E27FC236}">
                <a16:creationId xmlns:a16="http://schemas.microsoft.com/office/drawing/2014/main" id="{B830A4C5-F28C-DB16-310D-068845ECA5BA}"/>
              </a:ext>
            </a:extLst>
          </p:cNvPr>
          <p:cNvSpPr txBox="1"/>
          <p:nvPr/>
        </p:nvSpPr>
        <p:spPr>
          <a:xfrm>
            <a:off x="4071101" y="6377305"/>
            <a:ext cx="4557723" cy="369332"/>
          </a:xfrm>
          <a:prstGeom prst="rect">
            <a:avLst/>
          </a:prstGeom>
          <a:noFill/>
        </p:spPr>
        <p:txBody>
          <a:bodyPr wrap="none" rtlCol="0">
            <a:spAutoFit/>
          </a:bodyPr>
          <a:lstStyle/>
          <a:p>
            <a:r>
              <a:rPr lang="en-US" dirty="0">
                <a:latin typeface="Arial" pitchFamily="34" charset="0"/>
                <a:cs typeface="Arial" pitchFamily="34" charset="0"/>
              </a:rPr>
              <a:t>(best known LSH, </a:t>
            </a:r>
            <a:r>
              <a:rPr lang="en-US" dirty="0" err="1">
                <a:latin typeface="Arial" pitchFamily="34" charset="0"/>
                <a:cs typeface="Arial" pitchFamily="34" charset="0"/>
              </a:rPr>
              <a:t>Andoni</a:t>
            </a:r>
            <a:r>
              <a:rPr lang="en-US" dirty="0">
                <a:latin typeface="Arial" pitchFamily="34" charset="0"/>
                <a:cs typeface="Arial" pitchFamily="34" charset="0"/>
              </a:rPr>
              <a:t> and Indyk, 2006)</a:t>
            </a:r>
          </a:p>
        </p:txBody>
      </p:sp>
      <p:sp>
        <p:nvSpPr>
          <p:cNvPr id="12" name="Footer Placeholder 4">
            <a:extLst>
              <a:ext uri="{FF2B5EF4-FFF2-40B4-BE49-F238E27FC236}">
                <a16:creationId xmlns:a16="http://schemas.microsoft.com/office/drawing/2014/main" id="{0390CBE5-6D06-23C2-DD3D-876DA6F42A19}"/>
              </a:ext>
            </a:extLst>
          </p:cNvPr>
          <p:cNvSpPr>
            <a:spLocks noGrp="1"/>
          </p:cNvSpPr>
          <p:nvPr>
            <p:ph type="ftr" sz="quarter" idx="11"/>
          </p:nvPr>
        </p:nvSpPr>
        <p:spPr>
          <a:xfrm>
            <a:off x="8543016" y="6436850"/>
            <a:ext cx="940804" cy="198120"/>
          </a:xfrm>
        </p:spPr>
        <p:txBody>
          <a:bodyPr/>
          <a:lstStyle/>
          <a:p>
            <a:r>
              <a:rPr lang="en-US" sz="2000" dirty="0"/>
              <a:t>Ye</a:t>
            </a:r>
          </a:p>
        </p:txBody>
      </p:sp>
    </p:spTree>
    <p:extLst>
      <p:ext uri="{BB962C8B-B14F-4D97-AF65-F5344CB8AC3E}">
        <p14:creationId xmlns:p14="http://schemas.microsoft.com/office/powerpoint/2010/main" val="3998094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245D-3F9C-3510-B368-C2EED5D0C2BA}"/>
              </a:ext>
            </a:extLst>
          </p:cNvPr>
          <p:cNvSpPr>
            <a:spLocks noGrp="1"/>
          </p:cNvSpPr>
          <p:nvPr>
            <p:ph type="title"/>
          </p:nvPr>
        </p:nvSpPr>
        <p:spPr/>
        <p:txBody>
          <a:bodyPr>
            <a:noAutofit/>
          </a:bodyPr>
          <a:lstStyle/>
          <a:p>
            <a:r>
              <a:rPr lang="en-US" sz="3600" dirty="0"/>
              <a:t>Google web crawler uses </a:t>
            </a:r>
            <a:r>
              <a:rPr lang="en-US" sz="3600" dirty="0" err="1"/>
              <a:t>simhash</a:t>
            </a:r>
            <a:endParaRPr lang="en-US" sz="3600" dirty="0"/>
          </a:p>
        </p:txBody>
      </p:sp>
      <p:sp>
        <p:nvSpPr>
          <p:cNvPr id="3" name="Content Placeholder 2">
            <a:extLst>
              <a:ext uri="{FF2B5EF4-FFF2-40B4-BE49-F238E27FC236}">
                <a16:creationId xmlns:a16="http://schemas.microsoft.com/office/drawing/2014/main" id="{C2ADCA1B-3FCF-967A-B1CC-386A27DC6289}"/>
              </a:ext>
            </a:extLst>
          </p:cNvPr>
          <p:cNvSpPr>
            <a:spLocks noGrp="1"/>
          </p:cNvSpPr>
          <p:nvPr>
            <p:ph idx="1"/>
          </p:nvPr>
        </p:nvSpPr>
        <p:spPr/>
        <p:txBody>
          <a:bodyPr>
            <a:normAutofit fontScale="92500" lnSpcReduction="20000"/>
          </a:bodyPr>
          <a:lstStyle/>
          <a:p>
            <a:r>
              <a:rPr lang="en-US" sz="3200" dirty="0"/>
              <a:t>Ref: Detecting Near-Duplicates for Web Crawling (WWW 2007) </a:t>
            </a:r>
          </a:p>
          <a:p>
            <a:pPr lvl="1"/>
            <a:r>
              <a:rPr lang="en-US" sz="3200" dirty="0"/>
              <a:t>a near-duplicate detection system for a multi-billion page repository</a:t>
            </a:r>
          </a:p>
          <a:p>
            <a:pPr lvl="1"/>
            <a:r>
              <a:rPr lang="en-US" sz="3200" dirty="0" err="1"/>
              <a:t>Charikar’s</a:t>
            </a:r>
            <a:r>
              <a:rPr lang="en-US" sz="3200" dirty="0"/>
              <a:t> </a:t>
            </a:r>
            <a:r>
              <a:rPr lang="en-US" sz="3200" dirty="0" err="1"/>
              <a:t>simhash</a:t>
            </a:r>
            <a:r>
              <a:rPr lang="en-US" sz="3200" dirty="0"/>
              <a:t> fingerprinting technique is appropriate</a:t>
            </a:r>
          </a:p>
          <a:p>
            <a:pPr lvl="1"/>
            <a:r>
              <a:rPr lang="en-US" sz="3200" dirty="0" err="1"/>
              <a:t>simhash</a:t>
            </a:r>
            <a:r>
              <a:rPr lang="en-US" sz="3200" dirty="0"/>
              <a:t> fingerprints of near-duplicates differ in a small number of bit positions </a:t>
            </a:r>
          </a:p>
          <a:p>
            <a:pPr lvl="1"/>
            <a:r>
              <a:rPr lang="en-US" sz="3200" dirty="0"/>
              <a:t>for a repository of 8B webpages, 64-bit </a:t>
            </a:r>
            <a:r>
              <a:rPr lang="en-US" sz="3200" dirty="0" err="1"/>
              <a:t>simhash</a:t>
            </a:r>
            <a:r>
              <a:rPr lang="en-US" sz="3200" dirty="0"/>
              <a:t> fingerprints and k = 3 are reasonable; k is number of bits that differ, i.e., Hamming distance (if two fingerprints have at most 3 bits that differ, they are near duplicates).</a:t>
            </a:r>
          </a:p>
          <a:p>
            <a:pPr marL="118872" indent="0">
              <a:buNone/>
            </a:pPr>
            <a:endParaRPr lang="en-US" dirty="0"/>
          </a:p>
        </p:txBody>
      </p:sp>
      <p:sp>
        <p:nvSpPr>
          <p:cNvPr id="5" name="Slide Number Placeholder 4">
            <a:extLst>
              <a:ext uri="{FF2B5EF4-FFF2-40B4-BE49-F238E27FC236}">
                <a16:creationId xmlns:a16="http://schemas.microsoft.com/office/drawing/2014/main" id="{FC02E763-885B-DF09-8921-E1B501567513}"/>
              </a:ext>
            </a:extLst>
          </p:cNvPr>
          <p:cNvSpPr>
            <a:spLocks noGrp="1"/>
          </p:cNvSpPr>
          <p:nvPr>
            <p:ph type="sldNum" sz="quarter" idx="12"/>
          </p:nvPr>
        </p:nvSpPr>
        <p:spPr/>
        <p:txBody>
          <a:bodyPr/>
          <a:lstStyle/>
          <a:p>
            <a:fld id="{19B12225-5612-419B-A8D5-4B8EEE4C217E}" type="slidenum">
              <a:rPr lang="en-US" smtClean="0"/>
              <a:pPr/>
              <a:t>53</a:t>
            </a:fld>
            <a:endParaRPr lang="en-US"/>
          </a:p>
        </p:txBody>
      </p:sp>
      <p:sp>
        <p:nvSpPr>
          <p:cNvPr id="12" name="Footer Placeholder 4">
            <a:extLst>
              <a:ext uri="{FF2B5EF4-FFF2-40B4-BE49-F238E27FC236}">
                <a16:creationId xmlns:a16="http://schemas.microsoft.com/office/drawing/2014/main" id="{0390CBE5-6D06-23C2-DD3D-876DA6F42A19}"/>
              </a:ext>
            </a:extLst>
          </p:cNvPr>
          <p:cNvSpPr>
            <a:spLocks noGrp="1"/>
          </p:cNvSpPr>
          <p:nvPr>
            <p:ph type="ftr" sz="quarter" idx="11"/>
          </p:nvPr>
        </p:nvSpPr>
        <p:spPr>
          <a:xfrm>
            <a:off x="8543016" y="6436850"/>
            <a:ext cx="940804" cy="198120"/>
          </a:xfrm>
        </p:spPr>
        <p:txBody>
          <a:bodyPr/>
          <a:lstStyle/>
          <a:p>
            <a:r>
              <a:rPr lang="en-US" sz="2000" dirty="0"/>
              <a:t>Ye</a:t>
            </a:r>
          </a:p>
        </p:txBody>
      </p:sp>
    </p:spTree>
    <p:extLst>
      <p:ext uri="{BB962C8B-B14F-4D97-AF65-F5344CB8AC3E}">
        <p14:creationId xmlns:p14="http://schemas.microsoft.com/office/powerpoint/2010/main" val="2115395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245D-3F9C-3510-B368-C2EED5D0C2BA}"/>
              </a:ext>
            </a:extLst>
          </p:cNvPr>
          <p:cNvSpPr>
            <a:spLocks noGrp="1"/>
          </p:cNvSpPr>
          <p:nvPr>
            <p:ph type="title"/>
          </p:nvPr>
        </p:nvSpPr>
        <p:spPr>
          <a:xfrm>
            <a:off x="152400" y="76200"/>
            <a:ext cx="8991600" cy="987552"/>
          </a:xfrm>
        </p:spPr>
        <p:txBody>
          <a:bodyPr>
            <a:noAutofit/>
          </a:bodyPr>
          <a:lstStyle/>
          <a:p>
            <a:r>
              <a:rPr lang="en-US" sz="3600" dirty="0"/>
              <a:t>More details about the </a:t>
            </a:r>
            <a:r>
              <a:rPr lang="en-US" sz="3600" dirty="0" err="1"/>
              <a:t>simhash</a:t>
            </a:r>
            <a:r>
              <a:rPr lang="en-US" sz="3600" dirty="0"/>
              <a:t> fingerprint</a:t>
            </a:r>
          </a:p>
        </p:txBody>
      </p:sp>
      <p:sp>
        <p:nvSpPr>
          <p:cNvPr id="5" name="Slide Number Placeholder 4">
            <a:extLst>
              <a:ext uri="{FF2B5EF4-FFF2-40B4-BE49-F238E27FC236}">
                <a16:creationId xmlns:a16="http://schemas.microsoft.com/office/drawing/2014/main" id="{FC02E763-885B-DF09-8921-E1B501567513}"/>
              </a:ext>
            </a:extLst>
          </p:cNvPr>
          <p:cNvSpPr>
            <a:spLocks noGrp="1"/>
          </p:cNvSpPr>
          <p:nvPr>
            <p:ph type="sldNum" sz="quarter" idx="12"/>
          </p:nvPr>
        </p:nvSpPr>
        <p:spPr/>
        <p:txBody>
          <a:bodyPr/>
          <a:lstStyle/>
          <a:p>
            <a:fld id="{19B12225-5612-419B-A8D5-4B8EEE4C217E}" type="slidenum">
              <a:rPr lang="en-US" smtClean="0"/>
              <a:pPr/>
              <a:t>54</a:t>
            </a:fld>
            <a:endParaRPr lang="en-US"/>
          </a:p>
        </p:txBody>
      </p:sp>
      <p:sp>
        <p:nvSpPr>
          <p:cNvPr id="12" name="Footer Placeholder 4">
            <a:extLst>
              <a:ext uri="{FF2B5EF4-FFF2-40B4-BE49-F238E27FC236}">
                <a16:creationId xmlns:a16="http://schemas.microsoft.com/office/drawing/2014/main" id="{0390CBE5-6D06-23C2-DD3D-876DA6F42A19}"/>
              </a:ext>
            </a:extLst>
          </p:cNvPr>
          <p:cNvSpPr>
            <a:spLocks noGrp="1"/>
          </p:cNvSpPr>
          <p:nvPr>
            <p:ph type="ftr" sz="quarter" idx="11"/>
          </p:nvPr>
        </p:nvSpPr>
        <p:spPr>
          <a:xfrm>
            <a:off x="8543016" y="6436850"/>
            <a:ext cx="940804" cy="198120"/>
          </a:xfrm>
        </p:spPr>
        <p:txBody>
          <a:bodyPr/>
          <a:lstStyle/>
          <a:p>
            <a:r>
              <a:rPr lang="en-US" sz="2000" dirty="0"/>
              <a:t>Ye</a:t>
            </a:r>
          </a:p>
        </p:txBody>
      </p:sp>
      <p:sp>
        <p:nvSpPr>
          <p:cNvPr id="7" name="TextBox 6">
            <a:extLst>
              <a:ext uri="{FF2B5EF4-FFF2-40B4-BE49-F238E27FC236}">
                <a16:creationId xmlns:a16="http://schemas.microsoft.com/office/drawing/2014/main" id="{5130729C-2E05-084D-B289-2ABA9EB58747}"/>
              </a:ext>
            </a:extLst>
          </p:cNvPr>
          <p:cNvSpPr txBox="1"/>
          <p:nvPr/>
        </p:nvSpPr>
        <p:spPr>
          <a:xfrm>
            <a:off x="457200" y="1293693"/>
            <a:ext cx="8085816" cy="5262979"/>
          </a:xfrm>
          <a:prstGeom prst="rect">
            <a:avLst/>
          </a:prstGeom>
          <a:noFill/>
        </p:spPr>
        <p:txBody>
          <a:bodyPr wrap="square">
            <a:spAutoFit/>
          </a:bodyPr>
          <a:lstStyle/>
          <a:p>
            <a:r>
              <a:rPr lang="en-US" dirty="0"/>
              <a:t>”</a:t>
            </a:r>
            <a:r>
              <a:rPr lang="en-US" sz="2400" dirty="0"/>
              <a:t>Given a set of features extracted from a document and their corresponding weights, we use </a:t>
            </a:r>
            <a:r>
              <a:rPr lang="en-US" sz="2400" dirty="0" err="1"/>
              <a:t>simhash</a:t>
            </a:r>
            <a:r>
              <a:rPr lang="en-US" sz="2400" dirty="0"/>
              <a:t> to generate an f-bit fingerprint as follows. We maintain an f-dimensional vector V , each of whose dimensions is initialized to zero. A feature is hashed into an f-bit hash value. These f bits (unique to the feature) increment/decrement the f components of the vector by the weight of that feature as follows: if the </a:t>
            </a:r>
            <a:r>
              <a:rPr lang="en-US" sz="2400" dirty="0" err="1"/>
              <a:t>i-th</a:t>
            </a:r>
            <a:r>
              <a:rPr lang="en-US" sz="2400" dirty="0"/>
              <a:t> bit of the hash value is 1, the </a:t>
            </a:r>
            <a:r>
              <a:rPr lang="en-US" sz="2400" dirty="0" err="1"/>
              <a:t>i-th</a:t>
            </a:r>
            <a:r>
              <a:rPr lang="en-US" sz="2400" dirty="0"/>
              <a:t> component of V is incremented by the weight of that feature; if the </a:t>
            </a:r>
            <a:r>
              <a:rPr lang="en-US" sz="2400" dirty="0" err="1"/>
              <a:t>i-th</a:t>
            </a:r>
            <a:r>
              <a:rPr lang="en-US" sz="2400" dirty="0"/>
              <a:t> bit of the hash value is 0, the </a:t>
            </a:r>
            <a:r>
              <a:rPr lang="en-US" sz="2400" dirty="0" err="1"/>
              <a:t>i-th</a:t>
            </a:r>
            <a:r>
              <a:rPr lang="en-US" sz="2400" dirty="0"/>
              <a:t> component of V is decremented by the weight of that feature. When all features have been processed, some components of V are positive while others are negative. The signs of components determine the corresponding bits of the final fingerprint.”</a:t>
            </a:r>
          </a:p>
        </p:txBody>
      </p:sp>
    </p:spTree>
    <p:extLst>
      <p:ext uri="{BB962C8B-B14F-4D97-AF65-F5344CB8AC3E}">
        <p14:creationId xmlns:p14="http://schemas.microsoft.com/office/powerpoint/2010/main" val="152786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0001_landscape_00050_90143470_7bf4dbd049_30_16375150@N00"/>
          <p:cNvPicPr>
            <a:picLocks noChangeAspect="1" noChangeArrowheads="1"/>
          </p:cNvPicPr>
          <p:nvPr/>
        </p:nvPicPr>
        <p:blipFill>
          <a:blip r:embed="rId3" cstate="print"/>
          <a:srcRect/>
          <a:stretch>
            <a:fillRect/>
          </a:stretch>
        </p:blipFill>
        <p:spPr bwMode="auto">
          <a:xfrm>
            <a:off x="5789612" y="2546350"/>
            <a:ext cx="1677988" cy="1263650"/>
          </a:xfrm>
          <a:prstGeom prst="rect">
            <a:avLst/>
          </a:prstGeom>
          <a:noFill/>
        </p:spPr>
      </p:pic>
      <p:pic>
        <p:nvPicPr>
          <p:cNvPr id="155651" name="Picture 3" descr="0002_travel_00241_156045694_765ce968b6_46_82935691@N00"/>
          <p:cNvPicPr>
            <a:picLocks noChangeAspect="1" noChangeArrowheads="1"/>
          </p:cNvPicPr>
          <p:nvPr/>
        </p:nvPicPr>
        <p:blipFill>
          <a:blip r:embed="rId4" cstate="print"/>
          <a:srcRect/>
          <a:stretch>
            <a:fillRect/>
          </a:stretch>
        </p:blipFill>
        <p:spPr bwMode="auto">
          <a:xfrm>
            <a:off x="1822450" y="3786187"/>
            <a:ext cx="1454150" cy="1090613"/>
          </a:xfrm>
          <a:prstGeom prst="rect">
            <a:avLst/>
          </a:prstGeom>
          <a:noFill/>
        </p:spPr>
      </p:pic>
      <p:pic>
        <p:nvPicPr>
          <p:cNvPr id="155652" name="Picture 4" descr="0003_unlabelled_world-0085_image_085759"/>
          <p:cNvPicPr>
            <a:picLocks noChangeAspect="1" noChangeArrowheads="1"/>
          </p:cNvPicPr>
          <p:nvPr/>
        </p:nvPicPr>
        <p:blipFill>
          <a:blip r:embed="rId5" cstate="print"/>
          <a:srcRect/>
          <a:stretch>
            <a:fillRect/>
          </a:stretch>
        </p:blipFill>
        <p:spPr bwMode="auto">
          <a:xfrm>
            <a:off x="5715000" y="5029200"/>
            <a:ext cx="1360487" cy="1360488"/>
          </a:xfrm>
          <a:prstGeom prst="rect">
            <a:avLst/>
          </a:prstGeom>
          <a:noFill/>
        </p:spPr>
      </p:pic>
      <p:pic>
        <p:nvPicPr>
          <p:cNvPr id="155653" name="Picture 5" descr="0004_unlabelled_water-0063_image_063095"/>
          <p:cNvPicPr>
            <a:picLocks noChangeAspect="1" noChangeArrowheads="1"/>
          </p:cNvPicPr>
          <p:nvPr/>
        </p:nvPicPr>
        <p:blipFill>
          <a:blip r:embed="rId6" cstate="print"/>
          <a:srcRect/>
          <a:stretch>
            <a:fillRect/>
          </a:stretch>
        </p:blipFill>
        <p:spPr bwMode="auto">
          <a:xfrm>
            <a:off x="5867400" y="3894137"/>
            <a:ext cx="1592263" cy="1058863"/>
          </a:xfrm>
          <a:prstGeom prst="rect">
            <a:avLst/>
          </a:prstGeom>
          <a:noFill/>
        </p:spPr>
      </p:pic>
      <p:pic>
        <p:nvPicPr>
          <p:cNvPr id="155654" name="Picture 6" descr="0005_unlabelled_travel-photography-08_image_016538"/>
          <p:cNvPicPr>
            <a:picLocks noChangeAspect="1" noChangeArrowheads="1"/>
          </p:cNvPicPr>
          <p:nvPr/>
        </p:nvPicPr>
        <p:blipFill>
          <a:blip r:embed="rId7" cstate="print"/>
          <a:srcRect/>
          <a:stretch>
            <a:fillRect/>
          </a:stretch>
        </p:blipFill>
        <p:spPr bwMode="auto">
          <a:xfrm>
            <a:off x="2057400" y="4951413"/>
            <a:ext cx="1728788" cy="1296987"/>
          </a:xfrm>
          <a:prstGeom prst="rect">
            <a:avLst/>
          </a:prstGeom>
          <a:noFill/>
        </p:spPr>
      </p:pic>
      <p:pic>
        <p:nvPicPr>
          <p:cNvPr id="155655" name="Picture 7" descr="0006_vacation_00069_67983488_199fafb5a8_30_28423283@N00"/>
          <p:cNvPicPr>
            <a:picLocks noChangeAspect="1" noChangeArrowheads="1"/>
          </p:cNvPicPr>
          <p:nvPr/>
        </p:nvPicPr>
        <p:blipFill>
          <a:blip r:embed="rId8" cstate="print"/>
          <a:srcRect/>
          <a:stretch>
            <a:fillRect/>
          </a:stretch>
        </p:blipFill>
        <p:spPr bwMode="auto">
          <a:xfrm>
            <a:off x="1905000" y="2727325"/>
            <a:ext cx="1524000" cy="1006475"/>
          </a:xfrm>
          <a:prstGeom prst="rect">
            <a:avLst/>
          </a:prstGeom>
          <a:noFill/>
        </p:spPr>
      </p:pic>
      <p:pic>
        <p:nvPicPr>
          <p:cNvPr id="155656" name="Picture 8" descr="0007_landscape_00084_132090349_27e120a56c_1_11254121@N00"/>
          <p:cNvPicPr>
            <a:picLocks noChangeAspect="1" noChangeArrowheads="1"/>
          </p:cNvPicPr>
          <p:nvPr/>
        </p:nvPicPr>
        <p:blipFill>
          <a:blip r:embed="rId9" cstate="print"/>
          <a:srcRect/>
          <a:stretch>
            <a:fillRect/>
          </a:stretch>
        </p:blipFill>
        <p:spPr bwMode="auto">
          <a:xfrm>
            <a:off x="3886200" y="5067300"/>
            <a:ext cx="1676400" cy="1257300"/>
          </a:xfrm>
          <a:prstGeom prst="rect">
            <a:avLst/>
          </a:prstGeom>
          <a:noFill/>
        </p:spPr>
      </p:pic>
      <p:pic>
        <p:nvPicPr>
          <p:cNvPr id="155657" name="Picture 9" descr="0008_travel_00128_92040527_6104056acc_37_30117228@N00"/>
          <p:cNvPicPr>
            <a:picLocks noChangeAspect="1" noChangeArrowheads="1"/>
          </p:cNvPicPr>
          <p:nvPr/>
        </p:nvPicPr>
        <p:blipFill>
          <a:blip r:embed="rId10" cstate="print"/>
          <a:srcRect/>
          <a:stretch>
            <a:fillRect/>
          </a:stretch>
        </p:blipFill>
        <p:spPr bwMode="auto">
          <a:xfrm>
            <a:off x="5486400" y="1372328"/>
            <a:ext cx="1524000" cy="1142272"/>
          </a:xfrm>
          <a:prstGeom prst="rect">
            <a:avLst/>
          </a:prstGeom>
          <a:noFill/>
        </p:spPr>
      </p:pic>
      <p:pic>
        <p:nvPicPr>
          <p:cNvPr id="155658" name="Picture 10" descr="0009_vacation2_00084_151302555_8a5c83b0c1_52_36101698770@N01"/>
          <p:cNvPicPr>
            <a:picLocks noChangeAspect="1" noChangeArrowheads="1"/>
          </p:cNvPicPr>
          <p:nvPr/>
        </p:nvPicPr>
        <p:blipFill>
          <a:blip r:embed="rId11" cstate="print"/>
          <a:srcRect/>
          <a:stretch>
            <a:fillRect/>
          </a:stretch>
        </p:blipFill>
        <p:spPr bwMode="auto">
          <a:xfrm>
            <a:off x="3597275" y="1270000"/>
            <a:ext cx="1660525" cy="1244600"/>
          </a:xfrm>
          <a:prstGeom prst="rect">
            <a:avLst/>
          </a:prstGeom>
          <a:noFill/>
        </p:spPr>
      </p:pic>
      <p:pic>
        <p:nvPicPr>
          <p:cNvPr id="155659" name="Picture 11" descr="0010_landscape_00122_184818660_0cb35c8dd9_49_11401693@N00"/>
          <p:cNvPicPr>
            <a:picLocks noChangeAspect="1" noChangeArrowheads="1"/>
          </p:cNvPicPr>
          <p:nvPr/>
        </p:nvPicPr>
        <p:blipFill>
          <a:blip r:embed="rId12" cstate="print"/>
          <a:srcRect/>
          <a:stretch>
            <a:fillRect/>
          </a:stretch>
        </p:blipFill>
        <p:spPr bwMode="auto">
          <a:xfrm>
            <a:off x="1844675" y="1435100"/>
            <a:ext cx="1660525" cy="1155700"/>
          </a:xfrm>
          <a:prstGeom prst="rect">
            <a:avLst/>
          </a:prstGeom>
          <a:noFill/>
        </p:spPr>
      </p:pic>
      <p:sp>
        <p:nvSpPr>
          <p:cNvPr id="155661" name="Text Box 13"/>
          <p:cNvSpPr txBox="1">
            <a:spLocks noChangeArrowheads="1"/>
          </p:cNvSpPr>
          <p:nvPr/>
        </p:nvSpPr>
        <p:spPr bwMode="auto">
          <a:xfrm>
            <a:off x="838200" y="6320135"/>
            <a:ext cx="8001000" cy="461665"/>
          </a:xfrm>
          <a:prstGeom prst="rect">
            <a:avLst/>
          </a:prstGeom>
          <a:noFill/>
          <a:ln w="9525" algn="ctr">
            <a:noFill/>
            <a:miter lim="800000"/>
            <a:headEnd/>
            <a:tailEnd/>
          </a:ln>
          <a:effectLst/>
        </p:spPr>
        <p:txBody>
          <a:bodyPr wrap="square">
            <a:spAutoFit/>
          </a:bodyPr>
          <a:lstStyle/>
          <a:p>
            <a:pPr>
              <a:spcBef>
                <a:spcPct val="50000"/>
              </a:spcBef>
            </a:pPr>
            <a:r>
              <a:rPr lang="en-US" sz="2400" b="1" dirty="0"/>
              <a:t>10 nearest neighbors from a collection of 2 million images</a:t>
            </a:r>
          </a:p>
        </p:txBody>
      </p:sp>
      <p:pic>
        <p:nvPicPr>
          <p:cNvPr id="15" name="Picture 2" descr="teaser_input"/>
          <p:cNvPicPr>
            <a:picLocks noChangeAspect="1" noChangeArrowheads="1"/>
          </p:cNvPicPr>
          <p:nvPr/>
        </p:nvPicPr>
        <p:blipFill>
          <a:blip r:embed="rId13" cstate="print"/>
          <a:srcRect/>
          <a:stretch>
            <a:fillRect/>
          </a:stretch>
        </p:blipFill>
        <p:spPr bwMode="auto">
          <a:xfrm>
            <a:off x="3624263" y="2997200"/>
            <a:ext cx="1895475" cy="1422400"/>
          </a:xfrm>
          <a:prstGeom prst="rect">
            <a:avLst/>
          </a:prstGeom>
          <a:noFill/>
        </p:spPr>
      </p:pic>
      <p:sp>
        <p:nvSpPr>
          <p:cNvPr id="17" name="Title 16"/>
          <p:cNvSpPr>
            <a:spLocks noGrp="1"/>
          </p:cNvSpPr>
          <p:nvPr>
            <p:ph type="title"/>
          </p:nvPr>
        </p:nvSpPr>
        <p:spPr/>
        <p:txBody>
          <a:bodyPr/>
          <a:lstStyle/>
          <a:p>
            <a:r>
              <a:rPr lang="en-US" dirty="0"/>
              <a:t>Scene Completion Problem </a:t>
            </a:r>
          </a:p>
        </p:txBody>
      </p:sp>
      <p:sp>
        <p:nvSpPr>
          <p:cNvPr id="20" name="Footer Placeholder 19"/>
          <p:cNvSpPr>
            <a:spLocks noGrp="1"/>
          </p:cNvSpPr>
          <p:nvPr>
            <p:ph type="ftr" sz="quarter" idx="11"/>
          </p:nvPr>
        </p:nvSpPr>
        <p:spPr/>
        <p:txBody>
          <a:bodyPr/>
          <a:lstStyle/>
          <a:p>
            <a:r>
              <a:rPr lang="en-US"/>
              <a:t>J. Leskovec, A. Rajaraman, J. Ullman: Mining of Massive Datasets, http://www.mmds.org</a:t>
            </a:r>
          </a:p>
        </p:txBody>
      </p:sp>
      <p:sp>
        <p:nvSpPr>
          <p:cNvPr id="19" name="Slide Number Placeholder 18"/>
          <p:cNvSpPr>
            <a:spLocks noGrp="1"/>
          </p:cNvSpPr>
          <p:nvPr>
            <p:ph type="sldNum" sz="quarter" idx="12"/>
          </p:nvPr>
        </p:nvSpPr>
        <p:spPr/>
        <p:txBody>
          <a:bodyPr/>
          <a:lstStyle/>
          <a:p>
            <a:fld id="{19B12225-5612-419B-A8D5-4B8EEE4C217E}" type="slidenum">
              <a:rPr lang="en-US" smtClean="0"/>
              <a:pPr/>
              <a:t>6</a:t>
            </a:fld>
            <a:endParaRPr lang="en-US"/>
          </a:p>
        </p:txBody>
      </p:sp>
      <p:sp>
        <p:nvSpPr>
          <p:cNvPr id="21" name="Text Box 6"/>
          <p:cNvSpPr txBox="1">
            <a:spLocks noChangeArrowheads="1"/>
          </p:cNvSpPr>
          <p:nvPr/>
        </p:nvSpPr>
        <p:spPr bwMode="auto">
          <a:xfrm>
            <a:off x="5741017" y="0"/>
            <a:ext cx="3402983" cy="369332"/>
          </a:xfrm>
          <a:prstGeom prst="rect">
            <a:avLst/>
          </a:prstGeom>
          <a:noFill/>
          <a:ln w="9525">
            <a:noFill/>
            <a:miter lim="800000"/>
            <a:headEnd/>
            <a:tailEnd/>
          </a:ln>
          <a:effectLst/>
        </p:spPr>
        <p:txBody>
          <a:bodyPr wrap="none">
            <a:spAutoFit/>
          </a:bodyPr>
          <a:lstStyle/>
          <a:p>
            <a:pPr algn="r"/>
            <a:r>
              <a:rPr lang="en-US" dirty="0">
                <a:solidFill>
                  <a:schemeClr val="bg1"/>
                </a:solidFill>
              </a:rPr>
              <a:t>[Hays and </a:t>
            </a:r>
            <a:r>
              <a:rPr lang="en-US" dirty="0" err="1">
                <a:solidFill>
                  <a:schemeClr val="bg1"/>
                </a:solidFill>
              </a:rPr>
              <a:t>Efros</a:t>
            </a:r>
            <a:r>
              <a:rPr lang="en-US" dirty="0">
                <a:solidFill>
                  <a:schemeClr val="bg1"/>
                </a:solidFill>
              </a:rPr>
              <a:t>, SIGGRAPH 2007]</a:t>
            </a:r>
          </a:p>
        </p:txBody>
      </p:sp>
      <p:pic>
        <p:nvPicPr>
          <p:cNvPr id="22" name="Picture 11" descr="IMG_0681_mask_output_011"/>
          <p:cNvPicPr>
            <a:picLocks noChangeAspect="1" noChangeArrowheads="1"/>
          </p:cNvPicPr>
          <p:nvPr/>
        </p:nvPicPr>
        <p:blipFill>
          <a:blip r:embed="rId14" cstate="print"/>
          <a:srcRect/>
          <a:stretch>
            <a:fillRect/>
          </a:stretch>
        </p:blipFill>
        <p:spPr bwMode="auto">
          <a:xfrm>
            <a:off x="3626556" y="3005667"/>
            <a:ext cx="1885244" cy="1413933"/>
          </a:xfrm>
          <a:prstGeom prst="rect">
            <a:avLst/>
          </a:prstGeom>
          <a:noFill/>
        </p:spPr>
      </p:pic>
    </p:spTree>
    <p:extLst>
      <p:ext uri="{BB962C8B-B14F-4D97-AF65-F5344CB8AC3E}">
        <p14:creationId xmlns:p14="http://schemas.microsoft.com/office/powerpoint/2010/main" val="750889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dirty="0"/>
              <a:t>A Common Metaphor</a:t>
            </a:r>
          </a:p>
        </p:txBody>
      </p:sp>
      <p:sp>
        <p:nvSpPr>
          <p:cNvPr id="187395" name="Rectangle 3"/>
          <p:cNvSpPr>
            <a:spLocks noGrp="1" noChangeArrowheads="1"/>
          </p:cNvSpPr>
          <p:nvPr>
            <p:ph idx="1"/>
          </p:nvPr>
        </p:nvSpPr>
        <p:spPr>
          <a:xfrm>
            <a:off x="457200" y="1295400"/>
            <a:ext cx="8229600" cy="5410200"/>
          </a:xfrm>
        </p:spPr>
        <p:txBody>
          <a:bodyPr>
            <a:normAutofit/>
          </a:bodyPr>
          <a:lstStyle/>
          <a:p>
            <a:pPr>
              <a:lnSpc>
                <a:spcPct val="90000"/>
              </a:lnSpc>
            </a:pPr>
            <a:r>
              <a:rPr lang="en-US" b="1" dirty="0"/>
              <a:t>Many problems can be expressed as </a:t>
            </a:r>
            <a:br>
              <a:rPr lang="en-US" b="1" dirty="0"/>
            </a:br>
            <a:r>
              <a:rPr lang="en-US" b="1" dirty="0"/>
              <a:t>finding “similar” sets:</a:t>
            </a:r>
          </a:p>
          <a:p>
            <a:pPr lvl="1">
              <a:lnSpc>
                <a:spcPct val="90000"/>
              </a:lnSpc>
            </a:pPr>
            <a:r>
              <a:rPr lang="en-US" b="1" dirty="0">
                <a:solidFill>
                  <a:srgbClr val="0000FF"/>
                </a:solidFill>
              </a:rPr>
              <a:t>Find near-neighbors in </a:t>
            </a:r>
            <a:r>
              <a:rPr lang="en-US" b="1" u="sng" dirty="0">
                <a:solidFill>
                  <a:srgbClr val="0000FF"/>
                </a:solidFill>
              </a:rPr>
              <a:t>high-dimensional</a:t>
            </a:r>
            <a:r>
              <a:rPr lang="en-US" b="1" dirty="0">
                <a:solidFill>
                  <a:srgbClr val="0000FF"/>
                </a:solidFill>
              </a:rPr>
              <a:t> space</a:t>
            </a:r>
          </a:p>
          <a:p>
            <a:pPr>
              <a:lnSpc>
                <a:spcPct val="90000"/>
              </a:lnSpc>
            </a:pPr>
            <a:r>
              <a:rPr lang="en-US" b="1" dirty="0">
                <a:solidFill>
                  <a:srgbClr val="FF0066"/>
                </a:solidFill>
              </a:rPr>
              <a:t>Examples:</a:t>
            </a:r>
          </a:p>
          <a:p>
            <a:pPr lvl="1">
              <a:lnSpc>
                <a:spcPct val="90000"/>
              </a:lnSpc>
            </a:pPr>
            <a:r>
              <a:rPr lang="en-US" b="1" dirty="0"/>
              <a:t>Pages with similar words</a:t>
            </a:r>
          </a:p>
          <a:p>
            <a:pPr lvl="2">
              <a:lnSpc>
                <a:spcPct val="90000"/>
              </a:lnSpc>
            </a:pPr>
            <a:r>
              <a:rPr lang="en-US" dirty="0"/>
              <a:t>For duplicate detection, classification by topic</a:t>
            </a:r>
          </a:p>
          <a:p>
            <a:pPr lvl="1">
              <a:lnSpc>
                <a:spcPct val="90000"/>
              </a:lnSpc>
            </a:pPr>
            <a:r>
              <a:rPr lang="en-US" b="1" dirty="0"/>
              <a:t>Customers who purchased similar products</a:t>
            </a:r>
          </a:p>
          <a:p>
            <a:pPr lvl="2">
              <a:lnSpc>
                <a:spcPct val="90000"/>
              </a:lnSpc>
            </a:pPr>
            <a:r>
              <a:rPr lang="en-US" dirty="0"/>
              <a:t>Products with similar customer sets</a:t>
            </a:r>
          </a:p>
          <a:p>
            <a:pPr lvl="1">
              <a:lnSpc>
                <a:spcPct val="90000"/>
              </a:lnSpc>
            </a:pPr>
            <a:r>
              <a:rPr lang="en-US" b="1" dirty="0"/>
              <a:t>Images with similar features</a:t>
            </a:r>
          </a:p>
          <a:p>
            <a:pPr lvl="2">
              <a:lnSpc>
                <a:spcPct val="90000"/>
              </a:lnSpc>
            </a:pPr>
            <a:r>
              <a:rPr lang="en-US" dirty="0"/>
              <a:t>Users who visited similar websites</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7</a:t>
            </a:fld>
            <a:endParaRPr lang="en-US"/>
          </a:p>
        </p:txBody>
      </p:sp>
      <p:pic>
        <p:nvPicPr>
          <p:cNvPr id="7" name="Picture 2" descr="teaser_input"/>
          <p:cNvPicPr>
            <a:picLocks noChangeAspect="1" noChangeArrowheads="1"/>
          </p:cNvPicPr>
          <p:nvPr/>
        </p:nvPicPr>
        <p:blipFill>
          <a:blip r:embed="rId3" cstate="print"/>
          <a:srcRect/>
          <a:stretch>
            <a:fillRect/>
          </a:stretch>
        </p:blipFill>
        <p:spPr bwMode="auto">
          <a:xfrm>
            <a:off x="7417594" y="4800600"/>
            <a:ext cx="1421606" cy="1066800"/>
          </a:xfrm>
          <a:prstGeom prst="rect">
            <a:avLst/>
          </a:prstGeom>
          <a:noFill/>
        </p:spPr>
      </p:pic>
    </p:spTree>
    <p:extLst>
      <p:ext uri="{BB962C8B-B14F-4D97-AF65-F5344CB8AC3E}">
        <p14:creationId xmlns:p14="http://schemas.microsoft.com/office/powerpoint/2010/main" val="39456959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8BA8-69D4-6547-9449-6F7A948B0227}"/>
              </a:ext>
            </a:extLst>
          </p:cNvPr>
          <p:cNvSpPr>
            <a:spLocks noGrp="1"/>
          </p:cNvSpPr>
          <p:nvPr>
            <p:ph type="title"/>
          </p:nvPr>
        </p:nvSpPr>
        <p:spPr/>
        <p:txBody>
          <a:bodyPr>
            <a:normAutofit fontScale="90000"/>
          </a:bodyPr>
          <a:lstStyle/>
          <a:p>
            <a:r>
              <a:rPr lang="en-US" dirty="0"/>
              <a:t>Another Example in Bioinformatics</a:t>
            </a:r>
          </a:p>
        </p:txBody>
      </p:sp>
      <p:sp>
        <p:nvSpPr>
          <p:cNvPr id="3" name="Content Placeholder 2">
            <a:extLst>
              <a:ext uri="{FF2B5EF4-FFF2-40B4-BE49-F238E27FC236}">
                <a16:creationId xmlns:a16="http://schemas.microsoft.com/office/drawing/2014/main" id="{8F4A821B-5C92-8744-A9EF-EFB9776D9504}"/>
              </a:ext>
            </a:extLst>
          </p:cNvPr>
          <p:cNvSpPr>
            <a:spLocks noGrp="1"/>
          </p:cNvSpPr>
          <p:nvPr>
            <p:ph idx="1"/>
          </p:nvPr>
        </p:nvSpPr>
        <p:spPr/>
        <p:txBody>
          <a:bodyPr>
            <a:normAutofit fontScale="92500" lnSpcReduction="20000"/>
          </a:bodyPr>
          <a:lstStyle/>
          <a:p>
            <a:r>
              <a:rPr lang="en-US" dirty="0"/>
              <a:t>Here is a DNA sequence CTAGTAGACGA… (query)</a:t>
            </a:r>
          </a:p>
          <a:p>
            <a:r>
              <a:rPr lang="en-US" dirty="0"/>
              <a:t>And there is a database of m DNA sequences (assume the average length of the DNA sequences is n)</a:t>
            </a:r>
          </a:p>
          <a:p>
            <a:r>
              <a:rPr lang="en-US" dirty="0"/>
              <a:t>How can we find all sequences in the database that are </a:t>
            </a:r>
            <a:r>
              <a:rPr lang="en-US" i="1" dirty="0"/>
              <a:t>similar</a:t>
            </a:r>
            <a:r>
              <a:rPr lang="en-US" dirty="0"/>
              <a:t> to the query?</a:t>
            </a:r>
          </a:p>
          <a:p>
            <a:endParaRPr lang="en-US" dirty="0"/>
          </a:p>
          <a:p>
            <a:r>
              <a:rPr lang="en-US" dirty="0"/>
              <a:t>A naïve solution</a:t>
            </a:r>
          </a:p>
          <a:p>
            <a:pPr lvl="1"/>
            <a:r>
              <a:rPr lang="en-US" dirty="0"/>
              <a:t>Assume we know how to quantify “two sequences are similar” (e.g., edit distance)</a:t>
            </a:r>
          </a:p>
          <a:p>
            <a:pPr lvl="1"/>
            <a:r>
              <a:rPr lang="en-US" dirty="0"/>
              <a:t>Search the query against all the sequences in the database, one at a time</a:t>
            </a:r>
          </a:p>
          <a:p>
            <a:pPr lvl="1"/>
            <a:r>
              <a:rPr lang="en-US" dirty="0"/>
              <a:t>What’s the time complexity of this naïve approach?</a:t>
            </a:r>
          </a:p>
        </p:txBody>
      </p:sp>
      <p:sp>
        <p:nvSpPr>
          <p:cNvPr id="4" name="Footer Placeholder 3">
            <a:extLst>
              <a:ext uri="{FF2B5EF4-FFF2-40B4-BE49-F238E27FC236}">
                <a16:creationId xmlns:a16="http://schemas.microsoft.com/office/drawing/2014/main" id="{016761EF-A34A-3245-BC4A-5998D9BCF16B}"/>
              </a:ext>
            </a:extLst>
          </p:cNvPr>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a:extLst>
              <a:ext uri="{FF2B5EF4-FFF2-40B4-BE49-F238E27FC236}">
                <a16:creationId xmlns:a16="http://schemas.microsoft.com/office/drawing/2014/main" id="{80C042B5-D3B5-014F-8623-42F990DBE50C}"/>
              </a:ext>
            </a:extLst>
          </p:cNvPr>
          <p:cNvSpPr>
            <a:spLocks noGrp="1"/>
          </p:cNvSpPr>
          <p:nvPr>
            <p:ph type="sldNum" sz="quarter" idx="12"/>
          </p:nvPr>
        </p:nvSpPr>
        <p:spPr/>
        <p:txBody>
          <a:bodyPr/>
          <a:lstStyle/>
          <a:p>
            <a:fld id="{19B12225-5612-419B-A8D5-4B8EEE4C217E}" type="slidenum">
              <a:rPr lang="en-US" smtClean="0"/>
              <a:pPr/>
              <a:t>8</a:t>
            </a:fld>
            <a:endParaRPr lang="en-US"/>
          </a:p>
        </p:txBody>
      </p:sp>
    </p:spTree>
    <p:extLst>
      <p:ext uri="{BB962C8B-B14F-4D97-AF65-F5344CB8AC3E}">
        <p14:creationId xmlns:p14="http://schemas.microsoft.com/office/powerpoint/2010/main" val="376823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Similar Items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562600"/>
              </a:xfrm>
            </p:spPr>
            <p:txBody>
              <a:bodyPr>
                <a:normAutofit fontScale="92500" lnSpcReduction="10000"/>
              </a:bodyPr>
              <a:lstStyle/>
              <a:p>
                <a:r>
                  <a:rPr lang="en-US" b="1" dirty="0">
                    <a:solidFill>
                      <a:srgbClr val="FF0066"/>
                    </a:solidFill>
                  </a:rPr>
                  <a:t>Given: High dimensional data points </a:t>
                </a:r>
                <a14:m>
                  <m:oMath xmlns:m="http://schemas.openxmlformats.org/officeDocument/2006/math">
                    <m:sSub>
                      <m:sSubPr>
                        <m:ctrlPr>
                          <a:rPr lang="en-US" b="1" i="1" dirty="0" smtClean="0">
                            <a:solidFill>
                              <a:srgbClr val="FF0066"/>
                            </a:solidFill>
                            <a:latin typeface="Cambria Math" panose="02040503050406030204" pitchFamily="18" charset="0"/>
                          </a:rPr>
                        </m:ctrlPr>
                      </m:sSubPr>
                      <m:e>
                        <m:r>
                          <a:rPr lang="en-US" b="1" i="1" dirty="0" smtClean="0">
                            <a:solidFill>
                              <a:srgbClr val="FF0066"/>
                            </a:solidFill>
                            <a:latin typeface="Cambria Math"/>
                          </a:rPr>
                          <m:t>𝒙</m:t>
                        </m:r>
                      </m:e>
                      <m:sub>
                        <m:r>
                          <a:rPr lang="en-US" b="1" i="1" dirty="0" smtClean="0">
                            <a:solidFill>
                              <a:srgbClr val="FF0066"/>
                            </a:solidFill>
                            <a:latin typeface="Cambria Math"/>
                          </a:rPr>
                          <m:t>𝟏</m:t>
                        </m:r>
                      </m:sub>
                    </m:sSub>
                    <m:r>
                      <a:rPr lang="en-US" b="1" i="1" dirty="0" smtClean="0">
                        <a:solidFill>
                          <a:srgbClr val="FF0066"/>
                        </a:solidFill>
                        <a:latin typeface="Cambria Math"/>
                      </a:rPr>
                      <m:t>, </m:t>
                    </m:r>
                    <m:sSub>
                      <m:sSubPr>
                        <m:ctrlPr>
                          <a:rPr lang="en-US" b="1" i="1" dirty="0" smtClean="0">
                            <a:solidFill>
                              <a:srgbClr val="FF0066"/>
                            </a:solidFill>
                            <a:latin typeface="Cambria Math" panose="02040503050406030204" pitchFamily="18" charset="0"/>
                          </a:rPr>
                        </m:ctrlPr>
                      </m:sSubPr>
                      <m:e>
                        <m:r>
                          <a:rPr lang="en-US" b="1" i="1" dirty="0" smtClean="0">
                            <a:solidFill>
                              <a:srgbClr val="FF0066"/>
                            </a:solidFill>
                            <a:latin typeface="Cambria Math"/>
                          </a:rPr>
                          <m:t>𝒙</m:t>
                        </m:r>
                      </m:e>
                      <m:sub>
                        <m:r>
                          <a:rPr lang="en-US" b="1" i="1" dirty="0" smtClean="0">
                            <a:solidFill>
                              <a:srgbClr val="FF0066"/>
                            </a:solidFill>
                            <a:latin typeface="Cambria Math"/>
                          </a:rPr>
                          <m:t>𝟐</m:t>
                        </m:r>
                      </m:sub>
                    </m:sSub>
                    <m:r>
                      <a:rPr lang="en-US" b="1" i="1" dirty="0" smtClean="0">
                        <a:solidFill>
                          <a:srgbClr val="FF0066"/>
                        </a:solidFill>
                        <a:latin typeface="Cambria Math"/>
                      </a:rPr>
                      <m:t>, …</m:t>
                    </m:r>
                  </m:oMath>
                </a14:m>
                <a:endParaRPr lang="en-US" b="1" dirty="0">
                  <a:solidFill>
                    <a:srgbClr val="FF0066"/>
                  </a:solidFill>
                </a:endParaRPr>
              </a:p>
              <a:p>
                <a:pPr lvl="1"/>
                <a:r>
                  <a:rPr lang="en-US" b="1" dirty="0"/>
                  <a:t>For example:</a:t>
                </a:r>
                <a:r>
                  <a:rPr lang="en-US" dirty="0"/>
                  <a:t> Image is a long vector of pixel colors</a:t>
                </a: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2</m:t>
                                </m:r>
                              </m:e>
                              <m:e>
                                <m:r>
                                  <a:rPr lang="en-US" i="1">
                                    <a:latin typeface="Cambria Math"/>
                                  </a:rPr>
                                  <m:t>1</m:t>
                                </m:r>
                              </m:e>
                            </m:mr>
                            <m:mr>
                              <m:e>
                                <m:r>
                                  <a:rPr lang="en-US" i="1">
                                    <a:latin typeface="Cambria Math"/>
                                  </a:rPr>
                                  <m:t>0</m:t>
                                </m:r>
                              </m:e>
                              <m:e>
                                <m:r>
                                  <a:rPr lang="en-US" i="1">
                                    <a:latin typeface="Cambria Math"/>
                                  </a:rPr>
                                  <m:t>2</m:t>
                                </m:r>
                              </m:e>
                              <m:e>
                                <m:r>
                                  <a:rPr lang="en-US" i="1">
                                    <a:latin typeface="Cambria Math"/>
                                  </a:rPr>
                                  <m:t>1</m:t>
                                </m:r>
                              </m:e>
                            </m:mr>
                            <m:mr>
                              <m:e>
                                <m:r>
                                  <a:rPr lang="en-US" i="1">
                                    <a:latin typeface="Cambria Math"/>
                                  </a:rPr>
                                  <m:t>0</m:t>
                                </m:r>
                              </m:e>
                              <m:e>
                                <m:r>
                                  <a:rPr lang="en-US" i="1">
                                    <a:latin typeface="Cambria Math"/>
                                  </a:rPr>
                                  <m:t>1</m:t>
                                </m:r>
                              </m:e>
                              <m:e>
                                <m:r>
                                  <a:rPr lang="en-US" i="1">
                                    <a:latin typeface="Cambria Math"/>
                                  </a:rPr>
                                  <m:t>0</m:t>
                                </m:r>
                              </m:e>
                            </m:mr>
                          </m:m>
                        </m:e>
                      </m:d>
                      <m:r>
                        <a:rPr lang="en-US" b="0" i="1" smtClean="0">
                          <a:latin typeface="Cambria Math"/>
                        </a:rPr>
                        <m:t>→[1 2 1 0 2 1 0 1 0]</m:t>
                      </m:r>
                    </m:oMath>
                  </m:oMathPara>
                </a14:m>
                <a:endParaRPr lang="en-US" dirty="0"/>
              </a:p>
              <a:p>
                <a:r>
                  <a:rPr lang="en-US" b="1" dirty="0">
                    <a:solidFill>
                      <a:srgbClr val="0000FF"/>
                    </a:solidFill>
                  </a:rPr>
                  <a:t>And some distance function </a:t>
                </a:r>
                <a14:m>
                  <m:oMath xmlns:m="http://schemas.openxmlformats.org/officeDocument/2006/math">
                    <m:r>
                      <a:rPr lang="en-US" b="1" i="1" dirty="0" smtClean="0">
                        <a:solidFill>
                          <a:srgbClr val="0000FF"/>
                        </a:solidFill>
                        <a:latin typeface="Cambria Math"/>
                      </a:rPr>
                      <m:t>𝒅</m:t>
                    </m:r>
                    <m:r>
                      <a:rPr lang="en-US" b="1" i="1" dirty="0" smtClean="0">
                        <a:solidFill>
                          <a:srgbClr val="0000FF"/>
                        </a:solidFill>
                        <a:latin typeface="Cambria Math"/>
                      </a:rPr>
                      <m:t>(</m:t>
                    </m:r>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a:rPr>
                          <m:t>𝒙</m:t>
                        </m:r>
                      </m:e>
                      <m:sub>
                        <m:r>
                          <a:rPr lang="en-US" b="1" i="1" dirty="0" smtClean="0">
                            <a:solidFill>
                              <a:srgbClr val="0000FF"/>
                            </a:solidFill>
                            <a:latin typeface="Cambria Math"/>
                          </a:rPr>
                          <m:t>𝟏</m:t>
                        </m:r>
                      </m:sub>
                    </m:sSub>
                    <m:r>
                      <a:rPr lang="en-US" b="1" i="1" dirty="0" smtClean="0">
                        <a:solidFill>
                          <a:srgbClr val="0000FF"/>
                        </a:solidFill>
                        <a:latin typeface="Cambria Math"/>
                      </a:rPr>
                      <m:t>,</m:t>
                    </m:r>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a:rPr>
                          <m:t>𝒙</m:t>
                        </m:r>
                      </m:e>
                      <m:sub>
                        <m:r>
                          <a:rPr lang="en-US" b="1" i="1" dirty="0" smtClean="0">
                            <a:solidFill>
                              <a:srgbClr val="0000FF"/>
                            </a:solidFill>
                            <a:latin typeface="Cambria Math"/>
                          </a:rPr>
                          <m:t>𝟐</m:t>
                        </m:r>
                      </m:sub>
                    </m:sSub>
                    <m:r>
                      <a:rPr lang="en-US" b="1" i="1" dirty="0" smtClean="0">
                        <a:solidFill>
                          <a:srgbClr val="0000FF"/>
                        </a:solidFill>
                        <a:latin typeface="Cambria Math"/>
                      </a:rPr>
                      <m:t>)</m:t>
                    </m:r>
                  </m:oMath>
                </a14:m>
                <a:endParaRPr lang="en-US" b="1" dirty="0">
                  <a:solidFill>
                    <a:srgbClr val="0000FF"/>
                  </a:solidFill>
                </a:endParaRPr>
              </a:p>
              <a:p>
                <a:pPr lvl="1"/>
                <a:r>
                  <a:rPr lang="en-US" dirty="0"/>
                  <a:t>Which quantifies the “distance” between </a:t>
                </a:r>
                <a14:m>
                  <m:oMath xmlns:m="http://schemas.openxmlformats.org/officeDocument/2006/math">
                    <m:sSub>
                      <m:sSubPr>
                        <m:ctrlPr>
                          <a:rPr lang="en-US" b="1" i="1" dirty="0">
                            <a:solidFill>
                              <a:srgbClr val="0000FF"/>
                            </a:solidFill>
                            <a:latin typeface="Cambria Math" panose="02040503050406030204" pitchFamily="18" charset="0"/>
                          </a:rPr>
                        </m:ctrlPr>
                      </m:sSubPr>
                      <m:e>
                        <m:r>
                          <a:rPr lang="en-US" b="1" i="1" dirty="0">
                            <a:solidFill>
                              <a:srgbClr val="0000FF"/>
                            </a:solidFill>
                            <a:latin typeface="Cambria Math"/>
                          </a:rPr>
                          <m:t>𝒙</m:t>
                        </m:r>
                      </m:e>
                      <m:sub>
                        <m:r>
                          <a:rPr lang="en-US" b="1" i="1" dirty="0">
                            <a:solidFill>
                              <a:srgbClr val="0000FF"/>
                            </a:solidFill>
                            <a:latin typeface="Cambria Math"/>
                          </a:rPr>
                          <m:t>𝟏</m:t>
                        </m:r>
                      </m:sub>
                    </m:sSub>
                  </m:oMath>
                </a14:m>
                <a:r>
                  <a:rPr lang="en-US" dirty="0"/>
                  <a:t> and </a:t>
                </a:r>
                <a14:m>
                  <m:oMath xmlns:m="http://schemas.openxmlformats.org/officeDocument/2006/math">
                    <m:sSub>
                      <m:sSubPr>
                        <m:ctrlPr>
                          <a:rPr lang="en-US" b="1" i="1" dirty="0">
                            <a:solidFill>
                              <a:srgbClr val="0000FF"/>
                            </a:solidFill>
                            <a:latin typeface="Cambria Math" panose="02040503050406030204" pitchFamily="18" charset="0"/>
                          </a:rPr>
                        </m:ctrlPr>
                      </m:sSubPr>
                      <m:e>
                        <m:r>
                          <a:rPr lang="en-US" b="1" i="1" dirty="0">
                            <a:solidFill>
                              <a:srgbClr val="0000FF"/>
                            </a:solidFill>
                            <a:latin typeface="Cambria Math"/>
                          </a:rPr>
                          <m:t>𝒙</m:t>
                        </m:r>
                      </m:e>
                      <m:sub>
                        <m:r>
                          <a:rPr lang="en-US" b="1" i="1" dirty="0">
                            <a:solidFill>
                              <a:srgbClr val="0000FF"/>
                            </a:solidFill>
                            <a:latin typeface="Cambria Math"/>
                          </a:rPr>
                          <m:t>𝟐</m:t>
                        </m:r>
                      </m:sub>
                    </m:sSub>
                  </m:oMath>
                </a14:m>
                <a:endParaRPr lang="en-US" dirty="0"/>
              </a:p>
              <a:p>
                <a:pPr lvl="8"/>
                <a:endParaRPr lang="en-US" sz="500" b="1" dirty="0">
                  <a:solidFill>
                    <a:srgbClr val="0000FF"/>
                  </a:solidFill>
                </a:endParaRPr>
              </a:p>
              <a:p>
                <a:r>
                  <a:rPr lang="en-US" b="1" dirty="0">
                    <a:solidFill>
                      <a:srgbClr val="0000FF"/>
                    </a:solidFill>
                  </a:rPr>
                  <a:t>Goal:</a:t>
                </a:r>
                <a:r>
                  <a:rPr lang="en-US" dirty="0"/>
                  <a:t> Find </a:t>
                </a:r>
                <a:r>
                  <a:rPr lang="en-US" b="1" dirty="0">
                    <a:solidFill>
                      <a:srgbClr val="FF0066"/>
                    </a:solidFill>
                  </a:rPr>
                  <a:t>all pairs of data points </a:t>
                </a:r>
                <a14:m>
                  <m:oMath xmlns:m="http://schemas.openxmlformats.org/officeDocument/2006/math">
                    <m:r>
                      <a:rPr lang="en-US" b="1" i="1" dirty="0">
                        <a:solidFill>
                          <a:srgbClr val="FF0066"/>
                        </a:solidFill>
                        <a:latin typeface="Cambria Math"/>
                      </a:rPr>
                      <m:t>(</m:t>
                    </m:r>
                    <m:sSub>
                      <m:sSubPr>
                        <m:ctrlPr>
                          <a:rPr lang="en-US" b="1" i="1" dirty="0">
                            <a:solidFill>
                              <a:srgbClr val="FF0066"/>
                            </a:solidFill>
                            <a:latin typeface="Cambria Math" panose="02040503050406030204" pitchFamily="18" charset="0"/>
                          </a:rPr>
                        </m:ctrlPr>
                      </m:sSubPr>
                      <m:e>
                        <m:r>
                          <a:rPr lang="en-US" b="1" i="1" dirty="0">
                            <a:solidFill>
                              <a:srgbClr val="FF0066"/>
                            </a:solidFill>
                            <a:latin typeface="Cambria Math"/>
                          </a:rPr>
                          <m:t>𝒙</m:t>
                        </m:r>
                      </m:e>
                      <m:sub>
                        <m:r>
                          <a:rPr lang="en-US" b="1" i="1" dirty="0" smtClean="0">
                            <a:solidFill>
                              <a:srgbClr val="FF0066"/>
                            </a:solidFill>
                            <a:latin typeface="Cambria Math"/>
                          </a:rPr>
                          <m:t>𝒊</m:t>
                        </m:r>
                      </m:sub>
                    </m:sSub>
                    <m:r>
                      <a:rPr lang="en-US" b="1" i="1" dirty="0">
                        <a:solidFill>
                          <a:srgbClr val="FF0066"/>
                        </a:solidFill>
                        <a:latin typeface="Cambria Math"/>
                      </a:rPr>
                      <m:t>,</m:t>
                    </m:r>
                    <m:sSub>
                      <m:sSubPr>
                        <m:ctrlPr>
                          <a:rPr lang="en-US" b="1" i="1" dirty="0">
                            <a:solidFill>
                              <a:srgbClr val="FF0066"/>
                            </a:solidFill>
                            <a:latin typeface="Cambria Math" panose="02040503050406030204" pitchFamily="18" charset="0"/>
                          </a:rPr>
                        </m:ctrlPr>
                      </m:sSubPr>
                      <m:e>
                        <m:r>
                          <a:rPr lang="en-US" b="1" i="1" dirty="0">
                            <a:solidFill>
                              <a:srgbClr val="FF0066"/>
                            </a:solidFill>
                            <a:latin typeface="Cambria Math"/>
                          </a:rPr>
                          <m:t>𝒙</m:t>
                        </m:r>
                      </m:e>
                      <m:sub>
                        <m:r>
                          <a:rPr lang="en-US" b="1" i="1" dirty="0" smtClean="0">
                            <a:solidFill>
                              <a:srgbClr val="FF0066"/>
                            </a:solidFill>
                            <a:latin typeface="Cambria Math"/>
                          </a:rPr>
                          <m:t>𝒋</m:t>
                        </m:r>
                      </m:sub>
                    </m:sSub>
                    <m:r>
                      <a:rPr lang="en-US" b="1" i="1" dirty="0">
                        <a:solidFill>
                          <a:srgbClr val="FF0066"/>
                        </a:solidFill>
                        <a:latin typeface="Cambria Math"/>
                      </a:rPr>
                      <m:t>)</m:t>
                    </m:r>
                  </m:oMath>
                </a14:m>
                <a:r>
                  <a:rPr lang="en-US" dirty="0"/>
                  <a:t> that are within some distance threshold </a:t>
                </a:r>
                <a14:m>
                  <m:oMath xmlns:m="http://schemas.openxmlformats.org/officeDocument/2006/math">
                    <m:r>
                      <a:rPr lang="en-US" b="1" i="1" dirty="0">
                        <a:solidFill>
                          <a:srgbClr val="0000FF"/>
                        </a:solidFill>
                        <a:latin typeface="Cambria Math"/>
                      </a:rPr>
                      <m:t>𝒅</m:t>
                    </m:r>
                    <m:d>
                      <m:dPr>
                        <m:ctrlPr>
                          <a:rPr lang="en-US" b="1" i="1" dirty="0">
                            <a:solidFill>
                              <a:srgbClr val="0000FF"/>
                            </a:solidFill>
                            <a:latin typeface="Cambria Math" panose="02040503050406030204" pitchFamily="18" charset="0"/>
                          </a:rPr>
                        </m:ctrlPr>
                      </m:dPr>
                      <m:e>
                        <m:sSub>
                          <m:sSubPr>
                            <m:ctrlPr>
                              <a:rPr lang="en-US" b="1" i="1" dirty="0">
                                <a:solidFill>
                                  <a:srgbClr val="0000FF"/>
                                </a:solidFill>
                                <a:latin typeface="Cambria Math" panose="02040503050406030204" pitchFamily="18" charset="0"/>
                              </a:rPr>
                            </m:ctrlPr>
                          </m:sSubPr>
                          <m:e>
                            <m:r>
                              <a:rPr lang="en-US" b="1" i="1" dirty="0">
                                <a:solidFill>
                                  <a:srgbClr val="0000FF"/>
                                </a:solidFill>
                                <a:latin typeface="Cambria Math"/>
                              </a:rPr>
                              <m:t>𝒙</m:t>
                            </m:r>
                          </m:e>
                          <m:sub>
                            <m:r>
                              <a:rPr lang="en-US" b="1" i="1" dirty="0" smtClean="0">
                                <a:solidFill>
                                  <a:srgbClr val="0000FF"/>
                                </a:solidFill>
                                <a:latin typeface="Cambria Math"/>
                              </a:rPr>
                              <m:t>𝒊</m:t>
                            </m:r>
                          </m:sub>
                        </m:sSub>
                        <m:r>
                          <a:rPr lang="en-US" b="1" i="1" dirty="0">
                            <a:solidFill>
                              <a:srgbClr val="0000FF"/>
                            </a:solidFill>
                            <a:latin typeface="Cambria Math"/>
                          </a:rPr>
                          <m:t>,</m:t>
                        </m:r>
                        <m:sSub>
                          <m:sSubPr>
                            <m:ctrlPr>
                              <a:rPr lang="en-US" b="1" i="1" dirty="0">
                                <a:solidFill>
                                  <a:srgbClr val="0000FF"/>
                                </a:solidFill>
                                <a:latin typeface="Cambria Math" panose="02040503050406030204" pitchFamily="18" charset="0"/>
                              </a:rPr>
                            </m:ctrlPr>
                          </m:sSubPr>
                          <m:e>
                            <m:r>
                              <a:rPr lang="en-US" b="1" i="1" dirty="0">
                                <a:solidFill>
                                  <a:srgbClr val="0000FF"/>
                                </a:solidFill>
                                <a:latin typeface="Cambria Math"/>
                              </a:rPr>
                              <m:t>𝒙</m:t>
                            </m:r>
                          </m:e>
                          <m:sub>
                            <m:r>
                              <a:rPr lang="en-US" b="1" i="1" dirty="0" smtClean="0">
                                <a:solidFill>
                                  <a:srgbClr val="0000FF"/>
                                </a:solidFill>
                                <a:latin typeface="Cambria Math"/>
                              </a:rPr>
                              <m:t>𝒋</m:t>
                            </m:r>
                          </m:sub>
                        </m:sSub>
                      </m:e>
                    </m:d>
                    <m:r>
                      <a:rPr lang="en-US" b="1" i="1" dirty="0" smtClean="0">
                        <a:solidFill>
                          <a:srgbClr val="0000FF"/>
                        </a:solidFill>
                        <a:latin typeface="Cambria Math"/>
                      </a:rPr>
                      <m:t>≤</m:t>
                    </m:r>
                    <m:r>
                      <a:rPr lang="en-US" b="1" i="1" dirty="0" smtClean="0">
                        <a:solidFill>
                          <a:srgbClr val="0000FF"/>
                        </a:solidFill>
                        <a:latin typeface="Cambria Math"/>
                      </a:rPr>
                      <m:t>𝒔</m:t>
                    </m:r>
                  </m:oMath>
                </a14:m>
                <a:endParaRPr lang="en-US" sz="500" b="1" dirty="0">
                  <a:solidFill>
                    <a:srgbClr val="0000FF"/>
                  </a:solidFill>
                </a:endParaRPr>
              </a:p>
              <a:p>
                <a:r>
                  <a:rPr lang="en-US" b="1" dirty="0"/>
                  <a:t>Note:</a:t>
                </a:r>
                <a:r>
                  <a:rPr lang="en-US" b="1" dirty="0">
                    <a:solidFill>
                      <a:srgbClr val="008000"/>
                    </a:solidFill>
                  </a:rPr>
                  <a:t> </a:t>
                </a:r>
                <a:r>
                  <a:rPr lang="en-US" dirty="0">
                    <a:solidFill>
                      <a:srgbClr val="008000"/>
                    </a:solidFill>
                  </a:rPr>
                  <a:t>Naïve solution would take </a:t>
                </a:r>
                <a14:m>
                  <m:oMath xmlns:m="http://schemas.openxmlformats.org/officeDocument/2006/math">
                    <m:r>
                      <a:rPr lang="en-US" b="1" i="1" smtClean="0">
                        <a:solidFill>
                          <a:srgbClr val="008000"/>
                        </a:solidFill>
                        <a:latin typeface="Cambria Math"/>
                      </a:rPr>
                      <m:t>𝑶</m:t>
                    </m:r>
                    <m:d>
                      <m:dPr>
                        <m:ctrlPr>
                          <a:rPr lang="en-US" b="1" i="1" smtClean="0">
                            <a:solidFill>
                              <a:srgbClr val="008000"/>
                            </a:solidFill>
                            <a:latin typeface="Cambria Math" panose="02040503050406030204" pitchFamily="18" charset="0"/>
                          </a:rPr>
                        </m:ctrlPr>
                      </m:dPr>
                      <m:e>
                        <m:sSup>
                          <m:sSupPr>
                            <m:ctrlPr>
                              <a:rPr lang="en-US" b="1" i="1" smtClean="0">
                                <a:solidFill>
                                  <a:srgbClr val="008000"/>
                                </a:solidFill>
                                <a:latin typeface="Cambria Math" panose="02040503050406030204" pitchFamily="18" charset="0"/>
                              </a:rPr>
                            </m:ctrlPr>
                          </m:sSupPr>
                          <m:e>
                            <m:r>
                              <a:rPr lang="en-US" b="1" i="1" smtClean="0">
                                <a:solidFill>
                                  <a:srgbClr val="008000"/>
                                </a:solidFill>
                                <a:latin typeface="Cambria Math"/>
                              </a:rPr>
                              <m:t>𝑵</m:t>
                            </m:r>
                          </m:e>
                          <m:sup>
                            <m:r>
                              <a:rPr lang="en-US" b="1" i="1" smtClean="0">
                                <a:solidFill>
                                  <a:srgbClr val="008000"/>
                                </a:solidFill>
                                <a:latin typeface="Cambria Math"/>
                              </a:rPr>
                              <m:t>𝟐</m:t>
                            </m:r>
                          </m:sup>
                        </m:sSup>
                      </m:e>
                    </m:d>
                  </m:oMath>
                </a14:m>
                <a:r>
                  <a:rPr lang="en-US" b="1" dirty="0">
                    <a:solidFill>
                      <a:srgbClr val="008000"/>
                    </a:solidFill>
                  </a:rPr>
                  <a:t> </a:t>
                </a:r>
                <a:r>
                  <a:rPr lang="en-US" b="1" dirty="0">
                    <a:solidFill>
                      <a:srgbClr val="008000"/>
                    </a:solidFill>
                    <a:sym typeface="Wingdings" pitchFamily="2" charset="2"/>
                  </a:rPr>
                  <a:t></a:t>
                </a:r>
                <a:endParaRPr lang="en-US" b="1" dirty="0">
                  <a:solidFill>
                    <a:srgbClr val="008000"/>
                  </a:solidFill>
                </a:endParaRPr>
              </a:p>
              <a:p>
                <a:pPr marL="457200" lvl="1" indent="0">
                  <a:buNone/>
                </a:pPr>
                <a:r>
                  <a:rPr lang="en-US" dirty="0">
                    <a:solidFill>
                      <a:schemeClr val="tx1"/>
                    </a:solidFill>
                  </a:rPr>
                  <a:t>where </a:t>
                </a:r>
                <a14:m>
                  <m:oMath xmlns:m="http://schemas.openxmlformats.org/officeDocument/2006/math">
                    <m:r>
                      <a:rPr lang="en-US" b="1" i="1">
                        <a:solidFill>
                          <a:schemeClr val="tx1"/>
                        </a:solidFill>
                        <a:latin typeface="Cambria Math"/>
                      </a:rPr>
                      <m:t>𝑵</m:t>
                    </m:r>
                  </m:oMath>
                </a14:m>
                <a:r>
                  <a:rPr lang="en-US" dirty="0">
                    <a:solidFill>
                      <a:schemeClr val="tx1"/>
                    </a:solidFill>
                  </a:rPr>
                  <a:t> is the number of data points</a:t>
                </a:r>
                <a:endParaRPr lang="en-US" dirty="0">
                  <a:solidFill>
                    <a:schemeClr val="tx1"/>
                  </a:solidFill>
                  <a:sym typeface="Wingdings" pitchFamily="2" charset="2"/>
                </a:endParaRPr>
              </a:p>
              <a:p>
                <a:r>
                  <a:rPr lang="en-US" sz="3500" b="1" dirty="0">
                    <a:solidFill>
                      <a:srgbClr val="0000FF"/>
                    </a:solidFill>
                    <a:sym typeface="Wingdings" pitchFamily="2" charset="2"/>
                  </a:rPr>
                  <a:t>MAGIC: </a:t>
                </a:r>
                <a:r>
                  <a:rPr lang="en-US" sz="3500" b="1" dirty="0">
                    <a:solidFill>
                      <a:srgbClr val="FF0066"/>
                    </a:solidFill>
                    <a:sym typeface="Wingdings" pitchFamily="2" charset="2"/>
                  </a:rPr>
                  <a:t>This can be done in </a:t>
                </a:r>
                <a14:m>
                  <m:oMath xmlns:m="http://schemas.openxmlformats.org/officeDocument/2006/math">
                    <m:r>
                      <a:rPr lang="en-US" sz="3500" b="1" i="1">
                        <a:solidFill>
                          <a:srgbClr val="FF0066"/>
                        </a:solidFill>
                        <a:latin typeface="Cambria Math"/>
                      </a:rPr>
                      <m:t>𝑶</m:t>
                    </m:r>
                    <m:d>
                      <m:dPr>
                        <m:ctrlPr>
                          <a:rPr lang="en-US" sz="3500" b="1" i="1">
                            <a:solidFill>
                              <a:srgbClr val="FF0066"/>
                            </a:solidFill>
                            <a:latin typeface="Cambria Math" panose="02040503050406030204" pitchFamily="18" charset="0"/>
                          </a:rPr>
                        </m:ctrlPr>
                      </m:dPr>
                      <m:e>
                        <m:r>
                          <a:rPr lang="en-US" sz="3500" b="1" i="1" smtClean="0">
                            <a:solidFill>
                              <a:srgbClr val="FF0066"/>
                            </a:solidFill>
                            <a:latin typeface="Cambria Math"/>
                          </a:rPr>
                          <m:t>𝑵</m:t>
                        </m:r>
                      </m:e>
                    </m:d>
                  </m:oMath>
                </a14:m>
                <a:r>
                  <a:rPr lang="en-US" sz="3500" b="1" dirty="0">
                    <a:solidFill>
                      <a:srgbClr val="FF0066"/>
                    </a:solidFill>
                  </a:rPr>
                  <a:t>!! 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562600"/>
              </a:xfrm>
              <a:blipFill rotWithShape="1">
                <a:blip r:embed="rId2"/>
                <a:stretch>
                  <a:fillRect t="-1425"/>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9</a:t>
            </a:fld>
            <a:endParaRPr lang="en-US"/>
          </a:p>
        </p:txBody>
      </p:sp>
    </p:spTree>
    <p:extLst>
      <p:ext uri="{BB962C8B-B14F-4D97-AF65-F5344CB8AC3E}">
        <p14:creationId xmlns:p14="http://schemas.microsoft.com/office/powerpoint/2010/main" val="147084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45885</TotalTime>
  <Words>5745</Words>
  <Application>Microsoft Macintosh PowerPoint</Application>
  <PresentationFormat>On-screen Show (4:3)</PresentationFormat>
  <Paragraphs>944</Paragraphs>
  <Slides>54</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Calibri</vt:lpstr>
      <vt:lpstr>Cambria Math</vt:lpstr>
      <vt:lpstr>Corbel</vt:lpstr>
      <vt:lpstr>Lucida Sans Unicode</vt:lpstr>
      <vt:lpstr>Monotype Sorts</vt:lpstr>
      <vt:lpstr>Tahoma</vt:lpstr>
      <vt:lpstr>Times New Roman</vt:lpstr>
      <vt:lpstr>Wingdings</vt:lpstr>
      <vt:lpstr>Wingdings 2</vt:lpstr>
      <vt:lpstr>Module</vt:lpstr>
      <vt:lpstr>Finding Similar Items: Locality Sensitive Hashing</vt:lpstr>
      <vt:lpstr>New thread: High dim. data</vt:lpstr>
      <vt:lpstr>Scene Completion Problem </vt:lpstr>
      <vt:lpstr>Scene Completion Problem </vt:lpstr>
      <vt:lpstr>Scene Completion Problem </vt:lpstr>
      <vt:lpstr>Scene Completion Problem </vt:lpstr>
      <vt:lpstr>A Common Metaphor</vt:lpstr>
      <vt:lpstr>Another Example in Bioinformatics</vt:lpstr>
      <vt:lpstr>Finding Similar Items</vt:lpstr>
      <vt:lpstr>Distance Measures</vt:lpstr>
      <vt:lpstr>Task: Finding Similar Documents</vt:lpstr>
      <vt:lpstr>Essential Steps for Finding Similar Docs (Fast)</vt:lpstr>
      <vt:lpstr>The Big Picture</vt:lpstr>
      <vt:lpstr> Shingling</vt:lpstr>
      <vt:lpstr>Shingling: Definitions</vt:lpstr>
      <vt:lpstr>Shingling: Compressing Shingles</vt:lpstr>
      <vt:lpstr>Shingling: Similarity Metric for Shingles</vt:lpstr>
      <vt:lpstr>Motivation for MinHash/LSH</vt:lpstr>
      <vt:lpstr> MinHashing</vt:lpstr>
      <vt:lpstr>Encoding Sets as Bit Vectors</vt:lpstr>
      <vt:lpstr>From Sets to Boolean Matrices</vt:lpstr>
      <vt:lpstr>Compressing Columns</vt:lpstr>
      <vt:lpstr>MinHashing</vt:lpstr>
      <vt:lpstr>MinHashing</vt:lpstr>
      <vt:lpstr>MinHashing Example</vt:lpstr>
      <vt:lpstr>The MinHash Property</vt:lpstr>
      <vt:lpstr>Four Types of Rows</vt:lpstr>
      <vt:lpstr>Similarity for Signatures</vt:lpstr>
      <vt:lpstr>Similarity for Signatures</vt:lpstr>
      <vt:lpstr>Using row hashing instead of permutation</vt:lpstr>
      <vt:lpstr> Locality Sensitive Hashing</vt:lpstr>
      <vt:lpstr>LSH: First Cut</vt:lpstr>
      <vt:lpstr>Candidates from Min-Hash</vt:lpstr>
      <vt:lpstr>LSH for MinHash</vt:lpstr>
      <vt:lpstr>Partition M into b Bands</vt:lpstr>
      <vt:lpstr>Partition M into Bands</vt:lpstr>
      <vt:lpstr>Hashing Bands</vt:lpstr>
      <vt:lpstr>Simplifying Assumption</vt:lpstr>
      <vt:lpstr>Example of Bands</vt:lpstr>
      <vt:lpstr>C1, C2 are 80% Similar</vt:lpstr>
      <vt:lpstr>C1, C2 are 30% Similar</vt:lpstr>
      <vt:lpstr>LSH Involves a Tradeoff</vt:lpstr>
      <vt:lpstr>Analysis of LSH – What We Want</vt:lpstr>
      <vt:lpstr>What 1 Band of 1 Row Gives You</vt:lpstr>
      <vt:lpstr>b bands, r rows/band</vt:lpstr>
      <vt:lpstr>What b  Bands of r  Rows Gives You</vt:lpstr>
      <vt:lpstr>Example: b  = 20; r  = 5</vt:lpstr>
      <vt:lpstr>Picking r and b: The S-curve</vt:lpstr>
      <vt:lpstr>LSH Summary</vt:lpstr>
      <vt:lpstr>Summary: 3 Steps</vt:lpstr>
      <vt:lpstr>Approximation near neighbor search</vt:lpstr>
      <vt:lpstr>LSH for ANNS</vt:lpstr>
      <vt:lpstr>Google web crawler uses simhash</vt:lpstr>
      <vt:lpstr>More details about the simhash fingerprint</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Ye, Yuzhen</cp:lastModifiedBy>
  <cp:revision>1390</cp:revision>
  <cp:lastPrinted>2020-01-30T18:29:54Z</cp:lastPrinted>
  <dcterms:created xsi:type="dcterms:W3CDTF">2009-06-12T17:14:38Z</dcterms:created>
  <dcterms:modified xsi:type="dcterms:W3CDTF">2023-09-18T02:31:21Z</dcterms:modified>
</cp:coreProperties>
</file>