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569" r:id="rId2"/>
    <p:sldId id="629" r:id="rId3"/>
    <p:sldId id="662" r:id="rId4"/>
    <p:sldId id="631" r:id="rId5"/>
    <p:sldId id="632" r:id="rId6"/>
    <p:sldId id="633" r:id="rId7"/>
    <p:sldId id="634" r:id="rId8"/>
    <p:sldId id="635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44" r:id="rId17"/>
    <p:sldId id="645" r:id="rId18"/>
    <p:sldId id="646" r:id="rId19"/>
    <p:sldId id="676" r:id="rId20"/>
    <p:sldId id="677" r:id="rId21"/>
    <p:sldId id="652" r:id="rId22"/>
    <p:sldId id="653" r:id="rId23"/>
    <p:sldId id="654" r:id="rId24"/>
    <p:sldId id="655" r:id="rId25"/>
    <p:sldId id="656" r:id="rId26"/>
    <p:sldId id="657" r:id="rId27"/>
    <p:sldId id="658" r:id="rId28"/>
    <p:sldId id="659" r:id="rId29"/>
    <p:sldId id="660" r:id="rId30"/>
    <p:sldId id="661" r:id="rId31"/>
    <p:sldId id="647" r:id="rId32"/>
    <p:sldId id="648" r:id="rId33"/>
    <p:sldId id="275" r:id="rId34"/>
  </p:sldIdLst>
  <p:sldSz cx="9144000" cy="6858000" type="screen4x3"/>
  <p:notesSz cx="7315200" cy="9601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8487"/>
    <a:srgbClr val="1C5A61"/>
    <a:srgbClr val="0C6D9C"/>
    <a:srgbClr val="FF0000"/>
    <a:srgbClr val="CC3300"/>
    <a:srgbClr val="F5F5F5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75" autoAdjust="0"/>
    <p:restoredTop sz="94541" autoAdjust="0"/>
  </p:normalViewPr>
  <p:slideViewPr>
    <p:cSldViewPr>
      <p:cViewPr varScale="1">
        <p:scale>
          <a:sx n="128" d="100"/>
          <a:sy n="128" d="100"/>
        </p:scale>
        <p:origin x="2064" y="176"/>
      </p:cViewPr>
      <p:guideLst>
        <p:guide orient="horz" pos="2160"/>
        <p:guide pos="2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4592"/>
    </p:cViewPr>
  </p:sorterViewPr>
  <p:notesViewPr>
    <p:cSldViewPr>
      <p:cViewPr varScale="1">
        <p:scale>
          <a:sx n="82" d="100"/>
          <a:sy n="82" d="100"/>
        </p:scale>
        <p:origin x="-3060" y="-78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13" Type="http://schemas.openxmlformats.org/officeDocument/2006/relationships/slide" Target="slides/slide17.xml"/><Relationship Id="rId3" Type="http://schemas.openxmlformats.org/officeDocument/2006/relationships/slide" Target="slides/slide5.xml"/><Relationship Id="rId7" Type="http://schemas.openxmlformats.org/officeDocument/2006/relationships/slide" Target="slides/slide11.xml"/><Relationship Id="rId12" Type="http://schemas.openxmlformats.org/officeDocument/2006/relationships/slide" Target="slides/slide16.xml"/><Relationship Id="rId2" Type="http://schemas.openxmlformats.org/officeDocument/2006/relationships/slide" Target="slides/slide4.xml"/><Relationship Id="rId1" Type="http://schemas.openxmlformats.org/officeDocument/2006/relationships/slide" Target="slides/slide2.xml"/><Relationship Id="rId6" Type="http://schemas.openxmlformats.org/officeDocument/2006/relationships/slide" Target="slides/slide8.xml"/><Relationship Id="rId11" Type="http://schemas.openxmlformats.org/officeDocument/2006/relationships/slide" Target="slides/slide15.xml"/><Relationship Id="rId5" Type="http://schemas.openxmlformats.org/officeDocument/2006/relationships/slide" Target="slides/slide7.xml"/><Relationship Id="rId15" Type="http://schemas.openxmlformats.org/officeDocument/2006/relationships/slide" Target="slides/slide32.xml"/><Relationship Id="rId10" Type="http://schemas.openxmlformats.org/officeDocument/2006/relationships/slide" Target="slides/slide14.xml"/><Relationship Id="rId4" Type="http://schemas.openxmlformats.org/officeDocument/2006/relationships/slide" Target="slides/slide6.xml"/><Relationship Id="rId9" Type="http://schemas.openxmlformats.org/officeDocument/2006/relationships/slide" Target="slides/slide13.xml"/><Relationship Id="rId14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5827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016" y="4560901"/>
            <a:ext cx="5367494" cy="43178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0420" tIns="50212" rIns="100420" bIns="502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0000" y="728663"/>
            <a:ext cx="4778375" cy="3584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2140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69900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382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408113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76425" algn="l" defTabSz="9636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3738"/>
            <a:ext cx="4605338" cy="3454400"/>
          </a:xfrm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79913"/>
            <a:ext cx="5086350" cy="4146550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16" tIns="45355" rIns="90716" bIns="45355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342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78f467fd2d_2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78f467fd2d_2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40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4437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644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08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3688" y="152400"/>
            <a:ext cx="2085975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110288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7994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379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185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746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33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143000"/>
            <a:ext cx="408305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79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928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49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112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663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8280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163" y="1143000"/>
            <a:ext cx="83185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 Third Level</a:t>
            </a:r>
          </a:p>
        </p:txBody>
      </p:sp>
      <p:grpSp>
        <p:nvGrpSpPr>
          <p:cNvPr id="1028" name="Group 16"/>
          <p:cNvGrpSpPr>
            <a:grpSpLocks/>
          </p:cNvGrpSpPr>
          <p:nvPr userDrawn="1"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1030" name="Rectangle 17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Rectangle 18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9" name="Text Box 10"/>
          <p:cNvSpPr txBox="1">
            <a:spLocks noChangeArrowheads="1"/>
          </p:cNvSpPr>
          <p:nvPr userDrawn="1"/>
        </p:nvSpPr>
        <p:spPr bwMode="auto">
          <a:xfrm>
            <a:off x="457200" y="6400800"/>
            <a:ext cx="1219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dirty="0"/>
              <a:t>01/27/2021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8454919" y="6400800"/>
            <a:ext cx="4026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fld id="{20C2B3EF-A58E-4072-B0B8-DA68EAC103CC}" type="slidenum">
              <a:rPr lang="en-US" smtClean="0"/>
              <a:pPr>
                <a:spcBef>
                  <a:spcPct val="50000"/>
                </a:spcBef>
                <a:defRPr/>
              </a:pPr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514600" y="6334780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/>
              <a:t>Introduction to Data Mining, 2nd Edition   Tan, Steinbach, </a:t>
            </a:r>
            <a:r>
              <a:rPr lang="en-US" dirty="0" err="1"/>
              <a:t>Karpatne</a:t>
            </a:r>
            <a:r>
              <a:rPr lang="en-US" dirty="0"/>
              <a:t>, Kumar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/>
  <p:txStyles>
    <p:titleStyle>
      <a:lvl1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5pPr>
      <a:lvl6pPr marL="4572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6pPr>
      <a:lvl7pPr marL="9144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7pPr>
      <a:lvl8pPr marL="13716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8pPr>
      <a:lvl9pPr marL="1828800" algn="l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34" charset="0"/>
        </a:defRPr>
      </a:lvl9pPr>
    </p:titleStyle>
    <p:bodyStyle>
      <a:lvl1pPr marL="292100" indent="-2921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5000"/>
        <a:buFont typeface="Monotype Sorts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100000"/>
        <a:buFont typeface="Arial" pitchFamily="34" charset="0"/>
        <a:buChar char="–"/>
        <a:defRPr sz="24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10000"/>
        </a:spcBef>
        <a:spcAft>
          <a:spcPts val="400"/>
        </a:spcAft>
        <a:buClr>
          <a:srgbClr val="0C7B9C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8.emf"/><Relationship Id="rId7" Type="http://schemas.openxmlformats.org/officeDocument/2006/relationships/image" Target="../media/image10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763000" cy="838200"/>
          </a:xfrm>
        </p:spPr>
        <p:txBody>
          <a:bodyPr/>
          <a:lstStyle/>
          <a:p>
            <a:pPr algn="ctr"/>
            <a:r>
              <a:rPr lang="en-US" dirty="0"/>
              <a:t>Data Mining: Similarity and Distance</a:t>
            </a:r>
            <a:endParaRPr lang="en-US" sz="2800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81000" y="1706563"/>
            <a:ext cx="81534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Lecture Notes for Chapter 2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3200" b="0" dirty="0"/>
              <a:t>Introduction to Data Mining</a:t>
            </a:r>
            <a:r>
              <a:rPr lang="en-US" altLang="en-US" sz="3200" b="0" dirty="0"/>
              <a:t> , 2</a:t>
            </a:r>
            <a:r>
              <a:rPr lang="en-US" altLang="en-US" sz="3200" b="0" baseline="30000" dirty="0"/>
              <a:t>nd</a:t>
            </a:r>
            <a:r>
              <a:rPr lang="en-US" altLang="en-US" sz="3200" b="0" dirty="0"/>
              <a:t> Edition</a:t>
            </a:r>
            <a:endParaRPr lang="en-US" sz="3200" b="0" dirty="0"/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by</a:t>
            </a:r>
          </a:p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2800" b="0" dirty="0"/>
              <a:t>Tan, Steinbach, Karpatne, Kumar</a:t>
            </a: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>
              <a:solidFill>
                <a:srgbClr val="0000FF"/>
              </a:solidFill>
            </a:endParaRPr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pPr algn="ctr"/>
            <a:endParaRPr lang="en-US" sz="1600" b="0" dirty="0"/>
          </a:p>
          <a:p>
            <a:endParaRPr lang="en-US" sz="2000" b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AE67A6-DBB0-CB4F-B5C0-33B084EF4221}"/>
              </a:ext>
            </a:extLst>
          </p:cNvPr>
          <p:cNvSpPr txBox="1"/>
          <p:nvPr/>
        </p:nvSpPr>
        <p:spPr>
          <a:xfrm>
            <a:off x="3124200" y="5562600"/>
            <a:ext cx="3029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 by Yuzhen Ye (</a:t>
            </a:r>
            <a:r>
              <a:rPr lang="en-US"/>
              <a:t>Fall 2023)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Mahalanobis Distance</a:t>
            </a:r>
          </a:p>
        </p:txBody>
      </p:sp>
      <p:sp>
        <p:nvSpPr>
          <p:cNvPr id="69635" name="Text Box 7"/>
          <p:cNvSpPr txBox="1">
            <a:spLocks noChangeArrowheads="1"/>
          </p:cNvSpPr>
          <p:nvPr/>
        </p:nvSpPr>
        <p:spPr bwMode="auto">
          <a:xfrm>
            <a:off x="6400800" y="1143000"/>
            <a:ext cx="2743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/>
              <a:t>Covariance Matrix:</a:t>
            </a:r>
          </a:p>
        </p:txBody>
      </p:sp>
      <p:graphicFrame>
        <p:nvGraphicFramePr>
          <p:cNvPr id="69636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477000" y="1905000"/>
          <a:ext cx="23495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457200" progId="Equation.3">
                  <p:embed/>
                </p:oleObj>
              </mc:Choice>
              <mc:Fallback>
                <p:oleObj name="Equation" r:id="rId2" imgW="939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905000"/>
                        <a:ext cx="23495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7" name="Text Box 12"/>
          <p:cNvSpPr txBox="1">
            <a:spLocks noChangeArrowheads="1"/>
          </p:cNvSpPr>
          <p:nvPr/>
        </p:nvSpPr>
        <p:spPr bwMode="auto">
          <a:xfrm>
            <a:off x="6629400" y="3200400"/>
            <a:ext cx="22860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A: (0.5, 0.5)</a:t>
            </a:r>
          </a:p>
          <a:p>
            <a:pPr>
              <a:spcBef>
                <a:spcPct val="50000"/>
              </a:spcBef>
            </a:pPr>
            <a:r>
              <a:rPr lang="en-US" sz="2200"/>
              <a:t>B: (0, 1)</a:t>
            </a:r>
          </a:p>
          <a:p>
            <a:pPr>
              <a:spcBef>
                <a:spcPct val="50000"/>
              </a:spcBef>
            </a:pPr>
            <a:r>
              <a:rPr lang="en-US" sz="2200"/>
              <a:t>C: (1.5, 1.5)</a:t>
            </a:r>
          </a:p>
          <a:p>
            <a:pPr>
              <a:spcBef>
                <a:spcPct val="50000"/>
              </a:spcBef>
            </a:pPr>
            <a:endParaRPr lang="en-US" sz="2200"/>
          </a:p>
          <a:p>
            <a:pPr>
              <a:spcBef>
                <a:spcPct val="50000"/>
              </a:spcBef>
            </a:pPr>
            <a:r>
              <a:rPr lang="en-US" sz="2200"/>
              <a:t>Mahal(A,B) = 5</a:t>
            </a:r>
          </a:p>
          <a:p>
            <a:pPr>
              <a:spcBef>
                <a:spcPct val="50000"/>
              </a:spcBef>
            </a:pPr>
            <a:r>
              <a:rPr lang="en-US" sz="2200"/>
              <a:t>Mahal(A,C) = 4 </a:t>
            </a:r>
          </a:p>
        </p:txBody>
      </p:sp>
      <p:grpSp>
        <p:nvGrpSpPr>
          <p:cNvPr id="69638" name="Group 13"/>
          <p:cNvGrpSpPr>
            <a:grpSpLocks/>
          </p:cNvGrpSpPr>
          <p:nvPr/>
        </p:nvGrpSpPr>
        <p:grpSpPr bwMode="auto">
          <a:xfrm>
            <a:off x="0" y="1143000"/>
            <a:ext cx="6477000" cy="4857750"/>
            <a:chOff x="144" y="768"/>
            <a:chExt cx="4080" cy="3060"/>
          </a:xfrm>
        </p:grpSpPr>
        <p:pic>
          <p:nvPicPr>
            <p:cNvPr id="6964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t="4398" r="6593" b="4733"/>
            <a:stretch>
              <a:fillRect/>
            </a:stretch>
          </p:blipFill>
          <p:spPr bwMode="auto">
            <a:xfrm>
              <a:off x="144" y="768"/>
              <a:ext cx="408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9643" name="Line 15"/>
            <p:cNvSpPr>
              <a:spLocks noChangeShapeType="1"/>
            </p:cNvSpPr>
            <p:nvPr/>
          </p:nvSpPr>
          <p:spPr bwMode="auto">
            <a:xfrm flipV="1">
              <a:off x="1632" y="1872"/>
              <a:ext cx="1200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644" name="Line 16"/>
            <p:cNvSpPr>
              <a:spLocks noChangeShapeType="1"/>
            </p:cNvSpPr>
            <p:nvPr/>
          </p:nvSpPr>
          <p:spPr bwMode="auto">
            <a:xfrm flipH="1" flipV="1">
              <a:off x="1104" y="2256"/>
              <a:ext cx="528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639" name="Text Box 17"/>
          <p:cNvSpPr txBox="1">
            <a:spLocks noChangeArrowheads="1"/>
          </p:cNvSpPr>
          <p:nvPr/>
        </p:nvSpPr>
        <p:spPr bwMode="auto">
          <a:xfrm>
            <a:off x="1219200" y="3276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B</a:t>
            </a:r>
          </a:p>
        </p:txBody>
      </p:sp>
      <p:sp>
        <p:nvSpPr>
          <p:cNvPr id="69640" name="Text Box 18"/>
          <p:cNvSpPr txBox="1">
            <a:spLocks noChangeArrowheads="1"/>
          </p:cNvSpPr>
          <p:nvPr/>
        </p:nvSpPr>
        <p:spPr bwMode="auto">
          <a:xfrm>
            <a:off x="2209800" y="3976688"/>
            <a:ext cx="381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A</a:t>
            </a:r>
          </a:p>
        </p:txBody>
      </p:sp>
      <p:sp>
        <p:nvSpPr>
          <p:cNvPr id="69641" name="Text Box 19"/>
          <p:cNvSpPr txBox="1">
            <a:spLocks noChangeArrowheads="1"/>
          </p:cNvSpPr>
          <p:nvPr/>
        </p:nvSpPr>
        <p:spPr bwMode="auto">
          <a:xfrm>
            <a:off x="4114800" y="2514600"/>
            <a:ext cx="38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2440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Common Properties of a Distance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Distances, such as the Euclidean distance, have some well known properties.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endParaRPr lang="en-US" sz="1400" dirty="0"/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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  </a:t>
            </a:r>
            <a:r>
              <a:rPr lang="en-US" dirty="0"/>
              <a:t>for all </a:t>
            </a:r>
            <a:r>
              <a:rPr lang="en-US" i="1" dirty="0"/>
              <a:t>x</a:t>
            </a:r>
            <a:r>
              <a:rPr lang="en-US" dirty="0"/>
              <a:t> and </a:t>
            </a:r>
            <a:r>
              <a:rPr lang="en-US" i="1" dirty="0"/>
              <a:t>y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</a:t>
            </a:r>
            <a:r>
              <a:rPr lang="en-US" dirty="0">
                <a:cs typeface="Times New Roman" panose="02020603050405020304" pitchFamily="18" charset="0"/>
              </a:rPr>
              <a:t>if and </a:t>
            </a:r>
            <a:r>
              <a:rPr lang="en-US" dirty="0"/>
              <a:t>only if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en-US" i="1" dirty="0"/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 </a:t>
            </a:r>
            <a:r>
              <a:rPr lang="en-US" dirty="0"/>
              <a:t>for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(Symmetry)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  for all points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,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dirty="0"/>
              <a:t>.  </a:t>
            </a:r>
            <a:br>
              <a:rPr lang="en-US" dirty="0"/>
            </a:br>
            <a:r>
              <a:rPr lang="en-US" dirty="0"/>
              <a:t>(Triangle Inequality)</a:t>
            </a:r>
          </a:p>
          <a:p>
            <a:pPr marL="990600" lvl="1" indent="-5334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sz="12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sz="2400" dirty="0"/>
              <a:t>	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/>
              <a:t> is the distance (dissimilarity) between points (data objects),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.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</a:pPr>
            <a:endParaRPr lang="en-US" sz="14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</a:pPr>
            <a:r>
              <a:rPr lang="en-US" dirty="0"/>
              <a:t>A distance that satisfies these properties is a </a:t>
            </a:r>
            <a:r>
              <a:rPr lang="en-US" dirty="0">
                <a:solidFill>
                  <a:srgbClr val="FF0000"/>
                </a:solidFill>
              </a:rPr>
              <a:t>metric</a:t>
            </a:r>
          </a:p>
        </p:txBody>
      </p:sp>
    </p:spTree>
    <p:extLst>
      <p:ext uri="{BB962C8B-B14F-4D97-AF65-F5344CB8AC3E}">
        <p14:creationId xmlns:p14="http://schemas.microsoft.com/office/powerpoint/2010/main" val="661608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Common Properties of a Similarity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r>
              <a:rPr lang="en-US" dirty="0"/>
              <a:t>Similarities, also have some well known properties.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</a:pPr>
            <a:endParaRPr lang="en-US" sz="1400" dirty="0"/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1 </a:t>
            </a:r>
            <a:r>
              <a:rPr lang="en-US" dirty="0"/>
              <a:t>(or maximum similarity) only if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</a:t>
            </a:r>
            <a:r>
              <a:rPr lang="en-US" i="1" dirty="0"/>
              <a:t>=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</a:t>
            </a:r>
            <a:br>
              <a:rPr lang="en-US" dirty="0"/>
            </a:br>
            <a:r>
              <a:rPr lang="en-US" sz="1800" dirty="0"/>
              <a:t>(does not always hold, e.g., cosine)</a:t>
            </a:r>
          </a:p>
          <a:p>
            <a:pPr marL="990600" lvl="1" indent="-533400">
              <a:lnSpc>
                <a:spcPct val="90000"/>
              </a:lnSpc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   for all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 (Symmetry)</a:t>
            </a:r>
            <a:br>
              <a:rPr lang="en-US" dirty="0"/>
            </a:br>
            <a:endParaRPr lang="en-US" dirty="0"/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sz="2400" dirty="0"/>
              <a:t>	where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/>
              <a:t>is the similarity between points (data objects),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/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/>
              <a:t>.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3265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Similarity Between Binary Vectors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/>
              <a:t>Common situation is that objects,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/>
              <a:t>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/>
              <a:t>, have only binary attributes</a:t>
            </a:r>
          </a:p>
          <a:p>
            <a:pPr marL="2171700" lvl="4" indent="-342900">
              <a:lnSpc>
                <a:spcPct val="80000"/>
              </a:lnSpc>
              <a:tabLst>
                <a:tab pos="914400" algn="l"/>
                <a:tab pos="1371600" algn="l"/>
              </a:tabLst>
            </a:pPr>
            <a:endParaRPr lang="en-US" sz="12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200" dirty="0"/>
              <a:t>Compute similarities using the following quantities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cmmi10" pitchFamily="34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0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baseline="-25000" dirty="0"/>
              <a:t> </a:t>
            </a:r>
            <a:r>
              <a:rPr lang="en-US" sz="2000" dirty="0"/>
              <a:t>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1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dirty="0"/>
              <a:t> </a:t>
            </a:r>
            <a:r>
              <a:rPr lang="en-US" sz="2000" dirty="0"/>
              <a:t>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0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0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000" dirty="0"/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/>
              <a:t> = the number of attributes where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dirty="0"/>
              <a:t> was 1 and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/>
              <a:t> was 1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2000" dirty="0"/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tabLst>
                <a:tab pos="914400" algn="l"/>
                <a:tab pos="1371600" algn="l"/>
              </a:tabLst>
            </a:pPr>
            <a:r>
              <a:rPr lang="en-US" sz="2000" dirty="0"/>
              <a:t>Simple Matching and </a:t>
            </a:r>
            <a:r>
              <a:rPr lang="en-US" sz="2000" dirty="0" err="1"/>
              <a:t>Jaccard</a:t>
            </a:r>
            <a:r>
              <a:rPr lang="en-US" sz="2000" dirty="0"/>
              <a:t> Coefficients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	SMC 	=  number of matches / number of attributes 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                 	=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	J 	= number of 11 matches / number of non-zero attributes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Font typeface="Monotype Sorts" charset="2"/>
              <a:buNone/>
              <a:tabLst>
                <a:tab pos="914400" algn="l"/>
                <a:tab pos="1371600" algn="l"/>
              </a:tabLst>
            </a:pPr>
            <a:r>
              <a:rPr lang="en-US" sz="2000" dirty="0">
                <a:cs typeface="Times New Roman" pitchFamily="18" charset="0"/>
              </a:rPr>
              <a:t>   	  	=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4975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SMC versus Jaccard: Example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275637" cy="5106988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0 0 0    	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0 0 0 0 0 0 1 0 0 1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7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0)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   (the number of attributes where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1 and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was 1)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533400" indent="-533400">
              <a:lnSpc>
                <a:spcPct val="80000"/>
              </a:lnSpc>
              <a:spcBef>
                <a:spcPct val="20000"/>
              </a:spcBef>
              <a:buNone/>
              <a:tabLst>
                <a:tab pos="914400" algn="l"/>
                <a:tab pos="13716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SMC 	=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= (0+7) / (2+1+0+7) = 0.7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None/>
              <a:tabLst>
                <a:tab pos="685800" algn="l"/>
              </a:tabLst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=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/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 / (2 + 1 + 0) = 0 </a:t>
            </a:r>
          </a:p>
          <a:p>
            <a:pPr marL="533400" indent="-533400">
              <a:lnSpc>
                <a:spcPct val="90000"/>
              </a:lnSpc>
              <a:spcBef>
                <a:spcPct val="20000"/>
              </a:spcBef>
              <a:buFont typeface="Monotype Sorts" charset="2"/>
              <a:buNone/>
              <a:tabLst>
                <a:tab pos="685800" algn="l"/>
              </a:tabLst>
            </a:pPr>
            <a:endParaRPr lang="en-US" sz="2200" i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/>
              <a:t>Cosine Similarity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510698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400"/>
              </a:spcBef>
            </a:pPr>
            <a:r>
              <a:rPr lang="en-US" sz="2400" dirty="0">
                <a:cs typeface="Times New Roman" pitchFamily="18" charset="0"/>
              </a:rPr>
              <a:t> If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i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cs typeface="Times New Roman" pitchFamily="18" charset="0"/>
              </a:rPr>
              <a:t> are two document vectors, then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Font typeface="Monotype Sorts" charset="2"/>
              <a:buNone/>
            </a:pPr>
            <a:r>
              <a:rPr lang="en-US" sz="2400" dirty="0">
                <a:cs typeface="Times New Roman" pitchFamily="18" charset="0"/>
              </a:rPr>
              <a:t>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 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/ ||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||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</a:t>
            </a:r>
            <a:r>
              <a:rPr lang="en-US" sz="2400" dirty="0">
                <a:cs typeface="Times New Roman" pitchFamily="18" charset="0"/>
              </a:rPr>
              <a:t>, </a:t>
            </a:r>
          </a:p>
          <a:p>
            <a:pPr marL="0" indent="0" algn="just">
              <a:lnSpc>
                <a:spcPct val="90000"/>
              </a:lnSpc>
              <a:spcBef>
                <a:spcPts val="400"/>
              </a:spcBef>
              <a:buNone/>
            </a:pPr>
            <a:r>
              <a:rPr lang="en-US" sz="2400" dirty="0">
                <a:cs typeface="Times New Roman" pitchFamily="18" charset="0"/>
              </a:rPr>
              <a:t>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r>
              <a:rPr lang="en-US" sz="2400" dirty="0">
                <a:cs typeface="Times New Roman" pitchFamily="18" charset="0"/>
              </a:rPr>
              <a:t> indicates inner product or vector dot product of vectors,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and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</a:t>
            </a:r>
            <a:r>
              <a:rPr lang="en-US" sz="2400" dirty="0">
                <a:cs typeface="Times New Roman" pitchFamily="18" charset="0"/>
              </a:rPr>
              <a:t>  and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d ||</a:t>
            </a:r>
            <a:r>
              <a:rPr lang="en-US" sz="2400" dirty="0">
                <a:cs typeface="Times New Roman" pitchFamily="18" charset="0"/>
              </a:rPr>
              <a:t> is the   length of vector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cs typeface="Times New Roman" pitchFamily="18" charset="0"/>
              </a:rPr>
              <a:t>.  </a:t>
            </a:r>
          </a:p>
          <a:p>
            <a:pPr marL="0" indent="0" algn="just">
              <a:spcBef>
                <a:spcPct val="20000"/>
              </a:spcBef>
            </a:pP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Example: 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 2 0 5 0 0 0 2 0 0 	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ct val="20000"/>
              </a:spcBef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4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1 0 0 0 0 0 0 1 0 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d2&gt;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3*1 + 2*0 + 0*0 + 5*0 + 0*0 + 0*0 + 0*0 + 2*1 + 0*0 + 0*2 = 5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= (3*3+2*2+0*0+5*5+0*0+0*0+0*0+2*2+0*0+0*0)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(42)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6.481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|| = (1*1+0*0+0*0+0*0+0*0+0*0+0*0+1*1+0*0+2*2)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(6) </a:t>
            </a:r>
            <a:r>
              <a:rPr lang="en-US" sz="1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2.449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cos(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="1" baseline="-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 = 0.3150</a:t>
            </a:r>
          </a:p>
          <a:p>
            <a:pPr marL="0" indent="0">
              <a:spcBef>
                <a:spcPct val="20000"/>
              </a:spcBef>
              <a:buFont typeface="Monotype Sorts" charset="2"/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4E29D4-DC97-7F41-8CC9-AD1D9E2F8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06" r="2627" b="18578"/>
          <a:stretch/>
        </p:blipFill>
        <p:spPr>
          <a:xfrm>
            <a:off x="4800600" y="2906486"/>
            <a:ext cx="25908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4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Correlation measures the linear relationship between objects</a:t>
            </a:r>
          </a:p>
        </p:txBody>
      </p:sp>
      <p:pic>
        <p:nvPicPr>
          <p:cNvPr id="85160" name="Picture 1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67" y="990600"/>
            <a:ext cx="725199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7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Visually Evaluating Correlation</a:t>
            </a:r>
          </a:p>
        </p:txBody>
      </p:sp>
      <p:graphicFrame>
        <p:nvGraphicFramePr>
          <p:cNvPr id="77827" name="Object 3"/>
          <p:cNvGraphicFramePr>
            <a:graphicFrameLocks noChangeAspect="1"/>
          </p:cNvGraphicFramePr>
          <p:nvPr/>
        </p:nvGraphicFramePr>
        <p:xfrm>
          <a:off x="228600" y="990600"/>
          <a:ext cx="5915025" cy="563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542857" imgH="7228571" progId="Paint.Picture">
                  <p:embed/>
                </p:oleObj>
              </mc:Choice>
              <mc:Fallback>
                <p:oleObj name="Bitmap Image" r:id="rId2" imgW="7542857" imgH="722857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43" t="1854" r="5334" b="10373"/>
                      <a:stretch>
                        <a:fillRect/>
                      </a:stretch>
                    </p:blipFill>
                    <p:spPr bwMode="auto">
                      <a:xfrm>
                        <a:off x="228600" y="990600"/>
                        <a:ext cx="5915025" cy="563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828" name="Text Box 4"/>
          <p:cNvSpPr txBox="1">
            <a:spLocks noChangeArrowheads="1"/>
          </p:cNvSpPr>
          <p:nvPr/>
        </p:nvSpPr>
        <p:spPr bwMode="auto">
          <a:xfrm>
            <a:off x="6629400" y="2971800"/>
            <a:ext cx="2286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Scatter plots showing the similarity from –1 to 1.</a:t>
            </a:r>
          </a:p>
        </p:txBody>
      </p:sp>
      <p:grpSp>
        <p:nvGrpSpPr>
          <p:cNvPr id="77829" name="Group 5"/>
          <p:cNvGrpSpPr>
            <a:grpSpLocks/>
          </p:cNvGrpSpPr>
          <p:nvPr/>
        </p:nvGrpSpPr>
        <p:grpSpPr bwMode="auto">
          <a:xfrm>
            <a:off x="304800" y="838200"/>
            <a:ext cx="8534400" cy="152400"/>
            <a:chOff x="264" y="788"/>
            <a:chExt cx="5232" cy="124"/>
          </a:xfrm>
        </p:grpSpPr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4" y="788"/>
              <a:ext cx="5232" cy="61"/>
            </a:xfrm>
            <a:prstGeom prst="rect">
              <a:avLst/>
            </a:prstGeom>
            <a:gradFill rotWithShape="0">
              <a:gsLst>
                <a:gs pos="0">
                  <a:srgbClr val="0E9BBA"/>
                </a:gs>
                <a:gs pos="50000">
                  <a:srgbClr val="12C2E9"/>
                </a:gs>
                <a:gs pos="100000">
                  <a:srgbClr val="0E9BBA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64" y="881"/>
              <a:ext cx="5232" cy="31"/>
            </a:xfrm>
            <a:prstGeom prst="rect">
              <a:avLst/>
            </a:prstGeom>
            <a:gradFill rotWithShape="0">
              <a:gsLst>
                <a:gs pos="0">
                  <a:srgbClr val="B200B2"/>
                </a:gs>
                <a:gs pos="50000">
                  <a:srgbClr val="FF00FF"/>
                </a:gs>
                <a:gs pos="100000">
                  <a:srgbClr val="B200B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6553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Drawback of Correlation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(-3, -2, -1, 0, 1, 2, 3)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(9, 4, 1, 0, 1, 4, 9)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0, mean(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4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2.16,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3.74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(-3)(5)+(-2)(0)+(-1)(-3)+(0)(-4)+(1)(-3)+(2)(0)+3(5) / ( 6 * 2.16 * 3.74 )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 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B0043-3522-4C58-AFFA-73F191192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063665"/>
            <a:ext cx="3612000" cy="27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5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Correlation vs Cosine vs Euclidean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18500" cy="5181600"/>
          </a:xfrm>
        </p:spPr>
        <p:txBody>
          <a:bodyPr/>
          <a:lstStyle/>
          <a:p>
            <a:r>
              <a:rPr lang="en-US" sz="1800" dirty="0"/>
              <a:t>Compare the three proximity measures according to their behavior under variable transformation</a:t>
            </a:r>
          </a:p>
          <a:p>
            <a:pPr lvl="1"/>
            <a:r>
              <a:rPr lang="en-US" sz="1800" dirty="0"/>
              <a:t>scaling: multiplication by a value</a:t>
            </a:r>
          </a:p>
          <a:p>
            <a:pPr lvl="1"/>
            <a:r>
              <a:rPr lang="en-US" sz="1800" dirty="0"/>
              <a:t>translation: adding a constant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1800" dirty="0"/>
              <a:t>Consider the example</a:t>
            </a:r>
          </a:p>
          <a:p>
            <a:pPr lvl="1"/>
            <a:r>
              <a:rPr lang="en-US" sz="1600" b="1" dirty="0"/>
              <a:t>x </a:t>
            </a:r>
            <a:r>
              <a:rPr lang="en-US" sz="1600" dirty="0"/>
              <a:t>= (1</a:t>
            </a:r>
            <a:r>
              <a:rPr lang="en-US" sz="1600" i="1" dirty="0"/>
              <a:t>, </a:t>
            </a:r>
            <a:r>
              <a:rPr lang="en-US" sz="1600" dirty="0"/>
              <a:t>2</a:t>
            </a:r>
            <a:r>
              <a:rPr lang="en-US" sz="1600" i="1" dirty="0"/>
              <a:t>, </a:t>
            </a:r>
            <a:r>
              <a:rPr lang="en-US" sz="1600" dirty="0"/>
              <a:t>4</a:t>
            </a:r>
            <a:r>
              <a:rPr lang="en-US" sz="1600" i="1" dirty="0"/>
              <a:t>, </a:t>
            </a:r>
            <a:r>
              <a:rPr lang="en-US" sz="1600" dirty="0"/>
              <a:t>3</a:t>
            </a:r>
            <a:r>
              <a:rPr lang="en-US" sz="1600" i="1" dirty="0"/>
              <a:t>, </a:t>
            </a:r>
            <a:r>
              <a:rPr lang="en-US" sz="1600" dirty="0"/>
              <a:t>0</a:t>
            </a:r>
            <a:r>
              <a:rPr lang="en-US" sz="1600" i="1" dirty="0"/>
              <a:t>, </a:t>
            </a:r>
            <a:r>
              <a:rPr lang="en-US" sz="1600" dirty="0"/>
              <a:t>0</a:t>
            </a:r>
            <a:r>
              <a:rPr lang="en-US" sz="1600" i="1" dirty="0"/>
              <a:t>, </a:t>
            </a:r>
            <a:r>
              <a:rPr lang="en-US" sz="1600" dirty="0"/>
              <a:t>0), </a:t>
            </a:r>
            <a:r>
              <a:rPr lang="es-ES" sz="1600" b="1" dirty="0"/>
              <a:t>y </a:t>
            </a:r>
            <a:r>
              <a:rPr lang="es-ES" sz="1600" dirty="0"/>
              <a:t>= (1</a:t>
            </a:r>
            <a:r>
              <a:rPr lang="es-ES" sz="1600" i="1" dirty="0"/>
              <a:t>, </a:t>
            </a:r>
            <a:r>
              <a:rPr lang="es-ES" sz="1600" dirty="0"/>
              <a:t>2</a:t>
            </a:r>
            <a:r>
              <a:rPr lang="es-ES" sz="1600" i="1" dirty="0"/>
              <a:t>, </a:t>
            </a:r>
            <a:r>
              <a:rPr lang="es-ES" sz="1600" dirty="0"/>
              <a:t>3</a:t>
            </a:r>
            <a:r>
              <a:rPr lang="es-ES" sz="1600" i="1" dirty="0"/>
              <a:t>, </a:t>
            </a:r>
            <a:r>
              <a:rPr lang="es-ES" sz="1600" dirty="0"/>
              <a:t>4</a:t>
            </a:r>
            <a:r>
              <a:rPr lang="es-ES" sz="1600" i="1" dirty="0"/>
              <a:t>, </a:t>
            </a:r>
            <a:r>
              <a:rPr lang="es-ES" sz="1600" dirty="0"/>
              <a:t>0</a:t>
            </a:r>
            <a:r>
              <a:rPr lang="es-ES" sz="1600" i="1" dirty="0"/>
              <a:t>, </a:t>
            </a:r>
            <a:r>
              <a:rPr lang="es-ES" sz="1600" dirty="0"/>
              <a:t>0</a:t>
            </a:r>
            <a:r>
              <a:rPr lang="es-ES" sz="1600" i="1" dirty="0"/>
              <a:t>, </a:t>
            </a:r>
            <a:r>
              <a:rPr lang="es-ES" sz="1600" dirty="0"/>
              <a:t>0)</a:t>
            </a:r>
          </a:p>
          <a:p>
            <a:pPr lvl="1"/>
            <a:r>
              <a:rPr lang="en-US" sz="1600" b="1" dirty="0" err="1"/>
              <a:t>y</a:t>
            </a:r>
            <a:r>
              <a:rPr lang="en-US" sz="1600" b="1" baseline="-25000" dirty="0" err="1"/>
              <a:t>s</a:t>
            </a:r>
            <a:r>
              <a:rPr lang="en-US" sz="1600" b="1" baseline="-25000" dirty="0"/>
              <a:t>  </a:t>
            </a:r>
            <a:r>
              <a:rPr lang="en-US" sz="1600" b="1" dirty="0"/>
              <a:t>= y * 2 </a:t>
            </a:r>
            <a:r>
              <a:rPr lang="en-US" sz="1600" dirty="0"/>
              <a:t>(scaled version of y),  </a:t>
            </a:r>
            <a:r>
              <a:rPr lang="en-US" sz="1600" b="1" dirty="0" err="1"/>
              <a:t>y</a:t>
            </a:r>
            <a:r>
              <a:rPr lang="en-US" sz="1600" b="1" baseline="-25000" dirty="0" err="1"/>
              <a:t>t</a:t>
            </a:r>
            <a:r>
              <a:rPr lang="en-US" sz="1600" b="1" baseline="-25000" dirty="0"/>
              <a:t>  </a:t>
            </a:r>
            <a:r>
              <a:rPr lang="en-US" sz="1600" b="1" dirty="0"/>
              <a:t>= y + 5 </a:t>
            </a:r>
            <a:r>
              <a:rPr lang="en-US" sz="1600" dirty="0"/>
              <a:t>(translated version)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47BA8C3-7A0B-42B0-8D26-79BB9CEC2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272512"/>
              </p:ext>
            </p:extLst>
          </p:nvPr>
        </p:nvGraphicFramePr>
        <p:xfrm>
          <a:off x="609600" y="2438400"/>
          <a:ext cx="6248399" cy="11887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901687">
                  <a:extLst>
                    <a:ext uri="{9D8B030D-6E8A-4147-A177-3AD203B41FA5}">
                      <a16:colId xmlns:a16="http://schemas.microsoft.com/office/drawing/2014/main" val="3517952728"/>
                    </a:ext>
                  </a:extLst>
                </a:gridCol>
                <a:gridCol w="950843">
                  <a:extLst>
                    <a:ext uri="{9D8B030D-6E8A-4147-A177-3AD203B41FA5}">
                      <a16:colId xmlns:a16="http://schemas.microsoft.com/office/drawing/2014/main" val="922929771"/>
                    </a:ext>
                  </a:extLst>
                </a:gridCol>
                <a:gridCol w="1290430">
                  <a:extLst>
                    <a:ext uri="{9D8B030D-6E8A-4147-A177-3AD203B41FA5}">
                      <a16:colId xmlns:a16="http://schemas.microsoft.com/office/drawing/2014/main" val="2543322620"/>
                    </a:ext>
                  </a:extLst>
                </a:gridCol>
                <a:gridCol w="2105439">
                  <a:extLst>
                    <a:ext uri="{9D8B030D-6E8A-4147-A177-3AD203B41FA5}">
                      <a16:colId xmlns:a16="http://schemas.microsoft.com/office/drawing/2014/main" val="3777021973"/>
                    </a:ext>
                  </a:extLst>
                </a:gridCol>
              </a:tblGrid>
              <a:tr h="261620">
                <a:tc>
                  <a:txBody>
                    <a:bodyPr/>
                    <a:lstStyle/>
                    <a:p>
                      <a:r>
                        <a:rPr lang="en-US" sz="1200" dirty="0"/>
                        <a:t>Property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Euclidean Distance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8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Invariant to scaling (multiplication)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362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r>
                        <a:rPr lang="en-US" sz="1200" dirty="0"/>
                        <a:t>Invariant to translation (addition)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1088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B6869856-363E-4731-BC31-A8F9D81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564103"/>
              </p:ext>
            </p:extLst>
          </p:nvPr>
        </p:nvGraphicFramePr>
        <p:xfrm>
          <a:off x="609600" y="4881880"/>
          <a:ext cx="5638800" cy="12903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716157">
                  <a:extLst>
                    <a:ext uri="{9D8B030D-6E8A-4147-A177-3AD203B41FA5}">
                      <a16:colId xmlns:a16="http://schemas.microsoft.com/office/drawing/2014/main" val="3517952728"/>
                    </a:ext>
                  </a:extLst>
                </a:gridCol>
                <a:gridCol w="858078">
                  <a:extLst>
                    <a:ext uri="{9D8B030D-6E8A-4147-A177-3AD203B41FA5}">
                      <a16:colId xmlns:a16="http://schemas.microsoft.com/office/drawing/2014/main" val="922929771"/>
                    </a:ext>
                  </a:extLst>
                </a:gridCol>
                <a:gridCol w="1164535">
                  <a:extLst>
                    <a:ext uri="{9D8B030D-6E8A-4147-A177-3AD203B41FA5}">
                      <a16:colId xmlns:a16="http://schemas.microsoft.com/office/drawing/2014/main" val="2543322620"/>
                    </a:ext>
                  </a:extLst>
                </a:gridCol>
                <a:gridCol w="1900030">
                  <a:extLst>
                    <a:ext uri="{9D8B030D-6E8A-4147-A177-3AD203B41FA5}">
                      <a16:colId xmlns:a16="http://schemas.microsoft.com/office/drawing/2014/main" val="3777021973"/>
                    </a:ext>
                  </a:extLst>
                </a:gridCol>
              </a:tblGrid>
              <a:tr h="218440">
                <a:tc>
                  <a:txBody>
                    <a:bodyPr/>
                    <a:lstStyle/>
                    <a:p>
                      <a:r>
                        <a:rPr lang="en-US" sz="12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y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</a:t>
                      </a:r>
                      <a:r>
                        <a:rPr lang="en-US" sz="1200" b="1" dirty="0" err="1"/>
                        <a:t>y</a:t>
                      </a:r>
                      <a:r>
                        <a:rPr lang="en-US" sz="1200" b="1" baseline="-25000" dirty="0" err="1"/>
                        <a:t>s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(</a:t>
                      </a:r>
                      <a:r>
                        <a:rPr lang="en-US" sz="1200" i="1" dirty="0"/>
                        <a:t>x , </a:t>
                      </a:r>
                      <a:r>
                        <a:rPr lang="en-US" sz="1200" b="1" dirty="0" err="1"/>
                        <a:t>y</a:t>
                      </a:r>
                      <a:r>
                        <a:rPr lang="en-US" sz="1200" b="1" baseline="-25000" dirty="0" err="1"/>
                        <a:t>t</a:t>
                      </a:r>
                      <a:r>
                        <a:rPr lang="en-US" sz="12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2819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Cosine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0.9667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0.9667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0.7940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6836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Correlation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0.9429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09108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r>
                        <a:rPr lang="en-US" sz="1200" dirty="0"/>
                        <a:t>Euclidean Distance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1.4142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5.8310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14.2127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5692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72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Similarity and Dissimilarity Measures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Similarity measure</a:t>
            </a:r>
          </a:p>
          <a:p>
            <a:pPr lvl="1"/>
            <a:r>
              <a:rPr lang="en-US" dirty="0"/>
              <a:t>Numerical measure of how alike two data objects are.</a:t>
            </a:r>
          </a:p>
          <a:p>
            <a:pPr lvl="1"/>
            <a:r>
              <a:rPr lang="en-US" dirty="0"/>
              <a:t>Is higher when objects are more alike.</a:t>
            </a:r>
          </a:p>
          <a:p>
            <a:pPr lvl="1"/>
            <a:r>
              <a:rPr lang="en-US" dirty="0"/>
              <a:t>Often falls in the range [0,1]</a:t>
            </a:r>
          </a:p>
          <a:p>
            <a:r>
              <a:rPr lang="en-US" dirty="0"/>
              <a:t>Dissimilarity measure</a:t>
            </a:r>
          </a:p>
          <a:p>
            <a:pPr lvl="1"/>
            <a:r>
              <a:rPr lang="en-US" dirty="0"/>
              <a:t>Numerical measure of how different two data objects are </a:t>
            </a:r>
          </a:p>
          <a:p>
            <a:pPr lvl="1"/>
            <a:r>
              <a:rPr lang="en-US" dirty="0"/>
              <a:t>Lower when objects are more alike</a:t>
            </a:r>
          </a:p>
          <a:p>
            <a:pPr lvl="1"/>
            <a:r>
              <a:rPr lang="en-US" dirty="0"/>
              <a:t>Minimum dissimilarity is often 0</a:t>
            </a:r>
          </a:p>
          <a:p>
            <a:pPr lvl="1"/>
            <a:r>
              <a:rPr lang="en-US" dirty="0"/>
              <a:t>Upper limit varies</a:t>
            </a:r>
          </a:p>
          <a:p>
            <a:r>
              <a:rPr lang="en-US" dirty="0">
                <a:solidFill>
                  <a:srgbClr val="CC6600"/>
                </a:solidFill>
              </a:rPr>
              <a:t>Proximity</a:t>
            </a:r>
            <a:r>
              <a:rPr lang="en-US" dirty="0"/>
              <a:t> refers to a similarity or dissimilarity</a:t>
            </a:r>
          </a:p>
        </p:txBody>
      </p:sp>
    </p:spTree>
    <p:extLst>
      <p:ext uri="{BB962C8B-B14F-4D97-AF65-F5344CB8AC3E}">
        <p14:creationId xmlns:p14="http://schemas.microsoft.com/office/powerpoint/2010/main" val="3823039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C43DC-A7A2-4E7B-8F27-16423F4B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Correlation vs cosine vs Euclidean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F03CF-33BF-477C-AFA5-11242FC50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Choice of the right proximity measure depends on the domain</a:t>
            </a:r>
          </a:p>
          <a:p>
            <a:r>
              <a:rPr lang="en-US" sz="2200" dirty="0"/>
              <a:t>What is the correct choice of proximity measure for the following situations?</a:t>
            </a:r>
          </a:p>
          <a:p>
            <a:pPr lvl="1"/>
            <a:r>
              <a:rPr lang="en-US" sz="2000" dirty="0"/>
              <a:t>Comparing documents using the frequencies of words</a:t>
            </a:r>
          </a:p>
          <a:p>
            <a:pPr marL="1147763" lvl="2" indent="-233363"/>
            <a:r>
              <a:rPr lang="en-US" sz="1600" dirty="0"/>
              <a:t>Documents are considered similar if the word frequencies are similar</a:t>
            </a:r>
          </a:p>
          <a:p>
            <a:pPr marL="1147763" lvl="2" indent="-233363"/>
            <a:endParaRPr lang="en-US" sz="1600" dirty="0"/>
          </a:p>
          <a:p>
            <a:pPr lvl="1"/>
            <a:r>
              <a:rPr lang="en-US" sz="2000" dirty="0"/>
              <a:t>Comparing the temperature in Celsius of two locations</a:t>
            </a:r>
          </a:p>
          <a:p>
            <a:pPr marL="1147763" lvl="2" indent="-233363"/>
            <a:r>
              <a:rPr lang="en-US" sz="1600" dirty="0"/>
              <a:t>Two locations are considered similar if the temperatures are similar in magnitude</a:t>
            </a:r>
          </a:p>
          <a:p>
            <a:pPr marL="1147763" lvl="2" indent="-233363"/>
            <a:endParaRPr lang="en-US" sz="1600" dirty="0"/>
          </a:p>
          <a:p>
            <a:pPr lvl="1"/>
            <a:r>
              <a:rPr lang="en-US" sz="2000" dirty="0"/>
              <a:t>Comparing two time series of temperature measured in Celsius</a:t>
            </a:r>
          </a:p>
          <a:p>
            <a:pPr marL="1147763" lvl="2" indent="-233363"/>
            <a:r>
              <a:rPr lang="en-US" sz="1600" dirty="0"/>
              <a:t>Two time series are considered similar if their “shape” is similar, i.e., they vary in the same way over time, achieving minimums and maximums at similar times, etc. </a:t>
            </a:r>
          </a:p>
          <a:p>
            <a:pPr lvl="1"/>
            <a:endParaRPr lang="en-US" sz="16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94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Proximity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Domain of application</a:t>
            </a:r>
          </a:p>
          <a:p>
            <a:pPr lvl="1"/>
            <a:r>
              <a:rPr lang="en-US" dirty="0"/>
              <a:t>Similarity measures tend to be specific to the type of attribute and data </a:t>
            </a:r>
          </a:p>
          <a:p>
            <a:pPr lvl="1"/>
            <a:r>
              <a:rPr lang="en-US" dirty="0"/>
              <a:t>Record data, images, graphs, sequences, 3D-protein structure, etc. tend to have different measures</a:t>
            </a:r>
          </a:p>
          <a:p>
            <a:r>
              <a:rPr lang="en-US" dirty="0"/>
              <a:t>However, one can talk about various properties that you would like a proximity measure to have</a:t>
            </a:r>
          </a:p>
          <a:p>
            <a:pPr lvl="1"/>
            <a:r>
              <a:rPr lang="en-US" dirty="0"/>
              <a:t>Symmetry is a common one</a:t>
            </a:r>
          </a:p>
          <a:p>
            <a:pPr lvl="1"/>
            <a:r>
              <a:rPr lang="en-US" dirty="0"/>
              <a:t>Tolerance to noise and outliers is another</a:t>
            </a:r>
          </a:p>
          <a:p>
            <a:pPr lvl="1"/>
            <a:r>
              <a:rPr lang="en-US" dirty="0"/>
              <a:t>Ability to find more types of patterns? </a:t>
            </a:r>
          </a:p>
          <a:p>
            <a:pPr lvl="1"/>
            <a:r>
              <a:rPr lang="en-US" dirty="0"/>
              <a:t>Many others possible</a:t>
            </a:r>
          </a:p>
          <a:p>
            <a:r>
              <a:rPr lang="en-US" dirty="0"/>
              <a:t>The measure must be applicable to the data and produce results that agree with domain knowledge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3310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Based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Information theory is a well-developed and fundamental disciple with broad applications</a:t>
            </a:r>
          </a:p>
          <a:p>
            <a:endParaRPr lang="en-US" dirty="0"/>
          </a:p>
          <a:p>
            <a:r>
              <a:rPr lang="en-US" dirty="0"/>
              <a:t>Some similarity measures are based on information theory </a:t>
            </a:r>
          </a:p>
          <a:p>
            <a:pPr lvl="1"/>
            <a:r>
              <a:rPr lang="en-US" dirty="0"/>
              <a:t>Mutual information in various versions</a:t>
            </a:r>
          </a:p>
          <a:p>
            <a:pPr lvl="1"/>
            <a:r>
              <a:rPr lang="en-US" dirty="0"/>
              <a:t>Maximal Information Coefficient (MIC) and related measures</a:t>
            </a:r>
          </a:p>
          <a:p>
            <a:pPr lvl="1"/>
            <a:r>
              <a:rPr lang="en-US" dirty="0"/>
              <a:t>General and can handle non-linear relationships</a:t>
            </a:r>
          </a:p>
          <a:p>
            <a:pPr lvl="1"/>
            <a:r>
              <a:rPr lang="en-US" dirty="0"/>
              <a:t>Can be complicated and time intensive to compute</a:t>
            </a:r>
          </a:p>
        </p:txBody>
      </p:sp>
    </p:spTree>
    <p:extLst>
      <p:ext uri="{BB962C8B-B14F-4D97-AF65-F5344CB8AC3E}">
        <p14:creationId xmlns:p14="http://schemas.microsoft.com/office/powerpoint/2010/main" val="40535393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and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Information relates to possible outcomes of an event </a:t>
            </a:r>
          </a:p>
          <a:p>
            <a:pPr lvl="1"/>
            <a:r>
              <a:rPr lang="en-US" dirty="0"/>
              <a:t>transmission of a message, flip of a coin, or measurement of a piece of data </a:t>
            </a:r>
            <a:br>
              <a:rPr lang="en-US" dirty="0"/>
            </a:br>
            <a:endParaRPr lang="en-US" dirty="0"/>
          </a:p>
          <a:p>
            <a:r>
              <a:rPr lang="en-US" dirty="0"/>
              <a:t>The more certain an outcome, the less information that it contains and vice-versa</a:t>
            </a:r>
          </a:p>
          <a:p>
            <a:pPr lvl="1"/>
            <a:r>
              <a:rPr lang="en-US" dirty="0"/>
              <a:t>For example, if a coin has two heads, then an outcome of heads provides no information</a:t>
            </a:r>
          </a:p>
          <a:p>
            <a:pPr lvl="1"/>
            <a:r>
              <a:rPr lang="en-US" dirty="0"/>
              <a:t>More quantitatively, the information is related the probability of an outcome</a:t>
            </a:r>
          </a:p>
          <a:p>
            <a:pPr marL="1147763" lvl="2" indent="-233363"/>
            <a:r>
              <a:rPr lang="en-US" dirty="0"/>
              <a:t>The smaller the probability of an outcome, the more information it provides and vice-versa</a:t>
            </a:r>
          </a:p>
          <a:p>
            <a:pPr lvl="1"/>
            <a:r>
              <a:rPr lang="en-US" dirty="0"/>
              <a:t>Entropy is the commonly used measure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934001" y="2133600"/>
            <a:ext cx="1371600" cy="685800"/>
            <a:chOff x="2514600" y="2895600"/>
            <a:chExt cx="3810000" cy="1905000"/>
          </a:xfrm>
        </p:grpSpPr>
        <p:pic>
          <p:nvPicPr>
            <p:cNvPr id="87044" name="Picture 4" descr="2012 Lincoln One-Cent Obvers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28956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7046" name="Picture 6" descr="2012 Lincoln One-Cent Revers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2895600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020" y="2133600"/>
            <a:ext cx="912572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50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For </a:t>
                </a:r>
              </a:p>
              <a:p>
                <a:pPr lvl="1"/>
                <a:r>
                  <a:rPr lang="en-US" dirty="0"/>
                  <a:t>a variable (event),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, </a:t>
                </a:r>
              </a:p>
              <a:p>
                <a:pPr lvl="1"/>
                <a:r>
                  <a:rPr lang="en-US" dirty="0"/>
                  <a:t>with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dirty="0"/>
                  <a:t> possible values (outcomes),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x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…, </a:t>
                </a:r>
                <a:r>
                  <a:rPr lang="en-US" i="1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x</a:t>
                </a:r>
                <a:r>
                  <a:rPr lang="en-US" i="1" baseline="-25000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</a:p>
              <a:p>
                <a:pPr lvl="1"/>
                <a:r>
                  <a:rPr lang="en-US" dirty="0"/>
                  <a:t>each outcome having probability, 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, p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…, </a:t>
                </a:r>
                <a:r>
                  <a:rPr lang="en-US" i="1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err="1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n</a:t>
                </a:r>
                <a:r>
                  <a:rPr lang="en-US" i="1" baseline="-25000" dirty="0">
                    <a:latin typeface="Times New Roman" pitchFamily="18" charset="0"/>
                    <a:ea typeface="Cambria Math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the entropy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dirty="0"/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H(X)</a:t>
                </a:r>
                <a:r>
                  <a:rPr lang="en-US" dirty="0"/>
                  <a:t>, is given by</a:t>
                </a:r>
                <a:endParaRPr lang="en-US" i="1" baseline="-25000" dirty="0">
                  <a:latin typeface="Times New Roman" pitchFamily="18" charset="0"/>
                  <a:ea typeface="Cambria Math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e>
                      </m:nary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Entropy is between 0 and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log</a:t>
                </a:r>
                <a:r>
                  <a:rPr lang="en-US" baseline="-250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en-US" dirty="0"/>
                  <a:t>and is measured in bits</a:t>
                </a:r>
              </a:p>
              <a:p>
                <a:pPr lvl="1"/>
                <a:r>
                  <a:rPr lang="en-US" dirty="0"/>
                  <a:t>Thus, entropy is a measure of how many bits it takes to represent an observation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on average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366" t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071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a coin with probability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/>
                  <a:t> of heads and probability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 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– p </a:t>
                </a:r>
                <a:r>
                  <a:rPr lang="en-US" dirty="0"/>
                  <a:t>of tails</a:t>
                </a:r>
              </a:p>
              <a:p>
                <a:endParaRPr lang="en-US" sz="1000" dirty="0"/>
              </a:p>
              <a:p>
                <a:pPr marL="102870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𝐻</m:t>
                      </m:r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𝑞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1028700" indent="0">
                  <a:buNone/>
                </a:pPr>
                <a:endParaRPr lang="en-US" sz="1000" dirty="0"/>
              </a:p>
              <a:p>
                <a:pPr lvl="1"/>
                <a:r>
                  <a:rPr lang="en-US" dirty="0"/>
                  <a:t>For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0.5,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0.5 </a:t>
                </a:r>
                <a:r>
                  <a:rPr lang="en-US" dirty="0"/>
                  <a:t>(fair coin)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1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For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1 or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= 1</a:t>
                </a:r>
                <a:r>
                  <a:rPr lang="en-US" dirty="0"/>
                  <a:t>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dirty="0"/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= 0</a:t>
                </a:r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What is the entropy of a fair four-sided die? </a:t>
                </a:r>
              </a:p>
              <a:p>
                <a:pPr lvl="1"/>
                <a:endParaRPr lang="en-US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13" t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2254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for Sample Data: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dirty="0"/>
              <a:t>Maximum entropy is log</a:t>
            </a:r>
            <a:r>
              <a:rPr lang="en-US" baseline="-25000" dirty="0"/>
              <a:t>2</a:t>
            </a:r>
            <a:r>
              <a:rPr lang="en-US" dirty="0"/>
              <a:t>5 = 2.3219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endParaRPr lang="en-US" i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944711"/>
              </p:ext>
            </p:extLst>
          </p:nvPr>
        </p:nvGraphicFramePr>
        <p:xfrm>
          <a:off x="762000" y="1295400"/>
          <a:ext cx="6096000" cy="25958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Hair 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Brown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0.4105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Blond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1.1540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46622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Entropy for Sample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we have </a:t>
                </a:r>
              </a:p>
              <a:p>
                <a:pPr lvl="1"/>
                <a:r>
                  <a:rPr lang="en-US" dirty="0"/>
                  <a:t>a number of observations (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dirty="0"/>
                  <a:t>) of some attribute,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, e.g., the hair color of students in the class, </a:t>
                </a:r>
              </a:p>
              <a:p>
                <a:pPr lvl="1"/>
                <a:r>
                  <a:rPr lang="en-US" dirty="0"/>
                  <a:t>where there are </a:t>
                </a:r>
                <a:r>
                  <a:rPr lang="en-US" i="1" dirty="0">
                    <a:latin typeface="Cambria" pitchFamily="18" charset="0"/>
                  </a:rPr>
                  <a:t>n</a:t>
                </a:r>
                <a:r>
                  <a:rPr lang="en-US" dirty="0"/>
                  <a:t> different possible values</a:t>
                </a:r>
              </a:p>
              <a:p>
                <a:pPr lvl="1"/>
                <a:r>
                  <a:rPr lang="en-US" dirty="0"/>
                  <a:t>And the number of observation in the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category is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i="1" baseline="-25000" dirty="0">
                    <a:latin typeface="Times New Roman" pitchFamily="18" charset="0"/>
                    <a:cs typeface="Times New Roman" pitchFamily="18" charset="0"/>
                  </a:rPr>
                  <a:t>i</a:t>
                </a:r>
                <a:endParaRPr lang="en-US" baseline="-25000" dirty="0"/>
              </a:p>
              <a:p>
                <a:pPr lvl="1"/>
                <a:r>
                  <a:rPr lang="en-US" dirty="0"/>
                  <a:t>Then, for this sample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f>
                                    <m:f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den>
                                  </m:f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func>
                        </m:e>
                      </m:nary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endParaRPr lang="en-US" i="1" dirty="0"/>
              </a:p>
              <a:p>
                <a:r>
                  <a:rPr lang="en-US" dirty="0"/>
                  <a:t>For continuous data, the calculation is harder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13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186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Information one variable provides about another</a:t>
                </a:r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 Formally,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𝐼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US" b="0" i="1" smtClean="0">
                        <a:latin typeface="Cambria Math"/>
                      </a:rPr>
                      <m:t>𝐻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r>
                      <a:rPr lang="en-US" b="0" i="1" smtClean="0">
                        <a:latin typeface="Cambria Math"/>
                      </a:rPr>
                      <m:t>𝑌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H(X,Y)</a:t>
                </a:r>
                <a:r>
                  <a:rPr lang="en-US" dirty="0"/>
                  <a:t> is the joint entropy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Y, 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𝑋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𝑌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/>
                            <m:e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𝑝</m:t>
                                      </m:r>
                                      <m:r>
                                        <a:rPr lang="en-US" i="1" baseline="-25000">
                                          <a:latin typeface="Cambria Math"/>
                                        </a:rPr>
                                        <m:t>𝑖𝑗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en-US" i="1" baseline="-25000">
                                      <a:latin typeface="Cambria Math"/>
                                    </a:rPr>
                                    <m:t>𝑖𝑗</m:t>
                                  </m:r>
                                </m:e>
                              </m:func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2900" dirty="0"/>
                  <a:t>Where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p</a:t>
                </a:r>
                <a:r>
                  <a:rPr lang="en-US" i="1" baseline="-25000" dirty="0" err="1">
                    <a:latin typeface="Times New Roman" pitchFamily="18" charset="0"/>
                    <a:cs typeface="Times New Roman" pitchFamily="18" charset="0"/>
                  </a:rPr>
                  <a:t>ij</a:t>
                </a:r>
                <a:r>
                  <a:rPr lang="en-US" dirty="0"/>
                  <a:t> is the probability that the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value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dirty="0"/>
                  <a:t> and the </a:t>
                </a:r>
                <a:r>
                  <a:rPr lang="en-US" i="1" dirty="0" err="1">
                    <a:latin typeface="Times New Roman" pitchFamily="18" charset="0"/>
                    <a:cs typeface="Times New Roman" pitchFamily="18" charset="0"/>
                  </a:rPr>
                  <a:t>j</a:t>
                </a:r>
                <a:r>
                  <a:rPr lang="en-US" baseline="30000" dirty="0" err="1"/>
                  <a:t>th</a:t>
                </a:r>
                <a:r>
                  <a:rPr lang="en-US" dirty="0"/>
                  <a:t> value of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dirty="0"/>
                  <a:t> occur together 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r>
                  <a:rPr lang="en-US" dirty="0"/>
                  <a:t>For discrete variables, this is easy to compute</a:t>
                </a:r>
              </a:p>
              <a:p>
                <a:endParaRPr lang="en-US" dirty="0"/>
              </a:p>
              <a:p>
                <a:r>
                  <a:rPr lang="en-US" dirty="0"/>
                  <a:t>Maximum mutual information for discrete variables is </a:t>
                </a:r>
                <a:br>
                  <a:rPr lang="en-US" dirty="0"/>
                </a:br>
                <a:r>
                  <a:rPr lang="en-US" dirty="0"/>
                  <a:t>log</a:t>
                </a:r>
                <a:r>
                  <a:rPr lang="en-US" baseline="-25000" dirty="0"/>
                  <a:t>2</a:t>
                </a:r>
                <a:r>
                  <a:rPr lang="en-US" dirty="0"/>
                  <a:t>(min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/>
                  <a:t>)), where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(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) is the number of values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/>
                  <a:t>)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62" t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013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Information Example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83945"/>
              </p:ext>
            </p:extLst>
          </p:nvPr>
        </p:nvGraphicFramePr>
        <p:xfrm>
          <a:off x="152400" y="1219200"/>
          <a:ext cx="3733800" cy="1828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dirty="0"/>
                        <a:t>Student Status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0.5184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0.4744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0.9928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138903"/>
              </p:ext>
            </p:extLst>
          </p:nvPr>
        </p:nvGraphicFramePr>
        <p:xfrm>
          <a:off x="152400" y="3276600"/>
          <a:ext cx="37338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556"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0.5301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64"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0.4105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48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1.4406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796470"/>
              </p:ext>
            </p:extLst>
          </p:nvPr>
        </p:nvGraphicFramePr>
        <p:xfrm>
          <a:off x="4267200" y="1219201"/>
          <a:ext cx="4724400" cy="35283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570">
                <a:tc>
                  <a:txBody>
                    <a:bodyPr/>
                    <a:lstStyle/>
                    <a:p>
                      <a:r>
                        <a:rPr lang="en-US" dirty="0"/>
                        <a:t>Student Status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-p</a:t>
                      </a:r>
                      <a:r>
                        <a:rPr lang="en-US" i="0" dirty="0">
                          <a:latin typeface="Times New Roman" pitchFamily="18" charset="0"/>
                          <a:cs typeface="Times New Roman" pitchFamily="18" charset="0"/>
                        </a:rPr>
                        <a:t>log</a:t>
                      </a:r>
                      <a:r>
                        <a:rPr lang="en-US" i="0" baseline="-250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i="1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81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48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981">
                <a:tc>
                  <a:txBody>
                    <a:bodyPr/>
                    <a:lstStyle/>
                    <a:p>
                      <a:r>
                        <a:rPr lang="en-US" sz="1400" dirty="0"/>
                        <a:t>Undergrad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0.3322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086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0.5211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0.4644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5033">
                <a:tc>
                  <a:txBody>
                    <a:bodyPr/>
                    <a:lstStyle/>
                    <a:p>
                      <a:r>
                        <a:rPr lang="en-US" sz="1400" dirty="0"/>
                        <a:t>Grad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0.2161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033">
                <a:tc>
                  <a:txBody>
                    <a:bodyPr/>
                    <a:lstStyle/>
                    <a:p>
                      <a:r>
                        <a:rPr lang="en-US" sz="14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2.2710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0700" y="5280934"/>
            <a:ext cx="800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Mutual information of Student Status and Grade =  0.9928 + 1.4406 - 2.2710 = 0.1624</a:t>
            </a:r>
          </a:p>
        </p:txBody>
      </p:sp>
    </p:spTree>
    <p:extLst>
      <p:ext uri="{BB962C8B-B14F-4D97-AF65-F5344CB8AC3E}">
        <p14:creationId xmlns:p14="http://schemas.microsoft.com/office/powerpoint/2010/main" val="3489929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Similarity/Dissimilarity for Simple Attributes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0" dirty="0"/>
              <a:t>The following table shows the similarity and dissimilarity between two objects,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0" dirty="0"/>
              <a:t> and </a:t>
            </a:r>
            <a:r>
              <a:rPr lang="en-US" sz="2400" b="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y,</a:t>
            </a:r>
            <a:r>
              <a:rPr lang="en-US" sz="2400" b="0" dirty="0"/>
              <a:t> with respect to a single, simple attribute.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2750"/>
            <a:ext cx="9144000" cy="274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3879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Maximal Information Coefficient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500" dirty="0" err="1"/>
              <a:t>Reshef</a:t>
            </a:r>
            <a:r>
              <a:rPr lang="en-US" sz="1500" dirty="0"/>
              <a:t>, David N., </a:t>
            </a:r>
            <a:r>
              <a:rPr lang="en-US" sz="1500" dirty="0" err="1"/>
              <a:t>Yakir</a:t>
            </a:r>
            <a:r>
              <a:rPr lang="en-US" sz="1500" dirty="0"/>
              <a:t> A. </a:t>
            </a:r>
            <a:r>
              <a:rPr lang="en-US" sz="1500" dirty="0" err="1"/>
              <a:t>Reshef</a:t>
            </a:r>
            <a:r>
              <a:rPr lang="en-US" sz="1500" dirty="0"/>
              <a:t>, Hilary K. </a:t>
            </a:r>
            <a:r>
              <a:rPr lang="en-US" sz="1500" dirty="0" err="1"/>
              <a:t>Finucane</a:t>
            </a:r>
            <a:r>
              <a:rPr lang="en-US" sz="1500" dirty="0"/>
              <a:t>, Sharon R. Grossman, </a:t>
            </a:r>
            <a:r>
              <a:rPr lang="en-US" sz="1500" dirty="0" err="1"/>
              <a:t>Gilean</a:t>
            </a:r>
            <a:r>
              <a:rPr lang="en-US" sz="1500" dirty="0"/>
              <a:t> </a:t>
            </a:r>
            <a:r>
              <a:rPr lang="en-US" sz="1500" dirty="0" err="1"/>
              <a:t>McVean</a:t>
            </a:r>
            <a:r>
              <a:rPr lang="en-US" sz="1500" dirty="0"/>
              <a:t>, Peter J. </a:t>
            </a:r>
            <a:r>
              <a:rPr lang="en-US" sz="1500" dirty="0" err="1"/>
              <a:t>Turnbaugh</a:t>
            </a:r>
            <a:r>
              <a:rPr lang="en-US" sz="1500" dirty="0"/>
              <a:t>, Eric S. Lander, Michael </a:t>
            </a:r>
            <a:r>
              <a:rPr lang="en-US" sz="1500" dirty="0" err="1"/>
              <a:t>Mitzenmacher</a:t>
            </a:r>
            <a:r>
              <a:rPr lang="en-US" sz="1500" dirty="0"/>
              <a:t>, and </a:t>
            </a:r>
            <a:r>
              <a:rPr lang="en-US" sz="1500" dirty="0" err="1"/>
              <a:t>Pardis</a:t>
            </a:r>
            <a:r>
              <a:rPr lang="en-US" sz="1500" dirty="0"/>
              <a:t> C. </a:t>
            </a:r>
            <a:r>
              <a:rPr lang="en-US" sz="1500" dirty="0" err="1"/>
              <a:t>Sabeti</a:t>
            </a:r>
            <a:r>
              <a:rPr lang="en-US" sz="1500" dirty="0"/>
              <a:t>. "Detecting novel associations in large data sets." </a:t>
            </a:r>
            <a:r>
              <a:rPr lang="en-US" sz="1500" i="1" dirty="0"/>
              <a:t>science</a:t>
            </a:r>
            <a:r>
              <a:rPr lang="en-US" sz="1500" dirty="0"/>
              <a:t> 334, no. 6062 (2011): 1518-1524.</a:t>
            </a:r>
          </a:p>
          <a:p>
            <a:r>
              <a:rPr lang="en-US" dirty="0"/>
              <a:t>Applies mutual information to two continuous variables</a:t>
            </a:r>
          </a:p>
          <a:p>
            <a:r>
              <a:rPr lang="en-US" dirty="0"/>
              <a:t>Consider the possible </a:t>
            </a:r>
            <a:r>
              <a:rPr lang="en-US" dirty="0" err="1"/>
              <a:t>binnings</a:t>
            </a:r>
            <a:r>
              <a:rPr lang="en-US" dirty="0"/>
              <a:t> of the variables into discrete categories</a:t>
            </a:r>
          </a:p>
          <a:p>
            <a:pPr lvl="1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 N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0.6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a typeface="+mn-ea"/>
                <a:cs typeface="+mn-cs"/>
              </a:rPr>
              <a:t>where </a:t>
            </a:r>
          </a:p>
          <a:p>
            <a:pPr lvl="2" indent="347663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</a:p>
          <a:p>
            <a:pPr lvl="2" indent="347663"/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number of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</a:p>
          <a:p>
            <a:pPr lvl="2" indent="347663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samples (observations, data objects)</a:t>
            </a:r>
            <a:endParaRPr lang="en-US" dirty="0"/>
          </a:p>
          <a:p>
            <a:r>
              <a:rPr lang="en-US" dirty="0"/>
              <a:t>Compute the mutual information</a:t>
            </a:r>
          </a:p>
          <a:p>
            <a:pPr lvl="1"/>
            <a:r>
              <a:rPr lang="en-US" dirty="0"/>
              <a:t>Normalized by log</a:t>
            </a:r>
            <a:r>
              <a:rPr lang="en-US" baseline="-25000" dirty="0"/>
              <a:t>2</a:t>
            </a:r>
            <a:r>
              <a:rPr lang="en-US" dirty="0"/>
              <a:t>(min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))</a:t>
            </a:r>
          </a:p>
          <a:p>
            <a:r>
              <a:rPr lang="en-US" dirty="0"/>
              <a:t>Take the highest value</a:t>
            </a:r>
          </a:p>
        </p:txBody>
      </p:sp>
    </p:spTree>
    <p:extLst>
      <p:ext uri="{BB962C8B-B14F-4D97-AF65-F5344CB8AC3E}">
        <p14:creationId xmlns:p14="http://schemas.microsoft.com/office/powerpoint/2010/main" val="23172755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4921250"/>
            <a:ext cx="553085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General Approach for Combining Similarities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351837" cy="4800600"/>
          </a:xfrm>
        </p:spPr>
        <p:txBody>
          <a:bodyPr/>
          <a:lstStyle/>
          <a:p>
            <a:pPr marL="533400" indent="-533400">
              <a:spcBef>
                <a:spcPct val="20000"/>
              </a:spcBef>
              <a:buSzPct val="85000"/>
            </a:pPr>
            <a:r>
              <a:rPr lang="en-US" sz="2400" dirty="0"/>
              <a:t>Sometimes attributes are of many different types, but an overall similarity is needed.</a:t>
            </a:r>
          </a:p>
          <a:p>
            <a:pPr marL="533400" indent="-533400">
              <a:spcBef>
                <a:spcPct val="20000"/>
              </a:spcBef>
              <a:buFont typeface="Monotype Sorts" charset="2"/>
              <a:buNone/>
            </a:pPr>
            <a:r>
              <a:rPr lang="en-US" sz="2400" dirty="0"/>
              <a:t>1: For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/>
              <a:t> attribute, compute a similarity, </a:t>
            </a:r>
            <a:r>
              <a:rPr lang="en-US" sz="2400" i="1" dirty="0" err="1">
                <a:latin typeface="Times New Roman" pitchFamily="18" charset="0"/>
              </a:rPr>
              <a:t>s</a:t>
            </a:r>
            <a:r>
              <a:rPr lang="en-US" sz="2400" i="1" baseline="-25000" dirty="0" err="1">
                <a:latin typeface="Times New Roman" pitchFamily="18" charset="0"/>
              </a:rPr>
              <a:t>k</a:t>
            </a:r>
            <a:r>
              <a:rPr lang="en-US" sz="2400" dirty="0">
                <a:latin typeface="Times New Roman" pitchFamily="18" charset="0"/>
              </a:rPr>
              <a:t>(</a:t>
            </a:r>
            <a:r>
              <a:rPr lang="en-US" sz="2400" b="1" dirty="0">
                <a:latin typeface="Times New Roman" pitchFamily="18" charset="0"/>
              </a:rPr>
              <a:t>x</a:t>
            </a:r>
            <a:r>
              <a:rPr lang="en-US" sz="2400" dirty="0">
                <a:latin typeface="Times New Roman" pitchFamily="18" charset="0"/>
              </a:rPr>
              <a:t>, </a:t>
            </a:r>
            <a:r>
              <a:rPr lang="en-US" sz="2400" b="1" dirty="0">
                <a:latin typeface="Times New Roman" pitchFamily="18" charset="0"/>
              </a:rPr>
              <a:t>y</a:t>
            </a:r>
            <a:r>
              <a:rPr lang="en-US" sz="2400" dirty="0">
                <a:latin typeface="Times New Roman" pitchFamily="18" charset="0"/>
              </a:rPr>
              <a:t>)</a:t>
            </a:r>
            <a:r>
              <a:rPr lang="en-US" sz="2400" dirty="0"/>
              <a:t>, in the range [0, 1].</a:t>
            </a:r>
          </a:p>
          <a:p>
            <a:pPr marL="533400" indent="-533400">
              <a:spcBef>
                <a:spcPct val="20000"/>
              </a:spcBef>
              <a:buFont typeface="Monotype Sorts" charset="2"/>
              <a:buNone/>
            </a:pPr>
            <a:r>
              <a:rPr lang="en-US" sz="2400" dirty="0"/>
              <a:t>2: Define an indicator variable, </a:t>
            </a:r>
            <a:r>
              <a:rPr lang="en-US" sz="2400" dirty="0">
                <a:sym typeface="Symbol" pitchFamily="18" charset="2"/>
              </a:rPr>
              <a:t></a:t>
            </a:r>
            <a:r>
              <a:rPr lang="en-US" sz="2400" i="1" baseline="-25000" dirty="0">
                <a:latin typeface="Times New Roman" pitchFamily="18" charset="0"/>
              </a:rPr>
              <a:t>k</a:t>
            </a:r>
            <a:r>
              <a:rPr lang="en-US" sz="2400" dirty="0"/>
              <a:t>, for the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400" dirty="0"/>
              <a:t> attribute as follows:</a:t>
            </a:r>
          </a:p>
          <a:p>
            <a:pPr marL="990600" lvl="1" indent="-533400">
              <a:buNone/>
            </a:pPr>
            <a:r>
              <a:rPr lang="en-US" sz="2200" dirty="0">
                <a:sym typeface="Symbol" pitchFamily="18" charset="2"/>
              </a:rPr>
              <a:t></a:t>
            </a:r>
            <a:r>
              <a:rPr lang="en-US" sz="2200" i="1" baseline="-25000" dirty="0">
                <a:latin typeface="Times New Roman" pitchFamily="18" charset="0"/>
              </a:rPr>
              <a:t>k</a:t>
            </a:r>
            <a:r>
              <a:rPr lang="en-US" sz="2200" dirty="0"/>
              <a:t> = 0 if the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000" dirty="0"/>
              <a:t> </a:t>
            </a:r>
            <a:r>
              <a:rPr lang="en-US" sz="2200" dirty="0"/>
              <a:t>attribute is an asymmetric attribute and</a:t>
            </a:r>
          </a:p>
          <a:p>
            <a:pPr marL="990600" lvl="1" indent="-533400">
              <a:buFont typeface="Arial" pitchFamily="34" charset="0"/>
              <a:buNone/>
            </a:pPr>
            <a:r>
              <a:rPr lang="en-US" sz="2200" dirty="0"/>
              <a:t>       both objects have a value of 0, or if one of the objects   has a missing value for the </a:t>
            </a:r>
            <a:r>
              <a:rPr lang="en-US" sz="2200" dirty="0" err="1"/>
              <a:t>kth</a:t>
            </a:r>
            <a:r>
              <a:rPr lang="en-US" sz="2200" dirty="0"/>
              <a:t> attribute</a:t>
            </a:r>
          </a:p>
          <a:p>
            <a:pPr marL="990600" lvl="1" indent="-533400">
              <a:buFont typeface="Arial" pitchFamily="34" charset="0"/>
              <a:buNone/>
            </a:pPr>
            <a:r>
              <a:rPr lang="en-US" sz="2200" dirty="0">
                <a:sym typeface="Symbol" pitchFamily="18" charset="2"/>
              </a:rPr>
              <a:t></a:t>
            </a:r>
            <a:r>
              <a:rPr lang="en-US" sz="2200" i="1" baseline="-25000" dirty="0">
                <a:latin typeface="Times New Roman" pitchFamily="18" charset="0"/>
              </a:rPr>
              <a:t>k</a:t>
            </a:r>
            <a:r>
              <a:rPr lang="en-US" sz="2200" dirty="0"/>
              <a:t> = 1 otherwise</a:t>
            </a:r>
          </a:p>
          <a:p>
            <a:pPr marL="533400" indent="-533400">
              <a:buFont typeface="Monotype Sorts" charset="2"/>
              <a:buNone/>
            </a:pPr>
            <a:r>
              <a:rPr lang="en-US" sz="2400" dirty="0"/>
              <a:t>3. Compute</a:t>
            </a:r>
          </a:p>
        </p:txBody>
      </p:sp>
    </p:spTree>
    <p:extLst>
      <p:ext uri="{BB962C8B-B14F-4D97-AF65-F5344CB8AC3E}">
        <p14:creationId xmlns:p14="http://schemas.microsoft.com/office/powerpoint/2010/main" val="969241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Weights to Combine Similarities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May not want to treat all attributes the same.</a:t>
                </a:r>
              </a:p>
              <a:p>
                <a:pPr lvl="1"/>
                <a:r>
                  <a:rPr lang="en-US" dirty="0"/>
                  <a:t>Use non-negative weights </a:t>
                </a:r>
                <a:r>
                  <a:rPr lang="en-US" dirty="0">
                    <a:sym typeface="Symbol"/>
                  </a:rPr>
                  <a:t>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𝑠𝑖𝑚𝑖𝑙𝑎𝑟𝑖𝑡𝑦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b="1">
                            <a:latin typeface="Cambria Math"/>
                          </a:rPr>
                          <m:t>𝐲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(</m:t>
                            </m:r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b="1">
                                <a:latin typeface="Cambria Math"/>
                              </a:rPr>
                              <m:t>𝐲</m:t>
                            </m:r>
                            <m:r>
                              <a:rPr lang="en-US" i="1">
                                <a:latin typeface="Cambria Math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ea typeface="Cambria Math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𝑘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Can also define a weighted form of distance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808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659" t="-1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901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72000"/>
            <a:ext cx="511968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199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32"/>
          <p:cNvSpPr txBox="1">
            <a:spLocks noGrp="1"/>
          </p:cNvSpPr>
          <p:nvPr>
            <p:ph type="title"/>
          </p:nvPr>
        </p:nvSpPr>
        <p:spPr>
          <a:xfrm>
            <a:off x="381000" y="228600"/>
            <a:ext cx="8280400" cy="5334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One problem, many approaches</a:t>
            </a:r>
            <a:br>
              <a:rPr lang="en-US" dirty="0"/>
            </a:br>
            <a:r>
              <a:rPr lang="en-US" dirty="0"/>
              <a:t>(</a:t>
            </a:r>
            <a:r>
              <a:rPr lang="en" sz="2400" dirty="0"/>
              <a:t>from bacterial co-occurrence to interactions</a:t>
            </a:r>
            <a:r>
              <a:rPr lang="en" dirty="0"/>
              <a:t>)</a:t>
            </a:r>
            <a:endParaRPr dirty="0"/>
          </a:p>
        </p:txBody>
      </p:sp>
      <p:sp>
        <p:nvSpPr>
          <p:cNvPr id="508" name="Google Shape;508;p32"/>
          <p:cNvSpPr txBox="1">
            <a:spLocks noGrp="1"/>
          </p:cNvSpPr>
          <p:nvPr>
            <p:ph sz="quarter" idx="1"/>
          </p:nvPr>
        </p:nvSpPr>
        <p:spPr>
          <a:xfrm>
            <a:off x="320040" y="914400"/>
            <a:ext cx="8503920" cy="49530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457189" indent="-342892">
              <a:spcBef>
                <a:spcPts val="0"/>
              </a:spcBef>
              <a:buSzPts val="1800"/>
              <a:buChar char="●"/>
            </a:pPr>
            <a:r>
              <a:rPr lang="en" dirty="0"/>
              <a:t>Presence/Absence</a:t>
            </a:r>
            <a:endParaRPr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Fisher's t-test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Jaccard Index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Pearson’s for binary (Phi-coefficient)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C-score</a:t>
            </a:r>
            <a:endParaRPr sz="1600" dirty="0"/>
          </a:p>
          <a:p>
            <a:pPr marL="457189" indent="-342892">
              <a:spcBef>
                <a:spcPts val="0"/>
              </a:spcBef>
              <a:buSzPts val="1800"/>
              <a:buChar char="●"/>
            </a:pPr>
            <a:r>
              <a:rPr lang="en" dirty="0"/>
              <a:t>Abundance/Count </a:t>
            </a:r>
            <a:endParaRPr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Pearson 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Spearman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Kendall’s Tau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Bray-Curtis similarity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 err="1"/>
              <a:t>Morisita</a:t>
            </a:r>
            <a:r>
              <a:rPr lang="en" sz="1600" dirty="0"/>
              <a:t>-Horn Similarity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Ensemble approach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Maximal Information Coefficient (MIC)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 err="1"/>
              <a:t>SparCC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 err="1"/>
              <a:t>CoNet</a:t>
            </a:r>
            <a:endParaRPr sz="1600" dirty="0"/>
          </a:p>
        </p:txBody>
      </p:sp>
      <p:sp>
        <p:nvSpPr>
          <p:cNvPr id="509" name="Google Shape;509;p32"/>
          <p:cNvSpPr txBox="1">
            <a:spLocks noGrp="1"/>
          </p:cNvSpPr>
          <p:nvPr>
            <p:ph type="body" idx="4294967295"/>
          </p:nvPr>
        </p:nvSpPr>
        <p:spPr>
          <a:xfrm>
            <a:off x="4724400" y="914400"/>
            <a:ext cx="4221956" cy="5257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457189" indent="-342892">
              <a:spcBef>
                <a:spcPts val="0"/>
              </a:spcBef>
              <a:buSzPts val="1800"/>
              <a:buChar char="●"/>
            </a:pPr>
            <a:r>
              <a:rPr lang="en" dirty="0"/>
              <a:t>Preprocessing</a:t>
            </a:r>
            <a:endParaRPr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Sum to constant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Proportion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Centered log ratio transformation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Relative abundances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Rarefaction</a:t>
            </a:r>
            <a:endParaRPr sz="1600" dirty="0"/>
          </a:p>
          <a:p>
            <a:pPr marL="457189" indent="-342892">
              <a:spcBef>
                <a:spcPts val="0"/>
              </a:spcBef>
              <a:buSzPts val="1800"/>
              <a:buChar char="●"/>
            </a:pPr>
            <a:r>
              <a:rPr lang="en" dirty="0"/>
              <a:t>Statistical/mathematical considerations</a:t>
            </a:r>
            <a:endParaRPr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Zero-inflated data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Resilience to outliers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Parametric vs non-parametric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Zero handling for logging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Spurious co-occurrence 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Sparsity</a:t>
            </a:r>
            <a:endParaRPr sz="1600" dirty="0"/>
          </a:p>
          <a:p>
            <a:pPr marL="914378" lvl="1" indent="-317492">
              <a:spcBef>
                <a:spcPts val="0"/>
              </a:spcBef>
              <a:buSzPts val="1400"/>
              <a:buChar char="○"/>
            </a:pPr>
            <a:r>
              <a:rPr lang="en" sz="1600" dirty="0"/>
              <a:t>Constant sum constraint</a:t>
            </a:r>
            <a:endParaRPr sz="1600"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3AAF3F-5539-CB47-B97E-AB99FC030E33}"/>
              </a:ext>
            </a:extLst>
          </p:cNvPr>
          <p:cNvSpPr txBox="1"/>
          <p:nvPr/>
        </p:nvSpPr>
        <p:spPr>
          <a:xfrm>
            <a:off x="6553200" y="6248400"/>
            <a:ext cx="888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2022, Ye</a:t>
            </a:r>
          </a:p>
        </p:txBody>
      </p:sp>
    </p:spTree>
    <p:extLst>
      <p:ext uri="{BB962C8B-B14F-4D97-AF65-F5344CB8AC3E}">
        <p14:creationId xmlns:p14="http://schemas.microsoft.com/office/powerpoint/2010/main" val="227308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Euclidean Distance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8351837" cy="5181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1800" dirty="0"/>
              <a:t>   </a:t>
            </a:r>
          </a:p>
          <a:p>
            <a:pPr marL="742950" lvl="1" indent="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where </a:t>
            </a:r>
            <a:r>
              <a:rPr lang="en-US" i="1" dirty="0"/>
              <a:t>n</a:t>
            </a:r>
            <a:r>
              <a:rPr lang="en-US" dirty="0"/>
              <a:t> is the number of dimensions (attributes) and </a:t>
            </a:r>
            <a:r>
              <a:rPr lang="en-US" i="1" dirty="0">
                <a:latin typeface="Times New Roman" panose="02020603050405020304" pitchFamily="18" charset="0"/>
              </a:rPr>
              <a:t>x</a:t>
            </a:r>
            <a:r>
              <a:rPr lang="en-US" i="1" baseline="-25000" dirty="0">
                <a:latin typeface="Times New Roman" panose="02020603050405020304" pitchFamily="18" charset="0"/>
              </a:rPr>
              <a:t>k</a:t>
            </a:r>
            <a:r>
              <a:rPr lang="en-US" dirty="0"/>
              <a:t> and </a:t>
            </a:r>
            <a:r>
              <a:rPr lang="en-US" i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i="1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k</a:t>
            </a:r>
            <a:r>
              <a:rPr lang="en-US" i="1" baseline="-25000" dirty="0">
                <a:latin typeface="Times New Roman" panose="02020603050405020304" pitchFamily="18" charset="0"/>
              </a:rPr>
              <a:t> </a:t>
            </a:r>
            <a:r>
              <a:rPr lang="en-US" dirty="0"/>
              <a:t> are, respectively, the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/>
              <a:t> attributes (components) or data objects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/>
              <a:t>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dirty="0"/>
          </a:p>
        </p:txBody>
      </p:sp>
      <p:sp>
        <p:nvSpPr>
          <p:cNvPr id="880645" name="Rectangle 5"/>
          <p:cNvSpPr>
            <a:spLocks noChangeArrowheads="1"/>
          </p:cNvSpPr>
          <p:nvPr/>
        </p:nvSpPr>
        <p:spPr bwMode="auto">
          <a:xfrm>
            <a:off x="762000" y="5522913"/>
            <a:ext cx="6456363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charset="2"/>
              <a:buChar char="l"/>
            </a:pPr>
            <a:r>
              <a:rPr lang="en-US" sz="2400" b="0"/>
              <a:t> Standardization is necessary, if scales differ.</a:t>
            </a:r>
          </a:p>
        </p:txBody>
      </p:sp>
      <p:pic>
        <p:nvPicPr>
          <p:cNvPr id="78895" name="Picture 4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358" y="1600200"/>
            <a:ext cx="400764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7A89AD-3AC0-404C-B11F-9ECA84B5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6357" y="4585155"/>
            <a:ext cx="4007645" cy="63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Euclidean Distance</a:t>
            </a: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228600" y="1143000"/>
          <a:ext cx="4378325" cy="319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31692" imgH="2656332" progId="Visio.Drawing.6">
                  <p:embed/>
                </p:oleObj>
              </mc:Choice>
              <mc:Fallback>
                <p:oleObj name="VISIO" r:id="rId2" imgW="3631692" imgH="265633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4378325" cy="319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4862513" y="1674813"/>
          <a:ext cx="3976687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836725" imgH="846287" progId="Excel.Sheet.8">
                  <p:embed/>
                </p:oleObj>
              </mc:Choice>
              <mc:Fallback>
                <p:oleObj name="Worksheet" r:id="rId4" imgW="18367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513" y="1674813"/>
                        <a:ext cx="3976687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048000" y="5973763"/>
            <a:ext cx="2819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/>
              <a:t>Distance Matrix</a:t>
            </a:r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1371600" y="4114800"/>
          <a:ext cx="6599238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55925" imgH="846287" progId="Excel.Sheet.8">
                  <p:embed/>
                </p:oleObj>
              </mc:Choice>
              <mc:Fallback>
                <p:oleObj name="Worksheet" r:id="rId6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114800"/>
                        <a:ext cx="6599238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623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Minkowski Distance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763" y="1143000"/>
            <a:ext cx="8001000" cy="750888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 err="1"/>
              <a:t>Minkowski</a:t>
            </a:r>
            <a:r>
              <a:rPr lang="en-US" sz="2400" dirty="0"/>
              <a:t> Distance is a generalization of Euclidean Distance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/>
              <a:t> 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sz="2000" dirty="0"/>
              <a:t>   </a:t>
            </a:r>
            <a:r>
              <a:rPr lang="en-US" sz="2200" dirty="0"/>
              <a:t>Where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/>
              <a:t> is a parameter, </a:t>
            </a:r>
            <a:r>
              <a:rPr lang="en-US" sz="2200" i="1" dirty="0"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/>
              <a:t> is the number of dimensions (attributes) and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/>
              <a:t> and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/>
              <a:t> are, respectively, the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200" dirty="0"/>
              <a:t> attributes (components) or data objects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/>
              <a:t> and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200" dirty="0"/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200" dirty="0"/>
          </a:p>
        </p:txBody>
      </p:sp>
      <p:pic>
        <p:nvPicPr>
          <p:cNvPr id="80944" name="Picture 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467" y="1981200"/>
            <a:ext cx="510942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28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sz="2800"/>
              <a:t>Minkowski Distance: Examples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458200" cy="487680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= 1.  City block (Manhattan, taxicab, L</a:t>
            </a:r>
            <a:r>
              <a:rPr lang="en-US" sz="2400" baseline="-30000" dirty="0">
                <a:cs typeface="Times New Roman" pitchFamily="18" charset="0"/>
              </a:rPr>
              <a:t>1</a:t>
            </a:r>
            <a:r>
              <a:rPr lang="en-US" sz="2400" dirty="0">
                <a:cs typeface="Times New Roman" pitchFamily="18" charset="0"/>
              </a:rPr>
              <a:t> norm) distance.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cs typeface="Times New Roman" pitchFamily="18" charset="0"/>
              </a:rPr>
              <a:t>A common example of this for binary vectors is the Hamming distance, which is just the number of bits that are different between two binary vectors</a:t>
            </a:r>
          </a:p>
          <a:p>
            <a:pPr lvl="4">
              <a:lnSpc>
                <a:spcPct val="90000"/>
              </a:lnSpc>
            </a:pPr>
            <a:endParaRPr lang="en-US" sz="2200" b="1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= 2.  Euclidean distance</a:t>
            </a:r>
          </a:p>
          <a:p>
            <a:pPr lvl="4">
              <a:lnSpc>
                <a:spcPct val="90000"/>
              </a:lnSpc>
            </a:pPr>
            <a:endParaRPr lang="en-US" sz="18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400" dirty="0">
                <a:cs typeface="Times New Roman" pitchFamily="18" charset="0"/>
              </a:rPr>
              <a:t>.  “</a:t>
            </a:r>
            <a:r>
              <a:rPr lang="en-US" sz="2400" dirty="0" err="1">
                <a:cs typeface="Times New Roman" pitchFamily="18" charset="0"/>
              </a:rPr>
              <a:t>supremum</a:t>
            </a:r>
            <a:r>
              <a:rPr lang="en-US" sz="2400" dirty="0">
                <a:cs typeface="Times New Roman" pitchFamily="18" charset="0"/>
              </a:rPr>
              <a:t>” (</a:t>
            </a:r>
            <a:r>
              <a:rPr lang="en-US" sz="2400" dirty="0" err="1">
                <a:cs typeface="Times New Roman" pitchFamily="18" charset="0"/>
              </a:rPr>
              <a:t>L</a:t>
            </a:r>
            <a:r>
              <a:rPr lang="en-US" sz="2400" baseline="-30000" dirty="0" err="1">
                <a:cs typeface="Times New Roman" pitchFamily="18" charset="0"/>
              </a:rPr>
              <a:t>max</a:t>
            </a:r>
            <a:r>
              <a:rPr lang="en-US" sz="2400" baseline="-30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norm, L</a:t>
            </a:r>
            <a:r>
              <a:rPr lang="en-US" sz="2400" baseline="-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</a:t>
            </a:r>
            <a:r>
              <a:rPr lang="en-US" sz="2400" baseline="-30000" dirty="0">
                <a:cs typeface="Times New Roman" pitchFamily="18" charset="0"/>
              </a:rPr>
              <a:t> </a:t>
            </a:r>
            <a:r>
              <a:rPr lang="en-US" sz="2400" dirty="0">
                <a:cs typeface="Times New Roman" pitchFamily="18" charset="0"/>
              </a:rPr>
              <a:t>norm) distance.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r>
              <a:rPr lang="en-US" sz="2200" dirty="0">
                <a:cs typeface="Times New Roman" pitchFamily="18" charset="0"/>
              </a:rPr>
              <a:t>This is the maximum difference between any component of the vectors</a:t>
            </a:r>
          </a:p>
          <a:p>
            <a:pPr lvl="4">
              <a:lnSpc>
                <a:spcPct val="90000"/>
              </a:lnSpc>
            </a:pPr>
            <a:endParaRPr lang="en-US" sz="2200" dirty="0"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cs typeface="Times New Roman" pitchFamily="18" charset="0"/>
              </a:rPr>
              <a:t>Do not confuse </a:t>
            </a:r>
            <a:r>
              <a:rPr lang="en-US" sz="2400" i="1" dirty="0">
                <a:cs typeface="Times New Roman" pitchFamily="18" charset="0"/>
              </a:rPr>
              <a:t>r</a:t>
            </a:r>
            <a:r>
              <a:rPr lang="en-US" sz="2400" dirty="0">
                <a:cs typeface="Times New Roman" pitchFamily="18" charset="0"/>
              </a:rPr>
              <a:t> with </a:t>
            </a:r>
            <a:r>
              <a:rPr lang="en-US" sz="2400" i="1" dirty="0">
                <a:cs typeface="Times New Roman" pitchFamily="18" charset="0"/>
              </a:rPr>
              <a:t>n</a:t>
            </a:r>
            <a:r>
              <a:rPr lang="en-US" sz="2400" dirty="0">
                <a:cs typeface="Times New Roman" pitchFamily="18" charset="0"/>
              </a:rPr>
              <a:t>, i.e., all these distances are defined for all numbers of dimensions.</a:t>
            </a:r>
            <a:endParaRPr lang="en-US" sz="2400" i="1" dirty="0">
              <a:cs typeface="Times New Roman" pitchFamily="18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4500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80400" cy="552450"/>
          </a:xfrm>
        </p:spPr>
        <p:txBody>
          <a:bodyPr/>
          <a:lstStyle/>
          <a:p>
            <a:r>
              <a:rPr lang="en-US" dirty="0" err="1"/>
              <a:t>Minkowski</a:t>
            </a:r>
            <a:r>
              <a:rPr lang="en-US" dirty="0"/>
              <a:t> Distance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4876800" y="58674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Distance Matrix</a:t>
            </a:r>
          </a:p>
        </p:txBody>
      </p:sp>
      <p:graphicFrame>
        <p:nvGraphicFramePr>
          <p:cNvPr id="67588" name="Object 4"/>
          <p:cNvGraphicFramePr>
            <a:graphicFrameLocks noChangeAspect="1"/>
          </p:cNvGraphicFramePr>
          <p:nvPr/>
        </p:nvGraphicFramePr>
        <p:xfrm>
          <a:off x="304800" y="2587625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836725" imgH="846287" progId="Excel.Sheet.8">
                  <p:embed/>
                </p:oleObj>
              </mc:Choice>
              <mc:Fallback>
                <p:oleObj name="Worksheet" r:id="rId2" imgW="18367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587625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810000" y="1292225"/>
          <a:ext cx="4927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3055925" imgH="846287" progId="Excel.Sheet.8">
                  <p:embed/>
                </p:oleObj>
              </mc:Choice>
              <mc:Fallback>
                <p:oleObj name="Worksheet" r:id="rId4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292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0" name="Object 6"/>
          <p:cNvGraphicFramePr>
            <a:graphicFrameLocks noChangeAspect="1"/>
          </p:cNvGraphicFramePr>
          <p:nvPr/>
        </p:nvGraphicFramePr>
        <p:xfrm>
          <a:off x="3810000" y="2816225"/>
          <a:ext cx="4927600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3055925" imgH="846287" progId="Excel.Sheet.8">
                  <p:embed/>
                </p:oleObj>
              </mc:Choice>
              <mc:Fallback>
                <p:oleObj name="Worksheet" r:id="rId6" imgW="3055925" imgH="84628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816225"/>
                        <a:ext cx="4927600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91" name="Object 7"/>
          <p:cNvGraphicFramePr>
            <a:graphicFrameLocks noChangeAspect="1"/>
          </p:cNvGraphicFramePr>
          <p:nvPr/>
        </p:nvGraphicFramePr>
        <p:xfrm>
          <a:off x="3810000" y="4340225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3055925" imgH="861243" progId="Excel.Sheet.8">
                  <p:embed/>
                </p:oleObj>
              </mc:Choice>
              <mc:Fallback>
                <p:oleObj name="Worksheet" r:id="rId8" imgW="3055925" imgH="86124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340225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5967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Mahalanobis</a:t>
            </a:r>
            <a:r>
              <a:rPr lang="en-US" sz="2800" dirty="0"/>
              <a:t> Distance</a:t>
            </a:r>
          </a:p>
        </p:txBody>
      </p:sp>
      <p:pic>
        <p:nvPicPr>
          <p:cNvPr id="68611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3334" r="7321"/>
          <a:stretch>
            <a:fillRect/>
          </a:stretch>
        </p:blipFill>
        <p:spPr>
          <a:xfrm>
            <a:off x="0" y="1981200"/>
            <a:ext cx="5502275" cy="3879850"/>
          </a:xfrm>
          <a:noFill/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0" y="5881688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/>
              <a:t>For red points, the Euclidean distance is 14.7, Mahalanobis distance is 6.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486400" y="2178050"/>
            <a:ext cx="3352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ym typeface="Symbol" pitchFamily="18" charset="2"/>
              </a:rPr>
              <a:t> is the </a:t>
            </a:r>
            <a:r>
              <a:rPr lang="en-US" sz="2000" dirty="0"/>
              <a:t>covariance matrix</a:t>
            </a:r>
            <a:endParaRPr lang="en-US" sz="20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1219200"/>
                <a:ext cx="7400231" cy="522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smtClean="0">
                        <a:latin typeface="Cambria Math" panose="02040503050406030204" pitchFamily="18" charset="0"/>
                      </a:rPr>
                      <m:t>𝐦𝐚𝐡𝐚𝐥𝐚𝐧𝐨𝐛𝐢𝐬</m:t>
                    </m:r>
                    <m:d>
                      <m:d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  <m:r>
                      <a:rPr lang="en-US" sz="2800" b="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b="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Ʃ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baseline="30000" dirty="0"/>
                  <a:t>-0.5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219200"/>
                <a:ext cx="7400231" cy="522194"/>
              </a:xfrm>
              <a:prstGeom prst="rect">
                <a:avLst/>
              </a:prstGeom>
              <a:blipFill>
                <a:blip r:embed="rId3"/>
                <a:stretch>
                  <a:fillRect t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27108"/>
      </p:ext>
    </p:extLst>
  </p:cSld>
  <p:clrMapOvr>
    <a:masterClrMapping/>
  </p:clrMapOvr>
</p:sld>
</file>

<file path=ppt/theme/theme1.xml><?xml version="1.0" encoding="utf-8"?>
<a:theme xmlns:a="http://schemas.openxmlformats.org/drawingml/2006/main" name="LC.BRev.FY97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LC.BRev.FY97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C.BRev.FY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C.BRev.FY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.BRev.FY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Porky:Words:ASCI:PSE:Budgets FY97:LC.BRev.FY97</Template>
  <TotalTime>146481729</TotalTime>
  <Pages>3</Pages>
  <Words>2538</Words>
  <Application>Microsoft Macintosh PowerPoint</Application>
  <PresentationFormat>On-screen Show (4:3)</PresentationFormat>
  <Paragraphs>446</Paragraphs>
  <Slides>33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Arial</vt:lpstr>
      <vt:lpstr>Cambria</vt:lpstr>
      <vt:lpstr>Cambria Math</vt:lpstr>
      <vt:lpstr>cmmi10</vt:lpstr>
      <vt:lpstr>Monotype Sorts</vt:lpstr>
      <vt:lpstr>Tahoma</vt:lpstr>
      <vt:lpstr>Times New Roman</vt:lpstr>
      <vt:lpstr>Wingdings</vt:lpstr>
      <vt:lpstr>LC.BRev.FY97</vt:lpstr>
      <vt:lpstr>VISIO</vt:lpstr>
      <vt:lpstr>Worksheet</vt:lpstr>
      <vt:lpstr>Equation</vt:lpstr>
      <vt:lpstr>Bitmap Image</vt:lpstr>
      <vt:lpstr>Data Mining: Similarity and Distance</vt:lpstr>
      <vt:lpstr>Similarity and Dissimilarity Measures</vt:lpstr>
      <vt:lpstr>Similarity/Dissimilarity for Simple Attributes</vt:lpstr>
      <vt:lpstr>Euclidean Distance</vt:lpstr>
      <vt:lpstr>Euclidean Distance</vt:lpstr>
      <vt:lpstr>Minkowski Distance</vt:lpstr>
      <vt:lpstr>Minkowski Distance: Examples</vt:lpstr>
      <vt:lpstr>Minkowski Distance</vt:lpstr>
      <vt:lpstr>Mahalanobis Distance</vt:lpstr>
      <vt:lpstr>Mahalanobis Distance</vt:lpstr>
      <vt:lpstr>Common Properties of a Distance</vt:lpstr>
      <vt:lpstr>Common Properties of a Similarity</vt:lpstr>
      <vt:lpstr>Similarity Between Binary Vectors</vt:lpstr>
      <vt:lpstr>SMC versus Jaccard: Example</vt:lpstr>
      <vt:lpstr>Cosine Similarity</vt:lpstr>
      <vt:lpstr>Correlation measures the linear relationship between objects</vt:lpstr>
      <vt:lpstr>Visually Evaluating Correlation</vt:lpstr>
      <vt:lpstr>Drawback of Correlation</vt:lpstr>
      <vt:lpstr>Correlation vs Cosine vs Euclidean Distance</vt:lpstr>
      <vt:lpstr>Correlation vs cosine vs Euclidean distance</vt:lpstr>
      <vt:lpstr>Comparison of Proximity Measures</vt:lpstr>
      <vt:lpstr>Information Based Measures</vt:lpstr>
      <vt:lpstr>Information and Probability</vt:lpstr>
      <vt:lpstr>Entropy</vt:lpstr>
      <vt:lpstr>Entropy Examples</vt:lpstr>
      <vt:lpstr>Entropy for Sample Data: Example</vt:lpstr>
      <vt:lpstr>Entropy for Sample Data</vt:lpstr>
      <vt:lpstr>Mutual Information</vt:lpstr>
      <vt:lpstr>Mutual Information Example</vt:lpstr>
      <vt:lpstr>Maximal Information Coefficient</vt:lpstr>
      <vt:lpstr>General Approach for Combining Similarities</vt:lpstr>
      <vt:lpstr>Using Weights to Combine Similarities</vt:lpstr>
      <vt:lpstr>One problem, many approaches (from bacterial co-occurrence to interactions)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Steven F. Ashby Center for Applied Scientific Computing  Month DD, 1997</dc:title>
  <dc:creator>Computations</dc:creator>
  <cp:lastModifiedBy>Ye, Yuzhen</cp:lastModifiedBy>
  <cp:revision>616</cp:revision>
  <cp:lastPrinted>2019-08-22T18:06:35Z</cp:lastPrinted>
  <dcterms:created xsi:type="dcterms:W3CDTF">1998-03-18T13:44:31Z</dcterms:created>
  <dcterms:modified xsi:type="dcterms:W3CDTF">2023-09-11T16:44:52Z</dcterms:modified>
</cp:coreProperties>
</file>