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569" r:id="rId2"/>
    <p:sldId id="599" r:id="rId3"/>
    <p:sldId id="517" r:id="rId4"/>
    <p:sldId id="548" r:id="rId5"/>
    <p:sldId id="570" r:id="rId6"/>
    <p:sldId id="518" r:id="rId7"/>
    <p:sldId id="525" r:id="rId8"/>
    <p:sldId id="604" r:id="rId9"/>
    <p:sldId id="605" r:id="rId10"/>
    <p:sldId id="606" r:id="rId11"/>
    <p:sldId id="526" r:id="rId12"/>
    <p:sldId id="600" r:id="rId13"/>
    <p:sldId id="624" r:id="rId14"/>
    <p:sldId id="625" r:id="rId15"/>
    <p:sldId id="572" r:id="rId16"/>
    <p:sldId id="663" r:id="rId17"/>
    <p:sldId id="521" r:id="rId18"/>
    <p:sldId id="520" r:id="rId19"/>
    <p:sldId id="522" r:id="rId20"/>
    <p:sldId id="523" r:id="rId21"/>
    <p:sldId id="527" r:id="rId22"/>
    <p:sldId id="528" r:id="rId23"/>
    <p:sldId id="531" r:id="rId24"/>
    <p:sldId id="529" r:id="rId25"/>
    <p:sldId id="607" r:id="rId26"/>
    <p:sldId id="532" r:id="rId27"/>
    <p:sldId id="678" r:id="rId28"/>
    <p:sldId id="550" r:id="rId29"/>
    <p:sldId id="534" r:id="rId30"/>
    <p:sldId id="552" r:id="rId31"/>
    <p:sldId id="551" r:id="rId32"/>
    <p:sldId id="553" r:id="rId33"/>
    <p:sldId id="608" r:id="rId34"/>
    <p:sldId id="560" r:id="rId35"/>
    <p:sldId id="679" r:id="rId36"/>
    <p:sldId id="573" r:id="rId37"/>
    <p:sldId id="538" r:id="rId38"/>
    <p:sldId id="540" r:id="rId39"/>
    <p:sldId id="539" r:id="rId40"/>
    <p:sldId id="541" r:id="rId41"/>
    <p:sldId id="601" r:id="rId42"/>
    <p:sldId id="612" r:id="rId43"/>
    <p:sldId id="575" r:id="rId44"/>
    <p:sldId id="613" r:id="rId45"/>
    <p:sldId id="614" r:id="rId46"/>
    <p:sldId id="671" r:id="rId47"/>
    <p:sldId id="609" r:id="rId48"/>
    <p:sldId id="565" r:id="rId49"/>
    <p:sldId id="616" r:id="rId50"/>
    <p:sldId id="617" r:id="rId51"/>
    <p:sldId id="670" r:id="rId52"/>
    <p:sldId id="664" r:id="rId53"/>
    <p:sldId id="665" r:id="rId54"/>
    <p:sldId id="667" r:id="rId55"/>
    <p:sldId id="668" r:id="rId56"/>
    <p:sldId id="669" r:id="rId57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8487"/>
    <a:srgbClr val="1C5A61"/>
    <a:srgbClr val="0C6D9C"/>
    <a:srgbClr val="FF0000"/>
    <a:srgbClr val="CC3300"/>
    <a:srgbClr val="F5F5F5"/>
    <a:srgbClr val="CC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05" autoAdjust="0"/>
    <p:restoredTop sz="94541" autoAdjust="0"/>
  </p:normalViewPr>
  <p:slideViewPr>
    <p:cSldViewPr>
      <p:cViewPr varScale="1">
        <p:scale>
          <a:sx n="146" d="100"/>
          <a:sy n="146" d="100"/>
        </p:scale>
        <p:origin x="2016" y="168"/>
      </p:cViewPr>
      <p:guideLst>
        <p:guide orient="horz" pos="2160"/>
        <p:guide pos="273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4592"/>
    </p:cViewPr>
  </p:sorterViewPr>
  <p:notesViewPr>
    <p:cSldViewPr>
      <p:cViewPr varScale="1">
        <p:scale>
          <a:sx n="82" d="100"/>
          <a:sy n="82" d="100"/>
        </p:scale>
        <p:origin x="-3060" y="-78"/>
      </p:cViewPr>
      <p:guideLst>
        <p:guide orient="horz" pos="3025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, Yuzhen" userId="7b8a3e1c-8bf5-4d46-8348-afd5eb7eab5b" providerId="ADAL" clId="{6EEBB531-AFE8-3848-9713-0A91F9853BCC}"/>
    <pc:docChg chg="delSld">
      <pc:chgData name="Ye, Yuzhen" userId="7b8a3e1c-8bf5-4d46-8348-afd5eb7eab5b" providerId="ADAL" clId="{6EEBB531-AFE8-3848-9713-0A91F9853BCC}" dt="2022-08-24T17:05:04.148" v="0" actId="2696"/>
      <pc:docMkLst>
        <pc:docMk/>
      </pc:docMkLst>
      <pc:sldChg chg="del">
        <pc:chgData name="Ye, Yuzhen" userId="7b8a3e1c-8bf5-4d46-8348-afd5eb7eab5b" providerId="ADAL" clId="{6EEBB531-AFE8-3848-9713-0A91F9853BCC}" dt="2022-08-24T17:05:04.148" v="0" actId="2696"/>
        <pc:sldMkLst>
          <pc:docMk/>
          <pc:sldMk cId="1711821793" sldId="66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827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016" y="4560901"/>
            <a:ext cx="5367494" cy="43178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00420" tIns="50212" rIns="100420" bIns="502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499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0000" y="728663"/>
            <a:ext cx="4778375" cy="3584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214044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3650" y="722313"/>
            <a:ext cx="4795838" cy="3597275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60901"/>
            <a:ext cx="5365820" cy="431789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89" tIns="47491" rIns="94989" bIns="4749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42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63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11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70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23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78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36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6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66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80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88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22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61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65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71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82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14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22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43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67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8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538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0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412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05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solidFill>
            <a:srgbClr val="FFFFFF"/>
          </a:solidFill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21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87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82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72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35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0725"/>
            <a:ext cx="4797425" cy="35988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90" y="4559248"/>
            <a:ext cx="5365820" cy="4321201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7" tIns="47507" rIns="95017" bIns="4750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5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37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44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50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3688" y="152400"/>
            <a:ext cx="2085975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10288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994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3798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185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746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334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16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0830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179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928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97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12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63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28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143000"/>
            <a:ext cx="83185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</p:txBody>
      </p:sp>
      <p:grpSp>
        <p:nvGrpSpPr>
          <p:cNvPr id="1028" name="Group 16"/>
          <p:cNvGrpSpPr>
            <a:grpSpLocks/>
          </p:cNvGrpSpPr>
          <p:nvPr userDrawn="1"/>
        </p:nvGrpSpPr>
        <p:grpSpPr bwMode="auto">
          <a:xfrm>
            <a:off x="304800" y="838200"/>
            <a:ext cx="8534400" cy="152400"/>
            <a:chOff x="264" y="788"/>
            <a:chExt cx="5232" cy="124"/>
          </a:xfrm>
        </p:grpSpPr>
        <p:sp>
          <p:nvSpPr>
            <p:cNvPr id="1030" name="Rectangle 17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18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9" name="Text Box 10"/>
          <p:cNvSpPr txBox="1">
            <a:spLocks noChangeArrowheads="1"/>
          </p:cNvSpPr>
          <p:nvPr userDrawn="1"/>
        </p:nvSpPr>
        <p:spPr bwMode="auto">
          <a:xfrm>
            <a:off x="457200" y="6400800"/>
            <a:ext cx="1219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/>
              <a:t>01/27/2021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454919" y="6400800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fld id="{20C2B3EF-A58E-4072-B0B8-DA68EAC103CC}" type="slidenum">
              <a:rPr lang="en-US" smtClean="0"/>
              <a:pPr>
                <a:spcBef>
                  <a:spcPct val="50000"/>
                </a:spcBef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2514600" y="6334780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Introduction to Data Mining, 2nd Edition   Tan, Steinbach, </a:t>
            </a:r>
            <a:r>
              <a:rPr lang="en-US" dirty="0" err="1"/>
              <a:t>Karpatne</a:t>
            </a:r>
            <a:r>
              <a:rPr lang="en-US" dirty="0"/>
              <a:t>, Kumar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/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292100" indent="-2921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75000"/>
        <a:buFont typeface="Monotype Sorts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100000"/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2pPr>
      <a:lvl3pPr marL="914400" algn="l" rtl="0" eaLnBrk="0" fontAlgn="base" hangingPunct="0">
        <a:spcBef>
          <a:spcPct val="10000"/>
        </a:spcBef>
        <a:spcAft>
          <a:spcPts val="400"/>
        </a:spcAft>
        <a:buClr>
          <a:srgbClr val="0C7B9C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763000" cy="838200"/>
          </a:xfrm>
        </p:spPr>
        <p:txBody>
          <a:bodyPr/>
          <a:lstStyle/>
          <a:p>
            <a:pPr algn="ctr"/>
            <a:r>
              <a:rPr lang="en-US"/>
              <a:t>Data Mining: Data</a:t>
            </a:r>
            <a:endParaRPr lang="en-US" sz="280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81000" y="1706563"/>
            <a:ext cx="8153400" cy="430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3200" b="0" dirty="0"/>
              <a:t>Lecture Notes for Chapter 2</a:t>
            </a:r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3200" b="0" dirty="0"/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3200" b="0" dirty="0"/>
              <a:t>Introduction to Data Mining</a:t>
            </a:r>
            <a:r>
              <a:rPr lang="en-US" altLang="en-US" sz="3200" b="0" dirty="0"/>
              <a:t> , 2</a:t>
            </a:r>
            <a:r>
              <a:rPr lang="en-US" altLang="en-US" sz="3200" b="0" baseline="30000" dirty="0"/>
              <a:t>nd</a:t>
            </a:r>
            <a:r>
              <a:rPr lang="en-US" altLang="en-US" sz="3200" b="0" dirty="0"/>
              <a:t> Edition</a:t>
            </a:r>
            <a:endParaRPr lang="en-US" sz="3200" b="0" dirty="0"/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0" dirty="0"/>
              <a:t>by</a:t>
            </a:r>
          </a:p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0" dirty="0"/>
              <a:t>Tan, Steinbach, Kumar</a:t>
            </a:r>
          </a:p>
          <a:p>
            <a:pPr algn="ctr"/>
            <a:endParaRPr lang="en-US" sz="1600" b="0" dirty="0">
              <a:solidFill>
                <a:srgbClr val="0000FF"/>
              </a:solidFill>
            </a:endParaRPr>
          </a:p>
          <a:p>
            <a:pPr algn="ctr"/>
            <a:endParaRPr lang="en-US" sz="1600" b="0" dirty="0">
              <a:solidFill>
                <a:srgbClr val="0000FF"/>
              </a:solidFill>
            </a:endParaRPr>
          </a:p>
          <a:p>
            <a:pPr algn="ctr"/>
            <a:endParaRPr lang="en-US" sz="1600" b="0" dirty="0"/>
          </a:p>
          <a:p>
            <a:pPr algn="ctr"/>
            <a:endParaRPr lang="en-US" sz="1600" b="0" dirty="0"/>
          </a:p>
          <a:p>
            <a:pPr algn="ctr"/>
            <a:endParaRPr lang="en-US" sz="1600" b="0" dirty="0"/>
          </a:p>
          <a:p>
            <a:endParaRPr lang="en-US" sz="20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82"/>
          <p:cNvGraphicFramePr>
            <a:graphicFrameLocks noChangeAspect="1"/>
          </p:cNvGraphicFramePr>
          <p:nvPr/>
        </p:nvGraphicFramePr>
        <p:xfrm>
          <a:off x="342900" y="533400"/>
          <a:ext cx="8128000" cy="505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464646" imgH="5274525" progId="Word.Document.8">
                  <p:embed/>
                </p:oleObj>
              </mc:Choice>
              <mc:Fallback>
                <p:oleObj name="Document" r:id="rId2" imgW="8464646" imgH="5274525" progId="Word.Document.8">
                  <p:embed/>
                  <p:pic>
                    <p:nvPicPr>
                      <p:cNvPr id="11266" name="Object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533400"/>
                        <a:ext cx="8128000" cy="505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183"/>
          <p:cNvSpPr txBox="1">
            <a:spLocks noChangeArrowheads="1"/>
          </p:cNvSpPr>
          <p:nvPr/>
        </p:nvSpPr>
        <p:spPr bwMode="auto">
          <a:xfrm>
            <a:off x="1066800" y="6248400"/>
            <a:ext cx="716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This categorization of attributes is due to S. S. Stevens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Discrete and Continuous Attributes </a:t>
            </a:r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Discrete Attribute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Has only a finite or </a:t>
            </a:r>
            <a:r>
              <a:rPr lang="en-US" sz="2200" dirty="0" err="1"/>
              <a:t>countably</a:t>
            </a:r>
            <a:r>
              <a:rPr lang="en-US" sz="2200" dirty="0"/>
              <a:t> infinite set of values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Examples: zip codes, counts, or the set of words in a collection of documents 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Often represented as integer variables.   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Note: </a:t>
            </a:r>
            <a:r>
              <a:rPr lang="en-US" sz="2200" dirty="0">
                <a:solidFill>
                  <a:srgbClr val="CC3300"/>
                </a:solidFill>
              </a:rPr>
              <a:t>binary attributes</a:t>
            </a:r>
            <a:r>
              <a:rPr lang="en-US" sz="2200" dirty="0"/>
              <a:t> are a special case of discrete attributes </a:t>
            </a:r>
          </a:p>
          <a:p>
            <a:pPr>
              <a:lnSpc>
                <a:spcPct val="90000"/>
              </a:lnSpc>
            </a:pPr>
            <a:r>
              <a:rPr lang="en-US" dirty="0"/>
              <a:t>Continuous Attribute 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Has real numbers as attribute values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Examples: temperature, height, or weight.  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Practically, real values can only be measured and represented using a finite number of digits.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Continuous attributes are typically represented as floating-point variables.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Asymmetric Attributes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1163" y="1066800"/>
            <a:ext cx="8428037" cy="5181600"/>
          </a:xfrm>
        </p:spPr>
        <p:txBody>
          <a:bodyPr>
            <a:normAutofit/>
          </a:bodyPr>
          <a:lstStyle/>
          <a:p>
            <a:r>
              <a:rPr lang="en-US" sz="2400" dirty="0"/>
              <a:t>Only presence (a non-zero attribute value) is regarded as important</a:t>
            </a:r>
          </a:p>
          <a:p>
            <a:pPr marL="1311275" lvl="2" indent="-396875"/>
            <a:r>
              <a:rPr lang="en-US" sz="1800" dirty="0"/>
              <a:t>Words present in documents</a:t>
            </a:r>
          </a:p>
          <a:p>
            <a:pPr marL="1311275" lvl="2" indent="-396875"/>
            <a:r>
              <a:rPr lang="en-US" sz="1800" dirty="0"/>
              <a:t>Items present in customer transactions</a:t>
            </a:r>
          </a:p>
          <a:p>
            <a:pPr marL="1311275" lvl="2" indent="-396875"/>
            <a:endParaRPr lang="en-US" sz="1800" dirty="0"/>
          </a:p>
          <a:p>
            <a:r>
              <a:rPr lang="en-US" sz="2400" dirty="0"/>
              <a:t>If we met a friend in the grocery store would we ever say the following?</a:t>
            </a:r>
            <a:br>
              <a:rPr lang="en-US" sz="2400" dirty="0"/>
            </a:br>
            <a:br>
              <a:rPr lang="en-US" sz="1000" dirty="0"/>
            </a:br>
            <a:r>
              <a:rPr lang="en-US" sz="2400" i="1" dirty="0">
                <a:latin typeface="Times New Roman" pitchFamily="18" charset="0"/>
              </a:rPr>
              <a:t>“I see our purchases are very similar since we didn’t buy most of the same things.” </a:t>
            </a:r>
          </a:p>
          <a:p>
            <a:endParaRPr lang="en-US" sz="2400" i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Critiques of the attribute categorization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1163" y="1066800"/>
            <a:ext cx="8428037" cy="5181600"/>
          </a:xfrm>
        </p:spPr>
        <p:txBody>
          <a:bodyPr>
            <a:normAutofit/>
          </a:bodyPr>
          <a:lstStyle/>
          <a:p>
            <a:r>
              <a:rPr lang="en-US" sz="2400" dirty="0"/>
              <a:t>Incomplete </a:t>
            </a:r>
          </a:p>
          <a:p>
            <a:pPr lvl="1"/>
            <a:r>
              <a:rPr lang="en-US" sz="2000" dirty="0"/>
              <a:t>Asymmetric binary</a:t>
            </a:r>
          </a:p>
          <a:p>
            <a:pPr lvl="1"/>
            <a:r>
              <a:rPr lang="en-US" sz="2000" dirty="0"/>
              <a:t>Cyclical</a:t>
            </a:r>
          </a:p>
          <a:p>
            <a:pPr lvl="1"/>
            <a:r>
              <a:rPr lang="en-US" sz="2000" dirty="0"/>
              <a:t>Multivariate</a:t>
            </a:r>
          </a:p>
          <a:p>
            <a:pPr lvl="1"/>
            <a:r>
              <a:rPr lang="en-US" sz="2000" dirty="0"/>
              <a:t>Partially ordered</a:t>
            </a:r>
          </a:p>
          <a:p>
            <a:pPr lvl="1"/>
            <a:r>
              <a:rPr lang="en-US" sz="2000" dirty="0"/>
              <a:t>Partial membership</a:t>
            </a:r>
          </a:p>
          <a:p>
            <a:pPr lvl="1"/>
            <a:r>
              <a:rPr lang="en-US" sz="2000" dirty="0"/>
              <a:t>Relationships between the data</a:t>
            </a:r>
          </a:p>
          <a:p>
            <a:pPr lvl="1"/>
            <a:endParaRPr lang="en-US" sz="2000" dirty="0"/>
          </a:p>
          <a:p>
            <a:r>
              <a:rPr lang="en-US" sz="2400" dirty="0"/>
              <a:t>Real data is approximate and noisy</a:t>
            </a:r>
          </a:p>
          <a:p>
            <a:pPr lvl="1"/>
            <a:r>
              <a:rPr lang="en-US" sz="2000" dirty="0"/>
              <a:t>This can complicate recognition of the proper attribute type</a:t>
            </a:r>
          </a:p>
          <a:p>
            <a:pPr lvl="1"/>
            <a:r>
              <a:rPr lang="en-US" sz="2000" dirty="0"/>
              <a:t>Treating one attribute type as another may be approximately correct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2" indent="233363"/>
            <a:endParaRPr lang="en-US" sz="1600" dirty="0"/>
          </a:p>
          <a:p>
            <a:pPr lvl="2" indent="233363"/>
            <a:endParaRPr lang="en-US" sz="1600" dirty="0"/>
          </a:p>
          <a:p>
            <a:pPr lvl="1"/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28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 for Attribute Types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1163" y="1066800"/>
            <a:ext cx="8428037" cy="5181600"/>
          </a:xfrm>
        </p:spPr>
        <p:txBody>
          <a:bodyPr>
            <a:normAutofit fontScale="92500" lnSpcReduction="20000"/>
          </a:bodyPr>
          <a:lstStyle/>
          <a:p>
            <a:endParaRPr lang="en-US" sz="2000" dirty="0"/>
          </a:p>
          <a:p>
            <a:r>
              <a:rPr lang="en-US" dirty="0"/>
              <a:t>The types of operations you choose should be “meaningful” for the type of data you have</a:t>
            </a:r>
          </a:p>
          <a:p>
            <a:pPr lvl="1"/>
            <a:r>
              <a:rPr lang="en-US" dirty="0"/>
              <a:t>Distinctness, order, meaningful intervals, and meaningful ratios are only four (among </a:t>
            </a:r>
            <a:r>
              <a:rPr lang="en-US"/>
              <a:t>many possible) </a:t>
            </a:r>
            <a:r>
              <a:rPr lang="en-US" dirty="0"/>
              <a:t>properties of data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data type you see – often numbers or strings – may not capture all the properties or may suggest properties that are not present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Analysis may depend on these other properties of the data</a:t>
            </a:r>
          </a:p>
          <a:p>
            <a:pPr lvl="2" indent="233363"/>
            <a:r>
              <a:rPr lang="en-US" dirty="0"/>
              <a:t>Many statistical analyses depend only on the distribution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 the end, what is meaningful can be specific to domain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74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585200" cy="685800"/>
          </a:xfrm>
        </p:spPr>
        <p:txBody>
          <a:bodyPr/>
          <a:lstStyle/>
          <a:p>
            <a:r>
              <a:rPr lang="en-US" sz="2800"/>
              <a:t>Important Characteristics of Data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050" y="990600"/>
            <a:ext cx="8394700" cy="5029200"/>
          </a:xfrm>
          <a:noFill/>
        </p:spPr>
        <p:txBody>
          <a:bodyPr>
            <a:normAutofit fontScale="92500" lnSpcReduction="10000"/>
          </a:bodyPr>
          <a:lstStyle/>
          <a:p>
            <a:pPr lvl="1">
              <a:lnSpc>
                <a:spcPct val="95000"/>
              </a:lnSpc>
              <a:spcBef>
                <a:spcPct val="20000"/>
              </a:spcBef>
            </a:pPr>
            <a:r>
              <a:rPr lang="en-US" sz="2800" dirty="0"/>
              <a:t>Dimensionality (number of attributes)</a:t>
            </a:r>
          </a:p>
          <a:p>
            <a:pPr lvl="2">
              <a:lnSpc>
                <a:spcPct val="95000"/>
              </a:lnSpc>
              <a:spcBef>
                <a:spcPct val="20000"/>
              </a:spcBef>
            </a:pPr>
            <a:r>
              <a:rPr lang="en-US" sz="2400" dirty="0"/>
              <a:t> High dimensional data brings a number </a:t>
            </a:r>
            <a:r>
              <a:rPr lang="en-US" sz="2400"/>
              <a:t>of challenges</a:t>
            </a:r>
            <a:endParaRPr lang="en-US" sz="2400" dirty="0"/>
          </a:p>
          <a:p>
            <a:pPr lvl="1">
              <a:lnSpc>
                <a:spcPct val="95000"/>
              </a:lnSpc>
              <a:spcBef>
                <a:spcPct val="20000"/>
              </a:spcBef>
            </a:pPr>
            <a:endParaRPr lang="en-US" dirty="0"/>
          </a:p>
          <a:p>
            <a:pPr lvl="1">
              <a:lnSpc>
                <a:spcPct val="95000"/>
              </a:lnSpc>
              <a:spcBef>
                <a:spcPct val="20000"/>
              </a:spcBef>
            </a:pPr>
            <a:r>
              <a:rPr lang="en-US" sz="2800" dirty="0" err="1"/>
              <a:t>Sparsity</a:t>
            </a:r>
            <a:endParaRPr lang="en-US" sz="2800" dirty="0"/>
          </a:p>
          <a:p>
            <a:pPr lvl="2">
              <a:lnSpc>
                <a:spcPct val="95000"/>
              </a:lnSpc>
              <a:spcBef>
                <a:spcPct val="20000"/>
              </a:spcBef>
            </a:pPr>
            <a:r>
              <a:rPr lang="en-US" sz="2400" dirty="0"/>
              <a:t> Only presence counts</a:t>
            </a:r>
          </a:p>
          <a:p>
            <a:pPr lvl="1">
              <a:lnSpc>
                <a:spcPct val="95000"/>
              </a:lnSpc>
              <a:spcBef>
                <a:spcPct val="20000"/>
              </a:spcBef>
            </a:pPr>
            <a:endParaRPr lang="en-US" dirty="0"/>
          </a:p>
          <a:p>
            <a:pPr lvl="1">
              <a:lnSpc>
                <a:spcPct val="95000"/>
              </a:lnSpc>
              <a:spcBef>
                <a:spcPct val="20000"/>
              </a:spcBef>
            </a:pPr>
            <a:r>
              <a:rPr lang="en-US" sz="2800" dirty="0"/>
              <a:t>Resolution</a:t>
            </a:r>
          </a:p>
          <a:p>
            <a:pPr lvl="2" indent="-342900">
              <a:lnSpc>
                <a:spcPct val="105000"/>
              </a:lnSpc>
              <a:spcBef>
                <a:spcPct val="20000"/>
              </a:spcBef>
            </a:pPr>
            <a:r>
              <a:rPr lang="en-US" sz="2400" dirty="0"/>
              <a:t> Patterns depend on the scale </a:t>
            </a:r>
          </a:p>
          <a:p>
            <a:pPr lvl="2">
              <a:lnSpc>
                <a:spcPct val="95000"/>
              </a:lnSpc>
              <a:spcBef>
                <a:spcPct val="20000"/>
              </a:spcBef>
            </a:pPr>
            <a:endParaRPr lang="en-US" sz="2400" dirty="0"/>
          </a:p>
          <a:p>
            <a:pPr lvl="1">
              <a:lnSpc>
                <a:spcPct val="95000"/>
              </a:lnSpc>
              <a:spcBef>
                <a:spcPct val="20000"/>
              </a:spcBef>
            </a:pPr>
            <a:r>
              <a:rPr lang="en-US" sz="2800" dirty="0"/>
              <a:t>Size</a:t>
            </a:r>
          </a:p>
          <a:p>
            <a:pPr lvl="2" indent="-342900">
              <a:lnSpc>
                <a:spcPct val="115000"/>
              </a:lnSpc>
              <a:spcBef>
                <a:spcPct val="20000"/>
              </a:spcBef>
            </a:pPr>
            <a:r>
              <a:rPr lang="en-US" sz="2400" dirty="0"/>
              <a:t>Type of analysis may depend on size of data</a:t>
            </a:r>
          </a:p>
          <a:p>
            <a:pPr lvl="1">
              <a:lnSpc>
                <a:spcPct val="95000"/>
              </a:lnSpc>
              <a:spcBef>
                <a:spcPct val="20000"/>
              </a:spcBef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95000"/>
              </a:lnSpc>
              <a:spcBef>
                <a:spcPct val="20000"/>
              </a:spcBef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95000"/>
              </a:lnSpc>
              <a:spcBef>
                <a:spcPct val="20000"/>
              </a:spcBef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585200" cy="685800"/>
          </a:xfrm>
        </p:spPr>
        <p:txBody>
          <a:bodyPr/>
          <a:lstStyle/>
          <a:p>
            <a:r>
              <a:rPr lang="en-US"/>
              <a:t>Types of data sets 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46050" y="990600"/>
            <a:ext cx="8394700" cy="5029200"/>
          </a:xfrm>
          <a:noFill/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sz="2600" dirty="0">
                <a:cs typeface="Times New Roman" pitchFamily="18" charset="0"/>
              </a:rPr>
              <a:t>Record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</a:rPr>
              <a:t>Data Matrix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</a:rPr>
              <a:t>Document Data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</a:rPr>
              <a:t>Transaction Data</a:t>
            </a:r>
            <a:endParaRPr lang="en-US" dirty="0"/>
          </a:p>
          <a:p>
            <a:pPr marL="285750" indent="-285750">
              <a:lnSpc>
                <a:spcPct val="90000"/>
              </a:lnSpc>
            </a:pPr>
            <a:r>
              <a:rPr lang="en-US" sz="2600" dirty="0">
                <a:cs typeface="Times New Roman" pitchFamily="18" charset="0"/>
              </a:rPr>
              <a:t>Graph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</a:rPr>
              <a:t>World Wide Web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</a:rPr>
              <a:t>Molecular Structures</a:t>
            </a:r>
          </a:p>
          <a:p>
            <a:pPr marL="285750" indent="-285750">
              <a:lnSpc>
                <a:spcPct val="90000"/>
              </a:lnSpc>
            </a:pPr>
            <a:r>
              <a:rPr lang="en-US" sz="2600" dirty="0">
                <a:cs typeface="Times New Roman" pitchFamily="18" charset="0"/>
              </a:rPr>
              <a:t>Ordered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</a:rPr>
              <a:t>Spatial Data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</a:rPr>
              <a:t>Temporal Data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</a:rPr>
              <a:t>Sequential Data</a:t>
            </a:r>
          </a:p>
          <a:p>
            <a:pPr lvl="1">
              <a:lnSpc>
                <a:spcPct val="90000"/>
              </a:lnSpc>
            </a:pPr>
            <a:r>
              <a:rPr lang="en-US" dirty="0">
                <a:cs typeface="Times New Roman" pitchFamily="18" charset="0"/>
              </a:rPr>
              <a:t>Genetic Sequence Data</a:t>
            </a:r>
          </a:p>
          <a:p>
            <a:pPr lvl="1">
              <a:lnSpc>
                <a:spcPct val="95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873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Record Data 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318500" cy="99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 that consists of a collection of records, each of which consists of a fixed set of attributes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16388" name="Object 5"/>
          <p:cNvGraphicFramePr>
            <a:graphicFrameLocks noChangeAspect="1"/>
          </p:cNvGraphicFramePr>
          <p:nvPr/>
        </p:nvGraphicFramePr>
        <p:xfrm>
          <a:off x="2209800" y="2209800"/>
          <a:ext cx="3848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05628" imgH="5779008" progId="Word.Document.8">
                  <p:embed/>
                </p:oleObj>
              </mc:Choice>
              <mc:Fallback>
                <p:oleObj name="Document" r:id="rId3" imgW="5405628" imgH="5779008" progId="Word.Document.8">
                  <p:embed/>
                  <p:pic>
                    <p:nvPicPr>
                      <p:cNvPr id="1638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3848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Matrix 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318500" cy="3124200"/>
          </a:xfrm>
        </p:spPr>
        <p:txBody>
          <a:bodyPr/>
          <a:lstStyle/>
          <a:p>
            <a:r>
              <a:rPr lang="en-US" sz="2400" dirty="0"/>
              <a:t>If data objects have the same fixed set of numeric attributes, then the data objects can be thought of as points in a multi-dimensional space, where each dimension represents a distinct attribute </a:t>
            </a:r>
          </a:p>
          <a:p>
            <a:pPr lvl="4"/>
            <a:endParaRPr lang="en-US" sz="1800" dirty="0"/>
          </a:p>
          <a:p>
            <a:r>
              <a:rPr lang="en-US" sz="2400" dirty="0"/>
              <a:t>Such a data set can be represented by an </a:t>
            </a:r>
            <a:r>
              <a:rPr lang="en-US" sz="2400" i="1" dirty="0"/>
              <a:t>m</a:t>
            </a:r>
            <a:r>
              <a:rPr lang="en-US" sz="2400" dirty="0"/>
              <a:t> by </a:t>
            </a:r>
            <a:r>
              <a:rPr lang="en-US" sz="2400" i="1" dirty="0"/>
              <a:t>n</a:t>
            </a:r>
            <a:r>
              <a:rPr lang="en-US" sz="2400" dirty="0"/>
              <a:t> matrix, where there are </a:t>
            </a:r>
            <a:r>
              <a:rPr lang="en-US" sz="2400" i="1" dirty="0"/>
              <a:t>m</a:t>
            </a:r>
            <a:r>
              <a:rPr lang="en-US" sz="2400" dirty="0"/>
              <a:t> rows, one for each object, and </a:t>
            </a:r>
            <a:r>
              <a:rPr lang="en-US" sz="2400" i="1" dirty="0"/>
              <a:t>n</a:t>
            </a:r>
            <a:r>
              <a:rPr lang="en-US" sz="2400" dirty="0"/>
              <a:t> columns, one for each attribute</a:t>
            </a: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762000" y="4314825"/>
          <a:ext cx="7761288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706222" imgH="1480748" progId="Visio.Drawing.6">
                  <p:embed/>
                </p:oleObj>
              </mc:Choice>
              <mc:Fallback>
                <p:oleObj name="VISIO" r:id="rId3" imgW="5706222" imgH="1480748" progId="Visio.Drawing.6">
                  <p:embed/>
                  <p:pic>
                    <p:nvPicPr>
                      <p:cNvPr id="17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314825"/>
                        <a:ext cx="7761288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Document Data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document becomes a ‘term’ vector </a:t>
            </a:r>
          </a:p>
          <a:p>
            <a:pPr lvl="1"/>
            <a:r>
              <a:rPr lang="en-US" dirty="0"/>
              <a:t>Each term is a component (attribute) of the vector</a:t>
            </a:r>
          </a:p>
          <a:p>
            <a:pPr lvl="1"/>
            <a:r>
              <a:rPr lang="en-US" dirty="0"/>
              <a:t>The value of each component is the number of times the corresponding term occurs in the document.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18436" name="Object 8"/>
          <p:cNvGraphicFramePr>
            <a:graphicFrameLocks noChangeAspect="1"/>
          </p:cNvGraphicFramePr>
          <p:nvPr/>
        </p:nvGraphicFramePr>
        <p:xfrm>
          <a:off x="685800" y="3048000"/>
          <a:ext cx="7038975" cy="319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925718" imgH="2693902" progId="Visio.Drawing.6">
                  <p:embed/>
                </p:oleObj>
              </mc:Choice>
              <mc:Fallback>
                <p:oleObj name="Visio" r:id="rId3" imgW="5925718" imgH="2693902" progId="Visio.Drawing.6">
                  <p:embed/>
                  <p:pic>
                    <p:nvPicPr>
                      <p:cNvPr id="1843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048000"/>
                        <a:ext cx="7038975" cy="319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Attributes and Objects</a:t>
            </a:r>
          </a:p>
          <a:p>
            <a:endParaRPr lang="en-US" dirty="0"/>
          </a:p>
          <a:p>
            <a:r>
              <a:rPr lang="en-US" dirty="0"/>
              <a:t>Types of Data</a:t>
            </a:r>
          </a:p>
          <a:p>
            <a:endParaRPr lang="en-US" dirty="0"/>
          </a:p>
          <a:p>
            <a:r>
              <a:rPr lang="en-US" dirty="0"/>
              <a:t>Data Quality</a:t>
            </a:r>
          </a:p>
          <a:p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Similarity and Distance</a:t>
            </a:r>
          </a:p>
          <a:p>
            <a:endParaRPr lang="en-US" dirty="0"/>
          </a:p>
          <a:p>
            <a:r>
              <a:rPr lang="en-US" dirty="0"/>
              <a:t>Data Preprocessing</a:t>
            </a:r>
          </a:p>
          <a:p>
            <a:pPr>
              <a:buFont typeface="Monotype Sorts" charset="2"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Transaction Data</a:t>
            </a:r>
          </a:p>
        </p:txBody>
      </p:sp>
      <p:sp>
        <p:nvSpPr>
          <p:cNvPr id="1945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318500" cy="2362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 special type of data, where </a:t>
            </a:r>
          </a:p>
          <a:p>
            <a:pPr lvl="1"/>
            <a:r>
              <a:rPr lang="en-US" sz="2000" dirty="0"/>
              <a:t>Each transaction involves a set of items.  </a:t>
            </a:r>
          </a:p>
          <a:p>
            <a:pPr lvl="1"/>
            <a:r>
              <a:rPr lang="en-US" sz="2000" dirty="0"/>
              <a:t>For example, consider a grocery store.  The set of products purchased by a customer during one shopping trip constitute a transaction, while the individual products that were purchased are the items.</a:t>
            </a:r>
          </a:p>
          <a:p>
            <a:pPr lvl="1"/>
            <a:r>
              <a:rPr lang="en-US" sz="2000" dirty="0"/>
              <a:t>Can represent transaction data as record data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19460" name="Object 5"/>
          <p:cNvGraphicFramePr>
            <a:graphicFrameLocks noChangeAspect="1"/>
          </p:cNvGraphicFramePr>
          <p:nvPr/>
        </p:nvGraphicFramePr>
        <p:xfrm>
          <a:off x="1752600" y="3641725"/>
          <a:ext cx="5421313" cy="283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3823716" imgH="1999488" progId="Word.Document.8">
                  <p:embed/>
                </p:oleObj>
              </mc:Choice>
              <mc:Fallback>
                <p:oleObj name="Document" r:id="rId3" imgW="3823716" imgH="1999488" progId="Word.Document.8">
                  <p:embed/>
                  <p:pic>
                    <p:nvPicPr>
                      <p:cNvPr id="1946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641725"/>
                        <a:ext cx="5421313" cy="283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Data </a:t>
            </a:r>
          </a:p>
        </p:txBody>
      </p:sp>
      <p:sp>
        <p:nvSpPr>
          <p:cNvPr id="2048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11163" y="1066800"/>
            <a:ext cx="8318500" cy="5181600"/>
          </a:xfrm>
        </p:spPr>
        <p:txBody>
          <a:bodyPr/>
          <a:lstStyle/>
          <a:p>
            <a:r>
              <a:rPr lang="en-US" sz="2500" dirty="0"/>
              <a:t>Examples: Generic graph, a molecule, and webpages </a:t>
            </a:r>
          </a:p>
        </p:txBody>
      </p:sp>
      <p:graphicFrame>
        <p:nvGraphicFramePr>
          <p:cNvPr id="20484" name="Object 5"/>
          <p:cNvGraphicFramePr>
            <a:graphicFrameLocks noChangeAspect="1"/>
          </p:cNvGraphicFramePr>
          <p:nvPr/>
        </p:nvGraphicFramePr>
        <p:xfrm>
          <a:off x="152400" y="1676400"/>
          <a:ext cx="2979738" cy="228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839724" imgH="646176" progId="Visio.Drawing.6">
                  <p:embed/>
                </p:oleObj>
              </mc:Choice>
              <mc:Fallback>
                <p:oleObj name="VISIO" r:id="rId3" imgW="839724" imgH="646176" progId="Visio.Drawing.6">
                  <p:embed/>
                  <p:pic>
                    <p:nvPicPr>
                      <p:cNvPr id="2048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76400"/>
                        <a:ext cx="2979738" cy="228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595947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6" name="Object 10"/>
          <p:cNvGraphicFramePr>
            <a:graphicFrameLocks noChangeAspect="1"/>
          </p:cNvGraphicFramePr>
          <p:nvPr/>
        </p:nvGraphicFramePr>
        <p:xfrm>
          <a:off x="381000" y="4191000"/>
          <a:ext cx="1965325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5792724" imgH="5411724" progId="Visio.Drawing.6">
                  <p:embed/>
                </p:oleObj>
              </mc:Choice>
              <mc:Fallback>
                <p:oleObj name="VISIO" r:id="rId6" imgW="5792724" imgH="5411724" progId="Visio.Drawing.6">
                  <p:embed/>
                  <p:pic>
                    <p:nvPicPr>
                      <p:cNvPr id="2048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91000"/>
                        <a:ext cx="1965325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0" y="5943600"/>
            <a:ext cx="3065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2"/>
              <a:buNone/>
            </a:pPr>
            <a:r>
              <a:rPr lang="en-US" sz="2000" b="0"/>
              <a:t>Benzene Molecule: C6H6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Ordered Data </a:t>
            </a:r>
          </a:p>
        </p:txBody>
      </p:sp>
      <p:sp>
        <p:nvSpPr>
          <p:cNvPr id="21507" name="Rectangle 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Sequences of transactions</a:t>
            </a: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2408238"/>
            <a:ext cx="5121275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422525" y="5486400"/>
            <a:ext cx="26828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An element of the sequence</a:t>
            </a:r>
          </a:p>
        </p:txBody>
      </p:sp>
      <p:sp>
        <p:nvSpPr>
          <p:cNvPr id="21510" name="AutoShape 8"/>
          <p:cNvSpPr>
            <a:spLocks/>
          </p:cNvSpPr>
          <p:nvPr/>
        </p:nvSpPr>
        <p:spPr bwMode="auto">
          <a:xfrm rot="-5400000">
            <a:off x="2994025" y="4457700"/>
            <a:ext cx="533400" cy="1371600"/>
          </a:xfrm>
          <a:prstGeom prst="leftBrace">
            <a:avLst>
              <a:gd name="adj1" fmla="val 21429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2514600" y="18288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Items/Events</a:t>
            </a:r>
          </a:p>
        </p:txBody>
      </p:sp>
      <p:sp>
        <p:nvSpPr>
          <p:cNvPr id="21512" name="Line 10"/>
          <p:cNvSpPr>
            <a:spLocks noChangeShapeType="1"/>
          </p:cNvSpPr>
          <p:nvPr/>
        </p:nvSpPr>
        <p:spPr bwMode="auto">
          <a:xfrm>
            <a:off x="3124200" y="2286000"/>
            <a:ext cx="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11"/>
          <p:cNvSpPr>
            <a:spLocks noChangeShapeType="1"/>
          </p:cNvSpPr>
          <p:nvPr/>
        </p:nvSpPr>
        <p:spPr bwMode="auto">
          <a:xfrm>
            <a:off x="3581400" y="2286000"/>
            <a:ext cx="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Ordered Data </a:t>
            </a:r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Genomic sequence data</a:t>
            </a:r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1600200" y="1676400"/>
          <a:ext cx="5356225" cy="457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2330196" imgH="1991868" progId="Visio.Drawing.6">
                  <p:embed/>
                </p:oleObj>
              </mc:Choice>
              <mc:Fallback>
                <p:oleObj name="VISIO" r:id="rId3" imgW="2330196" imgH="1991868" progId="Visio.Drawing.6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76400"/>
                        <a:ext cx="5356225" cy="457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 descr="sst_land_temp_82_best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427163"/>
            <a:ext cx="6629400" cy="4973637"/>
          </a:xfrm>
          <a:noFill/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Ordered Data</a:t>
            </a:r>
          </a:p>
        </p:txBody>
      </p:sp>
      <p:sp>
        <p:nvSpPr>
          <p:cNvPr id="23556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Spatio-Temporal Data</a:t>
            </a:r>
          </a:p>
        </p:txBody>
      </p:sp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2667000" y="2667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457200" y="2955925"/>
            <a:ext cx="2667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Average Monthly Temperature of land and ocean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Quality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Poor data quality negatively affects many data processing efforts</a:t>
            </a:r>
          </a:p>
          <a:p>
            <a:pPr>
              <a:buFont typeface="Monotype Sorts" charset="2"/>
              <a:buNone/>
            </a:pPr>
            <a:endParaRPr lang="en-US" sz="2400" dirty="0">
              <a:latin typeface="Times New Roman" pitchFamily="18" charset="0"/>
            </a:endParaRPr>
          </a:p>
          <a:p>
            <a:pPr>
              <a:buFont typeface="Monotype Sorts" charset="2"/>
              <a:buNone/>
            </a:pPr>
            <a:endParaRPr lang="en-US" sz="900" dirty="0">
              <a:latin typeface="Times New Roman" pitchFamily="18" charset="0"/>
            </a:endParaRPr>
          </a:p>
          <a:p>
            <a:r>
              <a:rPr lang="en-US" sz="2400" dirty="0"/>
              <a:t>Data mining example: a classification model for detecting people who are loan risks is built using poor data</a:t>
            </a:r>
          </a:p>
          <a:p>
            <a:pPr lvl="1"/>
            <a:r>
              <a:rPr lang="en-US" sz="2200" dirty="0"/>
              <a:t>Some credit-worthy candidates are denied loans</a:t>
            </a:r>
          </a:p>
          <a:p>
            <a:pPr lvl="1"/>
            <a:r>
              <a:rPr lang="en-US" sz="2200" dirty="0"/>
              <a:t>More loans are given to individuals that default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Quality …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kinds of data quality problems?</a:t>
            </a:r>
          </a:p>
          <a:p>
            <a:r>
              <a:rPr lang="en-US" dirty="0"/>
              <a:t>How can we detect problems with the data? </a:t>
            </a:r>
          </a:p>
          <a:p>
            <a:r>
              <a:rPr lang="en-US" dirty="0"/>
              <a:t>What can we do about these problems? 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r>
              <a:rPr lang="en-US" dirty="0"/>
              <a:t>Examples of data quality problems: </a:t>
            </a:r>
          </a:p>
          <a:p>
            <a:pPr lvl="1"/>
            <a:r>
              <a:rPr lang="en-US" dirty="0"/>
              <a:t>Noise and outliers </a:t>
            </a:r>
          </a:p>
          <a:p>
            <a:pPr lvl="1"/>
            <a:r>
              <a:rPr lang="en-US" dirty="0"/>
              <a:t>Wrong data </a:t>
            </a:r>
          </a:p>
          <a:p>
            <a:pPr lvl="1"/>
            <a:r>
              <a:rPr lang="en-US" dirty="0"/>
              <a:t>Fake data </a:t>
            </a:r>
          </a:p>
          <a:p>
            <a:pPr lvl="1"/>
            <a:r>
              <a:rPr lang="en-US" dirty="0"/>
              <a:t>Missing values </a:t>
            </a:r>
          </a:p>
          <a:p>
            <a:pPr lvl="1"/>
            <a:r>
              <a:rPr lang="en-US" dirty="0"/>
              <a:t>Duplicate data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sp>
        <p:nvSpPr>
          <p:cNvPr id="2662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318500" cy="2362200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>
                <a:latin typeface="+mj-lt"/>
              </a:rPr>
              <a:t>For objects, noise is an extraneous object</a:t>
            </a:r>
          </a:p>
          <a:p>
            <a:r>
              <a:rPr lang="en-US" sz="2600" dirty="0">
                <a:latin typeface="+mj-lt"/>
              </a:rPr>
              <a:t>For attributes, noise refers to modification of original values</a:t>
            </a:r>
          </a:p>
          <a:p>
            <a:pPr lvl="1"/>
            <a:r>
              <a:rPr lang="en-US" sz="2100" dirty="0">
                <a:latin typeface="+mj-lt"/>
              </a:rPr>
              <a:t>Examples: distortion of a person’s voice when talking on a poor phone and “snow” on television screen</a:t>
            </a:r>
          </a:p>
          <a:p>
            <a:pPr lvl="1"/>
            <a:r>
              <a:rPr lang="en-US" sz="2100" dirty="0">
                <a:latin typeface="+mj-lt"/>
              </a:rPr>
              <a:t>The figures below show two sine waves of the same magnitude and different frequencies, the waves combined, and the two sine waves with random noise</a:t>
            </a:r>
          </a:p>
          <a:p>
            <a:pPr lvl="2"/>
            <a:r>
              <a:rPr lang="en-US" sz="1700" dirty="0">
                <a:latin typeface="+mj-lt"/>
              </a:rPr>
              <a:t> The magnitude and shape of the original signal is distorted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54409-6EE6-4A1C-9D0B-7CD3AF6E4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3800"/>
            <a:ext cx="3045649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AF5E1-14E2-4B56-A568-ADB4A4652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681" y="3733800"/>
            <a:ext cx="3045649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86DA59-19B3-4F8E-A616-32746CC70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881" y="3733800"/>
            <a:ext cx="304564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6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C6600"/>
                </a:solidFill>
              </a:rPr>
              <a:t>Outliers</a:t>
            </a:r>
            <a:r>
              <a:rPr lang="en-US" dirty="0"/>
              <a:t> are data objects with characteristics that are considerably different than most of the other data objects in the data set</a:t>
            </a:r>
          </a:p>
          <a:p>
            <a:pPr lvl="1"/>
            <a:r>
              <a:rPr lang="en-US" b="1" dirty="0"/>
              <a:t>Case 1:</a:t>
            </a:r>
            <a:r>
              <a:rPr lang="en-US" dirty="0"/>
              <a:t> Outliers are </a:t>
            </a:r>
            <a:br>
              <a:rPr lang="en-US" dirty="0"/>
            </a:br>
            <a:r>
              <a:rPr lang="en-US" dirty="0"/>
              <a:t>noise that interferes</a:t>
            </a:r>
            <a:br>
              <a:rPr lang="en-US" dirty="0"/>
            </a:br>
            <a:r>
              <a:rPr lang="en-US" dirty="0"/>
              <a:t>with data analysis </a:t>
            </a:r>
            <a:br>
              <a:rPr lang="en-US" dirty="0"/>
            </a:br>
            <a:endParaRPr lang="en-US" sz="1200" dirty="0"/>
          </a:p>
          <a:p>
            <a:pPr lvl="1"/>
            <a:r>
              <a:rPr lang="en-US" b="1" dirty="0"/>
              <a:t>Case 2: </a:t>
            </a:r>
            <a:r>
              <a:rPr lang="en-US" dirty="0"/>
              <a:t>Outliers are </a:t>
            </a:r>
            <a:br>
              <a:rPr lang="en-US" dirty="0"/>
            </a:br>
            <a:r>
              <a:rPr lang="en-US" dirty="0"/>
              <a:t>the goal of our analysis</a:t>
            </a:r>
          </a:p>
          <a:p>
            <a:pPr lvl="2"/>
            <a:r>
              <a:rPr lang="en-US" dirty="0"/>
              <a:t> </a:t>
            </a:r>
            <a:r>
              <a:rPr lang="en-US" sz="2200" dirty="0"/>
              <a:t>Credit card fraud</a:t>
            </a:r>
          </a:p>
          <a:p>
            <a:pPr lvl="2"/>
            <a:r>
              <a:rPr lang="en-US" sz="2200" dirty="0"/>
              <a:t> Intrusion detection</a:t>
            </a:r>
            <a:r>
              <a:rPr lang="en-US" dirty="0"/>
              <a:t> </a:t>
            </a:r>
          </a:p>
          <a:p>
            <a:pPr lvl="2"/>
            <a:endParaRPr lang="en-US" sz="1200" dirty="0"/>
          </a:p>
          <a:p>
            <a:r>
              <a:rPr lang="en-US" dirty="0"/>
              <a:t>Causes?</a:t>
            </a:r>
          </a:p>
        </p:txBody>
      </p:sp>
      <p:grpSp>
        <p:nvGrpSpPr>
          <p:cNvPr id="27651" name="Group 4"/>
          <p:cNvGrpSpPr>
            <a:grpSpLocks/>
          </p:cNvGrpSpPr>
          <p:nvPr/>
        </p:nvGrpSpPr>
        <p:grpSpPr bwMode="auto">
          <a:xfrm>
            <a:off x="4495800" y="2439988"/>
            <a:ext cx="4267200" cy="3884612"/>
            <a:chOff x="3648" y="2448"/>
            <a:chExt cx="2112" cy="1872"/>
          </a:xfrm>
        </p:grpSpPr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448"/>
              <a:ext cx="211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Oval 6"/>
            <p:cNvSpPr>
              <a:spLocks noChangeArrowheads="1"/>
            </p:cNvSpPr>
            <p:nvPr/>
          </p:nvSpPr>
          <p:spPr bwMode="auto">
            <a:xfrm>
              <a:off x="3766" y="2961"/>
              <a:ext cx="86" cy="84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Oval 7"/>
            <p:cNvSpPr>
              <a:spLocks noChangeArrowheads="1"/>
            </p:cNvSpPr>
            <p:nvPr/>
          </p:nvSpPr>
          <p:spPr bwMode="auto">
            <a:xfrm>
              <a:off x="3907" y="3224"/>
              <a:ext cx="86" cy="84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Oval 8"/>
            <p:cNvSpPr>
              <a:spLocks noChangeArrowheads="1"/>
            </p:cNvSpPr>
            <p:nvPr/>
          </p:nvSpPr>
          <p:spPr bwMode="auto">
            <a:xfrm>
              <a:off x="5612" y="3871"/>
              <a:ext cx="86" cy="85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Oval 9"/>
            <p:cNvSpPr>
              <a:spLocks noChangeArrowheads="1"/>
            </p:cNvSpPr>
            <p:nvPr/>
          </p:nvSpPr>
          <p:spPr bwMode="auto">
            <a:xfrm>
              <a:off x="4319" y="3937"/>
              <a:ext cx="86" cy="84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4944" y="3072"/>
              <a:ext cx="19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Rectangle 11"/>
            <p:cNvSpPr>
              <a:spLocks noChangeArrowheads="1"/>
            </p:cNvSpPr>
            <p:nvPr/>
          </p:nvSpPr>
          <p:spPr bwMode="auto">
            <a:xfrm>
              <a:off x="3888" y="3120"/>
              <a:ext cx="19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Outliers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Values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Reasons for missing values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Information is not collected </a:t>
            </a:r>
            <a:br>
              <a:rPr lang="en-US" dirty="0"/>
            </a:br>
            <a:r>
              <a:rPr lang="en-US" dirty="0"/>
              <a:t>(e.g., people decline to give their age and weight)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Attributes may not be applicable to all cases </a:t>
            </a:r>
            <a:br>
              <a:rPr lang="en-US" dirty="0"/>
            </a:br>
            <a:r>
              <a:rPr lang="en-US" dirty="0"/>
              <a:t>(e.g., annual income is not applicable to children)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Handling missing values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Eliminate data objects or variables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Estimate missing values</a:t>
            </a:r>
          </a:p>
          <a:p>
            <a:pPr marL="1147763" lvl="2" indent="-233363">
              <a:lnSpc>
                <a:spcPct val="90000"/>
              </a:lnSpc>
            </a:pPr>
            <a:r>
              <a:rPr lang="en-US" dirty="0"/>
              <a:t>Example: time series of temperature</a:t>
            </a:r>
          </a:p>
          <a:p>
            <a:pPr marL="1147763" lvl="2" indent="-233363">
              <a:lnSpc>
                <a:spcPct val="90000"/>
              </a:lnSpc>
            </a:pPr>
            <a:r>
              <a:rPr lang="en-US" dirty="0"/>
              <a:t>Example: census results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Ignore the missing value during analysis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Data?</a:t>
            </a:r>
          </a:p>
        </p:txBody>
      </p:sp>
      <p:sp>
        <p:nvSpPr>
          <p:cNvPr id="409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43000"/>
            <a:ext cx="4267200" cy="51816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Collection of </a:t>
            </a:r>
            <a:r>
              <a:rPr lang="en-US" sz="2400" b="1" i="1" dirty="0">
                <a:solidFill>
                  <a:srgbClr val="CC6600"/>
                </a:solidFill>
              </a:rPr>
              <a:t>data objects </a:t>
            </a:r>
            <a:r>
              <a:rPr lang="en-US" sz="2400" dirty="0"/>
              <a:t>and their </a:t>
            </a:r>
            <a:r>
              <a:rPr lang="en-US" sz="2400" b="1" i="1" dirty="0">
                <a:solidFill>
                  <a:srgbClr val="CC6600"/>
                </a:solidFill>
              </a:rPr>
              <a:t>attributes</a:t>
            </a:r>
          </a:p>
          <a:p>
            <a:pPr lvl="4"/>
            <a:endParaRPr lang="en-US" sz="600" dirty="0"/>
          </a:p>
          <a:p>
            <a:r>
              <a:rPr lang="en-US" sz="2400" dirty="0"/>
              <a:t>An </a:t>
            </a:r>
            <a:r>
              <a:rPr lang="en-US" sz="2400" b="1" i="1" dirty="0">
                <a:solidFill>
                  <a:srgbClr val="CC6600"/>
                </a:solidFill>
              </a:rPr>
              <a:t>attribute</a:t>
            </a:r>
            <a:r>
              <a:rPr lang="en-US" sz="2400" dirty="0"/>
              <a:t> is a property or characteristic of an object</a:t>
            </a:r>
          </a:p>
          <a:p>
            <a:pPr lvl="1"/>
            <a:r>
              <a:rPr lang="en-US" sz="2000" dirty="0"/>
              <a:t>Examples: eye color of a person, temperature, etc.</a:t>
            </a:r>
          </a:p>
          <a:p>
            <a:pPr lvl="1"/>
            <a:r>
              <a:rPr lang="en-US" sz="2000" dirty="0"/>
              <a:t>Attribute is also known as variable, field, characteristic, dimension, or feature</a:t>
            </a:r>
          </a:p>
          <a:p>
            <a:r>
              <a:rPr lang="en-US" sz="2400" dirty="0"/>
              <a:t>A collection of attributes describe an </a:t>
            </a:r>
            <a:r>
              <a:rPr lang="en-US" sz="2400" b="1" i="1" dirty="0">
                <a:solidFill>
                  <a:srgbClr val="CC6600"/>
                </a:solidFill>
              </a:rPr>
              <a:t>object</a:t>
            </a:r>
          </a:p>
          <a:p>
            <a:pPr lvl="1"/>
            <a:r>
              <a:rPr lang="en-US" sz="2000" dirty="0"/>
              <a:t>Object is also known as record, point, case, sample, entity, or instance</a:t>
            </a:r>
          </a:p>
          <a:p>
            <a:pPr lvl="4"/>
            <a:endParaRPr lang="en-US" dirty="0"/>
          </a:p>
        </p:txBody>
      </p:sp>
      <p:grpSp>
        <p:nvGrpSpPr>
          <p:cNvPr id="4100" name="Group 16"/>
          <p:cNvGrpSpPr>
            <a:grpSpLocks/>
          </p:cNvGrpSpPr>
          <p:nvPr/>
        </p:nvGrpSpPr>
        <p:grpSpPr bwMode="auto">
          <a:xfrm>
            <a:off x="5630863" y="1601788"/>
            <a:ext cx="3513137" cy="5027612"/>
            <a:chOff x="3403" y="1104"/>
            <a:chExt cx="2213" cy="2640"/>
          </a:xfrm>
        </p:grpSpPr>
        <p:graphicFrame>
          <p:nvGraphicFramePr>
            <p:cNvPr id="4107" name="Object 10"/>
            <p:cNvGraphicFramePr>
              <a:graphicFrameLocks noChangeAspect="1"/>
            </p:cNvGraphicFramePr>
            <p:nvPr/>
          </p:nvGraphicFramePr>
          <p:xfrm>
            <a:off x="3403" y="1378"/>
            <a:ext cx="2213" cy="2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3" imgW="5405628" imgH="5779008" progId="Word.Document.8">
                    <p:embed/>
                  </p:oleObj>
                </mc:Choice>
                <mc:Fallback>
                  <p:oleObj name="Document" r:id="rId3" imgW="5405628" imgH="5779008" progId="Word.Document.8">
                    <p:embed/>
                    <p:pic>
                      <p:nvPicPr>
                        <p:cNvPr id="4107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3" y="1378"/>
                          <a:ext cx="2213" cy="2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8" name="AutoShape 12"/>
            <p:cNvSpPr>
              <a:spLocks/>
            </p:cNvSpPr>
            <p:nvPr/>
          </p:nvSpPr>
          <p:spPr bwMode="auto">
            <a:xfrm rot="5400000">
              <a:off x="4340" y="240"/>
              <a:ext cx="240" cy="1968"/>
            </a:xfrm>
            <a:prstGeom prst="leftBrace">
              <a:avLst>
                <a:gd name="adj1" fmla="val 68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1" name="Text Box 14"/>
          <p:cNvSpPr txBox="1">
            <a:spLocks noChangeArrowheads="1"/>
          </p:cNvSpPr>
          <p:nvPr/>
        </p:nvSpPr>
        <p:spPr bwMode="auto">
          <a:xfrm>
            <a:off x="6477000" y="1069975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Attributes</a:t>
            </a:r>
          </a:p>
        </p:txBody>
      </p:sp>
      <p:sp>
        <p:nvSpPr>
          <p:cNvPr id="4102" name="AutoShape 15"/>
          <p:cNvSpPr>
            <a:spLocks/>
          </p:cNvSpPr>
          <p:nvPr/>
        </p:nvSpPr>
        <p:spPr bwMode="auto">
          <a:xfrm>
            <a:off x="5257800" y="2517775"/>
            <a:ext cx="381000" cy="3808413"/>
          </a:xfrm>
          <a:prstGeom prst="leftBrace">
            <a:avLst>
              <a:gd name="adj1" fmla="val 83299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Text Box 17"/>
          <p:cNvSpPr txBox="1">
            <a:spLocks noChangeArrowheads="1"/>
          </p:cNvSpPr>
          <p:nvPr/>
        </p:nvSpPr>
        <p:spPr bwMode="auto">
          <a:xfrm rot="16200000">
            <a:off x="4335463" y="3889375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Objects</a:t>
            </a:r>
          </a:p>
        </p:txBody>
      </p:sp>
      <p:grpSp>
        <p:nvGrpSpPr>
          <p:cNvPr id="4104" name="Group 19"/>
          <p:cNvGrpSpPr>
            <a:grpSpLocks/>
          </p:cNvGrpSpPr>
          <p:nvPr/>
        </p:nvGrpSpPr>
        <p:grpSpPr bwMode="auto">
          <a:xfrm>
            <a:off x="304800" y="838200"/>
            <a:ext cx="8534400" cy="152400"/>
            <a:chOff x="264" y="788"/>
            <a:chExt cx="5232" cy="124"/>
          </a:xfrm>
        </p:grpSpPr>
        <p:sp>
          <p:nvSpPr>
            <p:cNvPr id="4105" name="Rectangle 20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" name="Rectangle 21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Duplicate Data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set may include data objects that are duplicates, or almost duplicates of one another</a:t>
            </a:r>
          </a:p>
          <a:p>
            <a:pPr lvl="1"/>
            <a:r>
              <a:rPr lang="en-US" dirty="0"/>
              <a:t>Major issue when merging data from heterogeneous sources</a:t>
            </a:r>
          </a:p>
          <a:p>
            <a:pPr lvl="1"/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Same person with multiple email addresses</a:t>
            </a:r>
          </a:p>
          <a:p>
            <a:pPr lvl="1"/>
            <a:endParaRPr lang="en-US" dirty="0"/>
          </a:p>
          <a:p>
            <a:r>
              <a:rPr lang="en-US" dirty="0"/>
              <a:t>Data cleaning</a:t>
            </a:r>
          </a:p>
          <a:p>
            <a:pPr lvl="1"/>
            <a:r>
              <a:rPr lang="en-US" dirty="0"/>
              <a:t>Process of dealing with duplicate data issues</a:t>
            </a:r>
          </a:p>
          <a:p>
            <a:pPr lvl="1"/>
            <a:endParaRPr lang="en-US" dirty="0"/>
          </a:p>
          <a:p>
            <a:r>
              <a:rPr lang="en-US" dirty="0"/>
              <a:t>When should duplicate data not be removed?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Preprocessing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Aggregation</a:t>
            </a:r>
          </a:p>
          <a:p>
            <a:pPr>
              <a:lnSpc>
                <a:spcPct val="120000"/>
              </a:lnSpc>
            </a:pPr>
            <a:r>
              <a:rPr lang="en-US" dirty="0"/>
              <a:t>Sampling</a:t>
            </a:r>
          </a:p>
          <a:p>
            <a:pPr>
              <a:lnSpc>
                <a:spcPct val="120000"/>
              </a:lnSpc>
            </a:pPr>
            <a:r>
              <a:rPr lang="en-US" dirty="0"/>
              <a:t>Discretization and </a:t>
            </a:r>
            <a:r>
              <a:rPr lang="en-US" dirty="0" err="1"/>
              <a:t>Binarization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Attribute Transformation</a:t>
            </a:r>
          </a:p>
          <a:p>
            <a:pPr>
              <a:lnSpc>
                <a:spcPct val="120000"/>
              </a:lnSpc>
            </a:pPr>
            <a:r>
              <a:rPr lang="en-US" dirty="0"/>
              <a:t>Dimensionality Reduction</a:t>
            </a:r>
          </a:p>
          <a:p>
            <a:pPr>
              <a:lnSpc>
                <a:spcPct val="120000"/>
              </a:lnSpc>
            </a:pPr>
            <a:r>
              <a:rPr lang="en-US" dirty="0"/>
              <a:t>Feature subset selection</a:t>
            </a:r>
          </a:p>
          <a:p>
            <a:pPr>
              <a:lnSpc>
                <a:spcPct val="120000"/>
              </a:lnSpc>
            </a:pPr>
            <a:r>
              <a:rPr lang="en-US" dirty="0"/>
              <a:t>Feature creation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Aggregation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8372" y="1143000"/>
            <a:ext cx="8318500" cy="3124200"/>
          </a:xfrm>
        </p:spPr>
        <p:txBody>
          <a:bodyPr/>
          <a:lstStyle/>
          <a:p>
            <a:r>
              <a:rPr lang="en-US" sz="2200" dirty="0"/>
              <a:t>Combining two or more attributes (or objects) into a single attribute (or object)</a:t>
            </a:r>
          </a:p>
          <a:p>
            <a:r>
              <a:rPr lang="en-US" sz="2200" dirty="0"/>
              <a:t>Purpose</a:t>
            </a:r>
          </a:p>
          <a:p>
            <a:pPr lvl="1"/>
            <a:r>
              <a:rPr lang="en-US" sz="1600" dirty="0"/>
              <a:t>Data reduction -  reduce the number of attributes or objects</a:t>
            </a:r>
          </a:p>
          <a:p>
            <a:pPr lvl="1"/>
            <a:r>
              <a:rPr lang="en-US" sz="1600" dirty="0"/>
              <a:t>Change of scale</a:t>
            </a:r>
          </a:p>
          <a:p>
            <a:pPr lvl="2"/>
            <a:r>
              <a:rPr lang="en-US" sz="1600" dirty="0"/>
              <a:t> Cities aggregated into regions, states, countries, etc.</a:t>
            </a:r>
          </a:p>
          <a:p>
            <a:pPr lvl="2"/>
            <a:r>
              <a:rPr lang="en-US" sz="1600" dirty="0"/>
              <a:t> Days aggregated into weeks, months, or years</a:t>
            </a:r>
          </a:p>
          <a:p>
            <a:pPr lvl="1"/>
            <a:r>
              <a:rPr lang="en-US" sz="1600" dirty="0"/>
              <a:t>More “stable” data -  aggregated data tends to have less variability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E508B9-B245-40B3-9120-1E4CFDB8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072537"/>
            <a:ext cx="6400800" cy="217586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Precipitation in Australia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example is based on precipitation in Australia from the period 1982 to 1993. </a:t>
            </a:r>
          </a:p>
          <a:p>
            <a:pPr lvl="1">
              <a:buFont typeface="Arial" pitchFamily="34" charset="0"/>
              <a:buNone/>
            </a:pPr>
            <a:r>
              <a:rPr lang="en-US"/>
              <a:t>The next slide shows </a:t>
            </a:r>
          </a:p>
          <a:p>
            <a:pPr lvl="1"/>
            <a:r>
              <a:rPr lang="en-US"/>
              <a:t>A histogram for the standard deviation of average monthly precipitation for 3,030 0.5◦ by 0.5◦ grid cells in Australia, and</a:t>
            </a:r>
          </a:p>
          <a:p>
            <a:pPr lvl="1"/>
            <a:r>
              <a:rPr lang="en-US"/>
              <a:t>A histogram for the standard deviation of the average yearly precipitation for the same locations.</a:t>
            </a:r>
          </a:p>
          <a:p>
            <a:r>
              <a:rPr lang="en-US"/>
              <a:t>The average yearly precipitation has less variability than the average monthly precipitation. </a:t>
            </a:r>
          </a:p>
          <a:p>
            <a:r>
              <a:rPr lang="en-US"/>
              <a:t>All precipitation measurements (and their standard deviations) are in centimeters.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Precipitation in Australia …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676400" y="36576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381000" y="5654675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Standard Deviation of Average Monthly Precipitation</a:t>
            </a:r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1717675" y="59848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4876800" y="5654675"/>
            <a:ext cx="342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Standard Deviation of Average Yearly Precipitation</a:t>
            </a:r>
          </a:p>
        </p:txBody>
      </p:sp>
      <p:pic>
        <p:nvPicPr>
          <p:cNvPr id="3379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r="18164" b="5911"/>
          <a:stretch/>
        </p:blipFill>
        <p:spPr bwMode="auto">
          <a:xfrm>
            <a:off x="152400" y="1768475"/>
            <a:ext cx="40386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r="5850" b="6668"/>
          <a:stretch/>
        </p:blipFill>
        <p:spPr bwMode="auto">
          <a:xfrm>
            <a:off x="4648200" y="1768476"/>
            <a:ext cx="4495800" cy="35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 Box 10"/>
          <p:cNvSpPr txBox="1">
            <a:spLocks noChangeArrowheads="1"/>
          </p:cNvSpPr>
          <p:nvPr/>
        </p:nvSpPr>
        <p:spPr bwMode="auto">
          <a:xfrm>
            <a:off x="533400" y="11430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Variation of Precipitation in Australia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0085A-2A0C-E549-B9AA-EB059E33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280400" cy="533400"/>
          </a:xfrm>
        </p:spPr>
        <p:txBody>
          <a:bodyPr/>
          <a:lstStyle/>
          <a:p>
            <a:r>
              <a:rPr lang="en-US" dirty="0"/>
              <a:t>More 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A6702-9761-1743-9F7A-9C0FF9656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901700"/>
            <a:ext cx="5124450" cy="29177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8891D4-283A-6C4B-8F4A-2E1A2ABEA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786829"/>
            <a:ext cx="4201550" cy="243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B915C4-03E1-5240-B1E6-1C2807C185F6}"/>
              </a:ext>
            </a:extLst>
          </p:cNvPr>
          <p:cNvSpPr txBox="1"/>
          <p:nvPr/>
        </p:nvSpPr>
        <p:spPr>
          <a:xfrm>
            <a:off x="6781800" y="6400800"/>
            <a:ext cx="88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2022, Ye</a:t>
            </a:r>
          </a:p>
        </p:txBody>
      </p:sp>
    </p:spTree>
    <p:extLst>
      <p:ext uri="{BB962C8B-B14F-4D97-AF65-F5344CB8AC3E}">
        <p14:creationId xmlns:p14="http://schemas.microsoft.com/office/powerpoint/2010/main" val="4261021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585200" cy="685800"/>
          </a:xfrm>
        </p:spPr>
        <p:txBody>
          <a:bodyPr/>
          <a:lstStyle/>
          <a:p>
            <a:r>
              <a:rPr lang="en-US"/>
              <a:t>Sampling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050" y="990600"/>
            <a:ext cx="8394700" cy="5029200"/>
          </a:xfrm>
          <a:noFill/>
        </p:spPr>
        <p:txBody>
          <a:bodyPr>
            <a:normAutofit lnSpcReduction="10000"/>
          </a:bodyPr>
          <a:lstStyle/>
          <a:p>
            <a:pPr marL="285750" indent="-285750" algn="just">
              <a:lnSpc>
                <a:spcPct val="95000"/>
              </a:lnSpc>
              <a:spcBef>
                <a:spcPct val="20000"/>
              </a:spcBef>
            </a:pPr>
            <a:r>
              <a:rPr lang="en-US" dirty="0">
                <a:ea typeface="MS Mincho" pitchFamily="49" charset="-128"/>
              </a:rPr>
              <a:t>Sampling is the main technique employed for data reduction.</a:t>
            </a:r>
          </a:p>
          <a:p>
            <a:pPr lvl="1" algn="just">
              <a:lnSpc>
                <a:spcPct val="95000"/>
              </a:lnSpc>
              <a:spcBef>
                <a:spcPct val="20000"/>
              </a:spcBef>
            </a:pPr>
            <a:r>
              <a:rPr lang="en-US" dirty="0">
                <a:ea typeface="MS Mincho" pitchFamily="49" charset="-128"/>
              </a:rPr>
              <a:t>It is often used for both the preliminary investigation of the data and the final data analysis.</a:t>
            </a:r>
          </a:p>
          <a:p>
            <a:pPr lvl="1" algn="just">
              <a:lnSpc>
                <a:spcPct val="95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ea typeface="MS Mincho" pitchFamily="49" charset="-128"/>
              </a:rPr>
              <a:t> </a:t>
            </a:r>
            <a:endParaRPr lang="en-US" sz="2000" dirty="0">
              <a:cs typeface="Times New Roman" pitchFamily="18" charset="0"/>
            </a:endParaRPr>
          </a:p>
          <a:p>
            <a:pPr marL="285750" indent="-285750" algn="just">
              <a:lnSpc>
                <a:spcPct val="95000"/>
              </a:lnSpc>
              <a:spcBef>
                <a:spcPct val="20000"/>
              </a:spcBef>
            </a:pPr>
            <a:r>
              <a:rPr lang="en-US" dirty="0">
                <a:cs typeface="Times New Roman" pitchFamily="18" charset="0"/>
              </a:rPr>
              <a:t>Statisticians often sample because </a:t>
            </a:r>
            <a:r>
              <a:rPr lang="en-US" dirty="0">
                <a:solidFill>
                  <a:srgbClr val="CC6600"/>
                </a:solidFill>
                <a:cs typeface="Times New Roman" pitchFamily="18" charset="0"/>
              </a:rPr>
              <a:t>obtaining</a:t>
            </a:r>
            <a:r>
              <a:rPr lang="en-US" dirty="0">
                <a:cs typeface="Times New Roman" pitchFamily="18" charset="0"/>
              </a:rPr>
              <a:t> the entire set of data of interest is too expensive or time consuming.</a:t>
            </a:r>
          </a:p>
          <a:p>
            <a:pPr marL="285750" indent="-285750" algn="just">
              <a:lnSpc>
                <a:spcPct val="95000"/>
              </a:lnSpc>
              <a:spcBef>
                <a:spcPct val="20000"/>
              </a:spcBef>
              <a:buFont typeface="Monotype Sorts" charset="2"/>
              <a:buNone/>
            </a:pPr>
            <a:r>
              <a:rPr lang="en-US" sz="2400" dirty="0">
                <a:cs typeface="Times New Roman" pitchFamily="18" charset="0"/>
              </a:rPr>
              <a:t> </a:t>
            </a:r>
          </a:p>
          <a:p>
            <a:pPr marL="285750" indent="-285750" algn="just">
              <a:lnSpc>
                <a:spcPct val="95000"/>
              </a:lnSpc>
              <a:spcBef>
                <a:spcPct val="20000"/>
              </a:spcBef>
            </a:pPr>
            <a:r>
              <a:rPr lang="en-US" dirty="0">
                <a:cs typeface="Times New Roman" pitchFamily="18" charset="0"/>
              </a:rPr>
              <a:t>Sampling is typically used in data mining because </a:t>
            </a:r>
            <a:r>
              <a:rPr lang="en-US" dirty="0">
                <a:solidFill>
                  <a:srgbClr val="CC6600"/>
                </a:solidFill>
                <a:cs typeface="Times New Roman" pitchFamily="18" charset="0"/>
              </a:rPr>
              <a:t>processing</a:t>
            </a:r>
            <a:r>
              <a:rPr lang="en-US" dirty="0">
                <a:cs typeface="Times New Roman" pitchFamily="18" charset="0"/>
              </a:rPr>
              <a:t> the entire set of data of interest is too expensive or time consuming.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Sampling … </a:t>
            </a:r>
          </a:p>
        </p:txBody>
      </p:sp>
      <p:sp>
        <p:nvSpPr>
          <p:cNvPr id="35843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principle for effective sampling is the following: </a:t>
            </a:r>
          </a:p>
          <a:p>
            <a:endParaRPr lang="en-US" dirty="0"/>
          </a:p>
          <a:p>
            <a:pPr lvl="1"/>
            <a:r>
              <a:rPr lang="en-US" dirty="0"/>
              <a:t>Using a sample will work almost as well as using the entire data set, if the sample is </a:t>
            </a:r>
            <a:r>
              <a:rPr lang="en-US" dirty="0">
                <a:solidFill>
                  <a:srgbClr val="CC6600"/>
                </a:solidFill>
              </a:rPr>
              <a:t>representative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A sample is </a:t>
            </a:r>
            <a:r>
              <a:rPr lang="en-US" dirty="0">
                <a:solidFill>
                  <a:srgbClr val="CC6600"/>
                </a:solidFill>
              </a:rPr>
              <a:t>representative</a:t>
            </a:r>
            <a:r>
              <a:rPr lang="en-US" dirty="0"/>
              <a:t> if it has approximately the same properties (of interest) as the original set of data 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585200" cy="685800"/>
          </a:xfrm>
        </p:spPr>
        <p:txBody>
          <a:bodyPr/>
          <a:lstStyle/>
          <a:p>
            <a:r>
              <a:rPr lang="en-US"/>
              <a:t>Sample Size</a:t>
            </a:r>
          </a:p>
        </p:txBody>
      </p:sp>
      <p:sp>
        <p:nvSpPr>
          <p:cNvPr id="3686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146050" y="990600"/>
            <a:ext cx="8394700" cy="5029200"/>
          </a:xfrm>
          <a:noFill/>
        </p:spPr>
        <p:txBody>
          <a:bodyPr/>
          <a:lstStyle/>
          <a:p>
            <a:pPr marL="285750" indent="-285750" algn="just">
              <a:lnSpc>
                <a:spcPct val="95000"/>
              </a:lnSpc>
              <a:spcBef>
                <a:spcPct val="2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95000"/>
              </a:lnSpc>
              <a:spcBef>
                <a:spcPct val="20000"/>
              </a:spcBef>
              <a:buFont typeface="Monotype Sorts" charset="2"/>
              <a:buNone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6868" name="Picture 20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r="12498"/>
          <a:stretch>
            <a:fillRect/>
          </a:stretch>
        </p:blipFill>
        <p:spPr bwMode="auto">
          <a:xfrm>
            <a:off x="52388" y="1844675"/>
            <a:ext cx="319881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0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13811" r="14642" b="10954"/>
          <a:stretch>
            <a:fillRect/>
          </a:stretch>
        </p:blipFill>
        <p:spPr bwMode="auto">
          <a:xfrm>
            <a:off x="3048000" y="2206625"/>
            <a:ext cx="319881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0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r="13213"/>
          <a:stretch>
            <a:fillRect/>
          </a:stretch>
        </p:blipFill>
        <p:spPr bwMode="auto">
          <a:xfrm>
            <a:off x="5943600" y="1828800"/>
            <a:ext cx="3198813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2055"/>
          <p:cNvSpPr txBox="1">
            <a:spLocks noChangeArrowheads="1"/>
          </p:cNvSpPr>
          <p:nvPr/>
        </p:nvSpPr>
        <p:spPr bwMode="auto">
          <a:xfrm>
            <a:off x="914400" y="4495800"/>
            <a:ext cx="807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8000 points		         2000 Points			500 Points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Sampling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11163" y="990600"/>
            <a:ext cx="8580437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Simple Random Sampling</a:t>
            </a:r>
          </a:p>
          <a:p>
            <a:pPr marL="749300" lvl="1">
              <a:lnSpc>
                <a:spcPct val="90000"/>
              </a:lnSpc>
            </a:pPr>
            <a:r>
              <a:rPr lang="en-US" dirty="0"/>
              <a:t>There is an equal probability of selecting any particular item</a:t>
            </a:r>
          </a:p>
          <a:p>
            <a:pPr marL="749300" lvl="1">
              <a:lnSpc>
                <a:spcPct val="90000"/>
              </a:lnSpc>
            </a:pPr>
            <a:r>
              <a:rPr lang="en-US" dirty="0"/>
              <a:t>Sampling without replacement</a:t>
            </a:r>
          </a:p>
          <a:p>
            <a:pPr marL="1147763" lvl="2" indent="-284163">
              <a:lnSpc>
                <a:spcPct val="90000"/>
              </a:lnSpc>
            </a:pPr>
            <a:r>
              <a:rPr lang="en-US" sz="2400" dirty="0"/>
              <a:t>As each item is selected, it is removed from the population</a:t>
            </a:r>
          </a:p>
          <a:p>
            <a:pPr marL="749300" lvl="1">
              <a:lnSpc>
                <a:spcPct val="90000"/>
              </a:lnSpc>
            </a:pPr>
            <a:r>
              <a:rPr lang="en-US" dirty="0"/>
              <a:t>Sampling with replacement</a:t>
            </a:r>
          </a:p>
          <a:p>
            <a:pPr marL="1147763" lvl="2" indent="-284163">
              <a:lnSpc>
                <a:spcPct val="90000"/>
              </a:lnSpc>
            </a:pPr>
            <a:r>
              <a:rPr lang="en-US" sz="2400" dirty="0"/>
              <a:t>Objects are not removed from the population as they are selected for the sample.   </a:t>
            </a:r>
          </a:p>
          <a:p>
            <a:pPr marL="1147763" lvl="2" indent="-284163"/>
            <a:r>
              <a:rPr lang="en-US" sz="2400" dirty="0"/>
              <a:t>In sampling with replacement, the same object can be picked up more than once</a:t>
            </a:r>
          </a:p>
          <a:p>
            <a:pPr>
              <a:lnSpc>
                <a:spcPct val="90000"/>
              </a:lnSpc>
            </a:pPr>
            <a:r>
              <a:rPr lang="en-US" dirty="0"/>
              <a:t>Stratified sampling</a:t>
            </a:r>
          </a:p>
          <a:p>
            <a:pPr marL="749300" lvl="1">
              <a:lnSpc>
                <a:spcPct val="90000"/>
              </a:lnSpc>
            </a:pPr>
            <a:r>
              <a:rPr lang="en-US" dirty="0"/>
              <a:t>Split the data into several partitions; then draw random samples from each partition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 Values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0"/>
            <a:ext cx="8580437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i="1" dirty="0">
                <a:solidFill>
                  <a:srgbClr val="CC6600"/>
                </a:solidFill>
              </a:rPr>
              <a:t>Attribute values</a:t>
            </a:r>
            <a:r>
              <a:rPr lang="en-US" b="1" i="1" dirty="0"/>
              <a:t> </a:t>
            </a:r>
            <a:r>
              <a:rPr lang="en-US" dirty="0"/>
              <a:t>are numbers or symbols assigned to an attribute for a particular object</a:t>
            </a:r>
          </a:p>
          <a:p>
            <a:pPr lvl="4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Distinction between attributes and attribute values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Same attribute can be mapped to different attribute values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 </a:t>
            </a:r>
            <a:r>
              <a:rPr lang="en-US" sz="2200" dirty="0"/>
              <a:t>Example: height can be measured in feet or meters</a:t>
            </a:r>
          </a:p>
          <a:p>
            <a:pPr lvl="4"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dirty="0"/>
              <a:t>Different attributes can be mapped to the same set of values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 </a:t>
            </a:r>
            <a:r>
              <a:rPr lang="en-US" sz="2200" dirty="0"/>
              <a:t>Example: Attribute values for ID and age are integers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 But properties of attribute can be different than the properties of the values used to represent the attribute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585200" cy="685800"/>
          </a:xfrm>
        </p:spPr>
        <p:txBody>
          <a:bodyPr/>
          <a:lstStyle/>
          <a:p>
            <a:r>
              <a:rPr lang="en-US"/>
              <a:t>Sample Size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46050" y="990600"/>
            <a:ext cx="8394700" cy="5029200"/>
          </a:xfrm>
          <a:noFill/>
        </p:spPr>
        <p:txBody>
          <a:bodyPr/>
          <a:lstStyle/>
          <a:p>
            <a:pPr marL="285750" indent="-285750" algn="just">
              <a:lnSpc>
                <a:spcPct val="95000"/>
              </a:lnSpc>
              <a:spcBef>
                <a:spcPct val="20000"/>
              </a:spcBef>
              <a:tabLst>
                <a:tab pos="1198563" algn="l"/>
              </a:tabLst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What sample size is necessary to get at least one object from each of 10 equal-sized groups.</a:t>
            </a:r>
          </a:p>
        </p:txBody>
      </p:sp>
      <p:pic>
        <p:nvPicPr>
          <p:cNvPr id="812037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7864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Discretization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C6600"/>
                </a:solidFill>
              </a:rPr>
              <a:t>Discretization</a:t>
            </a:r>
            <a:r>
              <a:rPr lang="en-US" dirty="0"/>
              <a:t> is the process of converting a continuous attribute into an ordinal attribute</a:t>
            </a:r>
          </a:p>
          <a:p>
            <a:pPr lvl="1"/>
            <a:r>
              <a:rPr lang="en-US" dirty="0"/>
              <a:t>A potentially infinite number of values are mapped into  a small number of categories</a:t>
            </a:r>
          </a:p>
          <a:p>
            <a:pPr lvl="1"/>
            <a:r>
              <a:rPr lang="en-US" dirty="0"/>
              <a:t>Discretization is  used in both unsupervised and supervised settings</a:t>
            </a:r>
            <a:endParaRPr lang="en-US" sz="26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914400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0" cy="685800"/>
          </a:xfrm>
        </p:spPr>
        <p:txBody>
          <a:bodyPr/>
          <a:lstStyle/>
          <a:p>
            <a:r>
              <a:rPr lang="en-US" dirty="0"/>
              <a:t>Unsupervised Discretization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228600" y="5470525"/>
            <a:ext cx="861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Data consists of four groups of points and two outliers. Data is one-dimensional, but a random y component is added to reduce overlap.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685800"/>
          </a:xfrm>
        </p:spPr>
        <p:txBody>
          <a:bodyPr/>
          <a:lstStyle/>
          <a:p>
            <a:r>
              <a:rPr lang="en-US" dirty="0"/>
              <a:t>Unsupervised Discretization</a:t>
            </a:r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313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9"/>
          <p:cNvSpPr txBox="1">
            <a:spLocks noChangeArrowheads="1"/>
          </p:cNvSpPr>
          <p:nvPr/>
        </p:nvSpPr>
        <p:spPr bwMode="auto">
          <a:xfrm>
            <a:off x="609600" y="56388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CC6600"/>
                </a:solidFill>
              </a:rPr>
              <a:t>Equal interval width</a:t>
            </a:r>
            <a:r>
              <a:rPr lang="en-US" sz="2400"/>
              <a:t> approach used to obtain 4 values.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685800"/>
          </a:xfrm>
        </p:spPr>
        <p:txBody>
          <a:bodyPr/>
          <a:lstStyle/>
          <a:p>
            <a:r>
              <a:rPr lang="en-US" dirty="0"/>
              <a:t>Unsupervised Discretization</a:t>
            </a:r>
          </a:p>
        </p:txBody>
      </p:sp>
      <p:sp>
        <p:nvSpPr>
          <p:cNvPr id="53251" name="Text Box 8"/>
          <p:cNvSpPr txBox="1">
            <a:spLocks noChangeArrowheads="1"/>
          </p:cNvSpPr>
          <p:nvPr/>
        </p:nvSpPr>
        <p:spPr bwMode="auto">
          <a:xfrm>
            <a:off x="611188" y="56388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CC6600"/>
                </a:solidFill>
              </a:rPr>
              <a:t>Equal frequency</a:t>
            </a:r>
            <a:r>
              <a:rPr lang="en-US" sz="2400"/>
              <a:t> approach used to obtain 4 values.</a:t>
            </a:r>
          </a:p>
        </p:txBody>
      </p:sp>
      <p:pic>
        <p:nvPicPr>
          <p:cNvPr id="5325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176338"/>
            <a:ext cx="908685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685800"/>
          </a:xfrm>
        </p:spPr>
        <p:txBody>
          <a:bodyPr/>
          <a:lstStyle/>
          <a:p>
            <a:r>
              <a:rPr lang="en-US" dirty="0"/>
              <a:t>Unsupervised Discretization</a:t>
            </a:r>
          </a:p>
        </p:txBody>
      </p:sp>
      <p:sp>
        <p:nvSpPr>
          <p:cNvPr id="54275" name="Text Box 9"/>
          <p:cNvSpPr txBox="1">
            <a:spLocks noChangeArrowheads="1"/>
          </p:cNvSpPr>
          <p:nvPr/>
        </p:nvSpPr>
        <p:spPr bwMode="auto">
          <a:xfrm>
            <a:off x="611188" y="56388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CC6600"/>
                </a:solidFill>
              </a:rPr>
              <a:t>K-means</a:t>
            </a:r>
            <a:r>
              <a:rPr lang="en-US" sz="2400"/>
              <a:t> approach to obtain 4 values.</a:t>
            </a:r>
          </a:p>
        </p:txBody>
      </p:sp>
      <p:pic>
        <p:nvPicPr>
          <p:cNvPr id="5427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91440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in Supervised Settings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143001"/>
            <a:ext cx="8318500" cy="1371600"/>
          </a:xfrm>
        </p:spPr>
        <p:txBody>
          <a:bodyPr/>
          <a:lstStyle/>
          <a:p>
            <a:pPr lvl="1"/>
            <a:r>
              <a:rPr lang="en-US" sz="2000" dirty="0"/>
              <a:t>Many classification algorithms work best if both the independent and dependent variables have only a few values</a:t>
            </a:r>
          </a:p>
          <a:p>
            <a:pPr lvl="1"/>
            <a:r>
              <a:rPr lang="en-US" sz="2000" dirty="0"/>
              <a:t>We give an illustration of the usefulness of discretization using the following example.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689ED-8C4F-4D09-A88B-4B06DB7BD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99361"/>
            <a:ext cx="6400800" cy="34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Binarization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Binarization maps a continuous or categorical attribute into one or more binary variables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88A01-8704-4203-9A16-AB2253E83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43200"/>
            <a:ext cx="8229600" cy="253083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 Transformation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066800"/>
            <a:ext cx="8318500" cy="5181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C6600"/>
                </a:solidFill>
              </a:rPr>
              <a:t>attribute transform</a:t>
            </a:r>
            <a:r>
              <a:rPr lang="en-US" dirty="0"/>
              <a:t> is a function that maps the entire set of values of a given attribute to a new set of replacement values such that each old value can be identified with one of the new values</a:t>
            </a:r>
          </a:p>
          <a:p>
            <a:pPr lvl="1"/>
            <a:r>
              <a:rPr lang="en-US" sz="2600" dirty="0"/>
              <a:t>Simple functions: x</a:t>
            </a:r>
            <a:r>
              <a:rPr lang="en-US" sz="2600" baseline="30000" dirty="0"/>
              <a:t>k</a:t>
            </a:r>
            <a:r>
              <a:rPr lang="en-US" sz="2600" dirty="0"/>
              <a:t>, log(x), e</a:t>
            </a:r>
            <a:r>
              <a:rPr lang="en-US" sz="2600" baseline="30000" dirty="0"/>
              <a:t>x</a:t>
            </a:r>
            <a:r>
              <a:rPr lang="en-US" sz="2600" dirty="0"/>
              <a:t>, |x|</a:t>
            </a:r>
          </a:p>
          <a:p>
            <a:pPr lvl="1"/>
            <a:r>
              <a:rPr lang="en-US" sz="2600" dirty="0">
                <a:solidFill>
                  <a:srgbClr val="CC6600"/>
                </a:solidFill>
              </a:rPr>
              <a:t>Normalization</a:t>
            </a:r>
          </a:p>
          <a:p>
            <a:pPr marL="1257300" lvl="2" indent="-279400"/>
            <a:r>
              <a:rPr lang="en-US" sz="2400" dirty="0"/>
              <a:t>Refers to various techniques to adjust to differences among attributes in terms of frequency of occurrence, mean, variance, range</a:t>
            </a:r>
          </a:p>
          <a:p>
            <a:pPr marL="1257300" lvl="2" indent="-279400"/>
            <a:r>
              <a:rPr lang="en-US" sz="2400" dirty="0"/>
              <a:t>Take out unwanted, common signal, e.g., seasonality  </a:t>
            </a:r>
          </a:p>
          <a:p>
            <a:pPr lvl="1"/>
            <a:r>
              <a:rPr lang="en-US" dirty="0"/>
              <a:t>In statistics, </a:t>
            </a:r>
            <a:r>
              <a:rPr lang="en-US" dirty="0">
                <a:solidFill>
                  <a:srgbClr val="CC6600"/>
                </a:solidFill>
              </a:rPr>
              <a:t>standardization</a:t>
            </a:r>
            <a:r>
              <a:rPr lang="en-US" dirty="0"/>
              <a:t> refers to subtracting off the means and dividing by the standard deviation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61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latin typeface="Tahoma" pitchFamily="34" charset="0"/>
              </a:rPr>
              <a:t>Example: Sample Time Series of Plant Growth</a:t>
            </a:r>
          </a:p>
        </p:txBody>
      </p:sp>
      <p:sp>
        <p:nvSpPr>
          <p:cNvPr id="57347" name="Text Box 54"/>
          <p:cNvSpPr txBox="1">
            <a:spLocks noChangeArrowheads="1"/>
          </p:cNvSpPr>
          <p:nvPr/>
        </p:nvSpPr>
        <p:spPr bwMode="auto">
          <a:xfrm>
            <a:off x="3200400" y="4572000"/>
            <a:ext cx="266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0">
                <a:latin typeface="Times New Roman" pitchFamily="18" charset="0"/>
              </a:rPr>
              <a:t>Correlations between time series</a:t>
            </a:r>
          </a:p>
        </p:txBody>
      </p:sp>
      <p:grpSp>
        <p:nvGrpSpPr>
          <p:cNvPr id="57348" name="Group 55"/>
          <p:cNvGrpSpPr>
            <a:grpSpLocks/>
          </p:cNvGrpSpPr>
          <p:nvPr/>
        </p:nvGrpSpPr>
        <p:grpSpPr bwMode="auto">
          <a:xfrm>
            <a:off x="0" y="990600"/>
            <a:ext cx="7011988" cy="3654425"/>
            <a:chOff x="624" y="624"/>
            <a:chExt cx="4417" cy="2302"/>
          </a:xfrm>
        </p:grpSpPr>
        <p:pic>
          <p:nvPicPr>
            <p:cNvPr id="57352" name="Picture 56" descr="npp_seri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2" b="23555"/>
            <a:stretch>
              <a:fillRect/>
            </a:stretch>
          </p:blipFill>
          <p:spPr bwMode="auto">
            <a:xfrm>
              <a:off x="624" y="816"/>
              <a:ext cx="4417" cy="2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3" name="Text Box 57"/>
            <p:cNvSpPr txBox="1">
              <a:spLocks noChangeArrowheads="1"/>
            </p:cNvSpPr>
            <p:nvPr/>
          </p:nvSpPr>
          <p:spPr bwMode="auto">
            <a:xfrm>
              <a:off x="2592" y="624"/>
              <a:ext cx="89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Minneapolis</a:t>
              </a:r>
            </a:p>
          </p:txBody>
        </p:sp>
      </p:grpSp>
      <p:graphicFrame>
        <p:nvGraphicFramePr>
          <p:cNvPr id="57349" name="Object 265"/>
          <p:cNvGraphicFramePr>
            <a:graphicFrameLocks noChangeAspect="1"/>
          </p:cNvGraphicFramePr>
          <p:nvPr/>
        </p:nvGraphicFramePr>
        <p:xfrm>
          <a:off x="1066800" y="5118100"/>
          <a:ext cx="5613400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617358" imgH="1290648" progId="Word.Document.8">
                  <p:embed/>
                </p:oleObj>
              </mc:Choice>
              <mc:Fallback>
                <p:oleObj name="Document" r:id="rId3" imgW="5617358" imgH="1290648" progId="Word.Document.8">
                  <p:embed/>
                  <p:pic>
                    <p:nvPicPr>
                      <p:cNvPr id="57349" name="Object 2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118100"/>
                        <a:ext cx="5613400" cy="1282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0" name="Rectangle 266"/>
          <p:cNvSpPr>
            <a:spLocks noChangeArrowheads="1"/>
          </p:cNvSpPr>
          <p:nvPr/>
        </p:nvSpPr>
        <p:spPr bwMode="auto">
          <a:xfrm>
            <a:off x="914400" y="4648200"/>
            <a:ext cx="5486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/>
              <a:t>Correlations between time series</a:t>
            </a:r>
          </a:p>
        </p:txBody>
      </p:sp>
      <p:sp>
        <p:nvSpPr>
          <p:cNvPr id="57351" name="Text Box 267"/>
          <p:cNvSpPr txBox="1">
            <a:spLocks noChangeArrowheads="1"/>
          </p:cNvSpPr>
          <p:nvPr/>
        </p:nvSpPr>
        <p:spPr bwMode="auto">
          <a:xfrm>
            <a:off x="6553200" y="1371600"/>
            <a:ext cx="2438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Net Primary Production (NPP) is a measure of plant growth used by ecosystem scientists.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585200" cy="685800"/>
          </a:xfrm>
        </p:spPr>
        <p:txBody>
          <a:bodyPr/>
          <a:lstStyle/>
          <a:p>
            <a:r>
              <a:rPr lang="en-US"/>
              <a:t>Measurement of Length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050" y="990600"/>
            <a:ext cx="8394700" cy="5029200"/>
          </a:xfrm>
          <a:noFill/>
        </p:spPr>
        <p:txBody>
          <a:bodyPr/>
          <a:lstStyle/>
          <a:p>
            <a:pPr marL="285750" indent="-285750">
              <a:lnSpc>
                <a:spcPct val="95000"/>
              </a:lnSpc>
              <a:spcBef>
                <a:spcPct val="20000"/>
              </a:spcBef>
            </a:pPr>
            <a:r>
              <a:rPr lang="en-US" sz="2400"/>
              <a:t>The way you measure an attribute may not match the attributes properties.</a:t>
            </a:r>
          </a:p>
          <a:p>
            <a:pPr lvl="1">
              <a:lnSpc>
                <a:spcPct val="95000"/>
              </a:lnSpc>
              <a:spcBef>
                <a:spcPct val="2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95000"/>
              </a:lnSpc>
              <a:spcBef>
                <a:spcPct val="20000"/>
              </a:spcBef>
            </a:pP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1438275" y="1679575"/>
          <a:ext cx="6105525" cy="484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582412" imgH="4442460" progId="Visio.Drawing.6">
                  <p:embed/>
                </p:oleObj>
              </mc:Choice>
              <mc:Fallback>
                <p:oleObj name="VISIO" r:id="rId3" imgW="5582412" imgH="4442460" progId="Visio.Drawing.6">
                  <p:embed/>
                  <p:pic>
                    <p:nvPicPr>
                      <p:cNvPr id="6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8275" y="1679575"/>
                        <a:ext cx="6105525" cy="484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304800" y="838200"/>
            <a:ext cx="8534400" cy="152400"/>
            <a:chOff x="264" y="788"/>
            <a:chExt cx="5232" cy="124"/>
          </a:xfrm>
        </p:grpSpPr>
        <p:sp>
          <p:nvSpPr>
            <p:cNvPr id="6152" name="Rectangle 6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Rectangle 7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543800" y="2984500"/>
            <a:ext cx="16002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This scale preserves  the ordering  and additvity properties of length.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0" y="2984500"/>
            <a:ext cx="1676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This scale preserves  only the ordering property of  length.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33400" y="152400"/>
            <a:ext cx="807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latin typeface="Tahoma" pitchFamily="34" charset="0"/>
              </a:rPr>
              <a:t>Seasonality Accounts for Much Correlation</a:t>
            </a:r>
          </a:p>
        </p:txBody>
      </p:sp>
      <p:sp>
        <p:nvSpPr>
          <p:cNvPr id="58371" name="Text Box 54"/>
          <p:cNvSpPr txBox="1">
            <a:spLocks noChangeArrowheads="1"/>
          </p:cNvSpPr>
          <p:nvPr/>
        </p:nvSpPr>
        <p:spPr bwMode="auto">
          <a:xfrm>
            <a:off x="3200400" y="4572000"/>
            <a:ext cx="266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0">
                <a:latin typeface="Times New Roman" pitchFamily="18" charset="0"/>
              </a:rPr>
              <a:t>Correlations between time series</a:t>
            </a:r>
          </a:p>
        </p:txBody>
      </p:sp>
      <p:grpSp>
        <p:nvGrpSpPr>
          <p:cNvPr id="58372" name="Group 55"/>
          <p:cNvGrpSpPr>
            <a:grpSpLocks/>
          </p:cNvGrpSpPr>
          <p:nvPr/>
        </p:nvGrpSpPr>
        <p:grpSpPr bwMode="auto">
          <a:xfrm>
            <a:off x="0" y="990600"/>
            <a:ext cx="7011988" cy="3654425"/>
            <a:chOff x="576" y="624"/>
            <a:chExt cx="4417" cy="2302"/>
          </a:xfrm>
        </p:grpSpPr>
        <p:pic>
          <p:nvPicPr>
            <p:cNvPr id="58376" name="Picture 56" descr="npp_an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2" b="23555"/>
            <a:stretch>
              <a:fillRect/>
            </a:stretch>
          </p:blipFill>
          <p:spPr bwMode="auto">
            <a:xfrm>
              <a:off x="576" y="816"/>
              <a:ext cx="4417" cy="2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7" name="Text Box 57"/>
            <p:cNvSpPr txBox="1">
              <a:spLocks noChangeArrowheads="1"/>
            </p:cNvSpPr>
            <p:nvPr/>
          </p:nvSpPr>
          <p:spPr bwMode="auto">
            <a:xfrm>
              <a:off x="2592" y="624"/>
              <a:ext cx="89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Times New Roman" pitchFamily="18" charset="0"/>
                </a:rPr>
                <a:t>Minneapolis</a:t>
              </a:r>
            </a:p>
          </p:txBody>
        </p:sp>
      </p:grpSp>
      <p:sp>
        <p:nvSpPr>
          <p:cNvPr id="58373" name="Rectangle 58"/>
          <p:cNvSpPr>
            <a:spLocks noChangeArrowheads="1"/>
          </p:cNvSpPr>
          <p:nvPr/>
        </p:nvSpPr>
        <p:spPr bwMode="auto">
          <a:xfrm>
            <a:off x="6553200" y="1295400"/>
            <a:ext cx="2590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119063" lvl="1" indent="-4763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rgbClr val="0C7B9C"/>
              </a:buClr>
              <a:buFont typeface="Arial" pitchFamily="34" charset="0"/>
              <a:buNone/>
            </a:pPr>
            <a:r>
              <a:rPr lang="en-US" sz="2000" b="0"/>
              <a:t>Normalized using monthly Z Score:</a:t>
            </a:r>
          </a:p>
          <a:p>
            <a:pPr marL="119063" lvl="1" indent="-4763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rgbClr val="0C7B9C"/>
              </a:buClr>
              <a:buFont typeface="Arial" pitchFamily="34" charset="0"/>
              <a:buNone/>
            </a:pPr>
            <a:r>
              <a:rPr lang="en-US" sz="2000" b="0"/>
              <a:t>Subtract off monthly mean and divide by monthly standard deviation</a:t>
            </a:r>
          </a:p>
        </p:txBody>
      </p:sp>
      <p:graphicFrame>
        <p:nvGraphicFramePr>
          <p:cNvPr id="58374" name="Object 59"/>
          <p:cNvGraphicFramePr>
            <a:graphicFrameLocks noChangeAspect="1"/>
          </p:cNvGraphicFramePr>
          <p:nvPr/>
        </p:nvGraphicFramePr>
        <p:xfrm>
          <a:off x="1077913" y="5111750"/>
          <a:ext cx="5627687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627074" imgH="1289206" progId="Word.Document.8">
                  <p:embed/>
                </p:oleObj>
              </mc:Choice>
              <mc:Fallback>
                <p:oleObj name="Document" r:id="rId3" imgW="5627074" imgH="1289206" progId="Word.Document.8">
                  <p:embed/>
                  <p:pic>
                    <p:nvPicPr>
                      <p:cNvPr id="58374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913" y="5111750"/>
                        <a:ext cx="5627687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5" name="Rectangle 60"/>
          <p:cNvSpPr>
            <a:spLocks noChangeArrowheads="1"/>
          </p:cNvSpPr>
          <p:nvPr/>
        </p:nvSpPr>
        <p:spPr bwMode="auto">
          <a:xfrm>
            <a:off x="914400" y="4648200"/>
            <a:ext cx="5486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/>
              <a:t>Correlations between time series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9939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143000"/>
            <a:ext cx="4083050" cy="5181600"/>
          </a:xfrm>
        </p:spPr>
        <p:txBody>
          <a:bodyPr/>
          <a:lstStyle/>
          <a:p>
            <a:r>
              <a:rPr lang="en-US" sz="2400" dirty="0"/>
              <a:t>When dimensionality increases, data becomes increasingly sparse in the space that it occupies</a:t>
            </a:r>
          </a:p>
          <a:p>
            <a:endParaRPr lang="en-US" sz="2400" dirty="0"/>
          </a:p>
          <a:p>
            <a:r>
              <a:rPr lang="en-US" sz="2400" dirty="0"/>
              <a:t>Definitions of density and distance between points, which are critical for clustering and outlier detection, become less meaningful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676400" y="36576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717675" y="59848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9942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 r="8356"/>
          <a:stretch>
            <a:fillRect/>
          </a:stretch>
        </p:blipFill>
        <p:spPr>
          <a:xfrm>
            <a:off x="4114800" y="1066800"/>
            <a:ext cx="5029200" cy="3963988"/>
          </a:xfrm>
          <a:noFill/>
        </p:spPr>
      </p:pic>
      <p:sp>
        <p:nvSpPr>
          <p:cNvPr id="39943" name="Text Box 13"/>
          <p:cNvSpPr txBox="1">
            <a:spLocks noChangeArrowheads="1"/>
          </p:cNvSpPr>
          <p:nvPr/>
        </p:nvSpPr>
        <p:spPr bwMode="auto">
          <a:xfrm>
            <a:off x="3733800" y="5105400"/>
            <a:ext cx="5334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Randomly generate 500 points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Compute difference between max and min distance between any pair of points</a:t>
            </a:r>
          </a:p>
        </p:txBody>
      </p:sp>
    </p:spTree>
    <p:extLst>
      <p:ext uri="{BB962C8B-B14F-4D97-AF65-F5344CB8AC3E}">
        <p14:creationId xmlns:p14="http://schemas.microsoft.com/office/powerpoint/2010/main" val="2404686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Dimensionality Reduction</a:t>
            </a: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Purpose:</a:t>
            </a:r>
          </a:p>
          <a:p>
            <a:pPr lvl="1">
              <a:lnSpc>
                <a:spcPct val="90000"/>
              </a:lnSpc>
            </a:pPr>
            <a:r>
              <a:rPr lang="en-US"/>
              <a:t>Avoid curse of dimensionality</a:t>
            </a:r>
          </a:p>
          <a:p>
            <a:pPr lvl="1">
              <a:lnSpc>
                <a:spcPct val="90000"/>
              </a:lnSpc>
            </a:pPr>
            <a:r>
              <a:rPr lang="en-US"/>
              <a:t>Reduce amount of time and memory required by data mining algorithms</a:t>
            </a:r>
          </a:p>
          <a:p>
            <a:pPr lvl="1">
              <a:lnSpc>
                <a:spcPct val="90000"/>
              </a:lnSpc>
            </a:pPr>
            <a:r>
              <a:rPr lang="en-US"/>
              <a:t>Allow data to be more easily visualized</a:t>
            </a:r>
          </a:p>
          <a:p>
            <a:pPr lvl="1">
              <a:lnSpc>
                <a:spcPct val="90000"/>
              </a:lnSpc>
            </a:pPr>
            <a:r>
              <a:rPr lang="en-US"/>
              <a:t>May help to eliminate irrelevant features or reduce noise</a:t>
            </a:r>
          </a:p>
          <a:p>
            <a:pPr lvl="4"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Techniques</a:t>
            </a:r>
          </a:p>
          <a:p>
            <a:pPr lvl="1">
              <a:lnSpc>
                <a:spcPct val="90000"/>
              </a:lnSpc>
            </a:pPr>
            <a:r>
              <a:rPr lang="en-US"/>
              <a:t>Principal Components Analysis (PCA)</a:t>
            </a:r>
          </a:p>
          <a:p>
            <a:pPr lvl="1">
              <a:lnSpc>
                <a:spcPct val="90000"/>
              </a:lnSpc>
            </a:pPr>
            <a:r>
              <a:rPr lang="en-US"/>
              <a:t>Singular Value Decomposition</a:t>
            </a:r>
          </a:p>
          <a:p>
            <a:pPr lvl="1">
              <a:lnSpc>
                <a:spcPct val="90000"/>
              </a:lnSpc>
            </a:pPr>
            <a:r>
              <a:rPr lang="en-US"/>
              <a:t>Others: supervised and non-linear techniques</a:t>
            </a:r>
          </a:p>
        </p:txBody>
      </p:sp>
    </p:spTree>
    <p:extLst>
      <p:ext uri="{BB962C8B-B14F-4D97-AF65-F5344CB8AC3E}">
        <p14:creationId xmlns:p14="http://schemas.microsoft.com/office/powerpoint/2010/main" val="269087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5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Dimensionality Reduction: PCA</a:t>
            </a:r>
          </a:p>
        </p:txBody>
      </p:sp>
      <p:sp>
        <p:nvSpPr>
          <p:cNvPr id="41987" name="Rectangle 105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Goal is to find a projection that captures the largest  amount of variation in data</a:t>
            </a:r>
          </a:p>
          <a:p>
            <a:endParaRPr lang="en-US"/>
          </a:p>
        </p:txBody>
      </p:sp>
      <p:grpSp>
        <p:nvGrpSpPr>
          <p:cNvPr id="41988" name="Group 1088"/>
          <p:cNvGrpSpPr>
            <a:grpSpLocks/>
          </p:cNvGrpSpPr>
          <p:nvPr/>
        </p:nvGrpSpPr>
        <p:grpSpPr bwMode="auto">
          <a:xfrm>
            <a:off x="2057400" y="2286000"/>
            <a:ext cx="3546475" cy="4051300"/>
            <a:chOff x="1498" y="1664"/>
            <a:chExt cx="2234" cy="1950"/>
          </a:xfrm>
        </p:grpSpPr>
        <p:sp>
          <p:nvSpPr>
            <p:cNvPr id="41989" name="Line 1059"/>
            <p:cNvSpPr>
              <a:spLocks noChangeShapeType="1"/>
            </p:cNvSpPr>
            <p:nvPr/>
          </p:nvSpPr>
          <p:spPr bwMode="auto">
            <a:xfrm flipV="1">
              <a:off x="1820" y="1664"/>
              <a:ext cx="0" cy="16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0" name="Line 1060"/>
            <p:cNvSpPr>
              <a:spLocks noChangeShapeType="1"/>
            </p:cNvSpPr>
            <p:nvPr/>
          </p:nvSpPr>
          <p:spPr bwMode="auto">
            <a:xfrm>
              <a:off x="1820" y="3320"/>
              <a:ext cx="17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1" name="Line 1061"/>
            <p:cNvSpPr>
              <a:spLocks noChangeShapeType="1"/>
            </p:cNvSpPr>
            <p:nvPr/>
          </p:nvSpPr>
          <p:spPr bwMode="auto">
            <a:xfrm flipV="1">
              <a:off x="1828" y="2429"/>
              <a:ext cx="1632" cy="88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Oval 1063"/>
            <p:cNvSpPr>
              <a:spLocks noChangeArrowheads="1"/>
            </p:cNvSpPr>
            <p:nvPr/>
          </p:nvSpPr>
          <p:spPr bwMode="auto">
            <a:xfrm>
              <a:off x="2164" y="2946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3" name="Oval 1064"/>
            <p:cNvSpPr>
              <a:spLocks noChangeArrowheads="1"/>
            </p:cNvSpPr>
            <p:nvPr/>
          </p:nvSpPr>
          <p:spPr bwMode="auto">
            <a:xfrm>
              <a:off x="2340" y="2805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Oval 1065"/>
            <p:cNvSpPr>
              <a:spLocks noChangeArrowheads="1"/>
            </p:cNvSpPr>
            <p:nvPr/>
          </p:nvSpPr>
          <p:spPr bwMode="auto">
            <a:xfrm>
              <a:off x="2044" y="3129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Oval 1066"/>
            <p:cNvSpPr>
              <a:spLocks noChangeArrowheads="1"/>
            </p:cNvSpPr>
            <p:nvPr/>
          </p:nvSpPr>
          <p:spPr bwMode="auto">
            <a:xfrm>
              <a:off x="2428" y="2872"/>
              <a:ext cx="47" cy="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Oval 1067"/>
            <p:cNvSpPr>
              <a:spLocks noChangeArrowheads="1"/>
            </p:cNvSpPr>
            <p:nvPr/>
          </p:nvSpPr>
          <p:spPr bwMode="auto">
            <a:xfrm>
              <a:off x="2332" y="2938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Oval 1068"/>
            <p:cNvSpPr>
              <a:spLocks noChangeArrowheads="1"/>
            </p:cNvSpPr>
            <p:nvPr/>
          </p:nvSpPr>
          <p:spPr bwMode="auto">
            <a:xfrm>
              <a:off x="2692" y="2930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Oval 1069"/>
            <p:cNvSpPr>
              <a:spLocks noChangeArrowheads="1"/>
            </p:cNvSpPr>
            <p:nvPr/>
          </p:nvSpPr>
          <p:spPr bwMode="auto">
            <a:xfrm>
              <a:off x="2612" y="3138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Oval 1070"/>
            <p:cNvSpPr>
              <a:spLocks noChangeArrowheads="1"/>
            </p:cNvSpPr>
            <p:nvPr/>
          </p:nvSpPr>
          <p:spPr bwMode="auto">
            <a:xfrm>
              <a:off x="2468" y="3071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Oval 1071"/>
            <p:cNvSpPr>
              <a:spLocks noChangeArrowheads="1"/>
            </p:cNvSpPr>
            <p:nvPr/>
          </p:nvSpPr>
          <p:spPr bwMode="auto">
            <a:xfrm>
              <a:off x="2588" y="2730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Oval 1072"/>
            <p:cNvSpPr>
              <a:spLocks noChangeArrowheads="1"/>
            </p:cNvSpPr>
            <p:nvPr/>
          </p:nvSpPr>
          <p:spPr bwMode="auto">
            <a:xfrm>
              <a:off x="2964" y="2805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Oval 1073"/>
            <p:cNvSpPr>
              <a:spLocks noChangeArrowheads="1"/>
            </p:cNvSpPr>
            <p:nvPr/>
          </p:nvSpPr>
          <p:spPr bwMode="auto">
            <a:xfrm>
              <a:off x="3204" y="2480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Oval 1074"/>
            <p:cNvSpPr>
              <a:spLocks noChangeArrowheads="1"/>
            </p:cNvSpPr>
            <p:nvPr/>
          </p:nvSpPr>
          <p:spPr bwMode="auto">
            <a:xfrm>
              <a:off x="2236" y="3154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Oval 1075"/>
            <p:cNvSpPr>
              <a:spLocks noChangeArrowheads="1"/>
            </p:cNvSpPr>
            <p:nvPr/>
          </p:nvSpPr>
          <p:spPr bwMode="auto">
            <a:xfrm>
              <a:off x="2756" y="2713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Oval 1076"/>
            <p:cNvSpPr>
              <a:spLocks noChangeArrowheads="1"/>
            </p:cNvSpPr>
            <p:nvPr/>
          </p:nvSpPr>
          <p:spPr bwMode="auto">
            <a:xfrm>
              <a:off x="2932" y="2530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Oval 1077"/>
            <p:cNvSpPr>
              <a:spLocks noChangeArrowheads="1"/>
            </p:cNvSpPr>
            <p:nvPr/>
          </p:nvSpPr>
          <p:spPr bwMode="auto">
            <a:xfrm>
              <a:off x="2452" y="2738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Oval 1078"/>
            <p:cNvSpPr>
              <a:spLocks noChangeArrowheads="1"/>
            </p:cNvSpPr>
            <p:nvPr/>
          </p:nvSpPr>
          <p:spPr bwMode="auto">
            <a:xfrm>
              <a:off x="2836" y="2614"/>
              <a:ext cx="47" cy="4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8" name="Oval 1079"/>
            <p:cNvSpPr>
              <a:spLocks noChangeArrowheads="1"/>
            </p:cNvSpPr>
            <p:nvPr/>
          </p:nvSpPr>
          <p:spPr bwMode="auto">
            <a:xfrm>
              <a:off x="2908" y="2955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9" name="Freeform 1080"/>
            <p:cNvSpPr>
              <a:spLocks/>
            </p:cNvSpPr>
            <p:nvPr/>
          </p:nvSpPr>
          <p:spPr bwMode="auto">
            <a:xfrm>
              <a:off x="1928" y="2409"/>
              <a:ext cx="1457" cy="1006"/>
            </a:xfrm>
            <a:custGeom>
              <a:avLst/>
              <a:gdLst>
                <a:gd name="T0" fmla="*/ 4 w 1457"/>
                <a:gd name="T1" fmla="*/ 1002 h 968"/>
                <a:gd name="T2" fmla="*/ 212 w 1457"/>
                <a:gd name="T3" fmla="*/ 488 h 968"/>
                <a:gd name="T4" fmla="*/ 716 w 1457"/>
                <a:gd name="T5" fmla="*/ 166 h 968"/>
                <a:gd name="T6" fmla="*/ 1356 w 1457"/>
                <a:gd name="T7" fmla="*/ 26 h 968"/>
                <a:gd name="T8" fmla="*/ 1324 w 1457"/>
                <a:gd name="T9" fmla="*/ 318 h 968"/>
                <a:gd name="T10" fmla="*/ 940 w 1457"/>
                <a:gd name="T11" fmla="*/ 882 h 968"/>
                <a:gd name="T12" fmla="*/ 188 w 1457"/>
                <a:gd name="T13" fmla="*/ 1194 h 968"/>
                <a:gd name="T14" fmla="*/ 4 w 1457"/>
                <a:gd name="T15" fmla="*/ 1002 h 9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57"/>
                <a:gd name="T25" fmla="*/ 0 h 968"/>
                <a:gd name="T26" fmla="*/ 1457 w 1457"/>
                <a:gd name="T27" fmla="*/ 968 h 9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57" h="968">
                  <a:moveTo>
                    <a:pt x="4" y="796"/>
                  </a:moveTo>
                  <a:cubicBezTo>
                    <a:pt x="8" y="703"/>
                    <a:pt x="93" y="499"/>
                    <a:pt x="212" y="388"/>
                  </a:cubicBezTo>
                  <a:cubicBezTo>
                    <a:pt x="331" y="277"/>
                    <a:pt x="525" y="193"/>
                    <a:pt x="716" y="132"/>
                  </a:cubicBezTo>
                  <a:cubicBezTo>
                    <a:pt x="907" y="71"/>
                    <a:pt x="1255" y="0"/>
                    <a:pt x="1356" y="20"/>
                  </a:cubicBezTo>
                  <a:cubicBezTo>
                    <a:pt x="1457" y="40"/>
                    <a:pt x="1393" y="139"/>
                    <a:pt x="1324" y="252"/>
                  </a:cubicBezTo>
                  <a:cubicBezTo>
                    <a:pt x="1255" y="365"/>
                    <a:pt x="1129" y="584"/>
                    <a:pt x="940" y="700"/>
                  </a:cubicBezTo>
                  <a:cubicBezTo>
                    <a:pt x="751" y="816"/>
                    <a:pt x="344" y="928"/>
                    <a:pt x="188" y="948"/>
                  </a:cubicBezTo>
                  <a:cubicBezTo>
                    <a:pt x="32" y="968"/>
                    <a:pt x="0" y="889"/>
                    <a:pt x="4" y="796"/>
                  </a:cubicBez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0" name="Oval 1081"/>
            <p:cNvSpPr>
              <a:spLocks noChangeArrowheads="1"/>
            </p:cNvSpPr>
            <p:nvPr/>
          </p:nvSpPr>
          <p:spPr bwMode="auto">
            <a:xfrm>
              <a:off x="2124" y="3271"/>
              <a:ext cx="47" cy="49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1" name="Text Box 1085"/>
            <p:cNvSpPr txBox="1">
              <a:spLocks noChangeArrowheads="1"/>
            </p:cNvSpPr>
            <p:nvPr/>
          </p:nvSpPr>
          <p:spPr bwMode="auto">
            <a:xfrm>
              <a:off x="1498" y="1666"/>
              <a:ext cx="276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2400" b="0">
                  <a:latin typeface="Times New Roman" pitchFamily="18" charset="0"/>
                </a:rPr>
                <a:t>x</a:t>
              </a:r>
              <a:r>
                <a:rPr lang="en-US" sz="2400" b="0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2012" name="Text Box 1086"/>
            <p:cNvSpPr txBox="1">
              <a:spLocks noChangeArrowheads="1"/>
            </p:cNvSpPr>
            <p:nvPr/>
          </p:nvSpPr>
          <p:spPr bwMode="auto">
            <a:xfrm>
              <a:off x="3456" y="3394"/>
              <a:ext cx="276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2400" b="0">
                  <a:latin typeface="Times New Roman" pitchFamily="18" charset="0"/>
                </a:rPr>
                <a:t>x</a:t>
              </a:r>
              <a:r>
                <a:rPr lang="en-US" sz="2400" b="0" baseline="-2500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2013" name="Text Box 1087"/>
            <p:cNvSpPr txBox="1">
              <a:spLocks noChangeArrowheads="1"/>
            </p:cNvSpPr>
            <p:nvPr/>
          </p:nvSpPr>
          <p:spPr bwMode="auto">
            <a:xfrm>
              <a:off x="3504" y="2242"/>
              <a:ext cx="20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2400" b="0">
                  <a:latin typeface="Times New Roman" pitchFamily="18" charset="0"/>
                </a:rPr>
                <a:t>e</a:t>
              </a:r>
              <a:endParaRPr lang="en-US" sz="2400" b="0" baseline="-2500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4769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Subset Selection</a:t>
            </a:r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Another way to reduce dimensionality of data</a:t>
            </a:r>
          </a:p>
          <a:p>
            <a:pPr>
              <a:lnSpc>
                <a:spcPct val="90000"/>
              </a:lnSpc>
            </a:pPr>
            <a:r>
              <a:rPr lang="en-US"/>
              <a:t>Redundant features </a:t>
            </a:r>
          </a:p>
          <a:p>
            <a:pPr lvl="1">
              <a:lnSpc>
                <a:spcPct val="90000"/>
              </a:lnSpc>
            </a:pPr>
            <a:r>
              <a:rPr lang="en-US"/>
              <a:t>Duplicate much or all of the information contained in one or more other attributes</a:t>
            </a:r>
          </a:p>
          <a:p>
            <a:pPr lvl="1">
              <a:lnSpc>
                <a:spcPct val="90000"/>
              </a:lnSpc>
            </a:pPr>
            <a:r>
              <a:rPr lang="en-US"/>
              <a:t>Example: purchase price of a product and the amount of sales tax paid</a:t>
            </a:r>
          </a:p>
          <a:p>
            <a:pPr>
              <a:lnSpc>
                <a:spcPct val="90000"/>
              </a:lnSpc>
            </a:pPr>
            <a:r>
              <a:rPr lang="en-US"/>
              <a:t>Irrelevant features</a:t>
            </a:r>
          </a:p>
          <a:p>
            <a:pPr lvl="1">
              <a:lnSpc>
                <a:spcPct val="90000"/>
              </a:lnSpc>
            </a:pPr>
            <a:r>
              <a:rPr lang="en-US"/>
              <a:t>Contain no information that is useful for the data mining task at hand</a:t>
            </a:r>
          </a:p>
          <a:p>
            <a:pPr lvl="1">
              <a:lnSpc>
                <a:spcPct val="90000"/>
              </a:lnSpc>
            </a:pPr>
            <a:r>
              <a:rPr lang="en-US"/>
              <a:t>Example: students' ID is often irrelevant to the task of predicting students' GPA</a:t>
            </a:r>
          </a:p>
          <a:p>
            <a:pPr>
              <a:lnSpc>
                <a:spcPct val="90000"/>
              </a:lnSpc>
            </a:pPr>
            <a:r>
              <a:rPr lang="en-US"/>
              <a:t>Many techniques developed, especially for classification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76400" y="36576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717675" y="59848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550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Creation</a:t>
            </a:r>
          </a:p>
        </p:txBody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new attributes that can capture the important information in a data set much more efficiently than the original attributes</a:t>
            </a:r>
          </a:p>
          <a:p>
            <a:pPr lvl="4"/>
            <a:endParaRPr lang="en-US"/>
          </a:p>
          <a:p>
            <a:r>
              <a:rPr lang="en-US"/>
              <a:t>Three general methodologies:</a:t>
            </a:r>
          </a:p>
          <a:p>
            <a:pPr lvl="1"/>
            <a:r>
              <a:rPr lang="en-US"/>
              <a:t>Feature extraction</a:t>
            </a:r>
          </a:p>
          <a:p>
            <a:pPr marL="1147763" lvl="2" indent="-233363"/>
            <a:r>
              <a:rPr lang="en-US" sz="2400"/>
              <a:t> </a:t>
            </a:r>
            <a:r>
              <a:rPr lang="en-US" sz="2200"/>
              <a:t>Example: extracting edges from images</a:t>
            </a:r>
          </a:p>
          <a:p>
            <a:pPr lvl="1"/>
            <a:r>
              <a:rPr lang="en-US"/>
              <a:t>Feature construction</a:t>
            </a:r>
          </a:p>
          <a:p>
            <a:pPr marL="1147763" lvl="2" indent="-233363"/>
            <a:r>
              <a:rPr lang="en-US" sz="2200"/>
              <a:t> Example: dividing mass by volume to get density</a:t>
            </a:r>
            <a:r>
              <a:rPr lang="en-US" sz="2400"/>
              <a:t> </a:t>
            </a:r>
          </a:p>
          <a:p>
            <a:pPr lvl="1"/>
            <a:r>
              <a:rPr lang="en-US"/>
              <a:t>Mapping data to new space</a:t>
            </a:r>
          </a:p>
          <a:p>
            <a:pPr marL="1147763" lvl="2" indent="-233363"/>
            <a:r>
              <a:rPr lang="en-US" sz="2200"/>
              <a:t> Example: Fourier and wavelet analysis </a:t>
            </a:r>
          </a:p>
        </p:txBody>
      </p:sp>
    </p:spTree>
    <p:extLst>
      <p:ext uri="{BB962C8B-B14F-4D97-AF65-F5344CB8AC3E}">
        <p14:creationId xmlns:p14="http://schemas.microsoft.com/office/powerpoint/2010/main" val="3188242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585200" cy="685800"/>
          </a:xfrm>
        </p:spPr>
        <p:txBody>
          <a:bodyPr/>
          <a:lstStyle/>
          <a:p>
            <a:r>
              <a:rPr lang="en-US"/>
              <a:t>Mapping Data to a New Space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050" y="990600"/>
            <a:ext cx="8394700" cy="5029200"/>
          </a:xfrm>
          <a:noFill/>
        </p:spPr>
        <p:txBody>
          <a:bodyPr/>
          <a:lstStyle/>
          <a:p>
            <a:pPr marL="285750" indent="-285750" algn="just">
              <a:lnSpc>
                <a:spcPct val="95000"/>
              </a:lnSpc>
              <a:spcBef>
                <a:spcPct val="20000"/>
              </a:spcBef>
              <a:tabLst>
                <a:tab pos="1198563" algn="l"/>
              </a:tabLst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95000"/>
              </a:lnSpc>
              <a:spcBef>
                <a:spcPct val="20000"/>
              </a:spcBef>
              <a:tabLst>
                <a:tab pos="1198563" algn="l"/>
              </a:tabLst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676400" y="36576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717675" y="59848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4"/>
          <a:stretch>
            <a:fillRect/>
          </a:stretch>
        </p:blipFill>
        <p:spPr bwMode="auto">
          <a:xfrm>
            <a:off x="4419600" y="1524000"/>
            <a:ext cx="46990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r="6250"/>
          <a:stretch>
            <a:fillRect/>
          </a:stretch>
        </p:blipFill>
        <p:spPr bwMode="auto">
          <a:xfrm>
            <a:off x="76200" y="1366838"/>
            <a:ext cx="4689475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10"/>
          <p:cNvSpPr txBox="1">
            <a:spLocks noChangeArrowheads="1"/>
          </p:cNvSpPr>
          <p:nvPr/>
        </p:nvSpPr>
        <p:spPr bwMode="auto">
          <a:xfrm>
            <a:off x="914400" y="5715000"/>
            <a:ext cx="3886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/>
              <a:t>Two Sine Waves + Noise</a:t>
            </a:r>
          </a:p>
        </p:txBody>
      </p:sp>
      <p:sp>
        <p:nvSpPr>
          <p:cNvPr id="46089" name="Text Box 11"/>
          <p:cNvSpPr txBox="1">
            <a:spLocks noChangeArrowheads="1"/>
          </p:cNvSpPr>
          <p:nvPr/>
        </p:nvSpPr>
        <p:spPr bwMode="auto">
          <a:xfrm>
            <a:off x="5867400" y="5715000"/>
            <a:ext cx="2514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/>
              <a:t>Frequency</a:t>
            </a:r>
          </a:p>
        </p:txBody>
      </p:sp>
      <p:sp>
        <p:nvSpPr>
          <p:cNvPr id="46090" name="Rectangle 12"/>
          <p:cNvSpPr>
            <a:spLocks noChangeArrowheads="1"/>
          </p:cNvSpPr>
          <p:nvPr/>
        </p:nvSpPr>
        <p:spPr bwMode="auto">
          <a:xfrm>
            <a:off x="298450" y="1143000"/>
            <a:ext cx="83947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285750" indent="-285750" algn="just">
              <a:lnSpc>
                <a:spcPct val="95000"/>
              </a:lnSpc>
              <a:spcBef>
                <a:spcPct val="20000"/>
              </a:spcBef>
              <a:spcAft>
                <a:spcPts val="400"/>
              </a:spcAft>
              <a:buClr>
                <a:srgbClr val="0C7B9C"/>
              </a:buClr>
              <a:buSzPct val="75000"/>
              <a:buFont typeface="Monotype Sorts" charset="2"/>
              <a:buChar char="l"/>
              <a:tabLst>
                <a:tab pos="1198563" algn="l"/>
              </a:tabLst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Fourier and wavelet transform</a:t>
            </a:r>
          </a:p>
        </p:txBody>
      </p:sp>
      <p:sp>
        <p:nvSpPr>
          <p:cNvPr id="46091" name="Text Box 13"/>
          <p:cNvSpPr txBox="1">
            <a:spLocks noChangeArrowheads="1"/>
          </p:cNvSpPr>
          <p:nvPr/>
        </p:nvSpPr>
        <p:spPr bwMode="auto">
          <a:xfrm>
            <a:off x="5562600" y="5257800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/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26093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Attributes </a:t>
            </a:r>
          </a:p>
        </p:txBody>
      </p:sp>
      <p:sp>
        <p:nvSpPr>
          <p:cNvPr id="717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915400" cy="5181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There are different types of attributes</a:t>
            </a:r>
          </a:p>
          <a:p>
            <a:pPr marL="749300" lvl="1">
              <a:spcBef>
                <a:spcPts val="300"/>
              </a:spcBef>
            </a:pPr>
            <a:r>
              <a:rPr lang="en-US" sz="2800" dirty="0">
                <a:solidFill>
                  <a:srgbClr val="FF0000"/>
                </a:solidFill>
              </a:rPr>
              <a:t>Nominal</a:t>
            </a:r>
            <a:endParaRPr lang="en-US" sz="2800" dirty="0"/>
          </a:p>
          <a:p>
            <a:pPr marL="1257300" lvl="2" indent="-393700">
              <a:spcBef>
                <a:spcPts val="300"/>
              </a:spcBef>
            </a:pPr>
            <a:r>
              <a:rPr lang="en-US" sz="2400" dirty="0"/>
              <a:t>Examples: ID numbers, eye color, zip codes</a:t>
            </a:r>
          </a:p>
          <a:p>
            <a:pPr marL="749300" lvl="1">
              <a:spcBef>
                <a:spcPts val="300"/>
              </a:spcBef>
            </a:pPr>
            <a:r>
              <a:rPr lang="en-US" sz="2800" dirty="0">
                <a:solidFill>
                  <a:srgbClr val="FF0000"/>
                </a:solidFill>
              </a:rPr>
              <a:t>Ordinal</a:t>
            </a:r>
            <a:endParaRPr lang="en-US" sz="2800" dirty="0"/>
          </a:p>
          <a:p>
            <a:pPr marL="1257300" lvl="2" indent="-393700">
              <a:spcBef>
                <a:spcPts val="300"/>
              </a:spcBef>
            </a:pPr>
            <a:r>
              <a:rPr lang="en-US" sz="2400" dirty="0"/>
              <a:t>Examples: rankings (e.g., taste of potato chips on a scale from 1-10), grades, height {tall, medium, short}</a:t>
            </a:r>
          </a:p>
          <a:p>
            <a:pPr marL="749300" lvl="1">
              <a:spcBef>
                <a:spcPts val="300"/>
              </a:spcBef>
            </a:pPr>
            <a:r>
              <a:rPr lang="en-US" sz="2800" dirty="0">
                <a:solidFill>
                  <a:srgbClr val="FF0000"/>
                </a:solidFill>
              </a:rPr>
              <a:t>Interval</a:t>
            </a:r>
            <a:endParaRPr lang="en-US" sz="2800" dirty="0"/>
          </a:p>
          <a:p>
            <a:pPr marL="1257300" lvl="2" indent="-393700">
              <a:spcBef>
                <a:spcPts val="300"/>
              </a:spcBef>
            </a:pPr>
            <a:r>
              <a:rPr lang="en-US" sz="2400" dirty="0"/>
              <a:t>Examples: calendar dates, temperatures in Celsius or Fahrenheit.</a:t>
            </a:r>
          </a:p>
          <a:p>
            <a:pPr marL="749300" lvl="1">
              <a:spcBef>
                <a:spcPts val="300"/>
              </a:spcBef>
            </a:pPr>
            <a:r>
              <a:rPr lang="en-US" sz="2800" dirty="0">
                <a:solidFill>
                  <a:srgbClr val="FF0000"/>
                </a:solidFill>
              </a:rPr>
              <a:t>Ratio</a:t>
            </a:r>
            <a:endParaRPr lang="en-US" sz="2800" dirty="0"/>
          </a:p>
          <a:p>
            <a:pPr marL="1257300" lvl="2" indent="-393700">
              <a:spcBef>
                <a:spcPts val="300"/>
              </a:spcBef>
            </a:pPr>
            <a:r>
              <a:rPr lang="en-US" sz="2400" dirty="0"/>
              <a:t>Examples: temperature in Kelvin, length, counts, elapsed time (e.g., time to run a race)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Attribute Values 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type of an attribute depends on which of the following properties/operations it possesses:</a:t>
            </a:r>
          </a:p>
          <a:p>
            <a:pPr lvl="1"/>
            <a:r>
              <a:rPr lang="en-US" dirty="0"/>
              <a:t>Distinctness:  		</a:t>
            </a:r>
            <a:r>
              <a:rPr lang="en-US" sz="2800" dirty="0"/>
              <a:t>=  </a:t>
            </a:r>
            <a:r>
              <a:rPr lang="en-US" sz="2800" dirty="0">
                <a:sym typeface="Symbol" pitchFamily="18" charset="2"/>
              </a:rPr>
              <a:t></a:t>
            </a:r>
            <a:r>
              <a:rPr lang="en-US" dirty="0">
                <a:sym typeface="Symbol" pitchFamily="18" charset="2"/>
              </a:rPr>
              <a:t>		</a:t>
            </a:r>
            <a:endParaRPr lang="en-US" dirty="0"/>
          </a:p>
          <a:p>
            <a:pPr lvl="1"/>
            <a:r>
              <a:rPr lang="en-US" dirty="0"/>
              <a:t>Order:  			</a:t>
            </a:r>
            <a:r>
              <a:rPr lang="en-US" sz="2800" dirty="0"/>
              <a:t>&lt;  &gt;</a:t>
            </a:r>
            <a:r>
              <a:rPr lang="en-US" dirty="0"/>
              <a:t>  		</a:t>
            </a:r>
          </a:p>
          <a:p>
            <a:pPr lvl="1"/>
            <a:r>
              <a:rPr lang="en-US" dirty="0"/>
              <a:t>Differences are		</a:t>
            </a:r>
            <a:r>
              <a:rPr lang="en-US" sz="2800" dirty="0"/>
              <a:t>+  -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meaningful : 		</a:t>
            </a:r>
          </a:p>
          <a:p>
            <a:pPr lvl="1"/>
            <a:r>
              <a:rPr lang="en-US" dirty="0"/>
              <a:t>Ratios are  		 </a:t>
            </a:r>
            <a:r>
              <a:rPr lang="en-US" sz="2800" dirty="0"/>
              <a:t>*  /</a:t>
            </a:r>
            <a:br>
              <a:rPr lang="en-US" sz="2800" dirty="0"/>
            </a:br>
            <a:r>
              <a:rPr lang="en-US" dirty="0"/>
              <a:t>meaningful</a:t>
            </a:r>
          </a:p>
          <a:p>
            <a:pPr lvl="4"/>
            <a:endParaRPr lang="en-US" sz="1400" dirty="0"/>
          </a:p>
          <a:p>
            <a:pPr lvl="1"/>
            <a:r>
              <a:rPr lang="en-US" dirty="0"/>
              <a:t>Nominal attribute: distinctness</a:t>
            </a:r>
          </a:p>
          <a:p>
            <a:pPr lvl="1"/>
            <a:r>
              <a:rPr lang="en-US" dirty="0"/>
              <a:t>Ordinal attribute: distinctness &amp; order</a:t>
            </a:r>
          </a:p>
          <a:p>
            <a:pPr lvl="1"/>
            <a:r>
              <a:rPr lang="en-US" dirty="0"/>
              <a:t>Interval attribute: distinctness, order &amp; meaningful differences</a:t>
            </a:r>
          </a:p>
          <a:p>
            <a:pPr lvl="1"/>
            <a:r>
              <a:rPr lang="en-US" dirty="0"/>
              <a:t>Ratio attribute: all 4 properties/operations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 Between Ratio and Interval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066800"/>
            <a:ext cx="8318500" cy="5181600"/>
          </a:xfrm>
        </p:spPr>
        <p:txBody>
          <a:bodyPr/>
          <a:lstStyle/>
          <a:p>
            <a:r>
              <a:rPr lang="en-US" dirty="0"/>
              <a:t>Is it physically meaningful to say that a temperature of 10 </a:t>
            </a:r>
            <a:r>
              <a:rPr lang="en-US" dirty="0">
                <a:latin typeface="Sylfaen" pitchFamily="18" charset="0"/>
              </a:rPr>
              <a:t>°</a:t>
            </a:r>
            <a:r>
              <a:rPr lang="en-US" dirty="0"/>
              <a:t> is twice that of 5</a:t>
            </a:r>
            <a:r>
              <a:rPr lang="en-US" dirty="0">
                <a:latin typeface="Sylfaen" pitchFamily="18" charset="0"/>
              </a:rPr>
              <a:t>° </a:t>
            </a:r>
            <a:r>
              <a:rPr lang="en-US" dirty="0"/>
              <a:t>on </a:t>
            </a:r>
          </a:p>
          <a:p>
            <a:pPr lvl="1"/>
            <a:r>
              <a:rPr lang="en-US" dirty="0"/>
              <a:t>the Celsius scale?</a:t>
            </a:r>
          </a:p>
          <a:p>
            <a:pPr lvl="1"/>
            <a:r>
              <a:rPr lang="en-US" dirty="0"/>
              <a:t>the Fahrenheit scale?</a:t>
            </a:r>
          </a:p>
          <a:p>
            <a:pPr lvl="1"/>
            <a:r>
              <a:rPr lang="en-US" dirty="0"/>
              <a:t>the Kelvin scale?</a:t>
            </a:r>
          </a:p>
          <a:p>
            <a:pPr lvl="1"/>
            <a:endParaRPr lang="en-US" dirty="0"/>
          </a:p>
          <a:p>
            <a:r>
              <a:rPr lang="en-US" dirty="0"/>
              <a:t>Consider measuring the height above average</a:t>
            </a:r>
          </a:p>
          <a:p>
            <a:pPr lvl="1"/>
            <a:r>
              <a:rPr lang="en-US" dirty="0"/>
              <a:t>If Bill’s height is three inches above average and Bob’s height is six inches above average, then would we say that Bob is twice as tall as Bill?</a:t>
            </a:r>
          </a:p>
          <a:p>
            <a:pPr lvl="1"/>
            <a:r>
              <a:rPr lang="en-US" dirty="0"/>
              <a:t>Is this situation analogous to that of temperature?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033"/>
          <p:cNvGraphicFramePr>
            <a:graphicFrameLocks noChangeAspect="1"/>
          </p:cNvGraphicFramePr>
          <p:nvPr/>
        </p:nvGraphicFramePr>
        <p:xfrm>
          <a:off x="284163" y="538163"/>
          <a:ext cx="8585200" cy="536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572080" imgH="5375817" progId="Word.Document.8">
                  <p:embed/>
                </p:oleObj>
              </mc:Choice>
              <mc:Fallback>
                <p:oleObj name="Document" r:id="rId2" imgW="8572080" imgH="5375817" progId="Word.Document.8">
                  <p:embed/>
                  <p:pic>
                    <p:nvPicPr>
                      <p:cNvPr id="10242" name="Object 10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63" y="538163"/>
                        <a:ext cx="8585200" cy="536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1034"/>
          <p:cNvSpPr txBox="1">
            <a:spLocks noChangeArrowheads="1"/>
          </p:cNvSpPr>
          <p:nvPr/>
        </p:nvSpPr>
        <p:spPr bwMode="auto">
          <a:xfrm>
            <a:off x="1066800" y="6248400"/>
            <a:ext cx="716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This categorization of attributes is due to S. S. Stevens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C.BRev.FY97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LC.BRev.FY97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C.BRev.FY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C.BRev.FY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C.BRev.FY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Porky:Words:ASCI:PSE:Budgets FY97:LC.BRev.FY97</Template>
  <TotalTime>146481903</TotalTime>
  <Pages>3</Pages>
  <Words>2485</Words>
  <Application>Microsoft Macintosh PowerPoint</Application>
  <PresentationFormat>On-screen Show (4:3)</PresentationFormat>
  <Paragraphs>366</Paragraphs>
  <Slides>56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Monotype Sorts</vt:lpstr>
      <vt:lpstr>Sylfaen</vt:lpstr>
      <vt:lpstr>Tahoma</vt:lpstr>
      <vt:lpstr>Times New Roman</vt:lpstr>
      <vt:lpstr>Wingdings</vt:lpstr>
      <vt:lpstr>LC.BRev.FY97</vt:lpstr>
      <vt:lpstr>Document</vt:lpstr>
      <vt:lpstr>VISIO</vt:lpstr>
      <vt:lpstr>Visio</vt:lpstr>
      <vt:lpstr>Data Mining: Data</vt:lpstr>
      <vt:lpstr>Outline</vt:lpstr>
      <vt:lpstr>What is Data?</vt:lpstr>
      <vt:lpstr>Attribute Values</vt:lpstr>
      <vt:lpstr>Measurement of Length </vt:lpstr>
      <vt:lpstr>Types of Attributes </vt:lpstr>
      <vt:lpstr>Properties of Attribute Values </vt:lpstr>
      <vt:lpstr>Difference Between Ratio and Interval </vt:lpstr>
      <vt:lpstr>PowerPoint Presentation</vt:lpstr>
      <vt:lpstr>PowerPoint Presentation</vt:lpstr>
      <vt:lpstr>Discrete and Continuous Attributes </vt:lpstr>
      <vt:lpstr>Asymmetric Attributes</vt:lpstr>
      <vt:lpstr>Critiques of the attribute categorization </vt:lpstr>
      <vt:lpstr>Key Messages for Attribute Types</vt:lpstr>
      <vt:lpstr>Important Characteristics of Data</vt:lpstr>
      <vt:lpstr>Types of data sets </vt:lpstr>
      <vt:lpstr>Record Data </vt:lpstr>
      <vt:lpstr>Data Matrix </vt:lpstr>
      <vt:lpstr>Document Data</vt:lpstr>
      <vt:lpstr>Transaction Data</vt:lpstr>
      <vt:lpstr>Graph Data </vt:lpstr>
      <vt:lpstr>Ordered Data </vt:lpstr>
      <vt:lpstr>Ordered Data </vt:lpstr>
      <vt:lpstr>Ordered Data</vt:lpstr>
      <vt:lpstr>Data Quality </vt:lpstr>
      <vt:lpstr>Data Quality …</vt:lpstr>
      <vt:lpstr>Noise</vt:lpstr>
      <vt:lpstr>Outliers</vt:lpstr>
      <vt:lpstr>Missing Values</vt:lpstr>
      <vt:lpstr>Duplicate Data</vt:lpstr>
      <vt:lpstr>Data Preprocessing</vt:lpstr>
      <vt:lpstr>Aggregation</vt:lpstr>
      <vt:lpstr>Example: Precipitation in Australia</vt:lpstr>
      <vt:lpstr>Example: Precipitation in Australia …</vt:lpstr>
      <vt:lpstr>More examples</vt:lpstr>
      <vt:lpstr>Sampling </vt:lpstr>
      <vt:lpstr>Sampling … </vt:lpstr>
      <vt:lpstr>Sample Size</vt:lpstr>
      <vt:lpstr>Types of Sampling</vt:lpstr>
      <vt:lpstr>Sample Size</vt:lpstr>
      <vt:lpstr>Discretization</vt:lpstr>
      <vt:lpstr>Unsupervised Discretization</vt:lpstr>
      <vt:lpstr>Unsupervised Discretization</vt:lpstr>
      <vt:lpstr>Unsupervised Discretization</vt:lpstr>
      <vt:lpstr>Unsupervised Discretization</vt:lpstr>
      <vt:lpstr>Discretization in Supervised Settings</vt:lpstr>
      <vt:lpstr>Binarization</vt:lpstr>
      <vt:lpstr>Attribute Transformation</vt:lpstr>
      <vt:lpstr>PowerPoint Presentation</vt:lpstr>
      <vt:lpstr>PowerPoint Presentation</vt:lpstr>
      <vt:lpstr>Curse of Dimensionality</vt:lpstr>
      <vt:lpstr>Dimensionality Reduction</vt:lpstr>
      <vt:lpstr>Dimensionality Reduction: PCA</vt:lpstr>
      <vt:lpstr>Feature Subset Selection</vt:lpstr>
      <vt:lpstr>Feature Creation</vt:lpstr>
      <vt:lpstr>Mapping Data to a New Space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Steven F. Ashby Center for Applied Scientific Computing  Month DD, 1997</dc:title>
  <dc:creator>Computations</dc:creator>
  <cp:lastModifiedBy>Ye, Yuzhen</cp:lastModifiedBy>
  <cp:revision>613</cp:revision>
  <cp:lastPrinted>2019-08-22T18:06:35Z</cp:lastPrinted>
  <dcterms:created xsi:type="dcterms:W3CDTF">1998-03-18T13:44:31Z</dcterms:created>
  <dcterms:modified xsi:type="dcterms:W3CDTF">2022-08-24T17:05:10Z</dcterms:modified>
</cp:coreProperties>
</file>