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6"/>
  </p:notesMasterIdLst>
  <p:handoutMasterIdLst>
    <p:handoutMasterId r:id="rId67"/>
  </p:handoutMasterIdLst>
  <p:sldIdLst>
    <p:sldId id="543" r:id="rId2"/>
    <p:sldId id="479" r:id="rId3"/>
    <p:sldId id="477" r:id="rId4"/>
    <p:sldId id="480" r:id="rId5"/>
    <p:sldId id="482" r:id="rId6"/>
    <p:sldId id="476" r:id="rId7"/>
    <p:sldId id="481" r:id="rId8"/>
    <p:sldId id="483" r:id="rId9"/>
    <p:sldId id="489" r:id="rId10"/>
    <p:sldId id="486" r:id="rId11"/>
    <p:sldId id="490" r:id="rId12"/>
    <p:sldId id="491" r:id="rId13"/>
    <p:sldId id="487" r:id="rId14"/>
    <p:sldId id="600" r:id="rId15"/>
    <p:sldId id="396" r:id="rId16"/>
    <p:sldId id="520" r:id="rId17"/>
    <p:sldId id="521" r:id="rId18"/>
    <p:sldId id="522" r:id="rId19"/>
    <p:sldId id="398" r:id="rId20"/>
    <p:sldId id="492" r:id="rId21"/>
    <p:sldId id="400" r:id="rId22"/>
    <p:sldId id="493" r:id="rId23"/>
    <p:sldId id="402" r:id="rId24"/>
    <p:sldId id="403" r:id="rId25"/>
    <p:sldId id="404" r:id="rId26"/>
    <p:sldId id="405" r:id="rId27"/>
    <p:sldId id="517" r:id="rId28"/>
    <p:sldId id="457" r:id="rId29"/>
    <p:sldId id="544" r:id="rId30"/>
    <p:sldId id="494" r:id="rId31"/>
    <p:sldId id="495" r:id="rId32"/>
    <p:sldId id="496" r:id="rId33"/>
    <p:sldId id="497" r:id="rId34"/>
    <p:sldId id="523" r:id="rId35"/>
    <p:sldId id="524" r:id="rId36"/>
    <p:sldId id="526" r:id="rId37"/>
    <p:sldId id="525" r:id="rId38"/>
    <p:sldId id="502" r:id="rId39"/>
    <p:sldId id="503" r:id="rId40"/>
    <p:sldId id="504" r:id="rId41"/>
    <p:sldId id="505" r:id="rId42"/>
    <p:sldId id="506" r:id="rId43"/>
    <p:sldId id="507" r:id="rId44"/>
    <p:sldId id="508" r:id="rId45"/>
    <p:sldId id="541" r:id="rId46"/>
    <p:sldId id="473" r:id="rId47"/>
    <p:sldId id="474" r:id="rId48"/>
    <p:sldId id="414" r:id="rId49"/>
    <p:sldId id="592" r:id="rId50"/>
    <p:sldId id="510" r:id="rId51"/>
    <p:sldId id="581" r:id="rId52"/>
    <p:sldId id="584" r:id="rId53"/>
    <p:sldId id="459" r:id="rId54"/>
    <p:sldId id="593" r:id="rId55"/>
    <p:sldId id="594" r:id="rId56"/>
    <p:sldId id="595" r:id="rId57"/>
    <p:sldId id="596" r:id="rId58"/>
    <p:sldId id="597" r:id="rId59"/>
    <p:sldId id="511" r:id="rId60"/>
    <p:sldId id="534" r:id="rId61"/>
    <p:sldId id="535" r:id="rId62"/>
    <p:sldId id="540" r:id="rId63"/>
    <p:sldId id="598" r:id="rId64"/>
    <p:sldId id="599" r:id="rId6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FF0066"/>
    <a:srgbClr val="D60093"/>
    <a:srgbClr val="33CC33"/>
    <a:srgbClr val="FF0000"/>
    <a:srgbClr val="CC00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46" autoAdjust="0"/>
    <p:restoredTop sz="82845" autoAdjust="0"/>
  </p:normalViewPr>
  <p:slideViewPr>
    <p:cSldViewPr>
      <p:cViewPr varScale="1">
        <p:scale>
          <a:sx n="97" d="100"/>
          <a:sy n="97" d="100"/>
        </p:scale>
        <p:origin x="2032" y="184"/>
      </p:cViewPr>
      <p:guideLst>
        <p:guide orient="horz" pos="2160"/>
        <p:guide pos="2880"/>
      </p:guideLst>
    </p:cSldViewPr>
  </p:slideViewPr>
  <p:notesTextViewPr>
    <p:cViewPr>
      <p:scale>
        <a:sx n="100" d="100"/>
        <a:sy n="100" d="100"/>
      </p:scale>
      <p:origin x="0" y="0"/>
    </p:cViewPr>
  </p:notesTextViewPr>
  <p:sorterViewPr>
    <p:cViewPr>
      <p:scale>
        <a:sx n="51" d="100"/>
        <a:sy n="51" d="100"/>
      </p:scale>
      <p:origin x="0" y="1614"/>
    </p:cViewPr>
  </p:sorterViewPr>
  <p:notesViewPr>
    <p:cSldViewPr>
      <p:cViewPr varScale="1">
        <p:scale>
          <a:sx n="53" d="100"/>
          <a:sy n="53" d="100"/>
        </p:scale>
        <p:origin x="-1836"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AF4A99-25E1-44F9-90C0-EA66CF00B3B6}" type="doc">
      <dgm:prSet loTypeId="urn:microsoft.com/office/officeart/2005/8/layout/lProcess2" loCatId="list" qsTypeId="urn:microsoft.com/office/officeart/2005/8/quickstyle/simple5" qsCatId="simple" csTypeId="urn:microsoft.com/office/officeart/2005/8/colors/colorful1" csCatId="colorful" phldr="1"/>
      <dgm:spPr/>
      <dgm:t>
        <a:bodyPr/>
        <a:lstStyle/>
        <a:p>
          <a:endParaRPr lang="en-US"/>
        </a:p>
      </dgm:t>
    </dgm:pt>
    <dgm:pt modelId="{B28448BA-C9A8-43EB-A9DB-A0137196E3B9}">
      <dgm:prSet phldrT="[Text]" custT="1"/>
      <dgm:spPr/>
      <dgm:t>
        <a:bodyPr/>
        <a:lstStyle/>
        <a:p>
          <a:r>
            <a:rPr lang="en-US" sz="2400" b="1" dirty="0"/>
            <a:t>High dim. data</a:t>
          </a:r>
        </a:p>
      </dgm:t>
    </dgm:pt>
    <dgm:pt modelId="{3A37FA3F-0269-460F-ACCD-01DD513605A2}" type="parTrans" cxnId="{721BA034-D2BB-4F5E-AD28-4CD4B0B4FA35}">
      <dgm:prSet/>
      <dgm:spPr/>
      <dgm:t>
        <a:bodyPr/>
        <a:lstStyle/>
        <a:p>
          <a:endParaRPr lang="en-US"/>
        </a:p>
      </dgm:t>
    </dgm:pt>
    <dgm:pt modelId="{20234B47-CD57-4C94-B27A-16836C4AA9A8}" type="sibTrans" cxnId="{721BA034-D2BB-4F5E-AD28-4CD4B0B4FA35}">
      <dgm:prSet/>
      <dgm:spPr/>
      <dgm:t>
        <a:bodyPr/>
        <a:lstStyle/>
        <a:p>
          <a:endParaRPr lang="en-US"/>
        </a:p>
      </dgm:t>
    </dgm:pt>
    <dgm:pt modelId="{E9F388D8-C9C2-45F4-B532-779E8C2CB5E8}">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a:latin typeface="Calibri" pitchFamily="34" charset="0"/>
              <a:cs typeface="Calibri" pitchFamily="34" charset="0"/>
            </a:rPr>
            <a:t>Locality sensitive hashing</a:t>
          </a:r>
        </a:p>
      </dgm:t>
    </dgm:pt>
    <dgm:pt modelId="{F2F7FB25-05F2-4ED0-B376-8372ACCE43FB}" type="parTrans" cxnId="{95C3269C-8E66-454E-90E4-64EBD4DB49A5}">
      <dgm:prSet/>
      <dgm:spPr/>
      <dgm:t>
        <a:bodyPr/>
        <a:lstStyle/>
        <a:p>
          <a:endParaRPr lang="en-US"/>
        </a:p>
      </dgm:t>
    </dgm:pt>
    <dgm:pt modelId="{1AE97BAD-F576-4336-A510-388E6942CDAC}" type="sibTrans" cxnId="{95C3269C-8E66-454E-90E4-64EBD4DB49A5}">
      <dgm:prSet/>
      <dgm:spPr/>
      <dgm:t>
        <a:bodyPr/>
        <a:lstStyle/>
        <a:p>
          <a:endParaRPr lang="en-US"/>
        </a:p>
      </dgm:t>
    </dgm:pt>
    <dgm:pt modelId="{E12CEE09-DEBB-4435-B911-A40A12F7930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a:latin typeface="Calibri" pitchFamily="34" charset="0"/>
              <a:cs typeface="Calibri" pitchFamily="34" charset="0"/>
            </a:rPr>
            <a:t>Clustering</a:t>
          </a:r>
        </a:p>
      </dgm:t>
    </dgm:pt>
    <dgm:pt modelId="{A642C0CA-D97F-4EA3-928C-13F990F569A1}" type="parTrans" cxnId="{751DC194-11AC-4068-BA1C-4404C839BDBA}">
      <dgm:prSet/>
      <dgm:spPr/>
      <dgm:t>
        <a:bodyPr/>
        <a:lstStyle/>
        <a:p>
          <a:endParaRPr lang="en-US"/>
        </a:p>
      </dgm:t>
    </dgm:pt>
    <dgm:pt modelId="{CF3DF39F-9248-4761-840A-28F131DA740D}" type="sibTrans" cxnId="{751DC194-11AC-4068-BA1C-4404C839BDBA}">
      <dgm:prSet/>
      <dgm:spPr/>
      <dgm:t>
        <a:bodyPr/>
        <a:lstStyle/>
        <a:p>
          <a:endParaRPr lang="en-US"/>
        </a:p>
      </dgm:t>
    </dgm:pt>
    <dgm:pt modelId="{5FC74589-1769-4EB4-9E51-9D82632D2E02}">
      <dgm:prSet phldrT="[Text]" custT="1"/>
      <dgm:spPr/>
      <dgm:t>
        <a:bodyPr/>
        <a:lstStyle/>
        <a:p>
          <a:r>
            <a:rPr lang="en-US" sz="2400" b="1" dirty="0"/>
            <a:t>Graph </a:t>
          </a:r>
          <a:br>
            <a:rPr lang="en-US" sz="2400" b="1" dirty="0"/>
          </a:br>
          <a:r>
            <a:rPr lang="en-US" sz="2400" b="1" dirty="0"/>
            <a:t>data</a:t>
          </a:r>
        </a:p>
      </dgm:t>
    </dgm:pt>
    <dgm:pt modelId="{4D0CCF7E-4481-42D2-95B3-0CB4029368E1}" type="parTrans" cxnId="{EA2FD3B8-722B-4877-B8F1-EEA7710C1B84}">
      <dgm:prSet/>
      <dgm:spPr/>
      <dgm:t>
        <a:bodyPr/>
        <a:lstStyle/>
        <a:p>
          <a:endParaRPr lang="en-US"/>
        </a:p>
      </dgm:t>
    </dgm:pt>
    <dgm:pt modelId="{8EB806C9-A9BC-450F-B9C3-AC2ED6D3AF68}" type="sibTrans" cxnId="{EA2FD3B8-722B-4877-B8F1-EEA7710C1B84}">
      <dgm:prSet/>
      <dgm:spPr/>
      <dgm:t>
        <a:bodyPr/>
        <a:lstStyle/>
        <a:p>
          <a:endParaRPr lang="en-US"/>
        </a:p>
      </dgm:t>
    </dgm:pt>
    <dgm:pt modelId="{B8FE7A32-1B20-4D46-8242-6C91907A490E}">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b="1" dirty="0">
              <a:latin typeface="Calibri" pitchFamily="34" charset="0"/>
              <a:cs typeface="Calibri" pitchFamily="34" charset="0"/>
            </a:rPr>
            <a:t>PageRank, </a:t>
          </a:r>
          <a:r>
            <a:rPr lang="en-US" sz="1800" dirty="0" err="1">
              <a:latin typeface="Calibri" pitchFamily="34" charset="0"/>
              <a:cs typeface="Calibri" pitchFamily="34" charset="0"/>
            </a:rPr>
            <a:t>SimRank</a:t>
          </a:r>
          <a:endParaRPr lang="en-US" sz="1800" dirty="0">
            <a:latin typeface="Calibri" pitchFamily="34" charset="0"/>
            <a:cs typeface="Calibri" pitchFamily="34" charset="0"/>
          </a:endParaRPr>
        </a:p>
      </dgm:t>
    </dgm:pt>
    <dgm:pt modelId="{86CD367E-951E-4F4B-BFC7-6603B931690A}" type="parTrans" cxnId="{35679A9F-A9C0-40B5-BA5C-B5D89AD516EE}">
      <dgm:prSet/>
      <dgm:spPr/>
      <dgm:t>
        <a:bodyPr/>
        <a:lstStyle/>
        <a:p>
          <a:endParaRPr lang="en-US"/>
        </a:p>
      </dgm:t>
    </dgm:pt>
    <dgm:pt modelId="{03DB6E86-A49B-4AF5-9791-CBACA4C5335D}" type="sibTrans" cxnId="{35679A9F-A9C0-40B5-BA5C-B5D89AD516EE}">
      <dgm:prSet/>
      <dgm:spPr/>
      <dgm:t>
        <a:bodyPr/>
        <a:lstStyle/>
        <a:p>
          <a:endParaRPr lang="en-US"/>
        </a:p>
      </dgm:t>
    </dgm:pt>
    <dgm:pt modelId="{EFD7AB2D-81E2-448E-B54E-4F3622AF7EF9}">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Community Detection</a:t>
          </a:r>
        </a:p>
      </dgm:t>
    </dgm:pt>
    <dgm:pt modelId="{36574C9A-C9D9-41B3-A499-07AB4199CF7F}" type="parTrans" cxnId="{E8E1CBC2-E886-44D5-B930-C0A4D16118C4}">
      <dgm:prSet/>
      <dgm:spPr/>
      <dgm:t>
        <a:bodyPr/>
        <a:lstStyle/>
        <a:p>
          <a:endParaRPr lang="en-US"/>
        </a:p>
      </dgm:t>
    </dgm:pt>
    <dgm:pt modelId="{0FFBD1E1-7F1E-48F7-8092-88463CF1F65B}" type="sibTrans" cxnId="{E8E1CBC2-E886-44D5-B930-C0A4D16118C4}">
      <dgm:prSet/>
      <dgm:spPr/>
      <dgm:t>
        <a:bodyPr/>
        <a:lstStyle/>
        <a:p>
          <a:endParaRPr lang="en-US"/>
        </a:p>
      </dgm:t>
    </dgm:pt>
    <dgm:pt modelId="{A0A9AC20-5EC1-4862-BFC8-870928838544}">
      <dgm:prSet phldrT="[Text]" custT="1"/>
      <dgm:spPr/>
      <dgm:t>
        <a:bodyPr/>
        <a:lstStyle/>
        <a:p>
          <a:r>
            <a:rPr lang="en-US" sz="2400" b="1" dirty="0"/>
            <a:t>Infinite </a:t>
          </a:r>
          <a:br>
            <a:rPr lang="en-US" sz="2400" b="1" dirty="0"/>
          </a:br>
          <a:r>
            <a:rPr lang="en-US" sz="2400" b="1" dirty="0"/>
            <a:t>data</a:t>
          </a:r>
        </a:p>
      </dgm:t>
    </dgm:pt>
    <dgm:pt modelId="{69D52F25-6ACE-45DA-A9E8-1893E3A26C8C}" type="parTrans" cxnId="{E39A2E7D-4B01-443C-A093-8728A9F528A1}">
      <dgm:prSet/>
      <dgm:spPr/>
      <dgm:t>
        <a:bodyPr/>
        <a:lstStyle/>
        <a:p>
          <a:endParaRPr lang="en-US"/>
        </a:p>
      </dgm:t>
    </dgm:pt>
    <dgm:pt modelId="{FF5EAA6B-D3D9-4221-A79F-E9B4930D1CEF}" type="sibTrans" cxnId="{E39A2E7D-4B01-443C-A093-8728A9F528A1}">
      <dgm:prSet/>
      <dgm:spPr/>
      <dgm:t>
        <a:bodyPr/>
        <a:lstStyle/>
        <a:p>
          <a:endParaRPr lang="en-US"/>
        </a:p>
      </dgm:t>
    </dgm:pt>
    <dgm:pt modelId="{6856B0CF-FE68-485F-BF49-CA4A93F4F38C}">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Filtering data streams</a:t>
          </a:r>
        </a:p>
      </dgm:t>
    </dgm:pt>
    <dgm:pt modelId="{B52856D9-283B-499D-AE83-3A1B0694F8DA}" type="parTrans" cxnId="{1151B3DC-BFA5-46C2-A674-0EE40A938C5A}">
      <dgm:prSet/>
      <dgm:spPr/>
      <dgm:t>
        <a:bodyPr/>
        <a:lstStyle/>
        <a:p>
          <a:endParaRPr lang="en-US"/>
        </a:p>
      </dgm:t>
    </dgm:pt>
    <dgm:pt modelId="{60145AD2-C0A0-4426-8839-F8800D94963F}" type="sibTrans" cxnId="{1151B3DC-BFA5-46C2-A674-0EE40A938C5A}">
      <dgm:prSet/>
      <dgm:spPr/>
      <dgm:t>
        <a:bodyPr/>
        <a:lstStyle/>
        <a:p>
          <a:endParaRPr lang="en-US"/>
        </a:p>
      </dgm:t>
    </dgm:pt>
    <dgm:pt modelId="{5DA147F9-347F-4A9B-99C6-4679CBA742BD}">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Web advertising</a:t>
          </a:r>
        </a:p>
      </dgm:t>
    </dgm:pt>
    <dgm:pt modelId="{0DD651B9-CD26-4B12-B47E-A345F5C781A5}" type="parTrans" cxnId="{D2E71B6A-2ED0-4063-83D4-B7F1634C0332}">
      <dgm:prSet/>
      <dgm:spPr/>
      <dgm:t>
        <a:bodyPr/>
        <a:lstStyle/>
        <a:p>
          <a:endParaRPr lang="en-US"/>
        </a:p>
      </dgm:t>
    </dgm:pt>
    <dgm:pt modelId="{A279CC5C-DF39-4624-BFA5-ADC04410EA91}" type="sibTrans" cxnId="{D2E71B6A-2ED0-4063-83D4-B7F1634C0332}">
      <dgm:prSet/>
      <dgm:spPr/>
      <dgm:t>
        <a:bodyPr/>
        <a:lstStyle/>
        <a:p>
          <a:endParaRPr lang="en-US"/>
        </a:p>
      </dgm:t>
    </dgm:pt>
    <dgm:pt modelId="{91B14D9B-61DF-4421-AF43-318BB0021BDF}">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800" dirty="0">
              <a:latin typeface="Calibri" pitchFamily="34" charset="0"/>
              <a:cs typeface="Calibri" pitchFamily="34" charset="0"/>
            </a:rPr>
            <a:t>Dimensionality reduction</a:t>
          </a:r>
        </a:p>
      </dgm:t>
    </dgm:pt>
    <dgm:pt modelId="{6B1A9D79-1E1A-438E-9974-41204E573EDC}" type="parTrans" cxnId="{CDF2CC16-ED87-4552-8B18-DAAA2A151437}">
      <dgm:prSet/>
      <dgm:spPr/>
      <dgm:t>
        <a:bodyPr/>
        <a:lstStyle/>
        <a:p>
          <a:endParaRPr lang="en-US"/>
        </a:p>
      </dgm:t>
    </dgm:pt>
    <dgm:pt modelId="{5E874D73-6215-4109-909C-386CFCBBE123}" type="sibTrans" cxnId="{CDF2CC16-ED87-4552-8B18-DAAA2A151437}">
      <dgm:prSet/>
      <dgm:spPr/>
      <dgm:t>
        <a:bodyPr/>
        <a:lstStyle/>
        <a:p>
          <a:endParaRPr lang="en-US"/>
        </a:p>
      </dgm:t>
    </dgm:pt>
    <dgm:pt modelId="{FF0CDCCC-6F78-4064-A419-5EC5C753206F}">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1800" dirty="0">
              <a:latin typeface="Calibri" pitchFamily="34" charset="0"/>
              <a:cs typeface="Calibri" pitchFamily="34" charset="0"/>
            </a:rPr>
            <a:t>Spam Detection</a:t>
          </a:r>
        </a:p>
      </dgm:t>
    </dgm:pt>
    <dgm:pt modelId="{C96EA5C7-A653-4A83-8F75-8585A07C9C8F}" type="parTrans" cxnId="{CD174D1A-F576-42A5-8360-9F1F6FB5C8D5}">
      <dgm:prSet/>
      <dgm:spPr/>
      <dgm:t>
        <a:bodyPr/>
        <a:lstStyle/>
        <a:p>
          <a:endParaRPr lang="en-US"/>
        </a:p>
      </dgm:t>
    </dgm:pt>
    <dgm:pt modelId="{8E668476-E60C-485B-B9C7-8F9496C26DF3}" type="sibTrans" cxnId="{CD174D1A-F576-42A5-8360-9F1F6FB5C8D5}">
      <dgm:prSet/>
      <dgm:spPr/>
      <dgm:t>
        <a:bodyPr/>
        <a:lstStyle/>
        <a:p>
          <a:endParaRPr lang="en-US"/>
        </a:p>
      </dgm:t>
    </dgm:pt>
    <dgm:pt modelId="{06D87D35-A66C-427C-B6DB-AF958D65D6B3}">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800" dirty="0">
              <a:latin typeface="Calibri" pitchFamily="34" charset="0"/>
              <a:cs typeface="Calibri" pitchFamily="34" charset="0"/>
            </a:rPr>
            <a:t>Queries on streams</a:t>
          </a:r>
        </a:p>
      </dgm:t>
    </dgm:pt>
    <dgm:pt modelId="{9A4B31E9-014C-4B63-A219-5A63A8ACB829}" type="parTrans" cxnId="{03033C8E-546A-4636-B996-DCA3A7F5D692}">
      <dgm:prSet/>
      <dgm:spPr/>
      <dgm:t>
        <a:bodyPr/>
        <a:lstStyle/>
        <a:p>
          <a:endParaRPr lang="en-US"/>
        </a:p>
      </dgm:t>
    </dgm:pt>
    <dgm:pt modelId="{AC1F3899-4696-4923-97F3-8D3FBB96254A}" type="sibTrans" cxnId="{03033C8E-546A-4636-B996-DCA3A7F5D692}">
      <dgm:prSet/>
      <dgm:spPr/>
      <dgm:t>
        <a:bodyPr/>
        <a:lstStyle/>
        <a:p>
          <a:endParaRPr lang="en-US"/>
        </a:p>
      </dgm:t>
    </dgm:pt>
    <dgm:pt modelId="{EA22DC01-B1C3-4425-86ED-5B66953397A8}">
      <dgm:prSet phldrT="[Text]" custT="1"/>
      <dgm:spPr/>
      <dgm:t>
        <a:bodyPr/>
        <a:lstStyle/>
        <a:p>
          <a:r>
            <a:rPr lang="en-US" sz="2400" b="1" dirty="0"/>
            <a:t>Machine learning</a:t>
          </a:r>
        </a:p>
      </dgm:t>
    </dgm:pt>
    <dgm:pt modelId="{5D0A80B1-3E50-448A-A64D-AD1355ED3022}" type="parTrans" cxnId="{6DB72DBE-E82A-47EF-ACEA-E04B7B517F26}">
      <dgm:prSet/>
      <dgm:spPr/>
      <dgm:t>
        <a:bodyPr/>
        <a:lstStyle/>
        <a:p>
          <a:endParaRPr lang="en-US"/>
        </a:p>
      </dgm:t>
    </dgm:pt>
    <dgm:pt modelId="{A9D991C7-41FC-48B5-87C1-98EB407695FE}" type="sibTrans" cxnId="{6DB72DBE-E82A-47EF-ACEA-E04B7B517F26}">
      <dgm:prSet/>
      <dgm:spPr/>
      <dgm:t>
        <a:bodyPr/>
        <a:lstStyle/>
        <a:p>
          <a:endParaRPr lang="en-US"/>
        </a:p>
      </dgm:t>
    </dgm:pt>
    <dgm:pt modelId="{BC15291E-510A-4A20-8D69-B0F2ACBA3CC6}">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SVM</a:t>
          </a:r>
        </a:p>
      </dgm:t>
    </dgm:pt>
    <dgm:pt modelId="{DDAF1636-99A0-4E4C-BF8B-7A50EC838E24}" type="parTrans" cxnId="{53D00FBE-0B8C-44B8-BD7B-FF723D810987}">
      <dgm:prSet/>
      <dgm:spPr/>
      <dgm:t>
        <a:bodyPr/>
        <a:lstStyle/>
        <a:p>
          <a:endParaRPr lang="en-US"/>
        </a:p>
      </dgm:t>
    </dgm:pt>
    <dgm:pt modelId="{25F65FF3-A145-4450-BC4A-2BD6189C0F89}" type="sibTrans" cxnId="{53D00FBE-0B8C-44B8-BD7B-FF723D810987}">
      <dgm:prSet/>
      <dgm:spPr/>
      <dgm:t>
        <a:bodyPr/>
        <a:lstStyle/>
        <a:p>
          <a:endParaRPr lang="en-US"/>
        </a:p>
      </dgm:t>
    </dgm:pt>
    <dgm:pt modelId="{86AB53FA-67D7-4EE7-8555-3EE8EB6FA4C8}">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Decision Trees</a:t>
          </a:r>
        </a:p>
      </dgm:t>
    </dgm:pt>
    <dgm:pt modelId="{EA03EBDD-B26B-4044-993F-F3F8F5C83B54}" type="parTrans" cxnId="{6723F50B-AA47-4273-81EA-65E1F5EA34FA}">
      <dgm:prSet/>
      <dgm:spPr/>
      <dgm:t>
        <a:bodyPr/>
        <a:lstStyle/>
        <a:p>
          <a:endParaRPr lang="en-US"/>
        </a:p>
      </dgm:t>
    </dgm:pt>
    <dgm:pt modelId="{AD9FF113-925C-46F3-AC17-3E3C7A57FE37}" type="sibTrans" cxnId="{6723F50B-AA47-4273-81EA-65E1F5EA34FA}">
      <dgm:prSet/>
      <dgm:spPr/>
      <dgm:t>
        <a:bodyPr/>
        <a:lstStyle/>
        <a:p>
          <a:endParaRPr lang="en-US"/>
        </a:p>
      </dgm:t>
    </dgm:pt>
    <dgm:pt modelId="{67EC18BA-DB21-4AAD-BE8A-067C85A9B73E}">
      <dgm:prSet phldrT="[Text]" custT="1">
        <dgm:style>
          <a:lnRef idx="0">
            <a:schemeClr val="accent5"/>
          </a:lnRef>
          <a:fillRef idx="3">
            <a:schemeClr val="accent5"/>
          </a:fillRef>
          <a:effectRef idx="3">
            <a:schemeClr val="accent5"/>
          </a:effectRef>
          <a:fontRef idx="minor">
            <a:schemeClr val="lt1"/>
          </a:fontRef>
        </dgm:style>
      </dgm:prSet>
      <dgm:spPr/>
      <dgm:t>
        <a:bodyPr/>
        <a:lstStyle/>
        <a:p>
          <a:r>
            <a:rPr lang="en-US" sz="1800" dirty="0">
              <a:latin typeface="Calibri" pitchFamily="34" charset="0"/>
              <a:cs typeface="Calibri" pitchFamily="34" charset="0"/>
            </a:rPr>
            <a:t>Perceptron, </a:t>
          </a:r>
          <a:r>
            <a:rPr lang="en-US" sz="1800" dirty="0" err="1">
              <a:latin typeface="Calibri" pitchFamily="34" charset="0"/>
              <a:cs typeface="Calibri" pitchFamily="34" charset="0"/>
            </a:rPr>
            <a:t>kNN</a:t>
          </a:r>
          <a:endParaRPr lang="en-US" sz="1800" dirty="0">
            <a:latin typeface="Calibri" pitchFamily="34" charset="0"/>
            <a:cs typeface="Calibri" pitchFamily="34" charset="0"/>
          </a:endParaRPr>
        </a:p>
      </dgm:t>
    </dgm:pt>
    <dgm:pt modelId="{8918E5B2-4513-4EC4-8164-E88158F78E11}" type="parTrans" cxnId="{090367F2-2F9D-429E-8090-D374C3282399}">
      <dgm:prSet/>
      <dgm:spPr/>
      <dgm:t>
        <a:bodyPr/>
        <a:lstStyle/>
        <a:p>
          <a:endParaRPr lang="en-US"/>
        </a:p>
      </dgm:t>
    </dgm:pt>
    <dgm:pt modelId="{FAC02AF5-6F72-4EED-98CA-D68C7F3B5D5A}" type="sibTrans" cxnId="{090367F2-2F9D-429E-8090-D374C3282399}">
      <dgm:prSet/>
      <dgm:spPr/>
      <dgm:t>
        <a:bodyPr/>
        <a:lstStyle/>
        <a:p>
          <a:endParaRPr lang="en-US"/>
        </a:p>
      </dgm:t>
    </dgm:pt>
    <dgm:pt modelId="{7D17D413-1C96-46A5-9E85-72C6636AE3C5}">
      <dgm:prSet phldrT="[Text]" custT="1"/>
      <dgm:spPr/>
      <dgm:t>
        <a:bodyPr/>
        <a:lstStyle/>
        <a:p>
          <a:r>
            <a:rPr lang="en-US" sz="2400" b="1" dirty="0"/>
            <a:t>Apps</a:t>
          </a:r>
        </a:p>
      </dgm:t>
    </dgm:pt>
    <dgm:pt modelId="{91A59BF2-53A7-4244-ADC4-8913701DE4BA}" type="parTrans" cxnId="{D9E35F5C-9C04-4B00-BAD8-AD36F1DD39DE}">
      <dgm:prSet/>
      <dgm:spPr/>
      <dgm:t>
        <a:bodyPr/>
        <a:lstStyle/>
        <a:p>
          <a:endParaRPr lang="en-US"/>
        </a:p>
      </dgm:t>
    </dgm:pt>
    <dgm:pt modelId="{06AA36B4-E14B-4E14-B273-C8197A0B582E}" type="sibTrans" cxnId="{D9E35F5C-9C04-4B00-BAD8-AD36F1DD39DE}">
      <dgm:prSet/>
      <dgm:spPr/>
      <dgm:t>
        <a:bodyPr/>
        <a:lstStyle/>
        <a:p>
          <a:endParaRPr lang="en-US"/>
        </a:p>
      </dgm:t>
    </dgm:pt>
    <dgm:pt modelId="{A9A35E3D-01EA-46C6-AED8-865E91E9D6C9}">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Recommender systems</a:t>
          </a:r>
        </a:p>
      </dgm:t>
    </dgm:pt>
    <dgm:pt modelId="{0C34515A-9947-4AC4-8E07-6D77FB8F1E95}" type="parTrans" cxnId="{5018CE96-E6CC-471E-9B9C-30F70F6B8CE7}">
      <dgm:prSet/>
      <dgm:spPr/>
      <dgm:t>
        <a:bodyPr/>
        <a:lstStyle/>
        <a:p>
          <a:endParaRPr lang="en-US"/>
        </a:p>
      </dgm:t>
    </dgm:pt>
    <dgm:pt modelId="{3C0EBF76-BD27-4964-B79F-79CC6413DFD1}" type="sibTrans" cxnId="{5018CE96-E6CC-471E-9B9C-30F70F6B8CE7}">
      <dgm:prSet/>
      <dgm:spPr/>
      <dgm:t>
        <a:bodyPr/>
        <a:lstStyle/>
        <a:p>
          <a:endParaRPr lang="en-US"/>
        </a:p>
      </dgm:t>
    </dgm:pt>
    <dgm:pt modelId="{A5325020-A43F-4DC5-B91A-865612236E1B}">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Association Rules</a:t>
          </a:r>
        </a:p>
      </dgm:t>
    </dgm:pt>
    <dgm:pt modelId="{B397B1E6-BB15-4DF4-B38A-02A5DF7C7E5D}" type="parTrans" cxnId="{0949B049-F928-4520-A037-C172C962E0C9}">
      <dgm:prSet/>
      <dgm:spPr/>
      <dgm:t>
        <a:bodyPr/>
        <a:lstStyle/>
        <a:p>
          <a:endParaRPr lang="en-US"/>
        </a:p>
      </dgm:t>
    </dgm:pt>
    <dgm:pt modelId="{E5885318-4367-4D45-A1BC-C2768E0C5F2B}" type="sibTrans" cxnId="{0949B049-F928-4520-A037-C172C962E0C9}">
      <dgm:prSet/>
      <dgm:spPr/>
      <dgm:t>
        <a:bodyPr/>
        <a:lstStyle/>
        <a:p>
          <a:endParaRPr lang="en-US"/>
        </a:p>
      </dgm:t>
    </dgm:pt>
    <dgm:pt modelId="{63784350-6FB5-4F39-A0AA-A76D20385A1A}">
      <dgm:prSet phldrT="[Text]" custT="1">
        <dgm:style>
          <a:lnRef idx="0">
            <a:schemeClr val="accent6"/>
          </a:lnRef>
          <a:fillRef idx="3">
            <a:schemeClr val="accent6"/>
          </a:fillRef>
          <a:effectRef idx="3">
            <a:schemeClr val="accent6"/>
          </a:effectRef>
          <a:fontRef idx="minor">
            <a:schemeClr val="lt1"/>
          </a:fontRef>
        </dgm:style>
      </dgm:prSet>
      <dgm:spPr>
        <a:solidFill>
          <a:srgbClr val="333399"/>
        </a:solidFill>
      </dgm:spPr>
      <dgm:t>
        <a:bodyPr/>
        <a:lstStyle/>
        <a:p>
          <a:r>
            <a:rPr lang="en-US" sz="1800" dirty="0">
              <a:latin typeface="Calibri" pitchFamily="34" charset="0"/>
              <a:cs typeface="Calibri" pitchFamily="34" charset="0"/>
            </a:rPr>
            <a:t>Duplicate document detection</a:t>
          </a:r>
        </a:p>
      </dgm:t>
    </dgm:pt>
    <dgm:pt modelId="{02F99CF5-BE6F-4557-8BB4-68B7181CCBA5}" type="parTrans" cxnId="{CDAE2543-0EE1-4B34-B52E-A8EEEA699492}">
      <dgm:prSet/>
      <dgm:spPr/>
      <dgm:t>
        <a:bodyPr/>
        <a:lstStyle/>
        <a:p>
          <a:endParaRPr lang="en-US"/>
        </a:p>
      </dgm:t>
    </dgm:pt>
    <dgm:pt modelId="{E47CBEBB-6EFF-43F4-952B-B6C93B5E9493}" type="sibTrans" cxnId="{CDAE2543-0EE1-4B34-B52E-A8EEEA699492}">
      <dgm:prSet/>
      <dgm:spPr/>
      <dgm:t>
        <a:bodyPr/>
        <a:lstStyle/>
        <a:p>
          <a:endParaRPr lang="en-US"/>
        </a:p>
      </dgm:t>
    </dgm:pt>
    <dgm:pt modelId="{5473F14B-8F21-412E-B8DE-EADF32D6F521}" type="pres">
      <dgm:prSet presAssocID="{7DAF4A99-25E1-44F9-90C0-EA66CF00B3B6}" presName="theList" presStyleCnt="0">
        <dgm:presLayoutVars>
          <dgm:dir/>
          <dgm:animLvl val="lvl"/>
          <dgm:resizeHandles val="exact"/>
        </dgm:presLayoutVars>
      </dgm:prSet>
      <dgm:spPr/>
    </dgm:pt>
    <dgm:pt modelId="{C0D74A84-CA9B-4A55-82D3-C4473BCAB74F}" type="pres">
      <dgm:prSet presAssocID="{B28448BA-C9A8-43EB-A9DB-A0137196E3B9}" presName="compNode" presStyleCnt="0"/>
      <dgm:spPr/>
    </dgm:pt>
    <dgm:pt modelId="{F5FB40AB-A8F0-43CC-AED2-A0B6D3491F03}" type="pres">
      <dgm:prSet presAssocID="{B28448BA-C9A8-43EB-A9DB-A0137196E3B9}" presName="aNode" presStyleLbl="bgShp" presStyleIdx="0" presStyleCnt="5"/>
      <dgm:spPr/>
    </dgm:pt>
    <dgm:pt modelId="{189EA2CD-99B4-4604-BDBC-34AEB91058A9}" type="pres">
      <dgm:prSet presAssocID="{B28448BA-C9A8-43EB-A9DB-A0137196E3B9}" presName="textNode" presStyleLbl="bgShp" presStyleIdx="0" presStyleCnt="5"/>
      <dgm:spPr/>
    </dgm:pt>
    <dgm:pt modelId="{051CD919-C14E-4FF7-A82B-674D57B30AF8}" type="pres">
      <dgm:prSet presAssocID="{B28448BA-C9A8-43EB-A9DB-A0137196E3B9}" presName="compChildNode" presStyleCnt="0"/>
      <dgm:spPr/>
    </dgm:pt>
    <dgm:pt modelId="{151EFC3A-4B26-48D8-87A4-D28DC0264B02}" type="pres">
      <dgm:prSet presAssocID="{B28448BA-C9A8-43EB-A9DB-A0137196E3B9}" presName="theInnerList" presStyleCnt="0"/>
      <dgm:spPr/>
    </dgm:pt>
    <dgm:pt modelId="{D6B8C86D-B5C5-4707-BB1C-60E6EB9E4EBA}" type="pres">
      <dgm:prSet presAssocID="{E9F388D8-C9C2-45F4-B532-779E8C2CB5E8}" presName="childNode" presStyleLbl="node1" presStyleIdx="0" presStyleCnt="15">
        <dgm:presLayoutVars>
          <dgm:bulletEnabled val="1"/>
        </dgm:presLayoutVars>
      </dgm:prSet>
      <dgm:spPr/>
    </dgm:pt>
    <dgm:pt modelId="{FEA7308F-F292-4734-BC92-11C7BB5AF5E5}" type="pres">
      <dgm:prSet presAssocID="{E9F388D8-C9C2-45F4-B532-779E8C2CB5E8}" presName="aSpace2" presStyleCnt="0"/>
      <dgm:spPr/>
    </dgm:pt>
    <dgm:pt modelId="{20F65450-B565-4F6E-8CBD-65CD2502E3B0}" type="pres">
      <dgm:prSet presAssocID="{E12CEE09-DEBB-4435-B911-A40A12F7930D}" presName="childNode" presStyleLbl="node1" presStyleIdx="1" presStyleCnt="15">
        <dgm:presLayoutVars>
          <dgm:bulletEnabled val="1"/>
        </dgm:presLayoutVars>
      </dgm:prSet>
      <dgm:spPr/>
    </dgm:pt>
    <dgm:pt modelId="{1943ED51-E95A-4F6E-A717-80400DEEEE20}" type="pres">
      <dgm:prSet presAssocID="{E12CEE09-DEBB-4435-B911-A40A12F7930D}" presName="aSpace2" presStyleCnt="0"/>
      <dgm:spPr/>
    </dgm:pt>
    <dgm:pt modelId="{80F88CB8-4B64-4172-B897-E8F8383812F7}" type="pres">
      <dgm:prSet presAssocID="{91B14D9B-61DF-4421-AF43-318BB0021BDF}" presName="childNode" presStyleLbl="node1" presStyleIdx="2" presStyleCnt="15">
        <dgm:presLayoutVars>
          <dgm:bulletEnabled val="1"/>
        </dgm:presLayoutVars>
      </dgm:prSet>
      <dgm:spPr/>
    </dgm:pt>
    <dgm:pt modelId="{DC9EA69A-B885-4DA4-818F-1748672594CF}" type="pres">
      <dgm:prSet presAssocID="{B28448BA-C9A8-43EB-A9DB-A0137196E3B9}" presName="aSpace" presStyleCnt="0"/>
      <dgm:spPr/>
    </dgm:pt>
    <dgm:pt modelId="{3A6F3D38-6FA6-469E-B3C3-234BD62E4CCA}" type="pres">
      <dgm:prSet presAssocID="{5FC74589-1769-4EB4-9E51-9D82632D2E02}" presName="compNode" presStyleCnt="0"/>
      <dgm:spPr/>
    </dgm:pt>
    <dgm:pt modelId="{C1CD2EAA-2E66-4BDA-BB6E-F99B46E1B919}" type="pres">
      <dgm:prSet presAssocID="{5FC74589-1769-4EB4-9E51-9D82632D2E02}" presName="aNode" presStyleLbl="bgShp" presStyleIdx="1" presStyleCnt="5"/>
      <dgm:spPr/>
    </dgm:pt>
    <dgm:pt modelId="{727186A0-986E-40DF-85B7-ACC6191E0924}" type="pres">
      <dgm:prSet presAssocID="{5FC74589-1769-4EB4-9E51-9D82632D2E02}" presName="textNode" presStyleLbl="bgShp" presStyleIdx="1" presStyleCnt="5"/>
      <dgm:spPr/>
    </dgm:pt>
    <dgm:pt modelId="{F4329E4E-5431-4760-B147-9E77700EF61A}" type="pres">
      <dgm:prSet presAssocID="{5FC74589-1769-4EB4-9E51-9D82632D2E02}" presName="compChildNode" presStyleCnt="0"/>
      <dgm:spPr/>
    </dgm:pt>
    <dgm:pt modelId="{B5C22EF8-EBFA-4704-BF77-C1B26E178B0D}" type="pres">
      <dgm:prSet presAssocID="{5FC74589-1769-4EB4-9E51-9D82632D2E02}" presName="theInnerList" presStyleCnt="0"/>
      <dgm:spPr/>
    </dgm:pt>
    <dgm:pt modelId="{EFE71110-9F14-440A-945D-9BFF90054013}" type="pres">
      <dgm:prSet presAssocID="{B8FE7A32-1B20-4D46-8242-6C91907A490E}" presName="childNode" presStyleLbl="node1" presStyleIdx="3" presStyleCnt="15">
        <dgm:presLayoutVars>
          <dgm:bulletEnabled val="1"/>
        </dgm:presLayoutVars>
      </dgm:prSet>
      <dgm:spPr/>
    </dgm:pt>
    <dgm:pt modelId="{35EA0CEB-E637-4D3C-96EF-C8D3B04060F2}" type="pres">
      <dgm:prSet presAssocID="{B8FE7A32-1B20-4D46-8242-6C91907A490E}" presName="aSpace2" presStyleCnt="0"/>
      <dgm:spPr/>
    </dgm:pt>
    <dgm:pt modelId="{9E190C18-AEDE-45E1-8A46-924B1190ACB6}" type="pres">
      <dgm:prSet presAssocID="{EFD7AB2D-81E2-448E-B54E-4F3622AF7EF9}" presName="childNode" presStyleLbl="node1" presStyleIdx="4" presStyleCnt="15">
        <dgm:presLayoutVars>
          <dgm:bulletEnabled val="1"/>
        </dgm:presLayoutVars>
      </dgm:prSet>
      <dgm:spPr/>
    </dgm:pt>
    <dgm:pt modelId="{1E1AD27B-2438-4D0B-AB02-AF912F764D09}" type="pres">
      <dgm:prSet presAssocID="{EFD7AB2D-81E2-448E-B54E-4F3622AF7EF9}" presName="aSpace2" presStyleCnt="0"/>
      <dgm:spPr/>
    </dgm:pt>
    <dgm:pt modelId="{EB498954-62A4-422D-9DE3-1FA74DD1D37F}" type="pres">
      <dgm:prSet presAssocID="{FF0CDCCC-6F78-4064-A419-5EC5C753206F}" presName="childNode" presStyleLbl="node1" presStyleIdx="5" presStyleCnt="15">
        <dgm:presLayoutVars>
          <dgm:bulletEnabled val="1"/>
        </dgm:presLayoutVars>
      </dgm:prSet>
      <dgm:spPr/>
    </dgm:pt>
    <dgm:pt modelId="{BB3C6D49-326B-48DE-AC1D-9DC877BB01DD}" type="pres">
      <dgm:prSet presAssocID="{5FC74589-1769-4EB4-9E51-9D82632D2E02}" presName="aSpace" presStyleCnt="0"/>
      <dgm:spPr/>
    </dgm:pt>
    <dgm:pt modelId="{EF090B29-38A2-4F08-90FA-7BB67BE8B3E2}" type="pres">
      <dgm:prSet presAssocID="{A0A9AC20-5EC1-4862-BFC8-870928838544}" presName="compNode" presStyleCnt="0"/>
      <dgm:spPr/>
    </dgm:pt>
    <dgm:pt modelId="{9A6AB0E7-12CE-4F4C-9194-CFD62AA0E26B}" type="pres">
      <dgm:prSet presAssocID="{A0A9AC20-5EC1-4862-BFC8-870928838544}" presName="aNode" presStyleLbl="bgShp" presStyleIdx="2" presStyleCnt="5"/>
      <dgm:spPr/>
    </dgm:pt>
    <dgm:pt modelId="{4735A497-84C1-49AD-B2D7-A0E2E20F2536}" type="pres">
      <dgm:prSet presAssocID="{A0A9AC20-5EC1-4862-BFC8-870928838544}" presName="textNode" presStyleLbl="bgShp" presStyleIdx="2" presStyleCnt="5"/>
      <dgm:spPr/>
    </dgm:pt>
    <dgm:pt modelId="{5235814C-D240-476B-A6EA-F820ADA9F290}" type="pres">
      <dgm:prSet presAssocID="{A0A9AC20-5EC1-4862-BFC8-870928838544}" presName="compChildNode" presStyleCnt="0"/>
      <dgm:spPr/>
    </dgm:pt>
    <dgm:pt modelId="{F8C87951-0BEC-442E-BD13-E67FB71AC42B}" type="pres">
      <dgm:prSet presAssocID="{A0A9AC20-5EC1-4862-BFC8-870928838544}" presName="theInnerList" presStyleCnt="0"/>
      <dgm:spPr/>
    </dgm:pt>
    <dgm:pt modelId="{DECF7DEE-4FD4-4CE5-AEDF-10353AC11531}" type="pres">
      <dgm:prSet presAssocID="{6856B0CF-FE68-485F-BF49-CA4A93F4F38C}" presName="childNode" presStyleLbl="node1" presStyleIdx="6" presStyleCnt="15">
        <dgm:presLayoutVars>
          <dgm:bulletEnabled val="1"/>
        </dgm:presLayoutVars>
      </dgm:prSet>
      <dgm:spPr/>
    </dgm:pt>
    <dgm:pt modelId="{739A0DE6-D28A-493F-A1CB-4B3CCAC72873}" type="pres">
      <dgm:prSet presAssocID="{6856B0CF-FE68-485F-BF49-CA4A93F4F38C}" presName="aSpace2" presStyleCnt="0"/>
      <dgm:spPr/>
    </dgm:pt>
    <dgm:pt modelId="{02FBE83C-F7E3-4AC9-9A61-66BF67D7D8B6}" type="pres">
      <dgm:prSet presAssocID="{5DA147F9-347F-4A9B-99C6-4679CBA742BD}" presName="childNode" presStyleLbl="node1" presStyleIdx="7" presStyleCnt="15">
        <dgm:presLayoutVars>
          <dgm:bulletEnabled val="1"/>
        </dgm:presLayoutVars>
      </dgm:prSet>
      <dgm:spPr/>
    </dgm:pt>
    <dgm:pt modelId="{87C5B8B3-4388-4867-AA6C-4B2D717EAAF2}" type="pres">
      <dgm:prSet presAssocID="{5DA147F9-347F-4A9B-99C6-4679CBA742BD}" presName="aSpace2" presStyleCnt="0"/>
      <dgm:spPr/>
    </dgm:pt>
    <dgm:pt modelId="{1EC52667-0754-4666-9083-6E56A0F9B67B}" type="pres">
      <dgm:prSet presAssocID="{06D87D35-A66C-427C-B6DB-AF958D65D6B3}" presName="childNode" presStyleLbl="node1" presStyleIdx="8" presStyleCnt="15">
        <dgm:presLayoutVars>
          <dgm:bulletEnabled val="1"/>
        </dgm:presLayoutVars>
      </dgm:prSet>
      <dgm:spPr/>
    </dgm:pt>
    <dgm:pt modelId="{9C67C073-8031-4FB8-83D0-BB3987979FB7}" type="pres">
      <dgm:prSet presAssocID="{A0A9AC20-5EC1-4862-BFC8-870928838544}" presName="aSpace" presStyleCnt="0"/>
      <dgm:spPr/>
    </dgm:pt>
    <dgm:pt modelId="{3D53649F-3A9D-48AC-B3B4-F9359FF49907}" type="pres">
      <dgm:prSet presAssocID="{EA22DC01-B1C3-4425-86ED-5B66953397A8}" presName="compNode" presStyleCnt="0"/>
      <dgm:spPr/>
    </dgm:pt>
    <dgm:pt modelId="{18B77C7D-672C-4358-9CA6-BD8FA6E2302A}" type="pres">
      <dgm:prSet presAssocID="{EA22DC01-B1C3-4425-86ED-5B66953397A8}" presName="aNode" presStyleLbl="bgShp" presStyleIdx="3" presStyleCnt="5"/>
      <dgm:spPr/>
    </dgm:pt>
    <dgm:pt modelId="{AB95B1F2-DB60-4BC5-81D3-1FA274FF69C7}" type="pres">
      <dgm:prSet presAssocID="{EA22DC01-B1C3-4425-86ED-5B66953397A8}" presName="textNode" presStyleLbl="bgShp" presStyleIdx="3" presStyleCnt="5"/>
      <dgm:spPr/>
    </dgm:pt>
    <dgm:pt modelId="{9D4EF955-0664-47BE-890F-75DA470A2A2E}" type="pres">
      <dgm:prSet presAssocID="{EA22DC01-B1C3-4425-86ED-5B66953397A8}" presName="compChildNode" presStyleCnt="0"/>
      <dgm:spPr/>
    </dgm:pt>
    <dgm:pt modelId="{CCD58064-6258-410C-B1E0-023DF3946A43}" type="pres">
      <dgm:prSet presAssocID="{EA22DC01-B1C3-4425-86ED-5B66953397A8}" presName="theInnerList" presStyleCnt="0"/>
      <dgm:spPr/>
    </dgm:pt>
    <dgm:pt modelId="{204F3481-2F4C-45A5-A0A1-C088684F0126}" type="pres">
      <dgm:prSet presAssocID="{BC15291E-510A-4A20-8D69-B0F2ACBA3CC6}" presName="childNode" presStyleLbl="node1" presStyleIdx="9" presStyleCnt="15">
        <dgm:presLayoutVars>
          <dgm:bulletEnabled val="1"/>
        </dgm:presLayoutVars>
      </dgm:prSet>
      <dgm:spPr/>
    </dgm:pt>
    <dgm:pt modelId="{B768FAA9-E2C4-4A6B-82D8-EF54C53E14D8}" type="pres">
      <dgm:prSet presAssocID="{BC15291E-510A-4A20-8D69-B0F2ACBA3CC6}" presName="aSpace2" presStyleCnt="0"/>
      <dgm:spPr/>
    </dgm:pt>
    <dgm:pt modelId="{0F3CAB81-CF76-498F-9619-BAF8144FA3C3}" type="pres">
      <dgm:prSet presAssocID="{86AB53FA-67D7-4EE7-8555-3EE8EB6FA4C8}" presName="childNode" presStyleLbl="node1" presStyleIdx="10" presStyleCnt="15">
        <dgm:presLayoutVars>
          <dgm:bulletEnabled val="1"/>
        </dgm:presLayoutVars>
      </dgm:prSet>
      <dgm:spPr/>
    </dgm:pt>
    <dgm:pt modelId="{0E0C811E-F3C5-4F24-A485-437F0C0EAD6A}" type="pres">
      <dgm:prSet presAssocID="{86AB53FA-67D7-4EE7-8555-3EE8EB6FA4C8}" presName="aSpace2" presStyleCnt="0"/>
      <dgm:spPr/>
    </dgm:pt>
    <dgm:pt modelId="{80762C44-FA02-441A-8A8D-FC00E4F372F1}" type="pres">
      <dgm:prSet presAssocID="{67EC18BA-DB21-4AAD-BE8A-067C85A9B73E}" presName="childNode" presStyleLbl="node1" presStyleIdx="11" presStyleCnt="15">
        <dgm:presLayoutVars>
          <dgm:bulletEnabled val="1"/>
        </dgm:presLayoutVars>
      </dgm:prSet>
      <dgm:spPr/>
    </dgm:pt>
    <dgm:pt modelId="{1EEF13C7-AF43-4380-A8A5-F72A5D476D05}" type="pres">
      <dgm:prSet presAssocID="{EA22DC01-B1C3-4425-86ED-5B66953397A8}" presName="aSpace" presStyleCnt="0"/>
      <dgm:spPr/>
    </dgm:pt>
    <dgm:pt modelId="{0618492F-D453-4601-9C36-8CE6AA153D1B}" type="pres">
      <dgm:prSet presAssocID="{7D17D413-1C96-46A5-9E85-72C6636AE3C5}" presName="compNode" presStyleCnt="0"/>
      <dgm:spPr/>
    </dgm:pt>
    <dgm:pt modelId="{5A591EE2-4B7B-40DB-B051-D75F7BFEDDD6}" type="pres">
      <dgm:prSet presAssocID="{7D17D413-1C96-46A5-9E85-72C6636AE3C5}" presName="aNode" presStyleLbl="bgShp" presStyleIdx="4" presStyleCnt="5"/>
      <dgm:spPr/>
    </dgm:pt>
    <dgm:pt modelId="{34BAB90F-F3E5-4FFB-A339-2946D1CD0CCB}" type="pres">
      <dgm:prSet presAssocID="{7D17D413-1C96-46A5-9E85-72C6636AE3C5}" presName="textNode" presStyleLbl="bgShp" presStyleIdx="4" presStyleCnt="5"/>
      <dgm:spPr/>
    </dgm:pt>
    <dgm:pt modelId="{BA794F96-F89B-483A-BF3A-9118CA9CCDA4}" type="pres">
      <dgm:prSet presAssocID="{7D17D413-1C96-46A5-9E85-72C6636AE3C5}" presName="compChildNode" presStyleCnt="0"/>
      <dgm:spPr/>
    </dgm:pt>
    <dgm:pt modelId="{76BCF6F8-619E-4477-AF5E-3CC45345624F}" type="pres">
      <dgm:prSet presAssocID="{7D17D413-1C96-46A5-9E85-72C6636AE3C5}" presName="theInnerList" presStyleCnt="0"/>
      <dgm:spPr/>
    </dgm:pt>
    <dgm:pt modelId="{F0B767F2-4C7E-481B-967C-8FE0CB529397}" type="pres">
      <dgm:prSet presAssocID="{A9A35E3D-01EA-46C6-AED8-865E91E9D6C9}" presName="childNode" presStyleLbl="node1" presStyleIdx="12" presStyleCnt="15">
        <dgm:presLayoutVars>
          <dgm:bulletEnabled val="1"/>
        </dgm:presLayoutVars>
      </dgm:prSet>
      <dgm:spPr/>
    </dgm:pt>
    <dgm:pt modelId="{B342BD1C-A54C-4F1C-A099-03A03E61088D}" type="pres">
      <dgm:prSet presAssocID="{A9A35E3D-01EA-46C6-AED8-865E91E9D6C9}" presName="aSpace2" presStyleCnt="0"/>
      <dgm:spPr/>
    </dgm:pt>
    <dgm:pt modelId="{6F277C00-29F7-4ECD-8C97-37788C7BA770}" type="pres">
      <dgm:prSet presAssocID="{A5325020-A43F-4DC5-B91A-865612236E1B}" presName="childNode" presStyleLbl="node1" presStyleIdx="13" presStyleCnt="15">
        <dgm:presLayoutVars>
          <dgm:bulletEnabled val="1"/>
        </dgm:presLayoutVars>
      </dgm:prSet>
      <dgm:spPr/>
    </dgm:pt>
    <dgm:pt modelId="{3945A699-1DD4-41EF-B849-687FF56CB987}" type="pres">
      <dgm:prSet presAssocID="{A5325020-A43F-4DC5-B91A-865612236E1B}" presName="aSpace2" presStyleCnt="0"/>
      <dgm:spPr/>
    </dgm:pt>
    <dgm:pt modelId="{6C9EBB1C-8DC1-467B-832A-DCA29AD54F62}" type="pres">
      <dgm:prSet presAssocID="{63784350-6FB5-4F39-A0AA-A76D20385A1A}" presName="childNode" presStyleLbl="node1" presStyleIdx="14" presStyleCnt="15">
        <dgm:presLayoutVars>
          <dgm:bulletEnabled val="1"/>
        </dgm:presLayoutVars>
      </dgm:prSet>
      <dgm:spPr/>
    </dgm:pt>
  </dgm:ptLst>
  <dgm:cxnLst>
    <dgm:cxn modelId="{83310C06-E6D8-4A66-8B36-DD8FAC93CA4A}" type="presOf" srcId="{B28448BA-C9A8-43EB-A9DB-A0137196E3B9}" destId="{F5FB40AB-A8F0-43CC-AED2-A0B6D3491F03}" srcOrd="0" destOrd="0" presId="urn:microsoft.com/office/officeart/2005/8/layout/lProcess2"/>
    <dgm:cxn modelId="{6723F50B-AA47-4273-81EA-65E1F5EA34FA}" srcId="{EA22DC01-B1C3-4425-86ED-5B66953397A8}" destId="{86AB53FA-67D7-4EE7-8555-3EE8EB6FA4C8}" srcOrd="1" destOrd="0" parTransId="{EA03EBDD-B26B-4044-993F-F3F8F5C83B54}" sibTransId="{AD9FF113-925C-46F3-AC17-3E3C7A57FE37}"/>
    <dgm:cxn modelId="{EF4FBB0E-CCE3-449A-915D-6AC8B78467F3}" type="presOf" srcId="{B28448BA-C9A8-43EB-A9DB-A0137196E3B9}" destId="{189EA2CD-99B4-4604-BDBC-34AEB91058A9}" srcOrd="1" destOrd="0" presId="urn:microsoft.com/office/officeart/2005/8/layout/lProcess2"/>
    <dgm:cxn modelId="{CDF2CC16-ED87-4552-8B18-DAAA2A151437}" srcId="{B28448BA-C9A8-43EB-A9DB-A0137196E3B9}" destId="{91B14D9B-61DF-4421-AF43-318BB0021BDF}" srcOrd="2" destOrd="0" parTransId="{6B1A9D79-1E1A-438E-9974-41204E573EDC}" sibTransId="{5E874D73-6215-4109-909C-386CFCBBE123}"/>
    <dgm:cxn modelId="{CD174D1A-F576-42A5-8360-9F1F6FB5C8D5}" srcId="{5FC74589-1769-4EB4-9E51-9D82632D2E02}" destId="{FF0CDCCC-6F78-4064-A419-5EC5C753206F}" srcOrd="2" destOrd="0" parTransId="{C96EA5C7-A653-4A83-8F75-8585A07C9C8F}" sibTransId="{8E668476-E60C-485B-B9C7-8F9496C26DF3}"/>
    <dgm:cxn modelId="{50776E1B-9797-4EAB-843B-B77C348B2D43}" type="presOf" srcId="{A0A9AC20-5EC1-4862-BFC8-870928838544}" destId="{4735A497-84C1-49AD-B2D7-A0E2E20F2536}" srcOrd="1" destOrd="0" presId="urn:microsoft.com/office/officeart/2005/8/layout/lProcess2"/>
    <dgm:cxn modelId="{C1B2E21F-D8E2-4D5F-9B36-E4CCCEAFCB75}" type="presOf" srcId="{5FC74589-1769-4EB4-9E51-9D82632D2E02}" destId="{C1CD2EAA-2E66-4BDA-BB6E-F99B46E1B919}" srcOrd="0" destOrd="0" presId="urn:microsoft.com/office/officeart/2005/8/layout/lProcess2"/>
    <dgm:cxn modelId="{D33D0A21-2BD2-4BD3-A4B8-772CDA682905}" type="presOf" srcId="{A5325020-A43F-4DC5-B91A-865612236E1B}" destId="{6F277C00-29F7-4ECD-8C97-37788C7BA770}" srcOrd="0" destOrd="0" presId="urn:microsoft.com/office/officeart/2005/8/layout/lProcess2"/>
    <dgm:cxn modelId="{81C02B21-535E-4037-B7B1-466B01788E50}" type="presOf" srcId="{E9F388D8-C9C2-45F4-B532-779E8C2CB5E8}" destId="{D6B8C86D-B5C5-4707-BB1C-60E6EB9E4EBA}" srcOrd="0" destOrd="0" presId="urn:microsoft.com/office/officeart/2005/8/layout/lProcess2"/>
    <dgm:cxn modelId="{68912125-24C9-4174-8703-1092A124535E}" type="presOf" srcId="{EA22DC01-B1C3-4425-86ED-5B66953397A8}" destId="{18B77C7D-672C-4358-9CA6-BD8FA6E2302A}" srcOrd="0" destOrd="0" presId="urn:microsoft.com/office/officeart/2005/8/layout/lProcess2"/>
    <dgm:cxn modelId="{21C1B627-90E6-4002-8BDE-35BEEEA01E04}" type="presOf" srcId="{6856B0CF-FE68-485F-BF49-CA4A93F4F38C}" destId="{DECF7DEE-4FD4-4CE5-AEDF-10353AC11531}" srcOrd="0" destOrd="0" presId="urn:microsoft.com/office/officeart/2005/8/layout/lProcess2"/>
    <dgm:cxn modelId="{AECA2633-7BF9-403A-9A95-5F2BF47F35C1}" type="presOf" srcId="{E12CEE09-DEBB-4435-B911-A40A12F7930D}" destId="{20F65450-B565-4F6E-8CBD-65CD2502E3B0}" srcOrd="0" destOrd="0" presId="urn:microsoft.com/office/officeart/2005/8/layout/lProcess2"/>
    <dgm:cxn modelId="{721BA034-D2BB-4F5E-AD28-4CD4B0B4FA35}" srcId="{7DAF4A99-25E1-44F9-90C0-EA66CF00B3B6}" destId="{B28448BA-C9A8-43EB-A9DB-A0137196E3B9}" srcOrd="0" destOrd="0" parTransId="{3A37FA3F-0269-460F-ACCD-01DD513605A2}" sibTransId="{20234B47-CD57-4C94-B27A-16836C4AA9A8}"/>
    <dgm:cxn modelId="{CDAE2543-0EE1-4B34-B52E-A8EEEA699492}" srcId="{7D17D413-1C96-46A5-9E85-72C6636AE3C5}" destId="{63784350-6FB5-4F39-A0AA-A76D20385A1A}" srcOrd="2" destOrd="0" parTransId="{02F99CF5-BE6F-4557-8BB4-68B7181CCBA5}" sibTransId="{E47CBEBB-6EFF-43F4-952B-B6C93B5E9493}"/>
    <dgm:cxn modelId="{7DE15143-10B2-4821-99AA-AFFE7A4A1919}" type="presOf" srcId="{7D17D413-1C96-46A5-9E85-72C6636AE3C5}" destId="{34BAB90F-F3E5-4FFB-A339-2946D1CD0CCB}" srcOrd="1" destOrd="0" presId="urn:microsoft.com/office/officeart/2005/8/layout/lProcess2"/>
    <dgm:cxn modelId="{56DEB443-B31C-48C4-8742-3C423FDE1FFB}" type="presOf" srcId="{BC15291E-510A-4A20-8D69-B0F2ACBA3CC6}" destId="{204F3481-2F4C-45A5-A0A1-C088684F0126}" srcOrd="0" destOrd="0" presId="urn:microsoft.com/office/officeart/2005/8/layout/lProcess2"/>
    <dgm:cxn modelId="{365E3F44-0965-4D03-B829-4DBBC0DF590B}" type="presOf" srcId="{A9A35E3D-01EA-46C6-AED8-865E91E9D6C9}" destId="{F0B767F2-4C7E-481B-967C-8FE0CB529397}" srcOrd="0" destOrd="0" presId="urn:microsoft.com/office/officeart/2005/8/layout/lProcess2"/>
    <dgm:cxn modelId="{0949B049-F928-4520-A037-C172C962E0C9}" srcId="{7D17D413-1C96-46A5-9E85-72C6636AE3C5}" destId="{A5325020-A43F-4DC5-B91A-865612236E1B}" srcOrd="1" destOrd="0" parTransId="{B397B1E6-BB15-4DF4-B38A-02A5DF7C7E5D}" sibTransId="{E5885318-4367-4D45-A1BC-C2768E0C5F2B}"/>
    <dgm:cxn modelId="{D9E35F5C-9C04-4B00-BAD8-AD36F1DD39DE}" srcId="{7DAF4A99-25E1-44F9-90C0-EA66CF00B3B6}" destId="{7D17D413-1C96-46A5-9E85-72C6636AE3C5}" srcOrd="4" destOrd="0" parTransId="{91A59BF2-53A7-4244-ADC4-8913701DE4BA}" sibTransId="{06AA36B4-E14B-4E14-B273-C8197A0B582E}"/>
    <dgm:cxn modelId="{C5C44264-B39F-4FCA-9A42-92193526DC36}" type="presOf" srcId="{86AB53FA-67D7-4EE7-8555-3EE8EB6FA4C8}" destId="{0F3CAB81-CF76-498F-9619-BAF8144FA3C3}" srcOrd="0" destOrd="0" presId="urn:microsoft.com/office/officeart/2005/8/layout/lProcess2"/>
    <dgm:cxn modelId="{2B7D0E6A-2EE8-415F-99F5-8F2DD0F1D336}" type="presOf" srcId="{5FC74589-1769-4EB4-9E51-9D82632D2E02}" destId="{727186A0-986E-40DF-85B7-ACC6191E0924}" srcOrd="1" destOrd="0" presId="urn:microsoft.com/office/officeart/2005/8/layout/lProcess2"/>
    <dgm:cxn modelId="{D2E71B6A-2ED0-4063-83D4-B7F1634C0332}" srcId="{A0A9AC20-5EC1-4862-BFC8-870928838544}" destId="{5DA147F9-347F-4A9B-99C6-4679CBA742BD}" srcOrd="1" destOrd="0" parTransId="{0DD651B9-CD26-4B12-B47E-A345F5C781A5}" sibTransId="{A279CC5C-DF39-4624-BFA5-ADC04410EA91}"/>
    <dgm:cxn modelId="{62325270-ECF1-4E81-920E-535D0B28DE0C}" type="presOf" srcId="{91B14D9B-61DF-4421-AF43-318BB0021BDF}" destId="{80F88CB8-4B64-4172-B897-E8F8383812F7}" srcOrd="0" destOrd="0" presId="urn:microsoft.com/office/officeart/2005/8/layout/lProcess2"/>
    <dgm:cxn modelId="{A04E9170-2DD8-4F68-85D2-C56EB494E902}" type="presOf" srcId="{B8FE7A32-1B20-4D46-8242-6C91907A490E}" destId="{EFE71110-9F14-440A-945D-9BFF90054013}" srcOrd="0" destOrd="0" presId="urn:microsoft.com/office/officeart/2005/8/layout/lProcess2"/>
    <dgm:cxn modelId="{28CBDF77-EFA7-413F-A46E-0E6502D0D22D}" type="presOf" srcId="{EFD7AB2D-81E2-448E-B54E-4F3622AF7EF9}" destId="{9E190C18-AEDE-45E1-8A46-924B1190ACB6}" srcOrd="0" destOrd="0" presId="urn:microsoft.com/office/officeart/2005/8/layout/lProcess2"/>
    <dgm:cxn modelId="{E39A2E7D-4B01-443C-A093-8728A9F528A1}" srcId="{7DAF4A99-25E1-44F9-90C0-EA66CF00B3B6}" destId="{A0A9AC20-5EC1-4862-BFC8-870928838544}" srcOrd="2" destOrd="0" parTransId="{69D52F25-6ACE-45DA-A9E8-1893E3A26C8C}" sibTransId="{FF5EAA6B-D3D9-4221-A79F-E9B4930D1CEF}"/>
    <dgm:cxn modelId="{7F680B89-53B7-4B3A-A0BD-95429C2B7E76}" type="presOf" srcId="{7D17D413-1C96-46A5-9E85-72C6636AE3C5}" destId="{5A591EE2-4B7B-40DB-B051-D75F7BFEDDD6}" srcOrd="0" destOrd="0" presId="urn:microsoft.com/office/officeart/2005/8/layout/lProcess2"/>
    <dgm:cxn modelId="{03033C8E-546A-4636-B996-DCA3A7F5D692}" srcId="{A0A9AC20-5EC1-4862-BFC8-870928838544}" destId="{06D87D35-A66C-427C-B6DB-AF958D65D6B3}" srcOrd="2" destOrd="0" parTransId="{9A4B31E9-014C-4B63-A219-5A63A8ACB829}" sibTransId="{AC1F3899-4696-4923-97F3-8D3FBB96254A}"/>
    <dgm:cxn modelId="{21B4CF8E-69E0-4B5B-8E95-05CD3384938F}" type="presOf" srcId="{FF0CDCCC-6F78-4064-A419-5EC5C753206F}" destId="{EB498954-62A4-422D-9DE3-1FA74DD1D37F}" srcOrd="0" destOrd="0" presId="urn:microsoft.com/office/officeart/2005/8/layout/lProcess2"/>
    <dgm:cxn modelId="{751DC194-11AC-4068-BA1C-4404C839BDBA}" srcId="{B28448BA-C9A8-43EB-A9DB-A0137196E3B9}" destId="{E12CEE09-DEBB-4435-B911-A40A12F7930D}" srcOrd="1" destOrd="0" parTransId="{A642C0CA-D97F-4EA3-928C-13F990F569A1}" sibTransId="{CF3DF39F-9248-4761-840A-28F131DA740D}"/>
    <dgm:cxn modelId="{5018CE96-E6CC-471E-9B9C-30F70F6B8CE7}" srcId="{7D17D413-1C96-46A5-9E85-72C6636AE3C5}" destId="{A9A35E3D-01EA-46C6-AED8-865E91E9D6C9}" srcOrd="0" destOrd="0" parTransId="{0C34515A-9947-4AC4-8E07-6D77FB8F1E95}" sibTransId="{3C0EBF76-BD27-4964-B79F-79CC6413DFD1}"/>
    <dgm:cxn modelId="{95C3269C-8E66-454E-90E4-64EBD4DB49A5}" srcId="{B28448BA-C9A8-43EB-A9DB-A0137196E3B9}" destId="{E9F388D8-C9C2-45F4-B532-779E8C2CB5E8}" srcOrd="0" destOrd="0" parTransId="{F2F7FB25-05F2-4ED0-B376-8372ACCE43FB}" sibTransId="{1AE97BAD-F576-4336-A510-388E6942CDAC}"/>
    <dgm:cxn modelId="{35679A9F-A9C0-40B5-BA5C-B5D89AD516EE}" srcId="{5FC74589-1769-4EB4-9E51-9D82632D2E02}" destId="{B8FE7A32-1B20-4D46-8242-6C91907A490E}" srcOrd="0" destOrd="0" parTransId="{86CD367E-951E-4F4B-BFC7-6603B931690A}" sibTransId="{03DB6E86-A49B-4AF5-9791-CBACA4C5335D}"/>
    <dgm:cxn modelId="{B557D0A5-6223-4F11-841E-12CA94FB15C4}" type="presOf" srcId="{06D87D35-A66C-427C-B6DB-AF958D65D6B3}" destId="{1EC52667-0754-4666-9083-6E56A0F9B67B}" srcOrd="0" destOrd="0" presId="urn:microsoft.com/office/officeart/2005/8/layout/lProcess2"/>
    <dgm:cxn modelId="{A3002FA6-7BC3-4B6C-AAF6-FFE2B4E9EA74}" type="presOf" srcId="{5DA147F9-347F-4A9B-99C6-4679CBA742BD}" destId="{02FBE83C-F7E3-4AC9-9A61-66BF67D7D8B6}" srcOrd="0" destOrd="0" presId="urn:microsoft.com/office/officeart/2005/8/layout/lProcess2"/>
    <dgm:cxn modelId="{381533A7-3909-4C0E-B2D0-A78DFF042952}" type="presOf" srcId="{63784350-6FB5-4F39-A0AA-A76D20385A1A}" destId="{6C9EBB1C-8DC1-467B-832A-DCA29AD54F62}" srcOrd="0" destOrd="0" presId="urn:microsoft.com/office/officeart/2005/8/layout/lProcess2"/>
    <dgm:cxn modelId="{EA2FD3B8-722B-4877-B8F1-EEA7710C1B84}" srcId="{7DAF4A99-25E1-44F9-90C0-EA66CF00B3B6}" destId="{5FC74589-1769-4EB4-9E51-9D82632D2E02}" srcOrd="1" destOrd="0" parTransId="{4D0CCF7E-4481-42D2-95B3-0CB4029368E1}" sibTransId="{8EB806C9-A9BC-450F-B9C3-AC2ED6D3AF68}"/>
    <dgm:cxn modelId="{53D00FBE-0B8C-44B8-BD7B-FF723D810987}" srcId="{EA22DC01-B1C3-4425-86ED-5B66953397A8}" destId="{BC15291E-510A-4A20-8D69-B0F2ACBA3CC6}" srcOrd="0" destOrd="0" parTransId="{DDAF1636-99A0-4E4C-BF8B-7A50EC838E24}" sibTransId="{25F65FF3-A145-4450-BC4A-2BD6189C0F89}"/>
    <dgm:cxn modelId="{6DB72DBE-E82A-47EF-ACEA-E04B7B517F26}" srcId="{7DAF4A99-25E1-44F9-90C0-EA66CF00B3B6}" destId="{EA22DC01-B1C3-4425-86ED-5B66953397A8}" srcOrd="3" destOrd="0" parTransId="{5D0A80B1-3E50-448A-A64D-AD1355ED3022}" sibTransId="{A9D991C7-41FC-48B5-87C1-98EB407695FE}"/>
    <dgm:cxn modelId="{E8E1CBC2-E886-44D5-B930-C0A4D16118C4}" srcId="{5FC74589-1769-4EB4-9E51-9D82632D2E02}" destId="{EFD7AB2D-81E2-448E-B54E-4F3622AF7EF9}" srcOrd="1" destOrd="0" parTransId="{36574C9A-C9D9-41B3-A499-07AB4199CF7F}" sibTransId="{0FFBD1E1-7F1E-48F7-8092-88463CF1F65B}"/>
    <dgm:cxn modelId="{9900CEC7-B71D-4656-9E91-5E2CB5E789DC}" type="presOf" srcId="{67EC18BA-DB21-4AAD-BE8A-067C85A9B73E}" destId="{80762C44-FA02-441A-8A8D-FC00E4F372F1}" srcOrd="0" destOrd="0" presId="urn:microsoft.com/office/officeart/2005/8/layout/lProcess2"/>
    <dgm:cxn modelId="{36BD44D0-E691-4D93-AF39-5319506E97C7}" type="presOf" srcId="{A0A9AC20-5EC1-4862-BFC8-870928838544}" destId="{9A6AB0E7-12CE-4F4C-9194-CFD62AA0E26B}" srcOrd="0" destOrd="0" presId="urn:microsoft.com/office/officeart/2005/8/layout/lProcess2"/>
    <dgm:cxn modelId="{1151B3DC-BFA5-46C2-A674-0EE40A938C5A}" srcId="{A0A9AC20-5EC1-4862-BFC8-870928838544}" destId="{6856B0CF-FE68-485F-BF49-CA4A93F4F38C}" srcOrd="0" destOrd="0" parTransId="{B52856D9-283B-499D-AE83-3A1B0694F8DA}" sibTransId="{60145AD2-C0A0-4426-8839-F8800D94963F}"/>
    <dgm:cxn modelId="{8E14DBE1-817D-46F1-A488-3DFEFAA85A93}" type="presOf" srcId="{7DAF4A99-25E1-44F9-90C0-EA66CF00B3B6}" destId="{5473F14B-8F21-412E-B8DE-EADF32D6F521}" srcOrd="0" destOrd="0" presId="urn:microsoft.com/office/officeart/2005/8/layout/lProcess2"/>
    <dgm:cxn modelId="{090367F2-2F9D-429E-8090-D374C3282399}" srcId="{EA22DC01-B1C3-4425-86ED-5B66953397A8}" destId="{67EC18BA-DB21-4AAD-BE8A-067C85A9B73E}" srcOrd="2" destOrd="0" parTransId="{8918E5B2-4513-4EC4-8164-E88158F78E11}" sibTransId="{FAC02AF5-6F72-4EED-98CA-D68C7F3B5D5A}"/>
    <dgm:cxn modelId="{7E0DC3F3-589D-4DC9-BF1E-F57418A0DCCF}" type="presOf" srcId="{EA22DC01-B1C3-4425-86ED-5B66953397A8}" destId="{AB95B1F2-DB60-4BC5-81D3-1FA274FF69C7}" srcOrd="1" destOrd="0" presId="urn:microsoft.com/office/officeart/2005/8/layout/lProcess2"/>
    <dgm:cxn modelId="{D293F6F6-E518-486E-B78E-A614F04FFFC8}" type="presParOf" srcId="{5473F14B-8F21-412E-B8DE-EADF32D6F521}" destId="{C0D74A84-CA9B-4A55-82D3-C4473BCAB74F}" srcOrd="0" destOrd="0" presId="urn:microsoft.com/office/officeart/2005/8/layout/lProcess2"/>
    <dgm:cxn modelId="{F157FF98-D877-453E-9B17-1A471963C853}" type="presParOf" srcId="{C0D74A84-CA9B-4A55-82D3-C4473BCAB74F}" destId="{F5FB40AB-A8F0-43CC-AED2-A0B6D3491F03}" srcOrd="0" destOrd="0" presId="urn:microsoft.com/office/officeart/2005/8/layout/lProcess2"/>
    <dgm:cxn modelId="{28BAF3CB-49F2-4243-931A-20CE55E5328E}" type="presParOf" srcId="{C0D74A84-CA9B-4A55-82D3-C4473BCAB74F}" destId="{189EA2CD-99B4-4604-BDBC-34AEB91058A9}" srcOrd="1" destOrd="0" presId="urn:microsoft.com/office/officeart/2005/8/layout/lProcess2"/>
    <dgm:cxn modelId="{43DCE7FF-AD2C-4A6C-B4EC-F4DBA02F72AF}" type="presParOf" srcId="{C0D74A84-CA9B-4A55-82D3-C4473BCAB74F}" destId="{051CD919-C14E-4FF7-A82B-674D57B30AF8}" srcOrd="2" destOrd="0" presId="urn:microsoft.com/office/officeart/2005/8/layout/lProcess2"/>
    <dgm:cxn modelId="{27C49981-F7A3-4B0A-9BA4-A501B841A1E0}" type="presParOf" srcId="{051CD919-C14E-4FF7-A82B-674D57B30AF8}" destId="{151EFC3A-4B26-48D8-87A4-D28DC0264B02}" srcOrd="0" destOrd="0" presId="urn:microsoft.com/office/officeart/2005/8/layout/lProcess2"/>
    <dgm:cxn modelId="{D540978A-CC68-469A-B1D9-BB04EE7DF03D}" type="presParOf" srcId="{151EFC3A-4B26-48D8-87A4-D28DC0264B02}" destId="{D6B8C86D-B5C5-4707-BB1C-60E6EB9E4EBA}" srcOrd="0" destOrd="0" presId="urn:microsoft.com/office/officeart/2005/8/layout/lProcess2"/>
    <dgm:cxn modelId="{91BF84BD-6A39-4636-86C2-1ABE71D6405D}" type="presParOf" srcId="{151EFC3A-4B26-48D8-87A4-D28DC0264B02}" destId="{FEA7308F-F292-4734-BC92-11C7BB5AF5E5}" srcOrd="1" destOrd="0" presId="urn:microsoft.com/office/officeart/2005/8/layout/lProcess2"/>
    <dgm:cxn modelId="{AEBD1E76-595A-4809-9F67-0EC0D0DCEA34}" type="presParOf" srcId="{151EFC3A-4B26-48D8-87A4-D28DC0264B02}" destId="{20F65450-B565-4F6E-8CBD-65CD2502E3B0}" srcOrd="2" destOrd="0" presId="urn:microsoft.com/office/officeart/2005/8/layout/lProcess2"/>
    <dgm:cxn modelId="{DE269F7C-5F0C-4524-AC62-AB572A82B6B2}" type="presParOf" srcId="{151EFC3A-4B26-48D8-87A4-D28DC0264B02}" destId="{1943ED51-E95A-4F6E-A717-80400DEEEE20}" srcOrd="3" destOrd="0" presId="urn:microsoft.com/office/officeart/2005/8/layout/lProcess2"/>
    <dgm:cxn modelId="{A6C95B9B-896B-467E-BE0C-41202B4AC387}" type="presParOf" srcId="{151EFC3A-4B26-48D8-87A4-D28DC0264B02}" destId="{80F88CB8-4B64-4172-B897-E8F8383812F7}" srcOrd="4" destOrd="0" presId="urn:microsoft.com/office/officeart/2005/8/layout/lProcess2"/>
    <dgm:cxn modelId="{CC2C20F3-13EA-4240-9C28-399375419FD0}" type="presParOf" srcId="{5473F14B-8F21-412E-B8DE-EADF32D6F521}" destId="{DC9EA69A-B885-4DA4-818F-1748672594CF}" srcOrd="1" destOrd="0" presId="urn:microsoft.com/office/officeart/2005/8/layout/lProcess2"/>
    <dgm:cxn modelId="{86ADE167-C71A-4496-80FF-3070377F40DA}" type="presParOf" srcId="{5473F14B-8F21-412E-B8DE-EADF32D6F521}" destId="{3A6F3D38-6FA6-469E-B3C3-234BD62E4CCA}" srcOrd="2" destOrd="0" presId="urn:microsoft.com/office/officeart/2005/8/layout/lProcess2"/>
    <dgm:cxn modelId="{8A75A7C8-1167-4204-9050-20A3B45556AC}" type="presParOf" srcId="{3A6F3D38-6FA6-469E-B3C3-234BD62E4CCA}" destId="{C1CD2EAA-2E66-4BDA-BB6E-F99B46E1B919}" srcOrd="0" destOrd="0" presId="urn:microsoft.com/office/officeart/2005/8/layout/lProcess2"/>
    <dgm:cxn modelId="{A3F9E9D4-DFF3-4533-8DA6-2B73D09CAA01}" type="presParOf" srcId="{3A6F3D38-6FA6-469E-B3C3-234BD62E4CCA}" destId="{727186A0-986E-40DF-85B7-ACC6191E0924}" srcOrd="1" destOrd="0" presId="urn:microsoft.com/office/officeart/2005/8/layout/lProcess2"/>
    <dgm:cxn modelId="{214BA66F-0036-4E3F-82BD-5B07EF087746}" type="presParOf" srcId="{3A6F3D38-6FA6-469E-B3C3-234BD62E4CCA}" destId="{F4329E4E-5431-4760-B147-9E77700EF61A}" srcOrd="2" destOrd="0" presId="urn:microsoft.com/office/officeart/2005/8/layout/lProcess2"/>
    <dgm:cxn modelId="{32B26321-BD59-4D0D-BAEF-0C49082A4504}" type="presParOf" srcId="{F4329E4E-5431-4760-B147-9E77700EF61A}" destId="{B5C22EF8-EBFA-4704-BF77-C1B26E178B0D}" srcOrd="0" destOrd="0" presId="urn:microsoft.com/office/officeart/2005/8/layout/lProcess2"/>
    <dgm:cxn modelId="{3957C533-3EB9-4657-81E2-04B71F29C254}" type="presParOf" srcId="{B5C22EF8-EBFA-4704-BF77-C1B26E178B0D}" destId="{EFE71110-9F14-440A-945D-9BFF90054013}" srcOrd="0" destOrd="0" presId="urn:microsoft.com/office/officeart/2005/8/layout/lProcess2"/>
    <dgm:cxn modelId="{1370EC9B-5835-42E3-9F75-7C56C8FCC379}" type="presParOf" srcId="{B5C22EF8-EBFA-4704-BF77-C1B26E178B0D}" destId="{35EA0CEB-E637-4D3C-96EF-C8D3B04060F2}" srcOrd="1" destOrd="0" presId="urn:microsoft.com/office/officeart/2005/8/layout/lProcess2"/>
    <dgm:cxn modelId="{E6B8B11B-C32E-40CD-93A2-E4A16E3D8889}" type="presParOf" srcId="{B5C22EF8-EBFA-4704-BF77-C1B26E178B0D}" destId="{9E190C18-AEDE-45E1-8A46-924B1190ACB6}" srcOrd="2" destOrd="0" presId="urn:microsoft.com/office/officeart/2005/8/layout/lProcess2"/>
    <dgm:cxn modelId="{527AE496-B373-426F-A793-181C05A4417C}" type="presParOf" srcId="{B5C22EF8-EBFA-4704-BF77-C1B26E178B0D}" destId="{1E1AD27B-2438-4D0B-AB02-AF912F764D09}" srcOrd="3" destOrd="0" presId="urn:microsoft.com/office/officeart/2005/8/layout/lProcess2"/>
    <dgm:cxn modelId="{AEC3AAEC-B35B-40D5-90BF-233AC1D5150D}" type="presParOf" srcId="{B5C22EF8-EBFA-4704-BF77-C1B26E178B0D}" destId="{EB498954-62A4-422D-9DE3-1FA74DD1D37F}" srcOrd="4" destOrd="0" presId="urn:microsoft.com/office/officeart/2005/8/layout/lProcess2"/>
    <dgm:cxn modelId="{13E4ED3A-CA61-440C-A910-31F9E9DE72B6}" type="presParOf" srcId="{5473F14B-8F21-412E-B8DE-EADF32D6F521}" destId="{BB3C6D49-326B-48DE-AC1D-9DC877BB01DD}" srcOrd="3" destOrd="0" presId="urn:microsoft.com/office/officeart/2005/8/layout/lProcess2"/>
    <dgm:cxn modelId="{C07FBC63-1CF3-4D41-AB4F-7AF39B65CAE0}" type="presParOf" srcId="{5473F14B-8F21-412E-B8DE-EADF32D6F521}" destId="{EF090B29-38A2-4F08-90FA-7BB67BE8B3E2}" srcOrd="4" destOrd="0" presId="urn:microsoft.com/office/officeart/2005/8/layout/lProcess2"/>
    <dgm:cxn modelId="{804B8D7C-FCE0-4345-88E6-6DAB4F4DA6FF}" type="presParOf" srcId="{EF090B29-38A2-4F08-90FA-7BB67BE8B3E2}" destId="{9A6AB0E7-12CE-4F4C-9194-CFD62AA0E26B}" srcOrd="0" destOrd="0" presId="urn:microsoft.com/office/officeart/2005/8/layout/lProcess2"/>
    <dgm:cxn modelId="{4C42DB17-D27B-4955-8D73-E0AC78F02FAD}" type="presParOf" srcId="{EF090B29-38A2-4F08-90FA-7BB67BE8B3E2}" destId="{4735A497-84C1-49AD-B2D7-A0E2E20F2536}" srcOrd="1" destOrd="0" presId="urn:microsoft.com/office/officeart/2005/8/layout/lProcess2"/>
    <dgm:cxn modelId="{1666516A-1B93-49AC-B4A8-D26351237343}" type="presParOf" srcId="{EF090B29-38A2-4F08-90FA-7BB67BE8B3E2}" destId="{5235814C-D240-476B-A6EA-F820ADA9F290}" srcOrd="2" destOrd="0" presId="urn:microsoft.com/office/officeart/2005/8/layout/lProcess2"/>
    <dgm:cxn modelId="{4EFB6BFC-2429-4642-9C09-FD7DEA6DB3A5}" type="presParOf" srcId="{5235814C-D240-476B-A6EA-F820ADA9F290}" destId="{F8C87951-0BEC-442E-BD13-E67FB71AC42B}" srcOrd="0" destOrd="0" presId="urn:microsoft.com/office/officeart/2005/8/layout/lProcess2"/>
    <dgm:cxn modelId="{5A732A0D-95EA-419E-A0F5-1A22BB8FC7F2}" type="presParOf" srcId="{F8C87951-0BEC-442E-BD13-E67FB71AC42B}" destId="{DECF7DEE-4FD4-4CE5-AEDF-10353AC11531}" srcOrd="0" destOrd="0" presId="urn:microsoft.com/office/officeart/2005/8/layout/lProcess2"/>
    <dgm:cxn modelId="{32884400-CABE-418E-A90C-DC46770BF642}" type="presParOf" srcId="{F8C87951-0BEC-442E-BD13-E67FB71AC42B}" destId="{739A0DE6-D28A-493F-A1CB-4B3CCAC72873}" srcOrd="1" destOrd="0" presId="urn:microsoft.com/office/officeart/2005/8/layout/lProcess2"/>
    <dgm:cxn modelId="{E4C53968-F3E6-401B-9E3F-055361BD0E54}" type="presParOf" srcId="{F8C87951-0BEC-442E-BD13-E67FB71AC42B}" destId="{02FBE83C-F7E3-4AC9-9A61-66BF67D7D8B6}" srcOrd="2" destOrd="0" presId="urn:microsoft.com/office/officeart/2005/8/layout/lProcess2"/>
    <dgm:cxn modelId="{33EA08D7-A23B-4839-BAAA-F63D3E6DC379}" type="presParOf" srcId="{F8C87951-0BEC-442E-BD13-E67FB71AC42B}" destId="{87C5B8B3-4388-4867-AA6C-4B2D717EAAF2}" srcOrd="3" destOrd="0" presId="urn:microsoft.com/office/officeart/2005/8/layout/lProcess2"/>
    <dgm:cxn modelId="{C63548D9-E715-4F5F-827C-E95414B239DF}" type="presParOf" srcId="{F8C87951-0BEC-442E-BD13-E67FB71AC42B}" destId="{1EC52667-0754-4666-9083-6E56A0F9B67B}" srcOrd="4" destOrd="0" presId="urn:microsoft.com/office/officeart/2005/8/layout/lProcess2"/>
    <dgm:cxn modelId="{C6334623-C531-482C-8682-D0A66A9F335B}" type="presParOf" srcId="{5473F14B-8F21-412E-B8DE-EADF32D6F521}" destId="{9C67C073-8031-4FB8-83D0-BB3987979FB7}" srcOrd="5" destOrd="0" presId="urn:microsoft.com/office/officeart/2005/8/layout/lProcess2"/>
    <dgm:cxn modelId="{C94D84B5-8854-4A80-8BE3-2EE8089F4F6B}" type="presParOf" srcId="{5473F14B-8F21-412E-B8DE-EADF32D6F521}" destId="{3D53649F-3A9D-48AC-B3B4-F9359FF49907}" srcOrd="6" destOrd="0" presId="urn:microsoft.com/office/officeart/2005/8/layout/lProcess2"/>
    <dgm:cxn modelId="{2B99D731-039C-4F4C-A9E7-79D9A27429C9}" type="presParOf" srcId="{3D53649F-3A9D-48AC-B3B4-F9359FF49907}" destId="{18B77C7D-672C-4358-9CA6-BD8FA6E2302A}" srcOrd="0" destOrd="0" presId="urn:microsoft.com/office/officeart/2005/8/layout/lProcess2"/>
    <dgm:cxn modelId="{D6FABC58-E49C-4879-8132-B3B74B0C5E11}" type="presParOf" srcId="{3D53649F-3A9D-48AC-B3B4-F9359FF49907}" destId="{AB95B1F2-DB60-4BC5-81D3-1FA274FF69C7}" srcOrd="1" destOrd="0" presId="urn:microsoft.com/office/officeart/2005/8/layout/lProcess2"/>
    <dgm:cxn modelId="{5E60B56C-E011-46CD-9F7E-857AF27816DB}" type="presParOf" srcId="{3D53649F-3A9D-48AC-B3B4-F9359FF49907}" destId="{9D4EF955-0664-47BE-890F-75DA470A2A2E}" srcOrd="2" destOrd="0" presId="urn:microsoft.com/office/officeart/2005/8/layout/lProcess2"/>
    <dgm:cxn modelId="{52C89378-F94E-431A-9340-C10005A51B3E}" type="presParOf" srcId="{9D4EF955-0664-47BE-890F-75DA470A2A2E}" destId="{CCD58064-6258-410C-B1E0-023DF3946A43}" srcOrd="0" destOrd="0" presId="urn:microsoft.com/office/officeart/2005/8/layout/lProcess2"/>
    <dgm:cxn modelId="{EDE9A244-35E9-4595-974F-2AA0586D3608}" type="presParOf" srcId="{CCD58064-6258-410C-B1E0-023DF3946A43}" destId="{204F3481-2F4C-45A5-A0A1-C088684F0126}" srcOrd="0" destOrd="0" presId="urn:microsoft.com/office/officeart/2005/8/layout/lProcess2"/>
    <dgm:cxn modelId="{27EE1C54-DEB9-4726-A8AB-94539F9D38FE}" type="presParOf" srcId="{CCD58064-6258-410C-B1E0-023DF3946A43}" destId="{B768FAA9-E2C4-4A6B-82D8-EF54C53E14D8}" srcOrd="1" destOrd="0" presId="urn:microsoft.com/office/officeart/2005/8/layout/lProcess2"/>
    <dgm:cxn modelId="{C30D1C51-3134-4D81-A110-F5D0F5950C12}" type="presParOf" srcId="{CCD58064-6258-410C-B1E0-023DF3946A43}" destId="{0F3CAB81-CF76-498F-9619-BAF8144FA3C3}" srcOrd="2" destOrd="0" presId="urn:microsoft.com/office/officeart/2005/8/layout/lProcess2"/>
    <dgm:cxn modelId="{D6CF5EBC-C3E9-45A4-8A99-7D369C585C93}" type="presParOf" srcId="{CCD58064-6258-410C-B1E0-023DF3946A43}" destId="{0E0C811E-F3C5-4F24-A485-437F0C0EAD6A}" srcOrd="3" destOrd="0" presId="urn:microsoft.com/office/officeart/2005/8/layout/lProcess2"/>
    <dgm:cxn modelId="{C4A63CA1-4784-4785-9F66-2214DFD9AFEF}" type="presParOf" srcId="{CCD58064-6258-410C-B1E0-023DF3946A43}" destId="{80762C44-FA02-441A-8A8D-FC00E4F372F1}" srcOrd="4" destOrd="0" presId="urn:microsoft.com/office/officeart/2005/8/layout/lProcess2"/>
    <dgm:cxn modelId="{F2AEF778-2675-4F09-8494-743791DDBA83}" type="presParOf" srcId="{5473F14B-8F21-412E-B8DE-EADF32D6F521}" destId="{1EEF13C7-AF43-4380-A8A5-F72A5D476D05}" srcOrd="7" destOrd="0" presId="urn:microsoft.com/office/officeart/2005/8/layout/lProcess2"/>
    <dgm:cxn modelId="{D893D5C7-3C1A-49C9-B2DE-0EEE787B3356}" type="presParOf" srcId="{5473F14B-8F21-412E-B8DE-EADF32D6F521}" destId="{0618492F-D453-4601-9C36-8CE6AA153D1B}" srcOrd="8" destOrd="0" presId="urn:microsoft.com/office/officeart/2005/8/layout/lProcess2"/>
    <dgm:cxn modelId="{B6178047-0921-49B1-A9DC-442CE3CDE2FF}" type="presParOf" srcId="{0618492F-D453-4601-9C36-8CE6AA153D1B}" destId="{5A591EE2-4B7B-40DB-B051-D75F7BFEDDD6}" srcOrd="0" destOrd="0" presId="urn:microsoft.com/office/officeart/2005/8/layout/lProcess2"/>
    <dgm:cxn modelId="{9DFB9198-8FD3-4366-BC6F-7551E36A2692}" type="presParOf" srcId="{0618492F-D453-4601-9C36-8CE6AA153D1B}" destId="{34BAB90F-F3E5-4FFB-A339-2946D1CD0CCB}" srcOrd="1" destOrd="0" presId="urn:microsoft.com/office/officeart/2005/8/layout/lProcess2"/>
    <dgm:cxn modelId="{34E747F1-1106-42C5-A8D5-1422A0F84112}" type="presParOf" srcId="{0618492F-D453-4601-9C36-8CE6AA153D1B}" destId="{BA794F96-F89B-483A-BF3A-9118CA9CCDA4}" srcOrd="2" destOrd="0" presId="urn:microsoft.com/office/officeart/2005/8/layout/lProcess2"/>
    <dgm:cxn modelId="{15921094-D069-46F1-A140-312EF23A6F63}" type="presParOf" srcId="{BA794F96-F89B-483A-BF3A-9118CA9CCDA4}" destId="{76BCF6F8-619E-4477-AF5E-3CC45345624F}" srcOrd="0" destOrd="0" presId="urn:microsoft.com/office/officeart/2005/8/layout/lProcess2"/>
    <dgm:cxn modelId="{62888C61-111F-4CF4-B03A-8C2D12335415}" type="presParOf" srcId="{76BCF6F8-619E-4477-AF5E-3CC45345624F}" destId="{F0B767F2-4C7E-481B-967C-8FE0CB529397}" srcOrd="0" destOrd="0" presId="urn:microsoft.com/office/officeart/2005/8/layout/lProcess2"/>
    <dgm:cxn modelId="{A5266A0B-1A36-450C-8825-FEF43A044C43}" type="presParOf" srcId="{76BCF6F8-619E-4477-AF5E-3CC45345624F}" destId="{B342BD1C-A54C-4F1C-A099-03A03E61088D}" srcOrd="1" destOrd="0" presId="urn:microsoft.com/office/officeart/2005/8/layout/lProcess2"/>
    <dgm:cxn modelId="{11187347-C90F-46E2-B15C-2251FAD42A85}" type="presParOf" srcId="{76BCF6F8-619E-4477-AF5E-3CC45345624F}" destId="{6F277C00-29F7-4ECD-8C97-37788C7BA770}" srcOrd="2" destOrd="0" presId="urn:microsoft.com/office/officeart/2005/8/layout/lProcess2"/>
    <dgm:cxn modelId="{4E0A9743-586C-450C-85AD-403C5E414E1D}" type="presParOf" srcId="{76BCF6F8-619E-4477-AF5E-3CC45345624F}" destId="{3945A699-1DD4-41EF-B849-687FF56CB987}" srcOrd="3" destOrd="0" presId="urn:microsoft.com/office/officeart/2005/8/layout/lProcess2"/>
    <dgm:cxn modelId="{224B9E07-4D95-40AF-843D-FE0E99FEC563}" type="presParOf" srcId="{76BCF6F8-619E-4477-AF5E-3CC45345624F}" destId="{6C9EBB1C-8DC1-467B-832A-DCA29AD54F62}" srcOrd="4"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B40AB-A8F0-43CC-AED2-A0B6D3491F03}">
      <dsp:nvSpPr>
        <dsp:cNvPr id="0" name=""/>
        <dsp:cNvSpPr/>
      </dsp:nvSpPr>
      <dsp:spPr>
        <a:xfrm>
          <a:off x="4665"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High dim. data</a:t>
          </a:r>
        </a:p>
      </dsp:txBody>
      <dsp:txXfrm>
        <a:off x="4665" y="0"/>
        <a:ext cx="1637258" cy="1577340"/>
      </dsp:txXfrm>
    </dsp:sp>
    <dsp:sp modelId="{D6B8C86D-B5C5-4707-BB1C-60E6EB9E4EBA}">
      <dsp:nvSpPr>
        <dsp:cNvPr id="0" name=""/>
        <dsp:cNvSpPr/>
      </dsp:nvSpPr>
      <dsp:spPr>
        <a:xfrm>
          <a:off x="168391" y="1577789"/>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Locality sensitive hashing</a:t>
          </a:r>
        </a:p>
      </dsp:txBody>
      <dsp:txXfrm>
        <a:off x="198645" y="1608043"/>
        <a:ext cx="1249298" cy="972439"/>
      </dsp:txXfrm>
    </dsp:sp>
    <dsp:sp modelId="{20F65450-B565-4F6E-8CBD-65CD2502E3B0}">
      <dsp:nvSpPr>
        <dsp:cNvPr id="0" name=""/>
        <dsp:cNvSpPr/>
      </dsp:nvSpPr>
      <dsp:spPr>
        <a:xfrm>
          <a:off x="168391" y="2769651"/>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Clustering</a:t>
          </a:r>
        </a:p>
      </dsp:txBody>
      <dsp:txXfrm>
        <a:off x="198645" y="2799905"/>
        <a:ext cx="1249298" cy="972439"/>
      </dsp:txXfrm>
    </dsp:sp>
    <dsp:sp modelId="{80F88CB8-4B64-4172-B897-E8F8383812F7}">
      <dsp:nvSpPr>
        <dsp:cNvPr id="0" name=""/>
        <dsp:cNvSpPr/>
      </dsp:nvSpPr>
      <dsp:spPr>
        <a:xfrm>
          <a:off x="168391" y="3961513"/>
          <a:ext cx="1309806" cy="1032947"/>
        </a:xfrm>
        <a:prstGeom prst="roundRect">
          <a:avLst>
            <a:gd name="adj" fmla="val 10000"/>
          </a:avLst>
        </a:prstGeom>
        <a:gradFill rotWithShape="1">
          <a:gsLst>
            <a:gs pos="0">
              <a:schemeClr val="accent3">
                <a:shade val="47500"/>
                <a:satMod val="137000"/>
              </a:schemeClr>
            </a:gs>
            <a:gs pos="55000">
              <a:schemeClr val="accent3">
                <a:shade val="69000"/>
                <a:satMod val="137000"/>
              </a:schemeClr>
            </a:gs>
            <a:gs pos="100000">
              <a:schemeClr val="accent3">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3"/>
        </a:lnRef>
        <a:fillRef idx="3">
          <a:schemeClr val="accent3"/>
        </a:fillRef>
        <a:effectRef idx="3">
          <a:schemeClr val="accent3"/>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Dimensionality reduction</a:t>
          </a:r>
        </a:p>
      </dsp:txBody>
      <dsp:txXfrm>
        <a:off x="198645" y="3991767"/>
        <a:ext cx="1249298" cy="972439"/>
      </dsp:txXfrm>
    </dsp:sp>
    <dsp:sp modelId="{C1CD2EAA-2E66-4BDA-BB6E-F99B46E1B919}">
      <dsp:nvSpPr>
        <dsp:cNvPr id="0" name=""/>
        <dsp:cNvSpPr/>
      </dsp:nvSpPr>
      <dsp:spPr>
        <a:xfrm>
          <a:off x="1764718"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Graph </a:t>
          </a:r>
          <a:br>
            <a:rPr lang="en-US" sz="2400" b="1" kern="1200" dirty="0"/>
          </a:br>
          <a:r>
            <a:rPr lang="en-US" sz="2400" b="1" kern="1200" dirty="0"/>
            <a:t>data</a:t>
          </a:r>
        </a:p>
      </dsp:txBody>
      <dsp:txXfrm>
        <a:off x="1764718" y="0"/>
        <a:ext cx="1637258" cy="1577340"/>
      </dsp:txXfrm>
    </dsp:sp>
    <dsp:sp modelId="{EFE71110-9F14-440A-945D-9BFF90054013}">
      <dsp:nvSpPr>
        <dsp:cNvPr id="0" name=""/>
        <dsp:cNvSpPr/>
      </dsp:nvSpPr>
      <dsp:spPr>
        <a:xfrm>
          <a:off x="1928444" y="1577789"/>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alibri" pitchFamily="34" charset="0"/>
              <a:cs typeface="Calibri" pitchFamily="34" charset="0"/>
            </a:rPr>
            <a:t>PageRank, </a:t>
          </a:r>
          <a:r>
            <a:rPr lang="en-US" sz="1800" kern="1200" dirty="0" err="1">
              <a:latin typeface="Calibri" pitchFamily="34" charset="0"/>
              <a:cs typeface="Calibri" pitchFamily="34" charset="0"/>
            </a:rPr>
            <a:t>SimRank</a:t>
          </a:r>
          <a:endParaRPr lang="en-US" sz="1800" kern="1200" dirty="0">
            <a:latin typeface="Calibri" pitchFamily="34" charset="0"/>
            <a:cs typeface="Calibri" pitchFamily="34" charset="0"/>
          </a:endParaRPr>
        </a:p>
      </dsp:txBody>
      <dsp:txXfrm>
        <a:off x="1958698" y="1608043"/>
        <a:ext cx="1249298" cy="972439"/>
      </dsp:txXfrm>
    </dsp:sp>
    <dsp:sp modelId="{9E190C18-AEDE-45E1-8A46-924B1190ACB6}">
      <dsp:nvSpPr>
        <dsp:cNvPr id="0" name=""/>
        <dsp:cNvSpPr/>
      </dsp:nvSpPr>
      <dsp:spPr>
        <a:xfrm>
          <a:off x="1928444" y="2769651"/>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Community Detection</a:t>
          </a:r>
        </a:p>
      </dsp:txBody>
      <dsp:txXfrm>
        <a:off x="1958698" y="2799905"/>
        <a:ext cx="1249298" cy="972439"/>
      </dsp:txXfrm>
    </dsp:sp>
    <dsp:sp modelId="{EB498954-62A4-422D-9DE3-1FA74DD1D37F}">
      <dsp:nvSpPr>
        <dsp:cNvPr id="0" name=""/>
        <dsp:cNvSpPr/>
      </dsp:nvSpPr>
      <dsp:spPr>
        <a:xfrm>
          <a:off x="1928444" y="3961513"/>
          <a:ext cx="1309806" cy="1032947"/>
        </a:xfrm>
        <a:prstGeom prst="roundRect">
          <a:avLst>
            <a:gd name="adj" fmla="val 10000"/>
          </a:avLst>
        </a:prstGeom>
        <a:gradFill rotWithShape="1">
          <a:gsLst>
            <a:gs pos="0">
              <a:schemeClr val="accent2">
                <a:shade val="47500"/>
                <a:satMod val="137000"/>
              </a:schemeClr>
            </a:gs>
            <a:gs pos="55000">
              <a:schemeClr val="accent2">
                <a:shade val="69000"/>
                <a:satMod val="137000"/>
              </a:schemeClr>
            </a:gs>
            <a:gs pos="100000">
              <a:schemeClr val="accent2">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2"/>
        </a:lnRef>
        <a:fillRef idx="3">
          <a:schemeClr val="accent2"/>
        </a:fillRef>
        <a:effectRef idx="3">
          <a:schemeClr val="accent2"/>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Spam Detection</a:t>
          </a:r>
        </a:p>
      </dsp:txBody>
      <dsp:txXfrm>
        <a:off x="1958698" y="3991767"/>
        <a:ext cx="1249298" cy="972439"/>
      </dsp:txXfrm>
    </dsp:sp>
    <dsp:sp modelId="{9A6AB0E7-12CE-4F4C-9194-CFD62AA0E26B}">
      <dsp:nvSpPr>
        <dsp:cNvPr id="0" name=""/>
        <dsp:cNvSpPr/>
      </dsp:nvSpPr>
      <dsp:spPr>
        <a:xfrm>
          <a:off x="3524770"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Infinite </a:t>
          </a:r>
          <a:br>
            <a:rPr lang="en-US" sz="2400" b="1" kern="1200" dirty="0"/>
          </a:br>
          <a:r>
            <a:rPr lang="en-US" sz="2400" b="1" kern="1200" dirty="0"/>
            <a:t>data</a:t>
          </a:r>
        </a:p>
      </dsp:txBody>
      <dsp:txXfrm>
        <a:off x="3524770" y="0"/>
        <a:ext cx="1637258" cy="1577340"/>
      </dsp:txXfrm>
    </dsp:sp>
    <dsp:sp modelId="{DECF7DEE-4FD4-4CE5-AEDF-10353AC11531}">
      <dsp:nvSpPr>
        <dsp:cNvPr id="0" name=""/>
        <dsp:cNvSpPr/>
      </dsp:nvSpPr>
      <dsp:spPr>
        <a:xfrm>
          <a:off x="3688496" y="1577789"/>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Filtering data streams</a:t>
          </a:r>
        </a:p>
      </dsp:txBody>
      <dsp:txXfrm>
        <a:off x="3718750" y="1608043"/>
        <a:ext cx="1249298" cy="972439"/>
      </dsp:txXfrm>
    </dsp:sp>
    <dsp:sp modelId="{02FBE83C-F7E3-4AC9-9A61-66BF67D7D8B6}">
      <dsp:nvSpPr>
        <dsp:cNvPr id="0" name=""/>
        <dsp:cNvSpPr/>
      </dsp:nvSpPr>
      <dsp:spPr>
        <a:xfrm>
          <a:off x="3688496" y="2769651"/>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Web advertising</a:t>
          </a:r>
        </a:p>
      </dsp:txBody>
      <dsp:txXfrm>
        <a:off x="3718750" y="2799905"/>
        <a:ext cx="1249298" cy="972439"/>
      </dsp:txXfrm>
    </dsp:sp>
    <dsp:sp modelId="{1EC52667-0754-4666-9083-6E56A0F9B67B}">
      <dsp:nvSpPr>
        <dsp:cNvPr id="0" name=""/>
        <dsp:cNvSpPr/>
      </dsp:nvSpPr>
      <dsp:spPr>
        <a:xfrm>
          <a:off x="3688496" y="3961513"/>
          <a:ext cx="1309806" cy="1032947"/>
        </a:xfrm>
        <a:prstGeom prst="roundRect">
          <a:avLst>
            <a:gd name="adj" fmla="val 10000"/>
          </a:avLst>
        </a:prstGeom>
        <a:gradFill rotWithShape="1">
          <a:gsLst>
            <a:gs pos="0">
              <a:schemeClr val="accent4">
                <a:shade val="47500"/>
                <a:satMod val="137000"/>
              </a:schemeClr>
            </a:gs>
            <a:gs pos="55000">
              <a:schemeClr val="accent4">
                <a:shade val="69000"/>
                <a:satMod val="137000"/>
              </a:schemeClr>
            </a:gs>
            <a:gs pos="100000">
              <a:schemeClr val="accent4">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4"/>
        </a:lnRef>
        <a:fillRef idx="3">
          <a:schemeClr val="accent4"/>
        </a:fillRef>
        <a:effectRef idx="3">
          <a:schemeClr val="accent4"/>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Queries on streams</a:t>
          </a:r>
        </a:p>
      </dsp:txBody>
      <dsp:txXfrm>
        <a:off x="3718750" y="3991767"/>
        <a:ext cx="1249298" cy="972439"/>
      </dsp:txXfrm>
    </dsp:sp>
    <dsp:sp modelId="{18B77C7D-672C-4358-9CA6-BD8FA6E2302A}">
      <dsp:nvSpPr>
        <dsp:cNvPr id="0" name=""/>
        <dsp:cNvSpPr/>
      </dsp:nvSpPr>
      <dsp:spPr>
        <a:xfrm>
          <a:off x="5284823"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Machine learning</a:t>
          </a:r>
        </a:p>
      </dsp:txBody>
      <dsp:txXfrm>
        <a:off x="5284823" y="0"/>
        <a:ext cx="1637258" cy="1577340"/>
      </dsp:txXfrm>
    </dsp:sp>
    <dsp:sp modelId="{204F3481-2F4C-45A5-A0A1-C088684F0126}">
      <dsp:nvSpPr>
        <dsp:cNvPr id="0" name=""/>
        <dsp:cNvSpPr/>
      </dsp:nvSpPr>
      <dsp:spPr>
        <a:xfrm>
          <a:off x="5448549" y="1577789"/>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SVM</a:t>
          </a:r>
        </a:p>
      </dsp:txBody>
      <dsp:txXfrm>
        <a:off x="5478803" y="1608043"/>
        <a:ext cx="1249298" cy="972439"/>
      </dsp:txXfrm>
    </dsp:sp>
    <dsp:sp modelId="{0F3CAB81-CF76-498F-9619-BAF8144FA3C3}">
      <dsp:nvSpPr>
        <dsp:cNvPr id="0" name=""/>
        <dsp:cNvSpPr/>
      </dsp:nvSpPr>
      <dsp:spPr>
        <a:xfrm>
          <a:off x="5448549" y="2769651"/>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Decision Trees</a:t>
          </a:r>
        </a:p>
      </dsp:txBody>
      <dsp:txXfrm>
        <a:off x="5478803" y="2799905"/>
        <a:ext cx="1249298" cy="972439"/>
      </dsp:txXfrm>
    </dsp:sp>
    <dsp:sp modelId="{80762C44-FA02-441A-8A8D-FC00E4F372F1}">
      <dsp:nvSpPr>
        <dsp:cNvPr id="0" name=""/>
        <dsp:cNvSpPr/>
      </dsp:nvSpPr>
      <dsp:spPr>
        <a:xfrm>
          <a:off x="5448549" y="3961513"/>
          <a:ext cx="1309806" cy="1032947"/>
        </a:xfrm>
        <a:prstGeom prst="roundRect">
          <a:avLst>
            <a:gd name="adj" fmla="val 10000"/>
          </a:avLst>
        </a:prstGeom>
        <a:gradFill rotWithShape="1">
          <a:gsLst>
            <a:gs pos="0">
              <a:schemeClr val="accent5">
                <a:shade val="47500"/>
                <a:satMod val="137000"/>
              </a:schemeClr>
            </a:gs>
            <a:gs pos="55000">
              <a:schemeClr val="accent5">
                <a:shade val="69000"/>
                <a:satMod val="137000"/>
              </a:schemeClr>
            </a:gs>
            <a:gs pos="100000">
              <a:schemeClr val="accent5">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5"/>
        </a:lnRef>
        <a:fillRef idx="3">
          <a:schemeClr val="accent5"/>
        </a:fillRef>
        <a:effectRef idx="3">
          <a:schemeClr val="accent5"/>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Perceptron, </a:t>
          </a:r>
          <a:r>
            <a:rPr lang="en-US" sz="1800" kern="1200" dirty="0" err="1">
              <a:latin typeface="Calibri" pitchFamily="34" charset="0"/>
              <a:cs typeface="Calibri" pitchFamily="34" charset="0"/>
            </a:rPr>
            <a:t>kNN</a:t>
          </a:r>
          <a:endParaRPr lang="en-US" sz="1800" kern="1200" dirty="0">
            <a:latin typeface="Calibri" pitchFamily="34" charset="0"/>
            <a:cs typeface="Calibri" pitchFamily="34" charset="0"/>
          </a:endParaRPr>
        </a:p>
      </dsp:txBody>
      <dsp:txXfrm>
        <a:off x="5478803" y="3991767"/>
        <a:ext cx="1249298" cy="972439"/>
      </dsp:txXfrm>
    </dsp:sp>
    <dsp:sp modelId="{5A591EE2-4B7B-40DB-B051-D75F7BFEDDD6}">
      <dsp:nvSpPr>
        <dsp:cNvPr id="0" name=""/>
        <dsp:cNvSpPr/>
      </dsp:nvSpPr>
      <dsp:spPr>
        <a:xfrm>
          <a:off x="7044876" y="0"/>
          <a:ext cx="1637258" cy="5257800"/>
        </a:xfrm>
        <a:prstGeom prst="roundRect">
          <a:avLst>
            <a:gd name="adj" fmla="val 10000"/>
          </a:avLst>
        </a:prstGeom>
        <a:solidFill>
          <a:schemeClr val="accent2">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Apps</a:t>
          </a:r>
        </a:p>
      </dsp:txBody>
      <dsp:txXfrm>
        <a:off x="7044876" y="0"/>
        <a:ext cx="1637258" cy="1577340"/>
      </dsp:txXfrm>
    </dsp:sp>
    <dsp:sp modelId="{F0B767F2-4C7E-481B-967C-8FE0CB529397}">
      <dsp:nvSpPr>
        <dsp:cNvPr id="0" name=""/>
        <dsp:cNvSpPr/>
      </dsp:nvSpPr>
      <dsp:spPr>
        <a:xfrm>
          <a:off x="7208601" y="1577789"/>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Recommender systems</a:t>
          </a:r>
        </a:p>
      </dsp:txBody>
      <dsp:txXfrm>
        <a:off x="7238855" y="1608043"/>
        <a:ext cx="1249298" cy="972439"/>
      </dsp:txXfrm>
    </dsp:sp>
    <dsp:sp modelId="{6F277C00-29F7-4ECD-8C97-37788C7BA770}">
      <dsp:nvSpPr>
        <dsp:cNvPr id="0" name=""/>
        <dsp:cNvSpPr/>
      </dsp:nvSpPr>
      <dsp:spPr>
        <a:xfrm>
          <a:off x="7208601" y="2769651"/>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Association Rules</a:t>
          </a:r>
        </a:p>
      </dsp:txBody>
      <dsp:txXfrm>
        <a:off x="7238855" y="2799905"/>
        <a:ext cx="1249298" cy="972439"/>
      </dsp:txXfrm>
    </dsp:sp>
    <dsp:sp modelId="{6C9EBB1C-8DC1-467B-832A-DCA29AD54F62}">
      <dsp:nvSpPr>
        <dsp:cNvPr id="0" name=""/>
        <dsp:cNvSpPr/>
      </dsp:nvSpPr>
      <dsp:spPr>
        <a:xfrm>
          <a:off x="7208601" y="3961513"/>
          <a:ext cx="1309806" cy="1032947"/>
        </a:xfrm>
        <a:prstGeom prst="roundRect">
          <a:avLst>
            <a:gd name="adj" fmla="val 10000"/>
          </a:avLst>
        </a:prstGeom>
        <a:solidFill>
          <a:srgbClr val="333399"/>
        </a:soli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hemeClr val="accent6"/>
        </a:lnRef>
        <a:fillRef idx="3">
          <a:schemeClr val="accent6"/>
        </a:fillRef>
        <a:effectRef idx="3">
          <a:schemeClr val="accent6"/>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Calibri" pitchFamily="34" charset="0"/>
              <a:cs typeface="Calibri" pitchFamily="34" charset="0"/>
            </a:rPr>
            <a:t>Duplicate document detection</a:t>
          </a:r>
        </a:p>
      </dsp:txBody>
      <dsp:txXfrm>
        <a:off x="7238855" y="3991767"/>
        <a:ext cx="1249298" cy="97243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30" tIns="45715" rIns="91430" bIns="45715" rtlCol="0"/>
          <a:lstStyle>
            <a:lvl1pPr algn="r">
              <a:defRPr sz="1200"/>
            </a:lvl1pPr>
          </a:lstStyle>
          <a:p>
            <a:fld id="{D3E28C4F-4FE9-4D22-93D8-487A4D01D983}" type="datetimeFigureOut">
              <a:rPr lang="en-US" smtClean="0"/>
              <a:pPr/>
              <a:t>9/17/23</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30" tIns="45715" rIns="91430" bIns="45715" rtlCol="0" anchor="b"/>
          <a:lstStyle>
            <a:lvl1pPr algn="r">
              <a:defRPr sz="1200"/>
            </a:lvl1pPr>
          </a:lstStyle>
          <a:p>
            <a:fld id="{BD5F390F-F66B-4732-9C46-6C80D0575FA0}" type="slidenum">
              <a:rPr lang="en-US" smtClean="0"/>
              <a:pPr/>
              <a:t>‹#›</a:t>
            </a:fld>
            <a:endParaRPr lang="en-US"/>
          </a:p>
        </p:txBody>
      </p:sp>
    </p:spTree>
    <p:extLst>
      <p:ext uri="{BB962C8B-B14F-4D97-AF65-F5344CB8AC3E}">
        <p14:creationId xmlns:p14="http://schemas.microsoft.com/office/powerpoint/2010/main" val="706496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1" tIns="48326" rIns="96651" bIns="48326" rtlCol="0"/>
          <a:lstStyle>
            <a:lvl1pPr algn="r">
              <a:defRPr sz="1300"/>
            </a:lvl1pPr>
          </a:lstStyle>
          <a:p>
            <a:fld id="{EE18CB36-612C-4E4A-AC83-E89476AEC2BF}" type="datetimeFigureOut">
              <a:rPr lang="en-US" smtClean="0"/>
              <a:pPr/>
              <a:t>9/17/23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1" tIns="48326" rIns="96651" bIns="48326" rtlCol="0" anchor="b"/>
          <a:lstStyle>
            <a:lvl1pPr algn="r">
              <a:defRPr sz="1300"/>
            </a:lvl1pPr>
          </a:lstStyle>
          <a:p>
            <a:fld id="{EE707532-839C-41A2-9E71-D5288AEAE66A}" type="slidenum">
              <a:rPr lang="en-US" smtClean="0"/>
              <a:pPr/>
              <a:t>‹#›</a:t>
            </a:fld>
            <a:endParaRPr lang="en-US"/>
          </a:p>
        </p:txBody>
      </p:sp>
    </p:spTree>
    <p:extLst>
      <p:ext uri="{BB962C8B-B14F-4D97-AF65-F5344CB8AC3E}">
        <p14:creationId xmlns:p14="http://schemas.microsoft.com/office/powerpoint/2010/main" val="278664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2D4687-B94B-4783-8252-04640E091341}" type="slidenum">
              <a:rPr lang="en-US"/>
              <a:pPr fontAlgn="base">
                <a:spcBef>
                  <a:spcPct val="0"/>
                </a:spcBef>
                <a:spcAft>
                  <a:spcPct val="0"/>
                </a:spcAft>
              </a:pPr>
              <a:t>26</a:t>
            </a:fld>
            <a:endParaRPr lang="en-US"/>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27</a:t>
            </a:fld>
            <a:endParaRPr lang="en-US"/>
          </a:p>
        </p:txBody>
      </p:sp>
    </p:spTree>
    <p:extLst>
      <p:ext uri="{BB962C8B-B14F-4D97-AF65-F5344CB8AC3E}">
        <p14:creationId xmlns:p14="http://schemas.microsoft.com/office/powerpoint/2010/main" val="3857415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28</a:t>
            </a:fld>
            <a:endParaRPr lang="en-US"/>
          </a:p>
        </p:txBody>
      </p:sp>
    </p:spTree>
    <p:extLst>
      <p:ext uri="{BB962C8B-B14F-4D97-AF65-F5344CB8AC3E}">
        <p14:creationId xmlns:p14="http://schemas.microsoft.com/office/powerpoint/2010/main" val="3857415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31</a:t>
            </a:fld>
            <a:endParaRPr lang="en-US"/>
          </a:p>
        </p:txBody>
      </p:sp>
    </p:spTree>
    <p:extLst>
      <p:ext uri="{BB962C8B-B14F-4D97-AF65-F5344CB8AC3E}">
        <p14:creationId xmlns:p14="http://schemas.microsoft.com/office/powerpoint/2010/main" val="2399841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778E39-CCE0-4D56-B3FA-C3B3C9BC23BD}" type="slidenum">
              <a:rPr lang="en-US"/>
              <a:pPr fontAlgn="base">
                <a:spcBef>
                  <a:spcPct val="0"/>
                </a:spcBef>
                <a:spcAft>
                  <a:spcPct val="0"/>
                </a:spcAft>
              </a:pPr>
              <a:t>33</a:t>
            </a:fld>
            <a:endParaRPr lang="en-US"/>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FD72F5-A40B-4E7E-BE38-13E443326DE6}" type="slidenum">
              <a:rPr lang="en-US"/>
              <a:pPr fontAlgn="base">
                <a:spcBef>
                  <a:spcPct val="0"/>
                </a:spcBef>
                <a:spcAft>
                  <a:spcPct val="0"/>
                </a:spcAft>
              </a:pPr>
              <a:t>34</a:t>
            </a:fld>
            <a:endParaRPr lang="en-US"/>
          </a:p>
        </p:txBody>
      </p:sp>
      <p:sp>
        <p:nvSpPr>
          <p:cNvPr id="604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83B960-C736-48FB-B1B5-C0804FEA6594}" type="slidenum">
              <a:rPr lang="en-US"/>
              <a:pPr fontAlgn="base">
                <a:spcBef>
                  <a:spcPct val="0"/>
                </a:spcBef>
                <a:spcAft>
                  <a:spcPct val="0"/>
                </a:spcAft>
              </a:pPr>
              <a:t>35</a:t>
            </a:fld>
            <a:endParaRPr lang="en-US"/>
          </a:p>
        </p:txBody>
      </p:sp>
      <p:sp>
        <p:nvSpPr>
          <p:cNvPr id="62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36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40</a:t>
            </a:fld>
            <a:endParaRPr lang="en-US"/>
          </a:p>
        </p:txBody>
      </p:sp>
    </p:spTree>
    <p:extLst>
      <p:ext uri="{BB962C8B-B14F-4D97-AF65-F5344CB8AC3E}">
        <p14:creationId xmlns:p14="http://schemas.microsoft.com/office/powerpoint/2010/main" val="3788737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63A3AB-E2B9-4711-B3C3-343C0AB793A3}" type="slidenum">
              <a:rPr lang="en-US"/>
              <a:pPr fontAlgn="base">
                <a:spcBef>
                  <a:spcPct val="0"/>
                </a:spcBef>
                <a:spcAft>
                  <a:spcPct val="0"/>
                </a:spcAft>
              </a:pPr>
              <a:t>42</a:t>
            </a:fld>
            <a:endParaRPr lang="en-US"/>
          </a:p>
        </p:txBody>
      </p:sp>
      <p:sp>
        <p:nvSpPr>
          <p:cNvPr id="696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82DD7F-D438-4442-9395-9B09A843476D}" type="slidenum">
              <a:rPr lang="en-US"/>
              <a:pPr/>
              <a:t>15</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p:spPr>
      </p:sp>
      <p:sp>
        <p:nvSpPr>
          <p:cNvPr id="87043" name="Rectangle 3"/>
          <p:cNvSpPr>
            <a:spLocks noGrp="1"/>
          </p:cNvSpPr>
          <p:nvPr>
            <p:ph type="body" idx="1"/>
          </p:nvPr>
        </p:nvSpPr>
        <p:spPr bwMode="auto">
          <a:xfrm>
            <a:off x="974726" y="4560889"/>
            <a:ext cx="5365750" cy="4319587"/>
          </a:xfrm>
          <a:noFill/>
        </p:spPr>
        <p:txBody>
          <a:bodyPr wrap="square" numCol="1" anchor="t" anchorCtr="0" compatLnSpc="1">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751E37-BA15-4492-958A-8A62BD977DBC}" type="slidenum">
              <a:rPr lang="en-US"/>
              <a:pPr fontAlgn="base">
                <a:spcBef>
                  <a:spcPct val="0"/>
                </a:spcBef>
                <a:spcAft>
                  <a:spcPct val="0"/>
                </a:spcAft>
              </a:pPr>
              <a:t>48</a:t>
            </a:fld>
            <a:endParaRPr lang="en-US"/>
          </a:p>
        </p:txBody>
      </p:sp>
      <p:sp>
        <p:nvSpPr>
          <p:cNvPr id="737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4BC174-4AAD-4789-8155-44EBE776B121}" type="slidenum">
              <a:rPr lang="en-US"/>
              <a:pPr/>
              <a:t>51</a:t>
            </a:fld>
            <a:endParaRPr lang="en-US"/>
          </a:p>
        </p:txBody>
      </p:sp>
      <p:sp>
        <p:nvSpPr>
          <p:cNvPr id="58370" name="Rectangle 2"/>
          <p:cNvSpPr>
            <a:spLocks noGrp="1" noRot="1" noChangeAspect="1" noChangeArrowheads="1" noTextEdit="1"/>
          </p:cNvSpPr>
          <p:nvPr>
            <p:ph type="sldImg"/>
          </p:nvPr>
        </p:nvSpPr>
        <p:spPr>
          <a:xfrm>
            <a:off x="1258888" y="720725"/>
            <a:ext cx="4800600" cy="3600450"/>
          </a:xfrm>
          <a:ln/>
        </p:spPr>
      </p:sp>
      <p:sp>
        <p:nvSpPr>
          <p:cNvPr id="58371" name="Rectangle 3"/>
          <p:cNvSpPr>
            <a:spLocks noGrp="1" noChangeArrowheads="1"/>
          </p:cNvSpPr>
          <p:nvPr>
            <p:ph type="body" idx="1"/>
          </p:nvPr>
        </p:nvSpPr>
        <p:spPr>
          <a:xfrm>
            <a:off x="975360" y="4560570"/>
            <a:ext cx="5364480" cy="4320540"/>
          </a:xfrm>
        </p:spPr>
        <p:txBody>
          <a:bodyPr/>
          <a:lstStyle/>
          <a:p>
            <a:endParaRPr lang="en-US"/>
          </a:p>
        </p:txBody>
      </p:sp>
    </p:spTree>
    <p:extLst>
      <p:ext uri="{BB962C8B-B14F-4D97-AF65-F5344CB8AC3E}">
        <p14:creationId xmlns:p14="http://schemas.microsoft.com/office/powerpoint/2010/main" val="53584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B97CF-CFE2-414C-B9A5-428D37FC7F54}" type="slidenum">
              <a:rPr lang="en-US"/>
              <a:pPr/>
              <a:t>53</a:t>
            </a:fld>
            <a:endParaRPr lang="en-US"/>
          </a:p>
        </p:txBody>
      </p:sp>
      <p:sp>
        <p:nvSpPr>
          <p:cNvPr id="60418" name="Rectangle 2"/>
          <p:cNvSpPr>
            <a:spLocks noGrp="1" noRot="1" noChangeAspect="1" noChangeArrowheads="1" noTextEdit="1"/>
          </p:cNvSpPr>
          <p:nvPr>
            <p:ph type="sldImg"/>
          </p:nvPr>
        </p:nvSpPr>
        <p:spPr>
          <a:xfrm>
            <a:off x="1258888" y="720725"/>
            <a:ext cx="4800600" cy="3600450"/>
          </a:xfrm>
          <a:ln/>
        </p:spPr>
      </p:sp>
      <p:sp>
        <p:nvSpPr>
          <p:cNvPr id="60419" name="Rectangle 3"/>
          <p:cNvSpPr>
            <a:spLocks noGrp="1" noChangeArrowheads="1"/>
          </p:cNvSpPr>
          <p:nvPr>
            <p:ph type="body" idx="1"/>
          </p:nvPr>
        </p:nvSpPr>
        <p:spPr>
          <a:xfrm>
            <a:off x="975360" y="4560570"/>
            <a:ext cx="5364480" cy="4320540"/>
          </a:xfrm>
        </p:spPr>
        <p:txBody>
          <a:bodyPr/>
          <a:lstStyle/>
          <a:p>
            <a:endParaRPr lang="en-US"/>
          </a:p>
        </p:txBody>
      </p:sp>
    </p:spTree>
    <p:extLst>
      <p:ext uri="{BB962C8B-B14F-4D97-AF65-F5344CB8AC3E}">
        <p14:creationId xmlns:p14="http://schemas.microsoft.com/office/powerpoint/2010/main" val="3979836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6B97CF-CFE2-414C-B9A5-428D37FC7F54}" type="slidenum">
              <a:rPr lang="en-US"/>
              <a:pPr/>
              <a:t>54</a:t>
            </a:fld>
            <a:endParaRPr lang="en-US"/>
          </a:p>
        </p:txBody>
      </p:sp>
      <p:sp>
        <p:nvSpPr>
          <p:cNvPr id="60418" name="Rectangle 2"/>
          <p:cNvSpPr>
            <a:spLocks noGrp="1" noRot="1" noChangeAspect="1" noChangeArrowheads="1" noTextEdit="1"/>
          </p:cNvSpPr>
          <p:nvPr>
            <p:ph type="sldImg"/>
          </p:nvPr>
        </p:nvSpPr>
        <p:spPr>
          <a:xfrm>
            <a:off x="1258888" y="720725"/>
            <a:ext cx="4800600" cy="3600450"/>
          </a:xfrm>
          <a:ln/>
        </p:spPr>
      </p:sp>
      <p:sp>
        <p:nvSpPr>
          <p:cNvPr id="60419" name="Rectangle 3"/>
          <p:cNvSpPr>
            <a:spLocks noGrp="1" noChangeArrowheads="1"/>
          </p:cNvSpPr>
          <p:nvPr>
            <p:ph type="body" idx="1"/>
          </p:nvPr>
        </p:nvSpPr>
        <p:spPr>
          <a:xfrm>
            <a:off x="975360" y="4560570"/>
            <a:ext cx="5364480" cy="4320540"/>
          </a:xfrm>
        </p:spPr>
        <p:txBody>
          <a:bodyPr/>
          <a:lstStyle/>
          <a:p>
            <a:endParaRPr lang="en-US"/>
          </a:p>
        </p:txBody>
      </p:sp>
    </p:spTree>
    <p:extLst>
      <p:ext uri="{BB962C8B-B14F-4D97-AF65-F5344CB8AC3E}">
        <p14:creationId xmlns:p14="http://schemas.microsoft.com/office/powerpoint/2010/main" val="3259006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3B1B33-3DB5-487A-9A94-EB0FF87D1B81}" type="slidenum">
              <a:rPr lang="en-US"/>
              <a:pPr/>
              <a:t>55</a:t>
            </a:fld>
            <a:endParaRPr lang="en-US"/>
          </a:p>
        </p:txBody>
      </p:sp>
      <p:sp>
        <p:nvSpPr>
          <p:cNvPr id="62466" name="Rectangle 2"/>
          <p:cNvSpPr>
            <a:spLocks noGrp="1" noRot="1" noChangeAspect="1" noChangeArrowheads="1" noTextEdit="1"/>
          </p:cNvSpPr>
          <p:nvPr>
            <p:ph type="sldImg"/>
          </p:nvPr>
        </p:nvSpPr>
        <p:spPr>
          <a:xfrm>
            <a:off x="1258888" y="720725"/>
            <a:ext cx="4800600" cy="3600450"/>
          </a:xfrm>
          <a:ln/>
        </p:spPr>
      </p:sp>
      <p:sp>
        <p:nvSpPr>
          <p:cNvPr id="62467" name="Rectangle 3"/>
          <p:cNvSpPr>
            <a:spLocks noGrp="1" noChangeArrowheads="1"/>
          </p:cNvSpPr>
          <p:nvPr>
            <p:ph type="body" idx="1"/>
          </p:nvPr>
        </p:nvSpPr>
        <p:spPr>
          <a:xfrm>
            <a:off x="975360" y="4560570"/>
            <a:ext cx="5364480" cy="4320540"/>
          </a:xfrm>
        </p:spPr>
        <p:txBody>
          <a:bodyPr/>
          <a:lstStyle/>
          <a:p>
            <a:endParaRPr lang="en-US"/>
          </a:p>
        </p:txBody>
      </p:sp>
    </p:spTree>
    <p:extLst>
      <p:ext uri="{BB962C8B-B14F-4D97-AF65-F5344CB8AC3E}">
        <p14:creationId xmlns:p14="http://schemas.microsoft.com/office/powerpoint/2010/main" val="1882280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15090-2406-4EE3-B214-9C83997244EF}" type="slidenum">
              <a:rPr lang="en-US"/>
              <a:pPr/>
              <a:t>56</a:t>
            </a:fld>
            <a:endParaRPr lang="en-US"/>
          </a:p>
        </p:txBody>
      </p:sp>
      <p:sp>
        <p:nvSpPr>
          <p:cNvPr id="64514" name="Rectangle 2"/>
          <p:cNvSpPr>
            <a:spLocks noGrp="1" noRot="1" noChangeAspect="1" noChangeArrowheads="1" noTextEdit="1"/>
          </p:cNvSpPr>
          <p:nvPr>
            <p:ph type="sldImg"/>
          </p:nvPr>
        </p:nvSpPr>
        <p:spPr>
          <a:xfrm>
            <a:off x="1258888" y="720725"/>
            <a:ext cx="4800600" cy="3600450"/>
          </a:xfrm>
          <a:ln/>
        </p:spPr>
      </p:sp>
      <p:sp>
        <p:nvSpPr>
          <p:cNvPr id="64515" name="Rectangle 3"/>
          <p:cNvSpPr>
            <a:spLocks noGrp="1" noChangeArrowheads="1"/>
          </p:cNvSpPr>
          <p:nvPr>
            <p:ph type="body" idx="1"/>
          </p:nvPr>
        </p:nvSpPr>
        <p:spPr>
          <a:xfrm>
            <a:off x="975360" y="4560570"/>
            <a:ext cx="5364480" cy="4320540"/>
          </a:xfrm>
        </p:spPr>
        <p:txBody>
          <a:bodyPr/>
          <a:lstStyle/>
          <a:p>
            <a:endParaRPr lang="en-US" dirty="0"/>
          </a:p>
        </p:txBody>
      </p:sp>
    </p:spTree>
    <p:extLst>
      <p:ext uri="{BB962C8B-B14F-4D97-AF65-F5344CB8AC3E}">
        <p14:creationId xmlns:p14="http://schemas.microsoft.com/office/powerpoint/2010/main" val="2147448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6B95D-3323-4703-8C13-16AE68503BE8}" type="slidenum">
              <a:rPr lang="en-US"/>
              <a:pPr/>
              <a:t>57</a:t>
            </a:fld>
            <a:endParaRPr lang="en-US"/>
          </a:p>
        </p:txBody>
      </p:sp>
      <p:sp>
        <p:nvSpPr>
          <p:cNvPr id="66562" name="Rectangle 2"/>
          <p:cNvSpPr>
            <a:spLocks noGrp="1" noRot="1" noChangeAspect="1" noChangeArrowheads="1" noTextEdit="1"/>
          </p:cNvSpPr>
          <p:nvPr>
            <p:ph type="sldImg"/>
          </p:nvPr>
        </p:nvSpPr>
        <p:spPr>
          <a:xfrm>
            <a:off x="1258888" y="720725"/>
            <a:ext cx="4800600" cy="3600450"/>
          </a:xfrm>
          <a:ln/>
        </p:spPr>
      </p:sp>
      <p:sp>
        <p:nvSpPr>
          <p:cNvPr id="66563" name="Rectangle 3"/>
          <p:cNvSpPr>
            <a:spLocks noGrp="1" noChangeArrowheads="1"/>
          </p:cNvSpPr>
          <p:nvPr>
            <p:ph type="body" idx="1"/>
          </p:nvPr>
        </p:nvSpPr>
        <p:spPr>
          <a:xfrm>
            <a:off x="975360" y="4560570"/>
            <a:ext cx="5364480" cy="4320540"/>
          </a:xfrm>
        </p:spPr>
        <p:txBody>
          <a:bodyPr/>
          <a:lstStyle/>
          <a:p>
            <a:endParaRPr lang="en-US"/>
          </a:p>
        </p:txBody>
      </p:sp>
    </p:spTree>
    <p:extLst>
      <p:ext uri="{BB962C8B-B14F-4D97-AF65-F5344CB8AC3E}">
        <p14:creationId xmlns:p14="http://schemas.microsoft.com/office/powerpoint/2010/main" val="4182659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forget to tell the joke "I used to do this when I was young" when talking about point (1) :D</a:t>
            </a:r>
          </a:p>
        </p:txBody>
      </p:sp>
      <p:sp>
        <p:nvSpPr>
          <p:cNvPr id="4" name="Slide Number Placeholder 3"/>
          <p:cNvSpPr>
            <a:spLocks noGrp="1"/>
          </p:cNvSpPr>
          <p:nvPr>
            <p:ph type="sldNum" sz="quarter" idx="10"/>
          </p:nvPr>
        </p:nvSpPr>
        <p:spPr/>
        <p:txBody>
          <a:bodyPr/>
          <a:lstStyle/>
          <a:p>
            <a:fld id="{EE707532-839C-41A2-9E71-D5288AEAE66A}" type="slidenum">
              <a:rPr lang="en-US" smtClean="0"/>
              <a:pPr/>
              <a:t>60</a:t>
            </a:fld>
            <a:endParaRPr lang="en-US"/>
          </a:p>
        </p:txBody>
      </p:sp>
    </p:spTree>
    <p:extLst>
      <p:ext uri="{BB962C8B-B14F-4D97-AF65-F5344CB8AC3E}">
        <p14:creationId xmlns:p14="http://schemas.microsoft.com/office/powerpoint/2010/main" val="2115112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EE707532-839C-41A2-9E71-D5288AEAE66A}" type="slidenum">
              <a:rPr lang="en-US" smtClean="0"/>
              <a:pPr/>
              <a:t>16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1C4BD8-5441-4A00-8AFB-05388881054E}" type="slidenum">
              <a:rPr lang="en-US"/>
              <a:pPr fontAlgn="base">
                <a:spcBef>
                  <a:spcPct val="0"/>
                </a:spcBef>
                <a:spcAft>
                  <a:spcPct val="0"/>
                </a:spcAft>
              </a:pPr>
              <a:t>19</a:t>
            </a:fld>
            <a:endParaRPr lang="en-US"/>
          </a:p>
        </p:txBody>
      </p:sp>
      <p:sp>
        <p:nvSpPr>
          <p:cNvPr id="39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3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7613DA-2E0B-4D40-AE1F-92ED72F34822}" type="slidenum">
              <a:rPr lang="en-US"/>
              <a:pPr fontAlgn="base">
                <a:spcBef>
                  <a:spcPct val="0"/>
                </a:spcBef>
                <a:spcAft>
                  <a:spcPct val="0"/>
                </a:spcAft>
              </a:pPr>
              <a:t>21</a:t>
            </a:fld>
            <a:endParaRPr lang="en-US"/>
          </a:p>
        </p:txBody>
      </p:sp>
      <p:sp>
        <p:nvSpPr>
          <p:cNvPr id="44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06D52E-6C3D-4546-8084-3DC92E5CB30B}" type="slidenum">
              <a:rPr lang="en-US"/>
              <a:pPr fontAlgn="base">
                <a:spcBef>
                  <a:spcPct val="0"/>
                </a:spcBef>
                <a:spcAft>
                  <a:spcPct val="0"/>
                </a:spcAft>
              </a:pPr>
              <a:t>22</a:t>
            </a:fld>
            <a:endParaRPr lang="en-US"/>
          </a:p>
        </p:txBody>
      </p:sp>
      <p:sp>
        <p:nvSpPr>
          <p:cNvPr id="46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991193-837F-405F-BEE8-29089E50772C}" type="slidenum">
              <a:rPr lang="en-US"/>
              <a:pPr fontAlgn="base">
                <a:spcBef>
                  <a:spcPct val="0"/>
                </a:spcBef>
                <a:spcAft>
                  <a:spcPct val="0"/>
                </a:spcAft>
              </a:pPr>
              <a:t>23</a:t>
            </a:fld>
            <a:endParaRPr lang="en-US"/>
          </a:p>
        </p:txBody>
      </p:sp>
      <p:sp>
        <p:nvSpPr>
          <p:cNvPr id="48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3EF15C-E5FE-498F-BBAF-7912119D7C07}" type="slidenum">
              <a:rPr lang="en-US"/>
              <a:pPr fontAlgn="base">
                <a:spcBef>
                  <a:spcPct val="0"/>
                </a:spcBef>
                <a:spcAft>
                  <a:spcPct val="0"/>
                </a:spcAft>
              </a:pPr>
              <a:t>24</a:t>
            </a:fld>
            <a:endParaRPr lang="en-US"/>
          </a:p>
        </p:txBody>
      </p:sp>
      <p:sp>
        <p:nvSpPr>
          <p:cNvPr id="50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A702E8-A927-4DC3-B7B6-DCE19E1395B9}" type="slidenum">
              <a:rPr lang="en-US"/>
              <a:pPr fontAlgn="base">
                <a:spcBef>
                  <a:spcPct val="0"/>
                </a:spcBef>
                <a:spcAft>
                  <a:spcPct val="0"/>
                </a:spcAft>
              </a:pPr>
              <a:t>25</a:t>
            </a:fld>
            <a:endParaRPr lang="en-US"/>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DA0EC571-FBE1-4574-ACB3-BCEF26F2AE23}" type="datetime1">
              <a:rPr lang="en-US" smtClean="0"/>
              <a:t>9/17/23</a:t>
            </a:fld>
            <a:endParaRPr lang="en-US"/>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endParaRPr lang="en-US" dirty="0"/>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2F6757-7ABC-4CD2-B39A-963AF38380F5}" type="datetime1">
              <a:rPr lang="en-US" smtClean="0"/>
              <a:t>9/17/23</a:t>
            </a:fld>
            <a:endParaRPr lang="en-US"/>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C0A7190-665B-4804-BB45-7747B3514B0B}" type="datetime1">
              <a:rPr lang="en-US" smtClean="0"/>
              <a:t>9/17/23</a:t>
            </a:fld>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8226720" cy="1143480"/>
          </a:xfrm>
        </p:spPr>
        <p:txBody>
          <a:bodyPr tIns="41473" bIns="41473"/>
          <a:lstStyle/>
          <a:p>
            <a:r>
              <a:rPr lang="en-US"/>
              <a:t>Click to edit Master title style</a:t>
            </a:r>
          </a:p>
        </p:txBody>
      </p:sp>
      <p:sp>
        <p:nvSpPr>
          <p:cNvPr id="3" name="Text Placeholder 2"/>
          <p:cNvSpPr>
            <a:spLocks noGrp="1"/>
          </p:cNvSpPr>
          <p:nvPr>
            <p:ph type="body" sz="half" idx="1"/>
          </p:nvPr>
        </p:nvSpPr>
        <p:spPr>
          <a:xfrm>
            <a:off x="457920" y="1604329"/>
            <a:ext cx="4043520" cy="4524955"/>
          </a:xfrm>
        </p:spPr>
        <p:txBody>
          <a:bodyPr rIns="82945" bIns="414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680" y="1604329"/>
            <a:ext cx="4044960" cy="4524955"/>
          </a:xfrm>
        </p:spPr>
        <p:txBody>
          <a:bodyPr rIns="82945" bIns="41473"/>
          <a:lstStyle/>
          <a:p>
            <a:endParaRPr lang="en-US"/>
          </a:p>
        </p:txBody>
      </p:sp>
      <p:sp>
        <p:nvSpPr>
          <p:cNvPr id="5" name="Date Placeholder 4"/>
          <p:cNvSpPr>
            <a:spLocks noGrp="1"/>
          </p:cNvSpPr>
          <p:nvPr>
            <p:ph type="dt" idx="10"/>
          </p:nvPr>
        </p:nvSpPr>
        <p:spPr>
          <a:xfrm>
            <a:off x="457920" y="6247376"/>
            <a:ext cx="2126880" cy="472370"/>
          </a:xfrm>
        </p:spPr>
        <p:txBody>
          <a:bodyPr tIns="41473"/>
          <a:lstStyle>
            <a:lvl1pPr>
              <a:defRPr/>
            </a:lvl1pPr>
          </a:lstStyle>
          <a:p>
            <a:fld id="{BA1FCF4D-B336-465A-977F-0869DE469660}" type="datetime1">
              <a:rPr lang="en-US" smtClean="0"/>
              <a:t>9/17/23</a:t>
            </a:fld>
            <a:endParaRPr lang="en-GB"/>
          </a:p>
        </p:txBody>
      </p:sp>
      <p:sp>
        <p:nvSpPr>
          <p:cNvPr id="6" name="Footer Placeholder 5"/>
          <p:cNvSpPr>
            <a:spLocks noGrp="1"/>
          </p:cNvSpPr>
          <p:nvPr>
            <p:ph type="ftr" idx="11"/>
          </p:nvPr>
        </p:nvSpPr>
        <p:spPr>
          <a:xfrm>
            <a:off x="3126240" y="6247376"/>
            <a:ext cx="2897280" cy="472370"/>
          </a:xfrm>
        </p:spPr>
        <p:txBody>
          <a:bodyPr tIns="41473"/>
          <a:lstStyle>
            <a:lvl1pPr>
              <a:defRPr/>
            </a:lvl1pPr>
          </a:lstStyle>
          <a:p>
            <a:r>
              <a:rPr lang="en-US"/>
              <a:t>J. Leskovec, A. Rajaraman, J. Ullman: Mining of Massive Datasets, http://www.mmds.org</a:t>
            </a:r>
            <a:endParaRPr lang="en-GB"/>
          </a:p>
        </p:txBody>
      </p:sp>
      <p:sp>
        <p:nvSpPr>
          <p:cNvPr id="7" name="Slide Number Placeholder 6"/>
          <p:cNvSpPr>
            <a:spLocks noGrp="1"/>
          </p:cNvSpPr>
          <p:nvPr>
            <p:ph type="sldNum" idx="12"/>
          </p:nvPr>
        </p:nvSpPr>
        <p:spPr>
          <a:xfrm>
            <a:off x="6554880" y="6247376"/>
            <a:ext cx="2128320" cy="472370"/>
          </a:xfrm>
        </p:spPr>
        <p:txBody>
          <a:bodyPr lIns="82945" tIns="41473" rIns="82945"/>
          <a:lstStyle>
            <a:lvl1pPr>
              <a:defRPr/>
            </a:lvl1pPr>
          </a:lstStyle>
          <a:p>
            <a:fld id="{10066599-523B-4641-9CCC-17D83CD935ED}" type="slidenum">
              <a:rPr lang="en-GB"/>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9BFC7501-9CE9-4B62-88F7-501E9673B6FD}" type="datetime1">
              <a:rPr lang="en-US" smtClean="0"/>
              <a:t>9/17/23</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a:t>J. Leskovec, A. Rajaraman, J. Ullman: Mining of Massive Datasets, http://www.mmds.org</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9826768-8FCE-4417-A22B-1D26CD2A846A}" type="slidenum">
              <a:rPr lang="en-US"/>
              <a:pPr/>
              <a:t>‹#›</a:t>
            </a:fld>
            <a:endParaRPr lang="en-US"/>
          </a:p>
        </p:txBody>
      </p:sp>
    </p:spTree>
    <p:extLst>
      <p:ext uri="{BB962C8B-B14F-4D97-AF65-F5344CB8AC3E}">
        <p14:creationId xmlns:p14="http://schemas.microsoft.com/office/powerpoint/2010/main" val="1420975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87552"/>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p>
            <a:fld id="{B880CE0A-7975-4D76-93B2-940E4DA74693}" type="datetime1">
              <a:rPr lang="en-US" smtClean="0"/>
              <a:t>9/17/23</a:t>
            </a:fld>
            <a:endParaRPr lang="en-US"/>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914400"/>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dirty="0"/>
              <a:t>Click to edit Master title style</a:t>
            </a:r>
          </a:p>
        </p:txBody>
      </p:sp>
      <p:sp>
        <p:nvSpPr>
          <p:cNvPr id="3" name="Text Placeholder 2"/>
          <p:cNvSpPr>
            <a:spLocks noGrp="1"/>
          </p:cNvSpPr>
          <p:nvPr>
            <p:ph type="body" idx="1"/>
          </p:nvPr>
        </p:nvSpPr>
        <p:spPr>
          <a:xfrm>
            <a:off x="740664" y="2743200"/>
            <a:ext cx="8022336" cy="685800"/>
          </a:xfrm>
        </p:spPr>
        <p:txBody>
          <a:bodyPr lIns="146304" tIns="0" rIns="45720" bIns="0" anchor="t">
            <a:normAutofit/>
          </a:bodyPr>
          <a:lstStyle>
            <a:lvl1pPr marL="0" indent="0">
              <a:buNone/>
              <a:defRPr sz="4000" b="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dirty="0"/>
              <a:t>Click to edit Master text styles</a:t>
            </a:r>
          </a:p>
        </p:txBody>
      </p:sp>
      <p:sp>
        <p:nvSpPr>
          <p:cNvPr id="4" name="Date Placeholder 3"/>
          <p:cNvSpPr>
            <a:spLocks noGrp="1"/>
          </p:cNvSpPr>
          <p:nvPr>
            <p:ph type="dt" sz="half" idx="10"/>
          </p:nvPr>
        </p:nvSpPr>
        <p:spPr/>
        <p:txBody>
          <a:bodyPr/>
          <a:lstStyle/>
          <a:p>
            <a:fld id="{07501EA7-DC30-4CA6-A58A-202C464235FF}" type="datetime1">
              <a:rPr lang="en-US" smtClean="0"/>
              <a:t>9/17/23</a:t>
            </a:fld>
            <a:endParaRPr lang="en-US"/>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295400"/>
            <a:ext cx="4038600" cy="5504688"/>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295400"/>
            <a:ext cx="4038600" cy="55046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7176298-53BA-4D4B-95EA-FF43AF18B88E}" type="datetime1">
              <a:rPr lang="en-US" smtClean="0"/>
              <a:t>9/17/23</a:t>
            </a:fld>
            <a:endParaRPr lang="en-US"/>
          </a:p>
        </p:txBody>
      </p:sp>
      <p:sp>
        <p:nvSpPr>
          <p:cNvPr id="6" name="Footer Placeholder 5"/>
          <p:cNvSpPr>
            <a:spLocks noGrp="1"/>
          </p:cNvSpPr>
          <p:nvPr>
            <p:ph type="ftr" sz="quarter" idx="11"/>
          </p:nvPr>
        </p:nvSpPr>
        <p:spPr/>
        <p:txBody>
          <a:bodyPr/>
          <a:lstStyle/>
          <a:p>
            <a:r>
              <a:rPr lang="en-US"/>
              <a:t>J. Leskovec, A. Rajaraman, J. Ullman: Mining of Massive Datasets, http://www.mmds.org</a:t>
            </a:r>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295400"/>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023338"/>
            <a:ext cx="4040188" cy="43774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295400"/>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023338"/>
            <a:ext cx="4041775" cy="43774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5603FC8-A63D-4635-AD46-39DF76F92C8F}" type="datetime1">
              <a:rPr lang="en-US" smtClean="0"/>
              <a:t>9/17/23</a:t>
            </a:fld>
            <a:endParaRPr lang="en-US"/>
          </a:p>
        </p:txBody>
      </p:sp>
      <p:sp>
        <p:nvSpPr>
          <p:cNvPr id="8" name="Footer Placeholder 7"/>
          <p:cNvSpPr>
            <a:spLocks noGrp="1"/>
          </p:cNvSpPr>
          <p:nvPr>
            <p:ph type="ftr" sz="quarter" idx="11"/>
          </p:nvPr>
        </p:nvSpPr>
        <p:spPr/>
        <p:txBody>
          <a:bodyPr/>
          <a:lstStyle/>
          <a:p>
            <a:r>
              <a:rPr lang="en-US"/>
              <a:t>J. Leskovec, A. Rajaraman, J. Ullman: Mining of Massive Datasets, http://www.mmds.org</a:t>
            </a:r>
          </a:p>
        </p:txBody>
      </p:sp>
      <p:sp>
        <p:nvSpPr>
          <p:cNvPr id="9" name="Slide Number Placeholder 8"/>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BE28D3C-48F1-4FEC-A9CC-D9DBCC7D3FFD}" type="datetime1">
              <a:rPr lang="en-US" smtClean="0"/>
              <a:t>9/17/23</a:t>
            </a:fld>
            <a:endParaRPr lang="en-US"/>
          </a:p>
        </p:txBody>
      </p:sp>
      <p:sp>
        <p:nvSpPr>
          <p:cNvPr id="4" name="Footer Placeholder 3"/>
          <p:cNvSpPr>
            <a:spLocks noGrp="1"/>
          </p:cNvSpPr>
          <p:nvPr>
            <p:ph type="ftr" sz="quarter" idx="11"/>
          </p:nvPr>
        </p:nvSpPr>
        <p:spPr/>
        <p:txBody>
          <a:bodyPr/>
          <a:lstStyle/>
          <a:p>
            <a:r>
              <a:rPr lang="en-US"/>
              <a:t>J. Leskovec, A. Rajaraman, J. Ullman: Mining of Massive Datasets, http://www.mmds.org</a:t>
            </a:r>
          </a:p>
        </p:txBody>
      </p:sp>
      <p:sp>
        <p:nvSpPr>
          <p:cNvPr id="5" name="Slide Number Placeholder 4"/>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83DC9-0B1A-4C5B-A9D7-7A5517496F0A}" type="datetime1">
              <a:rPr lang="en-US" smtClean="0"/>
              <a:t>9/17/23</a:t>
            </a:fld>
            <a:endParaRPr lang="en-US"/>
          </a:p>
        </p:txBody>
      </p:sp>
      <p:sp>
        <p:nvSpPr>
          <p:cNvPr id="3" name="Footer Placeholder 2"/>
          <p:cNvSpPr>
            <a:spLocks noGrp="1"/>
          </p:cNvSpPr>
          <p:nvPr>
            <p:ph type="ftr" sz="quarter" idx="11"/>
          </p:nvPr>
        </p:nvSpPr>
        <p:spPr/>
        <p:txBody>
          <a:bodyPr/>
          <a:lstStyle/>
          <a:p>
            <a:r>
              <a:rPr lang="en-US"/>
              <a:t>J. Leskovec, A. Rajaraman, J. Ullman: Mining of Massive Datasets, http://www.mmds.org</a:t>
            </a:r>
          </a:p>
        </p:txBody>
      </p:sp>
      <p:sp>
        <p:nvSpPr>
          <p:cNvPr id="4" name="Slide Number Placeholder 3"/>
          <p:cNvSpPr>
            <a:spLocks noGrp="1"/>
          </p:cNvSpPr>
          <p:nvPr>
            <p:ph type="sldNum" sz="quarter" idx="12"/>
          </p:nvPr>
        </p:nvSpPr>
        <p:spPr/>
        <p:txBody>
          <a:bodyPr/>
          <a:lstStyle/>
          <a:p>
            <a:fld id="{19B12225-5612-419B-A8D5-4B8EEE4C217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E37F779-D676-436D-86BC-3575D2E6086F}" type="datetime1">
              <a:rPr lang="en-US" smtClean="0"/>
              <a:t>9/17/23</a:t>
            </a:fld>
            <a:endParaRPr lang="en-US"/>
          </a:p>
        </p:txBody>
      </p:sp>
      <p:sp>
        <p:nvSpPr>
          <p:cNvPr id="6" name="Footer Placeholder 5"/>
          <p:cNvSpPr>
            <a:spLocks noGrp="1"/>
          </p:cNvSpPr>
          <p:nvPr>
            <p:ph type="ftr" sz="quarter" idx="11"/>
          </p:nvPr>
        </p:nvSpPr>
        <p:spPr/>
        <p:txBody>
          <a:bodyPr/>
          <a:lstStyle/>
          <a:p>
            <a:r>
              <a:rPr lang="en-US"/>
              <a:t>J. Leskovec, A. Rajaraman, J. Ullman: Mining of Massive Datasets, http://www.mmds.org</a:t>
            </a:r>
          </a:p>
        </p:txBody>
      </p:sp>
      <p:sp>
        <p:nvSpPr>
          <p:cNvPr id="7" name="Slide Number Placeholder 6"/>
          <p:cNvSpPr>
            <a:spLocks noGrp="1"/>
          </p:cNvSpPr>
          <p:nvPr>
            <p:ph type="sldNum" sz="quarter" idx="12"/>
          </p:nvPr>
        </p:nvSpPr>
        <p:spPr/>
        <p:txBody>
          <a:bodyPr/>
          <a:lstStyle/>
          <a:p>
            <a:fld id="{19B12225-5612-419B-A8D5-4B8EEE4C217E}"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906341C8-256B-4B49-96F2-13FF10D25ABC}" type="datetime1">
              <a:rPr lang="en-US" smtClean="0"/>
              <a:t>9/17/23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a:t>J. Leskovec, A. Rajaraman, J. Ullman: Mining of Massive Datasets, http://www.mmds.org</a:t>
            </a:r>
          </a:p>
        </p:txBody>
      </p:sp>
      <p:sp>
        <p:nvSpPr>
          <p:cNvPr id="7" name="Slide Number Placeholder 6"/>
          <p:cNvSpPr>
            <a:spLocks noGrp="1"/>
          </p:cNvSpPr>
          <p:nvPr>
            <p:ph type="sldNum" sz="quarter" idx="12"/>
          </p:nvPr>
        </p:nvSpPr>
        <p:spPr>
          <a:xfrm>
            <a:off x="8339328" y="1170432"/>
            <a:ext cx="733864" cy="201168"/>
          </a:xfrm>
        </p:spPr>
        <p:txBody>
          <a:bodyPr/>
          <a:lstStyle/>
          <a:p>
            <a:fld id="{19B12225-5612-419B-A8D5-4B8EEE4C217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021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1"/>
            <a:ext cx="9143999" cy="1021079"/>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8382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dirty="0"/>
              <a:t>Click to edit Master title style</a:t>
            </a:r>
          </a:p>
        </p:txBody>
      </p:sp>
      <p:sp>
        <p:nvSpPr>
          <p:cNvPr id="3" name="Text Placeholder 2"/>
          <p:cNvSpPr>
            <a:spLocks noGrp="1"/>
          </p:cNvSpPr>
          <p:nvPr>
            <p:ph type="body" idx="1"/>
          </p:nvPr>
        </p:nvSpPr>
        <p:spPr>
          <a:xfrm>
            <a:off x="457200" y="1295400"/>
            <a:ext cx="8229600" cy="5257801"/>
          </a:xfrm>
          <a:prstGeom prst="rect">
            <a:avLst/>
          </a:prstGeom>
        </p:spPr>
        <p:txBody>
          <a:bodyPr vert="horz" lIns="54864" tIns="91440" rtlCol="0">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4" name="Date Placeholder 3"/>
          <p:cNvSpPr>
            <a:spLocks noGrp="1"/>
          </p:cNvSpPr>
          <p:nvPr>
            <p:ph type="dt" sz="half" idx="2"/>
          </p:nvPr>
        </p:nvSpPr>
        <p:spPr>
          <a:xfrm>
            <a:off x="457200" y="6583680"/>
            <a:ext cx="2133600" cy="274320"/>
          </a:xfrm>
          <a:prstGeom prst="rect">
            <a:avLst/>
          </a:prstGeom>
        </p:spPr>
        <p:txBody>
          <a:bodyPr vert="horz" lIns="109728"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fld id="{AE31D5F9-80F4-4F7E-86DE-D14CEF4D91A2}" type="datetime1">
              <a:rPr lang="en-US" smtClean="0"/>
              <a:t>9/17/23</a:t>
            </a:fld>
            <a:endParaRPr lang="en-US"/>
          </a:p>
        </p:txBody>
      </p:sp>
      <p:sp>
        <p:nvSpPr>
          <p:cNvPr id="5" name="Footer Placeholder 4"/>
          <p:cNvSpPr>
            <a:spLocks noGrp="1"/>
          </p:cNvSpPr>
          <p:nvPr>
            <p:ph type="ftr" sz="quarter" idx="3"/>
          </p:nvPr>
        </p:nvSpPr>
        <p:spPr>
          <a:xfrm>
            <a:off x="2640596" y="6583680"/>
            <a:ext cx="5507719" cy="274320"/>
          </a:xfrm>
          <a:prstGeom prst="rect">
            <a:avLst/>
          </a:prstGeom>
        </p:spPr>
        <p:txBody>
          <a:bodyPr vert="horz" lIns="45720" rIns="45720" bIns="0" rtlCol="0" anchor="b"/>
          <a:lstStyle>
            <a:lvl1pPr algn="l" eaLnBrk="1" latinLnBrk="0" hangingPunct="1">
              <a:defRPr kumimoji="0" sz="900">
                <a:solidFill>
                  <a:schemeClr val="tx1">
                    <a:tint val="95000"/>
                  </a:schemeClr>
                </a:solidFill>
                <a:latin typeface="Calibri" pitchFamily="34" charset="0"/>
                <a:cs typeface="Calibri" pitchFamily="34" charset="0"/>
              </a:defRPr>
            </a:lvl1pPr>
            <a:extLst/>
          </a:lstStyle>
          <a:p>
            <a:r>
              <a:rPr lang="en-US"/>
              <a:t>J. Leskovec, A. Rajaraman, J. Ullman: Mining of Massive Datasets, http://www.mmds.org</a:t>
            </a:r>
            <a:endParaRPr lang="en-US" dirty="0"/>
          </a:p>
        </p:txBody>
      </p:sp>
      <p:sp>
        <p:nvSpPr>
          <p:cNvPr id="6" name="Slide Number Placeholder 5"/>
          <p:cNvSpPr>
            <a:spLocks noGrp="1"/>
          </p:cNvSpPr>
          <p:nvPr>
            <p:ph type="sldNum" sz="quarter" idx="4"/>
          </p:nvPr>
        </p:nvSpPr>
        <p:spPr>
          <a:xfrm>
            <a:off x="8204396" y="6583680"/>
            <a:ext cx="733864" cy="274320"/>
          </a:xfrm>
          <a:prstGeom prst="rect">
            <a:avLst/>
          </a:prstGeom>
        </p:spPr>
        <p:txBody>
          <a:bodyPr vert="horz" bIns="0" rtlCol="0" anchor="b"/>
          <a:lstStyle>
            <a:lvl1pPr algn="r" eaLnBrk="1" latinLnBrk="0" hangingPunct="1">
              <a:defRPr kumimoji="0" sz="900">
                <a:solidFill>
                  <a:schemeClr val="tx1">
                    <a:tint val="95000"/>
                  </a:schemeClr>
                </a:solidFill>
                <a:latin typeface="Calibri" pitchFamily="34" charset="0"/>
                <a:cs typeface="Calibri" pitchFamily="34" charset="0"/>
              </a:defRPr>
            </a:lvl1pPr>
            <a:extLst/>
          </a:lstStyle>
          <a:p>
            <a:fld id="{19B12225-5612-419B-A8D5-4B8EEE4C217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7" r:id="rId13"/>
  </p:sldLayoutIdLst>
  <p:hf hd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Calibri" pitchFamily="34" charset="0"/>
          <a:ea typeface="+mn-ea"/>
          <a:cs typeface="Calibri" pitchFamily="34" charset="0"/>
        </a:defRPr>
      </a:lvl1pPr>
      <a:lvl2pPr marL="731520" indent="-274320" algn="l" rtl="0" eaLnBrk="1" latinLnBrk="0" hangingPunct="1">
        <a:spcBef>
          <a:spcPct val="20000"/>
        </a:spcBef>
        <a:buClr>
          <a:schemeClr val="accent2"/>
        </a:buClr>
        <a:buSzPct val="100000"/>
        <a:buFont typeface="Wingdings" pitchFamily="2" charset="2"/>
        <a:buChar char="§"/>
        <a:defRPr kumimoji="0" sz="28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3"/>
        </a:buClr>
        <a:buSzPct val="100000"/>
        <a:buFont typeface="Wingdings" pitchFamily="2" charset="2"/>
        <a:buChar char="§"/>
        <a:defRPr kumimoji="0" sz="2400" kern="1200">
          <a:solidFill>
            <a:schemeClr val="tx1"/>
          </a:solidFill>
          <a:latin typeface="Calibri" pitchFamily="34" charset="0"/>
          <a:ea typeface="+mn-ea"/>
          <a:cs typeface="Calibri" pitchFamily="34" charset="0"/>
        </a:defRPr>
      </a:lvl3pPr>
      <a:lvl4pPr marL="1216152" indent="-182880" algn="l" rtl="0" eaLnBrk="1" latinLnBrk="0" hangingPunct="1">
        <a:spcBef>
          <a:spcPct val="20000"/>
        </a:spcBef>
        <a:buClr>
          <a:schemeClr val="accent4"/>
        </a:buClr>
        <a:buSzPct val="100000"/>
        <a:buFont typeface="Wingdings" pitchFamily="2" charset="2"/>
        <a:buChar char="§"/>
        <a:defRPr kumimoji="0" sz="2000" kern="1200">
          <a:solidFill>
            <a:schemeClr val="tx1"/>
          </a:solidFill>
          <a:latin typeface="Calibri" pitchFamily="34" charset="0"/>
          <a:ea typeface="+mn-ea"/>
          <a:cs typeface="Calibri" pitchFamily="34" charset="0"/>
        </a:defRPr>
      </a:lvl4pPr>
      <a:lvl5pPr marL="1426464" indent="-182880" algn="l" rtl="0" eaLnBrk="1" latinLnBrk="0" hangingPunct="1">
        <a:spcBef>
          <a:spcPct val="20000"/>
        </a:spcBef>
        <a:buClr>
          <a:schemeClr val="accent5"/>
        </a:buClr>
        <a:buSzPct val="100000"/>
        <a:buFont typeface="Wingdings" pitchFamily="2" charset="2"/>
        <a:buChar char="§"/>
        <a:defRPr kumimoji="0" lang="en-US" sz="2000" kern="1200" smtClean="0">
          <a:solidFill>
            <a:schemeClr val="tx1"/>
          </a:solidFill>
          <a:latin typeface="Calibri" pitchFamily="34" charset="0"/>
          <a:ea typeface="+mn-ea"/>
          <a:cs typeface="Calibri"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mmds.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joe-schmoe.com/"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www.stanford.edu/"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joe-schmoe.com/" TargetMode="External"/><Relationship Id="rId2" Type="http://schemas.openxmlformats.org/officeDocument/2006/relationships/hyperlink" Target="http://www.stanford.edu/"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8.png"/><Relationship Id="rId4" Type="http://schemas.openxmlformats.org/officeDocument/2006/relationships/image" Target="../media/image12.wmf"/></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wmf"/><Relationship Id="rId5" Type="http://schemas.openxmlformats.org/officeDocument/2006/relationships/oleObject" Target="../embeddings/oleObject3.bin"/><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4.wmf"/><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9.wmf"/><Relationship Id="rId5" Type="http://schemas.openxmlformats.org/officeDocument/2006/relationships/oleObject" Target="../embeddings/oleObject5.bin"/><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0.wmf"/><Relationship Id="rId5" Type="http://schemas.openxmlformats.org/officeDocument/2006/relationships/oleObject" Target="../embeddings/oleObject6.bin"/><Relationship Id="rId4" Type="http://schemas.openxmlformats.org/officeDocument/2006/relationships/image" Target="../media/image22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2.wmf"/><Relationship Id="rId5" Type="http://schemas.openxmlformats.org/officeDocument/2006/relationships/oleObject" Target="../embeddings/oleObject8.bin"/><Relationship Id="rId4" Type="http://schemas.openxmlformats.org/officeDocument/2006/relationships/image" Target="../media/image21.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1.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1.wm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447800"/>
            <a:ext cx="8610600" cy="3581400"/>
          </a:xfrm>
        </p:spPr>
        <p:txBody>
          <a:bodyPr anchor="b">
            <a:normAutofit/>
          </a:bodyPr>
          <a:lstStyle/>
          <a:p>
            <a:r>
              <a:rPr lang="en-US" sz="5400" dirty="0"/>
              <a:t>Analysis of Large Graphs:</a:t>
            </a:r>
            <a:br>
              <a:rPr lang="en-US" sz="5400" dirty="0"/>
            </a:br>
            <a:r>
              <a:rPr lang="en-US" sz="5400" dirty="0"/>
              <a:t>Link Analysis,  PageRank</a:t>
            </a:r>
          </a:p>
        </p:txBody>
      </p:sp>
      <p:sp>
        <p:nvSpPr>
          <p:cNvPr id="7" name="TextBox 6"/>
          <p:cNvSpPr txBox="1"/>
          <p:nvPr/>
        </p:nvSpPr>
        <p:spPr>
          <a:xfrm>
            <a:off x="762000" y="5257800"/>
            <a:ext cx="6705600" cy="1692771"/>
          </a:xfrm>
          <a:prstGeom prst="rect">
            <a:avLst/>
          </a:prstGeom>
          <a:noFill/>
        </p:spPr>
        <p:txBody>
          <a:bodyPr wrap="square" rtlCol="0">
            <a:spAutoFit/>
          </a:bodyPr>
          <a:lstStyle/>
          <a:p>
            <a:r>
              <a:rPr lang="en-US" sz="2400" dirty="0"/>
              <a:t>Mining of Massive Datasets</a:t>
            </a:r>
          </a:p>
          <a:p>
            <a:r>
              <a:rPr lang="en-US" sz="2400" dirty="0"/>
              <a:t>Jure Leskovec, </a:t>
            </a:r>
            <a:r>
              <a:rPr lang="en-US" sz="2400" dirty="0" err="1"/>
              <a:t>Anand</a:t>
            </a:r>
            <a:r>
              <a:rPr lang="en-US" sz="2400" dirty="0"/>
              <a:t> </a:t>
            </a:r>
            <a:r>
              <a:rPr lang="en-US" sz="2400" dirty="0" err="1"/>
              <a:t>Rajaraman</a:t>
            </a:r>
            <a:r>
              <a:rPr lang="en-US" sz="2400" dirty="0"/>
              <a:t>, Jeff Ullman </a:t>
            </a:r>
            <a:r>
              <a:rPr lang="en-US" sz="2000" dirty="0"/>
              <a:t>Stanford University</a:t>
            </a:r>
          </a:p>
          <a:p>
            <a:r>
              <a:rPr lang="en-US" sz="3200" dirty="0"/>
              <a:t>http://www.mmds.org </a:t>
            </a:r>
          </a:p>
        </p:txBody>
      </p:sp>
      <p:pic>
        <p:nvPicPr>
          <p:cNvPr id="5" name="Picture 6" descr="http://asia.stanford.edu/images/StanfordSealSmall.jpg"/>
          <p:cNvPicPr>
            <a:picLocks noChangeAspect="1" noChangeArrowheads="1"/>
          </p:cNvPicPr>
          <p:nvPr/>
        </p:nvPicPr>
        <p:blipFill>
          <a:blip r:embed="rId3" cstate="print"/>
          <a:srcRect/>
          <a:stretch>
            <a:fillRect/>
          </a:stretch>
        </p:blipFill>
        <p:spPr bwMode="auto">
          <a:xfrm>
            <a:off x="7452360" y="5166360"/>
            <a:ext cx="1691640" cy="1691640"/>
          </a:xfrm>
          <a:prstGeom prst="rect">
            <a:avLst/>
          </a:prstGeom>
          <a:noFill/>
        </p:spPr>
      </p:pic>
      <p:sp>
        <p:nvSpPr>
          <p:cNvPr id="3" name="TextBox 2"/>
          <p:cNvSpPr txBox="1"/>
          <p:nvPr/>
        </p:nvSpPr>
        <p:spPr>
          <a:xfrm>
            <a:off x="2438400" y="44824"/>
            <a:ext cx="6705600" cy="830997"/>
          </a:xfrm>
          <a:prstGeom prst="rect">
            <a:avLst/>
          </a:prstGeom>
          <a:noFill/>
        </p:spPr>
        <p:txBody>
          <a:bodyPr wrap="square" rtlCol="0">
            <a:spAutoFit/>
          </a:bodyPr>
          <a:lstStyle/>
          <a:p>
            <a:r>
              <a:rPr lang="en-US" sz="1200" b="1" dirty="0">
                <a:latin typeface="Arial" pitchFamily="34" charset="0"/>
                <a:cs typeface="Arial" pitchFamily="34" charset="0"/>
              </a:rPr>
              <a:t>Note to other teachers and users of these slides:</a:t>
            </a:r>
            <a:r>
              <a:rPr lang="en-US" sz="1200" dirty="0">
                <a:latin typeface="Arial" pitchFamily="34" charset="0"/>
                <a:cs typeface="Arial" pitchFamily="34" charset="0"/>
              </a:rPr>
              <a:t> We would be delighted if you found this our material useful in giving your own lectures. Feel free to use these slides verbatim, or to modify them to fit your own needs. If you make use of a significant portion of these slides in your own lecture, please include this message, or a link to our web site: </a:t>
            </a:r>
            <a:r>
              <a:rPr lang="en-US" sz="1200" dirty="0">
                <a:latin typeface="Arial" pitchFamily="34" charset="0"/>
                <a:cs typeface="Arial" pitchFamily="34" charset="0"/>
                <a:hlinkClick r:id="rId4"/>
              </a:rPr>
              <a:t>http://www.mmds.org</a:t>
            </a:r>
            <a:r>
              <a:rPr lang="en-US" sz="1200" dirty="0">
                <a:latin typeface="Arial" pitchFamily="34" charset="0"/>
                <a:cs typeface="Arial" pitchFamily="34" charset="0"/>
              </a:rPr>
              <a:t> </a:t>
            </a:r>
          </a:p>
        </p:txBody>
      </p:sp>
      <p:sp>
        <p:nvSpPr>
          <p:cNvPr id="4" name="TextBox 3">
            <a:extLst>
              <a:ext uri="{FF2B5EF4-FFF2-40B4-BE49-F238E27FC236}">
                <a16:creationId xmlns:a16="http://schemas.microsoft.com/office/drawing/2014/main" id="{CE9F4F02-B949-1A4D-A2DE-E57D87B1C357}"/>
              </a:ext>
            </a:extLst>
          </p:cNvPr>
          <p:cNvSpPr txBox="1"/>
          <p:nvPr/>
        </p:nvSpPr>
        <p:spPr>
          <a:xfrm>
            <a:off x="533400" y="1066800"/>
            <a:ext cx="4746236" cy="369332"/>
          </a:xfrm>
          <a:prstGeom prst="rect">
            <a:avLst/>
          </a:prstGeom>
          <a:noFill/>
        </p:spPr>
        <p:txBody>
          <a:bodyPr wrap="none" rtlCol="0">
            <a:spAutoFit/>
          </a:bodyPr>
          <a:lstStyle/>
          <a:p>
            <a:r>
              <a:rPr lang="en-US" dirty="0">
                <a:latin typeface="Arial" pitchFamily="34" charset="0"/>
                <a:cs typeface="Arial" pitchFamily="34" charset="0"/>
              </a:rPr>
              <a:t>Some slides are modified by Yuzhen Ye, IUB</a:t>
            </a:r>
          </a:p>
        </p:txBody>
      </p:sp>
    </p:spTree>
    <p:extLst>
      <p:ext uri="{BB962C8B-B14F-4D97-AF65-F5344CB8AC3E}">
        <p14:creationId xmlns:p14="http://schemas.microsoft.com/office/powerpoint/2010/main" val="191092438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as a Directed Graph</a:t>
            </a:r>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10</a:t>
            </a:fld>
            <a:endParaRPr lang="en-US"/>
          </a:p>
        </p:txBody>
      </p:sp>
      <p:pic>
        <p:nvPicPr>
          <p:cNvPr id="9" name="Picture 2"/>
          <p:cNvPicPr>
            <a:picLocks noChangeAspect="1" noChangeArrowheads="1"/>
          </p:cNvPicPr>
          <p:nvPr/>
        </p:nvPicPr>
        <p:blipFill>
          <a:blip r:embed="rId2" cstate="print"/>
          <a:srcRect/>
          <a:stretch>
            <a:fillRect/>
          </a:stretch>
        </p:blipFill>
        <p:spPr bwMode="auto">
          <a:xfrm>
            <a:off x="1257860" y="1647826"/>
            <a:ext cx="6628280" cy="4829174"/>
          </a:xfrm>
          <a:prstGeom prst="rect">
            <a:avLst/>
          </a:prstGeom>
          <a:noFill/>
          <a:ln w="9525">
            <a:noFill/>
            <a:miter lim="800000"/>
            <a:headEnd/>
            <a:tailEnd/>
          </a:ln>
        </p:spPr>
      </p:pic>
    </p:spTree>
    <p:extLst>
      <p:ext uri="{BB962C8B-B14F-4D97-AF65-F5344CB8AC3E}">
        <p14:creationId xmlns:p14="http://schemas.microsoft.com/office/powerpoint/2010/main" val="468894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987552"/>
          </a:xfrm>
        </p:spPr>
        <p:txBody>
          <a:bodyPr>
            <a:normAutofit/>
          </a:bodyPr>
          <a:lstStyle/>
          <a:p>
            <a:r>
              <a:rPr lang="en-US" dirty="0"/>
              <a:t>Broad Question</a:t>
            </a:r>
          </a:p>
        </p:txBody>
      </p:sp>
      <p:sp>
        <p:nvSpPr>
          <p:cNvPr id="3" name="Content Placeholder 2"/>
          <p:cNvSpPr>
            <a:spLocks noGrp="1"/>
          </p:cNvSpPr>
          <p:nvPr>
            <p:ph idx="1"/>
          </p:nvPr>
        </p:nvSpPr>
        <p:spPr>
          <a:xfrm>
            <a:off x="457200" y="1295400"/>
            <a:ext cx="8229600" cy="5410200"/>
          </a:xfrm>
        </p:spPr>
        <p:txBody>
          <a:bodyPr>
            <a:normAutofit/>
          </a:bodyPr>
          <a:lstStyle/>
          <a:p>
            <a:r>
              <a:rPr lang="en-US" sz="3600" b="1" dirty="0">
                <a:solidFill>
                  <a:srgbClr val="CC0066"/>
                </a:solidFill>
              </a:rPr>
              <a:t>How to organize the Web?</a:t>
            </a:r>
            <a:endParaRPr lang="en-US" b="1" dirty="0">
              <a:solidFill>
                <a:srgbClr val="CC0066"/>
              </a:solidFill>
            </a:endParaRPr>
          </a:p>
          <a:p>
            <a:r>
              <a:rPr lang="en-US" b="1" dirty="0"/>
              <a:t>First try:</a:t>
            </a:r>
            <a:r>
              <a:rPr lang="en-US" dirty="0"/>
              <a:t> Human curated</a:t>
            </a:r>
            <a:br>
              <a:rPr lang="en-US" dirty="0"/>
            </a:br>
            <a:r>
              <a:rPr lang="en-US" b="1" dirty="0">
                <a:solidFill>
                  <a:srgbClr val="0000FF"/>
                </a:solidFill>
              </a:rPr>
              <a:t>Web directories</a:t>
            </a:r>
          </a:p>
          <a:p>
            <a:pPr lvl="1"/>
            <a:r>
              <a:rPr lang="en-US" dirty="0"/>
              <a:t>Yahoo, DMOZ, </a:t>
            </a:r>
            <a:r>
              <a:rPr lang="en-US" dirty="0" err="1"/>
              <a:t>LookSmart</a:t>
            </a:r>
            <a:endParaRPr lang="en-US" dirty="0"/>
          </a:p>
          <a:p>
            <a:r>
              <a:rPr lang="en-US" b="1" dirty="0"/>
              <a:t>Second try:</a:t>
            </a:r>
            <a:r>
              <a:rPr lang="en-US" dirty="0"/>
              <a:t> </a:t>
            </a:r>
            <a:r>
              <a:rPr lang="en-US" b="1" dirty="0">
                <a:solidFill>
                  <a:srgbClr val="0000FF"/>
                </a:solidFill>
              </a:rPr>
              <a:t>Web Search</a:t>
            </a:r>
          </a:p>
          <a:p>
            <a:pPr lvl="1"/>
            <a:r>
              <a:rPr lang="en-US" b="1" dirty="0">
                <a:solidFill>
                  <a:srgbClr val="008000"/>
                </a:solidFill>
              </a:rPr>
              <a:t>Information Retrieval </a:t>
            </a:r>
            <a:r>
              <a:rPr lang="en-US" dirty="0"/>
              <a:t>investigates:</a:t>
            </a:r>
            <a:br>
              <a:rPr lang="en-US" dirty="0"/>
            </a:br>
            <a:r>
              <a:rPr lang="en-US" dirty="0">
                <a:solidFill>
                  <a:srgbClr val="0000FF"/>
                </a:solidFill>
              </a:rPr>
              <a:t>Find relevant docs in a small </a:t>
            </a:r>
            <a:br>
              <a:rPr lang="en-US" dirty="0">
                <a:solidFill>
                  <a:srgbClr val="0000FF"/>
                </a:solidFill>
              </a:rPr>
            </a:br>
            <a:r>
              <a:rPr lang="en-US" dirty="0">
                <a:solidFill>
                  <a:srgbClr val="0000FF"/>
                </a:solidFill>
              </a:rPr>
              <a:t>and trusted set</a:t>
            </a:r>
          </a:p>
          <a:p>
            <a:pPr lvl="2"/>
            <a:r>
              <a:rPr lang="en-US" dirty="0"/>
              <a:t>Newspaper articles, Patents, etc.</a:t>
            </a:r>
          </a:p>
          <a:p>
            <a:pPr lvl="1"/>
            <a:r>
              <a:rPr lang="en-US" b="1" u="sng" dirty="0">
                <a:solidFill>
                  <a:srgbClr val="FF0000"/>
                </a:solidFill>
              </a:rPr>
              <a:t>But:</a:t>
            </a:r>
            <a:r>
              <a:rPr lang="en-US" dirty="0"/>
              <a:t> Web is </a:t>
            </a:r>
            <a:r>
              <a:rPr lang="en-US" b="1" dirty="0"/>
              <a:t>huge</a:t>
            </a:r>
            <a:r>
              <a:rPr lang="en-US" dirty="0"/>
              <a:t>, full of untrusted documents, random things, web spam, etc.</a:t>
            </a:r>
          </a:p>
          <a:p>
            <a:pPr lvl="1"/>
            <a:endParaRPr lang="en-US" dirty="0"/>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10" name="Slide Number Placeholder 9"/>
          <p:cNvSpPr>
            <a:spLocks noGrp="1"/>
          </p:cNvSpPr>
          <p:nvPr>
            <p:ph type="sldNum" sz="quarter" idx="12"/>
          </p:nvPr>
        </p:nvSpPr>
        <p:spPr/>
        <p:txBody>
          <a:bodyPr/>
          <a:lstStyle/>
          <a:p>
            <a:fld id="{19B12225-5612-419B-A8D5-4B8EEE4C217E}" type="slidenum">
              <a:rPr lang="en-US" smtClean="0"/>
              <a:pPr/>
              <a:t>11</a:t>
            </a:fld>
            <a:endParaRPr lang="en-US"/>
          </a:p>
        </p:txBody>
      </p:sp>
      <p:pic>
        <p:nvPicPr>
          <p:cNvPr id="22533" name="Picture 5" descr="http://www.imagstudios.com/images/yahoo-old.jpg"/>
          <p:cNvPicPr>
            <a:picLocks noChangeAspect="1" noChangeArrowheads="1"/>
          </p:cNvPicPr>
          <p:nvPr/>
        </p:nvPicPr>
        <p:blipFill>
          <a:blip r:embed="rId2" cstate="print"/>
          <a:srcRect/>
          <a:stretch>
            <a:fillRect/>
          </a:stretch>
        </p:blipFill>
        <p:spPr bwMode="auto">
          <a:xfrm>
            <a:off x="6096000" y="1143000"/>
            <a:ext cx="2982591" cy="2895600"/>
          </a:xfrm>
          <a:prstGeom prst="rect">
            <a:avLst/>
          </a:prstGeom>
          <a:noFill/>
        </p:spPr>
      </p:pic>
    </p:spTree>
    <p:extLst>
      <p:ext uri="{BB962C8B-B14F-4D97-AF65-F5344CB8AC3E}">
        <p14:creationId xmlns:p14="http://schemas.microsoft.com/office/powerpoint/2010/main" val="341921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 Search: 2 Challenges</a:t>
            </a:r>
          </a:p>
        </p:txBody>
      </p:sp>
      <p:sp>
        <p:nvSpPr>
          <p:cNvPr id="3" name="Content Placeholder 2"/>
          <p:cNvSpPr>
            <a:spLocks noGrp="1"/>
          </p:cNvSpPr>
          <p:nvPr>
            <p:ph idx="1"/>
          </p:nvPr>
        </p:nvSpPr>
        <p:spPr>
          <a:xfrm>
            <a:off x="457200" y="1295400"/>
            <a:ext cx="8610600" cy="5257801"/>
          </a:xfrm>
        </p:spPr>
        <p:txBody>
          <a:bodyPr>
            <a:normAutofit/>
          </a:bodyPr>
          <a:lstStyle/>
          <a:p>
            <a:pPr marL="118872" indent="0">
              <a:buNone/>
            </a:pPr>
            <a:r>
              <a:rPr lang="en-US" b="1" dirty="0">
                <a:solidFill>
                  <a:srgbClr val="0000FF"/>
                </a:solidFill>
              </a:rPr>
              <a:t>2 challenges of web search:</a:t>
            </a:r>
          </a:p>
          <a:p>
            <a:r>
              <a:rPr lang="en-US" b="1" dirty="0">
                <a:solidFill>
                  <a:srgbClr val="D60093"/>
                </a:solidFill>
              </a:rPr>
              <a:t>(1) Web contains many sources of information</a:t>
            </a:r>
            <a:br>
              <a:rPr lang="en-US" b="1" dirty="0">
                <a:solidFill>
                  <a:srgbClr val="D60093"/>
                </a:solidFill>
              </a:rPr>
            </a:br>
            <a:r>
              <a:rPr lang="en-US" b="1" dirty="0">
                <a:solidFill>
                  <a:srgbClr val="333399"/>
                </a:solidFill>
              </a:rPr>
              <a:t>Who to “trust”?</a:t>
            </a:r>
          </a:p>
          <a:p>
            <a:pPr lvl="1"/>
            <a:r>
              <a:rPr lang="en-US" b="1" dirty="0">
                <a:solidFill>
                  <a:srgbClr val="008000"/>
                </a:solidFill>
              </a:rPr>
              <a:t>Trick:</a:t>
            </a:r>
            <a:r>
              <a:rPr lang="en-US" b="1" dirty="0">
                <a:solidFill>
                  <a:schemeClr val="accent2"/>
                </a:solidFill>
              </a:rPr>
              <a:t> </a:t>
            </a:r>
            <a:r>
              <a:rPr lang="en-US" dirty="0"/>
              <a:t>Trustworthy pages may point to each other!</a:t>
            </a:r>
          </a:p>
          <a:p>
            <a:pPr lvl="1"/>
            <a:endParaRPr lang="en-US" sz="1000" b="1" dirty="0">
              <a:solidFill>
                <a:schemeClr val="accent2"/>
              </a:solidFill>
            </a:endParaRPr>
          </a:p>
          <a:p>
            <a:r>
              <a:rPr lang="en-US" b="1" dirty="0">
                <a:solidFill>
                  <a:srgbClr val="D60093"/>
                </a:solidFill>
              </a:rPr>
              <a:t>(2) What is the “best” answer to query “newspaper”?</a:t>
            </a:r>
          </a:p>
          <a:p>
            <a:pPr lvl="1"/>
            <a:r>
              <a:rPr lang="en-US" dirty="0"/>
              <a:t>No single right answer</a:t>
            </a:r>
          </a:p>
          <a:p>
            <a:pPr lvl="1"/>
            <a:r>
              <a:rPr lang="en-US" b="1" dirty="0">
                <a:solidFill>
                  <a:srgbClr val="008000"/>
                </a:solidFill>
              </a:rPr>
              <a:t>Trick:</a:t>
            </a:r>
            <a:r>
              <a:rPr lang="en-US" dirty="0">
                <a:solidFill>
                  <a:schemeClr val="accent2"/>
                </a:solidFill>
              </a:rPr>
              <a:t> </a:t>
            </a:r>
            <a:r>
              <a:rPr lang="en-US" dirty="0"/>
              <a:t>Pages that actually know about newspapers might all be pointing to many newspapers</a:t>
            </a:r>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7" name="Slide Number Placeholder 6"/>
          <p:cNvSpPr>
            <a:spLocks noGrp="1"/>
          </p:cNvSpPr>
          <p:nvPr>
            <p:ph type="sldNum" sz="quarter" idx="12"/>
          </p:nvPr>
        </p:nvSpPr>
        <p:spPr/>
        <p:txBody>
          <a:bodyPr/>
          <a:lstStyle/>
          <a:p>
            <a:fld id="{19B12225-5612-419B-A8D5-4B8EEE4C217E}" type="slidenum">
              <a:rPr lang="en-US" smtClean="0"/>
              <a:pPr/>
              <a:t>12</a:t>
            </a:fld>
            <a:endParaRPr lang="en-US"/>
          </a:p>
        </p:txBody>
      </p:sp>
    </p:spTree>
    <p:extLst>
      <p:ext uri="{BB962C8B-B14F-4D97-AF65-F5344CB8AC3E}">
        <p14:creationId xmlns:p14="http://schemas.microsoft.com/office/powerpoint/2010/main" val="260544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0" name="Picture 7"/>
          <p:cNvPicPr>
            <a:picLocks noChangeAspect="1" noChangeArrowheads="1"/>
          </p:cNvPicPr>
          <p:nvPr/>
        </p:nvPicPr>
        <p:blipFill>
          <a:blip r:embed="rId2" cstate="print"/>
          <a:srcRect/>
          <a:stretch>
            <a:fillRect/>
          </a:stretch>
        </p:blipFill>
        <p:spPr bwMode="auto">
          <a:xfrm>
            <a:off x="5132515" y="2947986"/>
            <a:ext cx="4011485" cy="2995614"/>
          </a:xfrm>
          <a:prstGeom prst="rect">
            <a:avLst/>
          </a:prstGeom>
          <a:noFill/>
          <a:ln w="9525">
            <a:noFill/>
            <a:miter lim="800000"/>
            <a:headEnd/>
            <a:tailEnd/>
          </a:ln>
        </p:spPr>
      </p:pic>
      <p:sp>
        <p:nvSpPr>
          <p:cNvPr id="2" name="Title 1"/>
          <p:cNvSpPr>
            <a:spLocks noGrp="1"/>
          </p:cNvSpPr>
          <p:nvPr>
            <p:ph type="title"/>
          </p:nvPr>
        </p:nvSpPr>
        <p:spPr/>
        <p:txBody>
          <a:bodyPr/>
          <a:lstStyle/>
          <a:p>
            <a:pPr fontAlgn="auto">
              <a:spcAft>
                <a:spcPts val="0"/>
              </a:spcAft>
              <a:defRPr/>
            </a:pPr>
            <a:r>
              <a:rPr lang="en-US" dirty="0">
                <a:solidFill>
                  <a:schemeClr val="accent1">
                    <a:satMod val="150000"/>
                  </a:schemeClr>
                </a:solidFill>
              </a:rPr>
              <a:t>Ranking Nodes on the Graph</a:t>
            </a:r>
          </a:p>
        </p:txBody>
      </p:sp>
      <p:sp>
        <p:nvSpPr>
          <p:cNvPr id="36866" name="Content Placeholder 2"/>
          <p:cNvSpPr>
            <a:spLocks noGrp="1"/>
          </p:cNvSpPr>
          <p:nvPr>
            <p:ph idx="1"/>
          </p:nvPr>
        </p:nvSpPr>
        <p:spPr/>
        <p:txBody>
          <a:bodyPr/>
          <a:lstStyle/>
          <a:p>
            <a:r>
              <a:rPr lang="en-US" b="1" dirty="0">
                <a:solidFill>
                  <a:srgbClr val="D60093"/>
                </a:solidFill>
              </a:rPr>
              <a:t>All web pages are not equally “important”</a:t>
            </a:r>
          </a:p>
          <a:p>
            <a:pPr marL="457200" lvl="1" indent="0">
              <a:buNone/>
            </a:pPr>
            <a:r>
              <a:rPr lang="en-US" dirty="0">
                <a:hlinkClick r:id="rId3"/>
              </a:rPr>
              <a:t>www.joe-schmoe.com</a:t>
            </a:r>
            <a:r>
              <a:rPr lang="en-US" dirty="0"/>
              <a:t> vs. </a:t>
            </a:r>
            <a:r>
              <a:rPr lang="en-US" dirty="0">
                <a:hlinkClick r:id="rId4"/>
              </a:rPr>
              <a:t>www.stanford.edu</a:t>
            </a:r>
            <a:r>
              <a:rPr lang="en-US" dirty="0"/>
              <a:t> </a:t>
            </a:r>
          </a:p>
          <a:p>
            <a:endParaRPr lang="en-US" dirty="0"/>
          </a:p>
          <a:p>
            <a:r>
              <a:rPr lang="en-US" dirty="0"/>
              <a:t>There is large diversity </a:t>
            </a:r>
            <a:br>
              <a:rPr lang="en-US" dirty="0"/>
            </a:br>
            <a:r>
              <a:rPr lang="en-US" dirty="0"/>
              <a:t>in the web-graph </a:t>
            </a:r>
            <a:br>
              <a:rPr lang="en-US" dirty="0"/>
            </a:br>
            <a:r>
              <a:rPr lang="en-US" dirty="0"/>
              <a:t>node connectivity.</a:t>
            </a:r>
            <a:br>
              <a:rPr lang="en-US" dirty="0"/>
            </a:br>
            <a:r>
              <a:rPr lang="en-US" b="1" dirty="0">
                <a:solidFill>
                  <a:srgbClr val="0000FF"/>
                </a:solidFill>
              </a:rPr>
              <a:t>Let’s rank the pages by </a:t>
            </a:r>
            <a:br>
              <a:rPr lang="en-US" b="1" dirty="0">
                <a:solidFill>
                  <a:srgbClr val="0000FF"/>
                </a:solidFill>
              </a:rPr>
            </a:br>
            <a:r>
              <a:rPr lang="en-US" b="1" dirty="0">
                <a:solidFill>
                  <a:srgbClr val="0000FF"/>
                </a:solidFill>
              </a:rPr>
              <a:t>the link structure!</a:t>
            </a:r>
            <a:endParaRPr lang="en-US" dirty="0">
              <a:solidFill>
                <a:srgbClr val="0000FF"/>
              </a:solidFill>
            </a:endParaRPr>
          </a:p>
        </p:txBody>
      </p:sp>
      <p:sp>
        <p:nvSpPr>
          <p:cNvPr id="5" name="Footer Placeholder 4"/>
          <p:cNvSpPr>
            <a:spLocks noGrp="1"/>
          </p:cNvSpPr>
          <p:nvPr>
            <p:ph type="ftr" sz="quarter" idx="11"/>
          </p:nvPr>
        </p:nvSpPr>
        <p:spPr/>
        <p:txBody>
          <a:bodyPr/>
          <a:lstStyle/>
          <a:p>
            <a:pPr>
              <a:defRPr/>
            </a:pPr>
            <a:r>
              <a:rPr lang="nn-NO"/>
              <a:t>J. Leskovec, A. Rajaraman, J. Ullman: Mining of Massive Datasets, http://www.mmds.org</a:t>
            </a:r>
            <a:endParaRPr lang="en-US"/>
          </a:p>
        </p:txBody>
      </p:sp>
      <p:sp>
        <p:nvSpPr>
          <p:cNvPr id="6" name="Slide Number Placeholder 5"/>
          <p:cNvSpPr>
            <a:spLocks noGrp="1"/>
          </p:cNvSpPr>
          <p:nvPr>
            <p:ph type="sldNum" sz="quarter" idx="12"/>
          </p:nvPr>
        </p:nvSpPr>
        <p:spPr/>
        <p:txBody>
          <a:bodyPr/>
          <a:lstStyle/>
          <a:p>
            <a:pPr>
              <a:defRPr/>
            </a:pPr>
            <a:fld id="{BB18E5CE-EB7F-44C1-BA9D-EB986C4F3572}" type="slidenum">
              <a:rPr lang="en-US"/>
              <a:pPr>
                <a:defRPr/>
              </a:pPr>
              <a:t>13</a:t>
            </a:fld>
            <a:endParaRPr lang="en-US"/>
          </a:p>
        </p:txBody>
      </p:sp>
      <p:sp>
        <p:nvSpPr>
          <p:cNvPr id="8" name="Oval 7"/>
          <p:cNvSpPr/>
          <p:nvPr/>
        </p:nvSpPr>
        <p:spPr>
          <a:xfrm>
            <a:off x="6073662" y="5135477"/>
            <a:ext cx="165947" cy="178288"/>
          </a:xfrm>
          <a:prstGeom prst="ellipse">
            <a:avLst/>
          </a:prstGeom>
          <a:solidFill>
            <a:srgbClr val="0000FF"/>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8112920" y="2895600"/>
            <a:ext cx="165947" cy="178288"/>
          </a:xfrm>
          <a:prstGeom prst="ellipse">
            <a:avLst/>
          </a:prstGeom>
          <a:solidFill>
            <a:srgbClr val="FF000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p>
        </p:txBody>
      </p:sp>
    </p:spTree>
    <p:extLst>
      <p:ext uri="{BB962C8B-B14F-4D97-AF65-F5344CB8AC3E}">
        <p14:creationId xmlns:p14="http://schemas.microsoft.com/office/powerpoint/2010/main" val="3718016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742D1C-F99F-FC45-AE3B-A3195A49D624}"/>
              </a:ext>
            </a:extLst>
          </p:cNvPr>
          <p:cNvSpPr>
            <a:spLocks noGrp="1"/>
          </p:cNvSpPr>
          <p:nvPr>
            <p:ph type="sldNum" sz="quarter" idx="12"/>
          </p:nvPr>
        </p:nvSpPr>
        <p:spPr/>
        <p:txBody>
          <a:bodyPr/>
          <a:lstStyle/>
          <a:p>
            <a:fld id="{19B12225-5612-419B-A8D5-4B8EEE4C217E}" type="slidenum">
              <a:rPr lang="en-US" smtClean="0"/>
              <a:pPr/>
              <a:t>14</a:t>
            </a:fld>
            <a:endParaRPr lang="en-US"/>
          </a:p>
        </p:txBody>
      </p:sp>
      <p:pic>
        <p:nvPicPr>
          <p:cNvPr id="6" name="Picture 5">
            <a:extLst>
              <a:ext uri="{FF2B5EF4-FFF2-40B4-BE49-F238E27FC236}">
                <a16:creationId xmlns:a16="http://schemas.microsoft.com/office/drawing/2014/main" id="{726DA1B1-2005-6548-B891-1B7AE9A1E581}"/>
              </a:ext>
            </a:extLst>
          </p:cNvPr>
          <p:cNvPicPr>
            <a:picLocks noChangeAspect="1"/>
          </p:cNvPicPr>
          <p:nvPr/>
        </p:nvPicPr>
        <p:blipFill>
          <a:blip r:embed="rId2"/>
          <a:stretch>
            <a:fillRect/>
          </a:stretch>
        </p:blipFill>
        <p:spPr>
          <a:xfrm>
            <a:off x="609600" y="2743200"/>
            <a:ext cx="8229600" cy="2988502"/>
          </a:xfrm>
          <a:prstGeom prst="rect">
            <a:avLst/>
          </a:prstGeom>
        </p:spPr>
      </p:pic>
      <p:sp>
        <p:nvSpPr>
          <p:cNvPr id="8" name="Title 7">
            <a:extLst>
              <a:ext uri="{FF2B5EF4-FFF2-40B4-BE49-F238E27FC236}">
                <a16:creationId xmlns:a16="http://schemas.microsoft.com/office/drawing/2014/main" id="{9B90FBB7-8A74-8A4D-815E-61F6D3C0D5A5}"/>
              </a:ext>
            </a:extLst>
          </p:cNvPr>
          <p:cNvSpPr>
            <a:spLocks noGrp="1"/>
          </p:cNvSpPr>
          <p:nvPr>
            <p:ph type="title"/>
          </p:nvPr>
        </p:nvSpPr>
        <p:spPr/>
        <p:txBody>
          <a:bodyPr/>
          <a:lstStyle/>
          <a:p>
            <a:r>
              <a:rPr lang="en-US" dirty="0"/>
              <a:t>Webpages and Visits</a:t>
            </a:r>
          </a:p>
        </p:txBody>
      </p:sp>
      <p:sp>
        <p:nvSpPr>
          <p:cNvPr id="9" name="Footer Placeholder 3">
            <a:extLst>
              <a:ext uri="{FF2B5EF4-FFF2-40B4-BE49-F238E27FC236}">
                <a16:creationId xmlns:a16="http://schemas.microsoft.com/office/drawing/2014/main" id="{F1B84A5E-F3D0-804C-934F-AC9783DF962C}"/>
              </a:ext>
            </a:extLst>
          </p:cNvPr>
          <p:cNvSpPr txBox="1">
            <a:spLocks/>
          </p:cNvSpPr>
          <p:nvPr/>
        </p:nvSpPr>
        <p:spPr>
          <a:xfrm>
            <a:off x="2362200" y="6306047"/>
            <a:ext cx="5507719" cy="274320"/>
          </a:xfrm>
          <a:prstGeom prst="rect">
            <a:avLst/>
          </a:prstGeom>
        </p:spPr>
        <p:txBody>
          <a:bodyPr vert="horz" lIns="45720" rIns="45720" bIns="0" rtlCol="0" anchor="b"/>
          <a:lstStyle>
            <a:defPPr>
              <a:defRPr lang="en-US"/>
            </a:defPPr>
            <a:lvl1pPr marL="0" algn="l" defTabSz="914400" rtl="0" eaLnBrk="1" latinLnBrk="0" hangingPunct="1">
              <a:defRPr kumimoji="0" sz="900" kern="1200">
                <a:solidFill>
                  <a:schemeClr val="tx1">
                    <a:tint val="95000"/>
                  </a:schemeClr>
                </a:solidFill>
                <a:latin typeface="Calibri" pitchFamily="34" charset="0"/>
                <a:ea typeface="+mn-ea"/>
                <a:cs typeface="Calibri"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Yuzhen Ye</a:t>
            </a:r>
            <a:endParaRPr lang="en-US" dirty="0"/>
          </a:p>
        </p:txBody>
      </p:sp>
      <p:sp>
        <p:nvSpPr>
          <p:cNvPr id="11" name="TextBox 10">
            <a:extLst>
              <a:ext uri="{FF2B5EF4-FFF2-40B4-BE49-F238E27FC236}">
                <a16:creationId xmlns:a16="http://schemas.microsoft.com/office/drawing/2014/main" id="{6167F70C-C3D4-7C47-9CCB-099F81B72752}"/>
              </a:ext>
            </a:extLst>
          </p:cNvPr>
          <p:cNvSpPr txBox="1"/>
          <p:nvPr/>
        </p:nvSpPr>
        <p:spPr>
          <a:xfrm>
            <a:off x="440635" y="1524000"/>
            <a:ext cx="7696200" cy="369332"/>
          </a:xfrm>
          <a:prstGeom prst="rect">
            <a:avLst/>
          </a:prstGeom>
          <a:noFill/>
        </p:spPr>
        <p:txBody>
          <a:bodyPr wrap="square">
            <a:spAutoFit/>
          </a:bodyPr>
          <a:lstStyle/>
          <a:p>
            <a:pPr algn="l"/>
            <a:r>
              <a:rPr lang="en-US" b="1" i="0" dirty="0">
                <a:solidFill>
                  <a:srgbClr val="333333"/>
                </a:solidFill>
                <a:effectLst/>
                <a:latin typeface="EuclidCircularB"/>
              </a:rPr>
              <a:t>There are about 1.13 billion websites on the internet in 2023</a:t>
            </a:r>
          </a:p>
        </p:txBody>
      </p:sp>
    </p:spTree>
    <p:extLst>
      <p:ext uri="{BB962C8B-B14F-4D97-AF65-F5344CB8AC3E}">
        <p14:creationId xmlns:p14="http://schemas.microsoft.com/office/powerpoint/2010/main" val="3083966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dirty="0"/>
              <a:t>Link Analysis Algorithms</a:t>
            </a:r>
          </a:p>
        </p:txBody>
      </p:sp>
      <p:sp>
        <p:nvSpPr>
          <p:cNvPr id="64515" name="Rectangle 3"/>
          <p:cNvSpPr>
            <a:spLocks noGrp="1" noChangeArrowheads="1"/>
          </p:cNvSpPr>
          <p:nvPr>
            <p:ph type="body" idx="1"/>
          </p:nvPr>
        </p:nvSpPr>
        <p:spPr/>
        <p:txBody>
          <a:bodyPr/>
          <a:lstStyle/>
          <a:p>
            <a:r>
              <a:rPr lang="en-US" dirty="0">
                <a:solidFill>
                  <a:srgbClr val="D60093"/>
                </a:solidFill>
              </a:rPr>
              <a:t>We will cover the following</a:t>
            </a:r>
            <a:r>
              <a:rPr lang="en-US" b="1" dirty="0">
                <a:solidFill>
                  <a:srgbClr val="D60093"/>
                </a:solidFill>
              </a:rPr>
              <a:t> Link Analysis approaches </a:t>
            </a:r>
            <a:r>
              <a:rPr lang="en-US" dirty="0"/>
              <a:t>for computing </a:t>
            </a:r>
            <a:r>
              <a:rPr lang="en-US" b="1" dirty="0" err="1">
                <a:solidFill>
                  <a:srgbClr val="0000FF"/>
                </a:solidFill>
              </a:rPr>
              <a:t>importances</a:t>
            </a:r>
            <a:r>
              <a:rPr lang="en-US" dirty="0">
                <a:solidFill>
                  <a:srgbClr val="0000FF"/>
                </a:solidFill>
              </a:rPr>
              <a:t> </a:t>
            </a:r>
            <a:br>
              <a:rPr lang="en-US" dirty="0">
                <a:solidFill>
                  <a:srgbClr val="0000FF"/>
                </a:solidFill>
              </a:rPr>
            </a:br>
            <a:r>
              <a:rPr lang="en-US" dirty="0">
                <a:solidFill>
                  <a:srgbClr val="0000FF"/>
                </a:solidFill>
              </a:rPr>
              <a:t>of nodes in a graph</a:t>
            </a:r>
            <a:r>
              <a:rPr lang="en-US" dirty="0"/>
              <a:t>:</a:t>
            </a:r>
            <a:endParaRPr lang="en-US" dirty="0">
              <a:solidFill>
                <a:schemeClr val="accent3"/>
              </a:solidFill>
            </a:endParaRPr>
          </a:p>
          <a:p>
            <a:pPr lvl="1"/>
            <a:r>
              <a:rPr lang="en-US" dirty="0"/>
              <a:t>PageRank</a:t>
            </a:r>
          </a:p>
          <a:p>
            <a:pPr lvl="1"/>
            <a:r>
              <a:rPr lang="en-US" dirty="0"/>
              <a:t>Topic-Specific (Personalized) PageRank</a:t>
            </a:r>
          </a:p>
          <a:p>
            <a:pPr lvl="1"/>
            <a:r>
              <a:rPr lang="en-US" dirty="0"/>
              <a:t>Web Spam Detection Algorithms</a:t>
            </a:r>
          </a:p>
        </p:txBody>
      </p:sp>
      <p:sp>
        <p:nvSpPr>
          <p:cNvPr id="5" name="Slide Number Placeholder 4"/>
          <p:cNvSpPr>
            <a:spLocks noGrp="1"/>
          </p:cNvSpPr>
          <p:nvPr>
            <p:ph type="sldNum" sz="quarter" idx="12"/>
          </p:nvPr>
        </p:nvSpPr>
        <p:spPr/>
        <p:txBody>
          <a:bodyPr/>
          <a:lstStyle/>
          <a:p>
            <a:fld id="{19B12225-5612-419B-A8D5-4B8EEE4C217E}" type="slidenum">
              <a:rPr lang="en-US" smtClean="0"/>
              <a:pPr/>
              <a:t>15</a:t>
            </a:fld>
            <a:endParaRPr lang="en-US"/>
          </a:p>
        </p:txBody>
      </p:sp>
      <p:sp>
        <p:nvSpPr>
          <p:cNvPr id="6" name="Footer Placeholder 5"/>
          <p:cNvSpPr>
            <a:spLocks noGrp="1"/>
          </p:cNvSpPr>
          <p:nvPr>
            <p:ph type="ftr" sz="quarter" idx="11"/>
          </p:nvPr>
        </p:nvSpPr>
        <p:spPr/>
        <p:txBody>
          <a:bodyPr/>
          <a:lstStyle/>
          <a:p>
            <a:r>
              <a:rPr lang="en-US"/>
              <a:t>J. Leskovec, A. Rajaraman, J. Ullman: Mining of Massive Datasets, http://www.mmds.org</a:t>
            </a:r>
          </a:p>
        </p:txBody>
      </p:sp>
    </p:spTree>
    <p:extLst>
      <p:ext uri="{BB962C8B-B14F-4D97-AF65-F5344CB8AC3E}">
        <p14:creationId xmlns:p14="http://schemas.microsoft.com/office/powerpoint/2010/main" val="3500112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0"/>
            <a:ext cx="8077200" cy="2590800"/>
          </a:xfrm>
        </p:spPr>
        <p:txBody>
          <a:bodyPr anchor="b">
            <a:normAutofit/>
          </a:bodyPr>
          <a:lstStyle/>
          <a:p>
            <a:r>
              <a:rPr lang="en-US" sz="4800" dirty="0"/>
              <a:t>PageRank: </a:t>
            </a:r>
            <a:br>
              <a:rPr lang="en-US" sz="4800" dirty="0"/>
            </a:br>
            <a:r>
              <a:rPr lang="en-US" sz="4800" dirty="0"/>
              <a:t>The “Flow” Formulation</a:t>
            </a:r>
          </a:p>
        </p:txBody>
      </p:sp>
    </p:spTree>
    <p:extLst>
      <p:ext uri="{BB962C8B-B14F-4D97-AF65-F5344CB8AC3E}">
        <p14:creationId xmlns:p14="http://schemas.microsoft.com/office/powerpoint/2010/main" val="108834856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accent1">
                    <a:satMod val="150000"/>
                  </a:schemeClr>
                </a:solidFill>
              </a:rPr>
              <a:t>Links as Votes</a:t>
            </a:r>
          </a:p>
        </p:txBody>
      </p:sp>
      <p:sp>
        <p:nvSpPr>
          <p:cNvPr id="37890" name="Content Placeholder 2"/>
          <p:cNvSpPr>
            <a:spLocks noGrp="1"/>
          </p:cNvSpPr>
          <p:nvPr>
            <p:ph idx="1"/>
          </p:nvPr>
        </p:nvSpPr>
        <p:spPr/>
        <p:txBody>
          <a:bodyPr/>
          <a:lstStyle/>
          <a:p>
            <a:pPr lvl="8"/>
            <a:endParaRPr lang="en-US" sz="400" dirty="0"/>
          </a:p>
          <a:p>
            <a:r>
              <a:rPr lang="en-US" b="1" dirty="0">
                <a:solidFill>
                  <a:srgbClr val="0000FF"/>
                </a:solidFill>
              </a:rPr>
              <a:t>Idea:</a:t>
            </a:r>
            <a:r>
              <a:rPr lang="en-US" dirty="0">
                <a:solidFill>
                  <a:srgbClr val="0000FF"/>
                </a:solidFill>
              </a:rPr>
              <a:t> </a:t>
            </a:r>
            <a:r>
              <a:rPr lang="en-US" b="1" dirty="0">
                <a:solidFill>
                  <a:srgbClr val="0000FF"/>
                </a:solidFill>
              </a:rPr>
              <a:t>Links as votes</a:t>
            </a:r>
          </a:p>
          <a:p>
            <a:pPr lvl="1"/>
            <a:r>
              <a:rPr lang="en-US" b="1" dirty="0"/>
              <a:t>Page is more important if it has more links</a:t>
            </a:r>
          </a:p>
          <a:p>
            <a:pPr lvl="2"/>
            <a:r>
              <a:rPr lang="en-US" dirty="0"/>
              <a:t>In-coming links? Out-going links?</a:t>
            </a:r>
          </a:p>
          <a:p>
            <a:r>
              <a:rPr lang="en-US" b="1" dirty="0">
                <a:solidFill>
                  <a:srgbClr val="008000"/>
                </a:solidFill>
              </a:rPr>
              <a:t>Think of in-links as votes:</a:t>
            </a:r>
          </a:p>
          <a:p>
            <a:pPr lvl="1"/>
            <a:r>
              <a:rPr lang="en-US" sz="2000" dirty="0">
                <a:hlinkClick r:id="rId2"/>
              </a:rPr>
              <a:t>www.stanford.edu</a:t>
            </a:r>
            <a:r>
              <a:rPr lang="en-US" sz="2000" dirty="0"/>
              <a:t> has 23,400 in-links</a:t>
            </a:r>
          </a:p>
          <a:p>
            <a:pPr lvl="1"/>
            <a:r>
              <a:rPr lang="en-US" sz="2000" dirty="0">
                <a:hlinkClick r:id="rId3"/>
              </a:rPr>
              <a:t>www.joe-schmoe.com</a:t>
            </a:r>
            <a:r>
              <a:rPr lang="en-US" sz="2000" dirty="0"/>
              <a:t> has 1 in-link</a:t>
            </a:r>
          </a:p>
          <a:p>
            <a:pPr lvl="8"/>
            <a:endParaRPr lang="en-US" sz="1000" dirty="0"/>
          </a:p>
          <a:p>
            <a:r>
              <a:rPr lang="en-US" b="1" dirty="0">
                <a:solidFill>
                  <a:srgbClr val="D60093"/>
                </a:solidFill>
              </a:rPr>
              <a:t>Are all in-links equal?</a:t>
            </a:r>
          </a:p>
          <a:p>
            <a:pPr lvl="1"/>
            <a:r>
              <a:rPr lang="en-US" b="1" dirty="0"/>
              <a:t>Links from important pages count more</a:t>
            </a:r>
          </a:p>
          <a:p>
            <a:pPr lvl="1"/>
            <a:r>
              <a:rPr lang="en-US" dirty="0"/>
              <a:t>Recursive question! </a:t>
            </a:r>
          </a:p>
        </p:txBody>
      </p:sp>
      <p:sp>
        <p:nvSpPr>
          <p:cNvPr id="4" name="Slide Number Placeholder 3"/>
          <p:cNvSpPr>
            <a:spLocks noGrp="1"/>
          </p:cNvSpPr>
          <p:nvPr>
            <p:ph type="sldNum" sz="quarter" idx="12"/>
          </p:nvPr>
        </p:nvSpPr>
        <p:spPr/>
        <p:txBody>
          <a:bodyPr/>
          <a:lstStyle/>
          <a:p>
            <a:fld id="{19B12225-5612-419B-A8D5-4B8EEE4C217E}" type="slidenum">
              <a:rPr lang="en-US" smtClean="0"/>
              <a:pPr/>
              <a:t>17</a:t>
            </a:fld>
            <a:endParaRPr lang="en-US"/>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Tree>
    <p:extLst>
      <p:ext uri="{BB962C8B-B14F-4D97-AF65-F5344CB8AC3E}">
        <p14:creationId xmlns:p14="http://schemas.microsoft.com/office/powerpoint/2010/main" val="2456294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PageRank Scores</a:t>
            </a:r>
          </a:p>
        </p:txBody>
      </p:sp>
      <p:cxnSp>
        <p:nvCxnSpPr>
          <p:cNvPr id="10" name="Straight Arrow Connector 9"/>
          <p:cNvCxnSpPr/>
          <p:nvPr/>
        </p:nvCxnSpPr>
        <p:spPr>
          <a:xfrm flipV="1">
            <a:off x="4703619" y="2209800"/>
            <a:ext cx="1066800" cy="152400"/>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4731327" y="2819400"/>
            <a:ext cx="990600" cy="76200"/>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13" idx="1"/>
            <a:endCxn id="5" idx="5"/>
          </p:cNvCxnSpPr>
          <p:nvPr/>
        </p:nvCxnSpPr>
        <p:spPr>
          <a:xfrm flipH="1" flipV="1">
            <a:off x="4333827" y="3571827"/>
            <a:ext cx="627466" cy="779866"/>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V="1">
            <a:off x="1837054" y="3578754"/>
            <a:ext cx="597065" cy="739693"/>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H="1" flipV="1">
            <a:off x="1127760" y="2731174"/>
            <a:ext cx="243840" cy="1480607"/>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31" name="Straight Arrow Connector 30"/>
          <p:cNvCxnSpPr>
            <a:stCxn id="20" idx="0"/>
          </p:cNvCxnSpPr>
          <p:nvPr/>
        </p:nvCxnSpPr>
        <p:spPr>
          <a:xfrm flipV="1">
            <a:off x="2788920" y="3962400"/>
            <a:ext cx="274320" cy="1600258"/>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20" idx="7"/>
          </p:cNvCxnSpPr>
          <p:nvPr/>
        </p:nvCxnSpPr>
        <p:spPr>
          <a:xfrm flipV="1">
            <a:off x="2982894" y="4953000"/>
            <a:ext cx="1817706" cy="690004"/>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H="1" flipV="1">
            <a:off x="1999136" y="4602480"/>
            <a:ext cx="2829172" cy="137160"/>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flipH="1" flipV="1">
            <a:off x="3390900" y="3990108"/>
            <a:ext cx="236220" cy="1874578"/>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42" name="Straight Arrow Connector 41"/>
          <p:cNvCxnSpPr/>
          <p:nvPr/>
        </p:nvCxnSpPr>
        <p:spPr>
          <a:xfrm flipV="1">
            <a:off x="3800313" y="5134514"/>
            <a:ext cx="1140199" cy="789737"/>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a:stCxn id="23" idx="7"/>
          </p:cNvCxnSpPr>
          <p:nvPr/>
        </p:nvCxnSpPr>
        <p:spPr>
          <a:xfrm flipV="1">
            <a:off x="4720254" y="5288280"/>
            <a:ext cx="461346" cy="720426"/>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flipH="1" flipV="1">
            <a:off x="3962400" y="3858489"/>
            <a:ext cx="563880" cy="2118360"/>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flipV="1">
            <a:off x="6749967" y="5195198"/>
            <a:ext cx="299522" cy="730792"/>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57" name="Straight Arrow Connector 56"/>
          <p:cNvCxnSpPr>
            <a:stCxn id="25" idx="1"/>
          </p:cNvCxnSpPr>
          <p:nvPr/>
        </p:nvCxnSpPr>
        <p:spPr>
          <a:xfrm flipH="1" flipV="1">
            <a:off x="7315200" y="5182971"/>
            <a:ext cx="369906" cy="688575"/>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a:stCxn id="16" idx="1"/>
          </p:cNvCxnSpPr>
          <p:nvPr/>
        </p:nvCxnSpPr>
        <p:spPr>
          <a:xfrm flipH="1" flipV="1">
            <a:off x="4647560" y="3200400"/>
            <a:ext cx="2229282" cy="1280131"/>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62" name="Straight Arrow Connector 61"/>
          <p:cNvCxnSpPr/>
          <p:nvPr/>
        </p:nvCxnSpPr>
        <p:spPr>
          <a:xfrm flipH="1" flipV="1">
            <a:off x="5897880" y="4899689"/>
            <a:ext cx="872868" cy="53311"/>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cxnSp>
        <p:nvCxnSpPr>
          <p:cNvPr id="43008" name="Straight Arrow Connector 43007"/>
          <p:cNvCxnSpPr/>
          <p:nvPr/>
        </p:nvCxnSpPr>
        <p:spPr>
          <a:xfrm>
            <a:off x="5877099" y="4602480"/>
            <a:ext cx="872868" cy="68580"/>
          </a:xfrm>
          <a:prstGeom prst="straightConnector1">
            <a:avLst/>
          </a:prstGeom>
          <a:ln w="57150">
            <a:solidFill>
              <a:schemeClr val="bg1">
                <a:lumMod val="50000"/>
              </a:schemeClr>
            </a:solidFill>
            <a:tailEnd type="arrow"/>
          </a:ln>
        </p:spPr>
        <p:style>
          <a:lnRef idx="1">
            <a:schemeClr val="dk1"/>
          </a:lnRef>
          <a:fillRef idx="0">
            <a:schemeClr val="dk1"/>
          </a:fillRef>
          <a:effectRef idx="0">
            <a:schemeClr val="dk1"/>
          </a:effectRef>
          <a:fontRef idx="minor">
            <a:schemeClr val="tx1"/>
          </a:fontRef>
        </p:style>
      </p:cxnSp>
      <p:sp>
        <p:nvSpPr>
          <p:cNvPr id="5" name="Oval 4"/>
          <p:cNvSpPr/>
          <p:nvPr/>
        </p:nvSpPr>
        <p:spPr>
          <a:xfrm>
            <a:off x="2057400" y="1295400"/>
            <a:ext cx="2667000" cy="2667000"/>
          </a:xfrm>
          <a:prstGeom prst="ellipse">
            <a:avLst/>
          </a:prstGeom>
          <a:solidFill>
            <a:schemeClr val="accent2"/>
          </a:solidFill>
          <a:ln w="76200">
            <a:solidFill>
              <a:schemeClr val="accent2"/>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B</a:t>
            </a:r>
          </a:p>
          <a:p>
            <a:pPr algn="ctr"/>
            <a:r>
              <a:rPr lang="en-US" sz="2000" b="1" dirty="0">
                <a:latin typeface="Arial" pitchFamily="34" charset="0"/>
                <a:cs typeface="Arial" pitchFamily="34" charset="0"/>
              </a:rPr>
              <a:t>38.4</a:t>
            </a:r>
          </a:p>
          <a:p>
            <a:pPr algn="ctr"/>
            <a:endParaRPr lang="en-US" sz="2000" b="1" dirty="0">
              <a:latin typeface="Arial" pitchFamily="34" charset="0"/>
              <a:cs typeface="Arial" pitchFamily="34" charset="0"/>
            </a:endParaRPr>
          </a:p>
        </p:txBody>
      </p:sp>
      <p:sp>
        <p:nvSpPr>
          <p:cNvPr id="9" name="Oval 8"/>
          <p:cNvSpPr/>
          <p:nvPr/>
        </p:nvSpPr>
        <p:spPr>
          <a:xfrm>
            <a:off x="5715000" y="1295400"/>
            <a:ext cx="2667000" cy="2667000"/>
          </a:xfrm>
          <a:prstGeom prst="ellipse">
            <a:avLst/>
          </a:prstGeom>
          <a:solidFill>
            <a:schemeClr val="accent1"/>
          </a:solidFill>
          <a:ln w="76200">
            <a:solidFill>
              <a:schemeClr val="accent1"/>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C</a:t>
            </a:r>
          </a:p>
          <a:p>
            <a:pPr algn="ctr"/>
            <a:r>
              <a:rPr lang="en-US" sz="2000" b="1" dirty="0">
                <a:latin typeface="Arial" pitchFamily="34" charset="0"/>
                <a:cs typeface="Arial" pitchFamily="34" charset="0"/>
              </a:rPr>
              <a:t>34.3</a:t>
            </a:r>
          </a:p>
        </p:txBody>
      </p:sp>
      <p:sp>
        <p:nvSpPr>
          <p:cNvPr id="13" name="Oval 12"/>
          <p:cNvSpPr/>
          <p:nvPr/>
        </p:nvSpPr>
        <p:spPr>
          <a:xfrm>
            <a:off x="4800600" y="4191000"/>
            <a:ext cx="1097280" cy="1097280"/>
          </a:xfrm>
          <a:prstGeom prst="ellipse">
            <a:avLst/>
          </a:prstGeom>
          <a:solidFill>
            <a:schemeClr val="accent4"/>
          </a:solidFill>
          <a:ln w="76200">
            <a:solidFill>
              <a:schemeClr val="accent4"/>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E</a:t>
            </a:r>
          </a:p>
          <a:p>
            <a:pPr algn="ctr"/>
            <a:r>
              <a:rPr lang="en-US" sz="2000" b="1" dirty="0">
                <a:latin typeface="Arial" pitchFamily="34" charset="0"/>
                <a:cs typeface="Arial" pitchFamily="34" charset="0"/>
              </a:rPr>
              <a:t>8.1</a:t>
            </a:r>
          </a:p>
        </p:txBody>
      </p:sp>
      <p:sp>
        <p:nvSpPr>
          <p:cNvPr id="16" name="Oval 15"/>
          <p:cNvSpPr/>
          <p:nvPr/>
        </p:nvSpPr>
        <p:spPr>
          <a:xfrm>
            <a:off x="6756322" y="4360011"/>
            <a:ext cx="822960" cy="822960"/>
          </a:xfrm>
          <a:prstGeom prst="ellipse">
            <a:avLst/>
          </a:prstGeom>
          <a:solidFill>
            <a:schemeClr val="accent3"/>
          </a:solidFill>
          <a:ln w="76200">
            <a:solidFill>
              <a:schemeClr val="accent3"/>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F</a:t>
            </a:r>
          </a:p>
          <a:p>
            <a:pPr algn="ctr"/>
            <a:r>
              <a:rPr lang="en-US" sz="2000" b="1" dirty="0">
                <a:latin typeface="Arial" pitchFamily="34" charset="0"/>
                <a:cs typeface="Arial" pitchFamily="34" charset="0"/>
              </a:rPr>
              <a:t>3.9</a:t>
            </a:r>
          </a:p>
        </p:txBody>
      </p:sp>
      <p:sp>
        <p:nvSpPr>
          <p:cNvPr id="18" name="Oval 17"/>
          <p:cNvSpPr/>
          <p:nvPr/>
        </p:nvSpPr>
        <p:spPr>
          <a:xfrm>
            <a:off x="1148468" y="4191000"/>
            <a:ext cx="822960" cy="822960"/>
          </a:xfrm>
          <a:prstGeom prst="ellipse">
            <a:avLst/>
          </a:prstGeom>
          <a:solidFill>
            <a:schemeClr val="accent3"/>
          </a:solidFill>
          <a:ln w="76200">
            <a:solidFill>
              <a:schemeClr val="accent3"/>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D</a:t>
            </a:r>
          </a:p>
          <a:p>
            <a:pPr algn="ctr"/>
            <a:r>
              <a:rPr lang="en-US" sz="2000" b="1" dirty="0">
                <a:latin typeface="Arial" pitchFamily="34" charset="0"/>
                <a:cs typeface="Arial" pitchFamily="34" charset="0"/>
              </a:rPr>
              <a:t>3.9</a:t>
            </a:r>
          </a:p>
        </p:txBody>
      </p:sp>
      <p:sp>
        <p:nvSpPr>
          <p:cNvPr id="19" name="Oval 18"/>
          <p:cNvSpPr/>
          <p:nvPr/>
        </p:nvSpPr>
        <p:spPr>
          <a:xfrm>
            <a:off x="762000" y="1978873"/>
            <a:ext cx="731520" cy="731520"/>
          </a:xfrm>
          <a:prstGeom prst="ellipse">
            <a:avLst/>
          </a:prstGeom>
          <a:solidFill>
            <a:schemeClr val="accent5"/>
          </a:solidFill>
          <a:ln w="76200">
            <a:solidFill>
              <a:schemeClr val="accent5"/>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A</a:t>
            </a:r>
          </a:p>
          <a:p>
            <a:pPr algn="ctr"/>
            <a:r>
              <a:rPr lang="en-US" sz="2000" b="1" dirty="0">
                <a:latin typeface="Arial" pitchFamily="34" charset="0"/>
                <a:cs typeface="Arial" pitchFamily="34" charset="0"/>
              </a:rPr>
              <a:t>3.3</a:t>
            </a:r>
          </a:p>
        </p:txBody>
      </p:sp>
      <p:sp>
        <p:nvSpPr>
          <p:cNvPr id="20" name="Oval 19"/>
          <p:cNvSpPr/>
          <p:nvPr/>
        </p:nvSpPr>
        <p:spPr>
          <a:xfrm>
            <a:off x="2514600" y="5562658"/>
            <a:ext cx="548640" cy="548640"/>
          </a:xfrm>
          <a:prstGeom prst="ellipse">
            <a:avLst/>
          </a:prstGeom>
          <a:solidFill>
            <a:schemeClr val="accent6"/>
          </a:solidFill>
          <a:ln w="76200">
            <a:solidFill>
              <a:schemeClr val="accent6"/>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1.6</a:t>
            </a:r>
          </a:p>
        </p:txBody>
      </p:sp>
      <p:sp>
        <p:nvSpPr>
          <p:cNvPr id="22" name="Oval 21"/>
          <p:cNvSpPr/>
          <p:nvPr/>
        </p:nvSpPr>
        <p:spPr>
          <a:xfrm>
            <a:off x="3352800" y="5836978"/>
            <a:ext cx="548640" cy="548640"/>
          </a:xfrm>
          <a:prstGeom prst="ellipse">
            <a:avLst/>
          </a:prstGeom>
          <a:solidFill>
            <a:schemeClr val="accent6"/>
          </a:solidFill>
          <a:ln w="76200">
            <a:solidFill>
              <a:schemeClr val="accent6"/>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1.6</a:t>
            </a:r>
          </a:p>
        </p:txBody>
      </p:sp>
      <p:sp>
        <p:nvSpPr>
          <p:cNvPr id="23" name="Oval 22"/>
          <p:cNvSpPr/>
          <p:nvPr/>
        </p:nvSpPr>
        <p:spPr>
          <a:xfrm>
            <a:off x="4251960" y="5928360"/>
            <a:ext cx="548640" cy="548640"/>
          </a:xfrm>
          <a:prstGeom prst="ellipse">
            <a:avLst/>
          </a:prstGeom>
          <a:solidFill>
            <a:schemeClr val="accent6"/>
          </a:solidFill>
          <a:ln w="76200">
            <a:solidFill>
              <a:schemeClr val="accent6"/>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1.6</a:t>
            </a:r>
          </a:p>
        </p:txBody>
      </p:sp>
      <p:sp>
        <p:nvSpPr>
          <p:cNvPr id="24" name="Oval 23"/>
          <p:cNvSpPr/>
          <p:nvPr/>
        </p:nvSpPr>
        <p:spPr>
          <a:xfrm>
            <a:off x="6385560" y="5879107"/>
            <a:ext cx="548640" cy="548640"/>
          </a:xfrm>
          <a:prstGeom prst="ellipse">
            <a:avLst/>
          </a:prstGeom>
          <a:solidFill>
            <a:schemeClr val="accent6"/>
          </a:solidFill>
          <a:ln w="76200">
            <a:solidFill>
              <a:schemeClr val="accent6"/>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1.6</a:t>
            </a:r>
          </a:p>
        </p:txBody>
      </p:sp>
      <p:sp>
        <p:nvSpPr>
          <p:cNvPr id="25" name="Oval 24"/>
          <p:cNvSpPr/>
          <p:nvPr/>
        </p:nvSpPr>
        <p:spPr>
          <a:xfrm>
            <a:off x="7604760" y="5791200"/>
            <a:ext cx="548640" cy="548640"/>
          </a:xfrm>
          <a:prstGeom prst="ellipse">
            <a:avLst/>
          </a:prstGeom>
          <a:solidFill>
            <a:schemeClr val="accent6"/>
          </a:solidFill>
          <a:ln w="76200">
            <a:solidFill>
              <a:schemeClr val="accent6"/>
            </a:solidFill>
          </a:ln>
        </p:spPr>
        <p:style>
          <a:lnRef idx="1">
            <a:schemeClr val="dk1"/>
          </a:lnRef>
          <a:fillRef idx="0">
            <a:schemeClr val="dk1"/>
          </a:fillRef>
          <a:effectRef idx="0">
            <a:schemeClr val="dk1"/>
          </a:effectRef>
          <a:fontRef idx="minor">
            <a:schemeClr val="tx1"/>
          </a:fontRef>
        </p:style>
        <p:txBody>
          <a:bodyPr wrap="none" lIns="0" tIns="0" rIns="0" bIns="0" rtlCol="0" anchor="ctr" anchorCtr="1"/>
          <a:lstStyle/>
          <a:p>
            <a:pPr algn="ctr"/>
            <a:r>
              <a:rPr lang="en-US" sz="2000" b="1" dirty="0">
                <a:latin typeface="Arial" pitchFamily="34" charset="0"/>
                <a:cs typeface="Arial" pitchFamily="34" charset="0"/>
              </a:rPr>
              <a:t>1.6</a:t>
            </a:r>
          </a:p>
        </p:txBody>
      </p:sp>
      <p:sp>
        <p:nvSpPr>
          <p:cNvPr id="43009" name="Slide Number Placeholder 43008"/>
          <p:cNvSpPr>
            <a:spLocks noGrp="1"/>
          </p:cNvSpPr>
          <p:nvPr>
            <p:ph type="sldNum" sz="quarter" idx="12"/>
          </p:nvPr>
        </p:nvSpPr>
        <p:spPr/>
        <p:txBody>
          <a:bodyPr/>
          <a:lstStyle/>
          <a:p>
            <a:fld id="{19B12225-5612-419B-A8D5-4B8EEE4C217E}" type="slidenum">
              <a:rPr lang="en-US" smtClean="0"/>
              <a:pPr/>
              <a:t>18</a:t>
            </a:fld>
            <a:endParaRPr lang="en-US"/>
          </a:p>
        </p:txBody>
      </p:sp>
      <p:sp>
        <p:nvSpPr>
          <p:cNvPr id="4" name="Footer Placeholder 3"/>
          <p:cNvSpPr>
            <a:spLocks noGrp="1"/>
          </p:cNvSpPr>
          <p:nvPr>
            <p:ph type="ftr" sz="quarter" idx="11"/>
          </p:nvPr>
        </p:nvSpPr>
        <p:spPr/>
        <p:txBody>
          <a:bodyPr/>
          <a:lstStyle/>
          <a:p>
            <a:r>
              <a:rPr lang="en-US"/>
              <a:t>J. Leskovec, A. Rajaraman, J. Ullman: Mining of Massive Datasets, http://www.mmds.org</a:t>
            </a:r>
          </a:p>
        </p:txBody>
      </p:sp>
    </p:spTree>
    <p:extLst>
      <p:ext uri="{BB962C8B-B14F-4D97-AF65-F5344CB8AC3E}">
        <p14:creationId xmlns:p14="http://schemas.microsoft.com/office/powerpoint/2010/main" val="3109282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fontAlgn="auto">
              <a:spcAft>
                <a:spcPts val="0"/>
              </a:spcAft>
              <a:defRPr/>
            </a:pPr>
            <a:r>
              <a:rPr lang="en-US" dirty="0">
                <a:solidFill>
                  <a:schemeClr val="accent1">
                    <a:satMod val="150000"/>
                  </a:schemeClr>
                </a:solidFill>
              </a:rPr>
              <a:t>Simple Recursive Formulation</a:t>
            </a:r>
          </a:p>
        </p:txBody>
      </p:sp>
      <p:sp>
        <p:nvSpPr>
          <p:cNvPr id="9219" name="Rectangle 3"/>
          <p:cNvSpPr>
            <a:spLocks noGrp="1" noChangeArrowheads="1"/>
          </p:cNvSpPr>
          <p:nvPr>
            <p:ph type="body" idx="1"/>
          </p:nvPr>
        </p:nvSpPr>
        <p:spPr>
          <a:xfrm>
            <a:off x="457200" y="1295400"/>
            <a:ext cx="8229600" cy="3809999"/>
          </a:xfrm>
        </p:spPr>
        <p:txBody>
          <a:bodyPr/>
          <a:lstStyle/>
          <a:p>
            <a:r>
              <a:rPr lang="en-US" dirty="0"/>
              <a:t>Each link’s vote is proportional to the </a:t>
            </a:r>
            <a:r>
              <a:rPr lang="en-US" b="1" dirty="0">
                <a:solidFill>
                  <a:srgbClr val="008000"/>
                </a:solidFill>
              </a:rPr>
              <a:t>importance</a:t>
            </a:r>
            <a:r>
              <a:rPr lang="en-US" dirty="0">
                <a:solidFill>
                  <a:srgbClr val="008000"/>
                </a:solidFill>
              </a:rPr>
              <a:t> </a:t>
            </a:r>
            <a:r>
              <a:rPr lang="en-US" dirty="0"/>
              <a:t>of its source page</a:t>
            </a:r>
          </a:p>
          <a:p>
            <a:pPr lvl="8"/>
            <a:endParaRPr lang="en-US" dirty="0"/>
          </a:p>
          <a:p>
            <a:r>
              <a:rPr lang="en-US" dirty="0"/>
              <a:t>If page </a:t>
            </a:r>
            <a:r>
              <a:rPr lang="en-US" b="1" i="1" dirty="0">
                <a:solidFill>
                  <a:srgbClr val="FF0000"/>
                </a:solidFill>
              </a:rPr>
              <a:t>j</a:t>
            </a:r>
            <a:r>
              <a:rPr lang="en-US" dirty="0"/>
              <a:t> with importance </a:t>
            </a:r>
            <a:r>
              <a:rPr lang="en-US" b="1" i="1" dirty="0" err="1">
                <a:solidFill>
                  <a:srgbClr val="0000FF"/>
                </a:solidFill>
              </a:rPr>
              <a:t>r</a:t>
            </a:r>
            <a:r>
              <a:rPr lang="en-US" b="1" i="1" baseline="-25000" dirty="0" err="1">
                <a:solidFill>
                  <a:srgbClr val="0000FF"/>
                </a:solidFill>
              </a:rPr>
              <a:t>j</a:t>
            </a:r>
            <a:r>
              <a:rPr lang="en-US" dirty="0"/>
              <a:t> has </a:t>
            </a:r>
            <a:r>
              <a:rPr lang="en-US" b="1" i="1" dirty="0">
                <a:solidFill>
                  <a:srgbClr val="0000FF"/>
                </a:solidFill>
              </a:rPr>
              <a:t>n</a:t>
            </a:r>
            <a:r>
              <a:rPr lang="en-US" dirty="0"/>
              <a:t> out-links, each link gets </a:t>
            </a:r>
            <a:r>
              <a:rPr lang="en-US" b="1" i="1" dirty="0" err="1">
                <a:solidFill>
                  <a:srgbClr val="0000FF"/>
                </a:solidFill>
              </a:rPr>
              <a:t>r</a:t>
            </a:r>
            <a:r>
              <a:rPr lang="en-US" b="1" i="1" baseline="-25000" dirty="0" err="1">
                <a:solidFill>
                  <a:srgbClr val="0000FF"/>
                </a:solidFill>
              </a:rPr>
              <a:t>j</a:t>
            </a:r>
            <a:r>
              <a:rPr lang="en-US" b="1" i="1" baseline="-25000" dirty="0">
                <a:solidFill>
                  <a:srgbClr val="0000FF"/>
                </a:solidFill>
              </a:rPr>
              <a:t> </a:t>
            </a:r>
            <a:r>
              <a:rPr lang="en-US" b="1" i="1" dirty="0">
                <a:solidFill>
                  <a:srgbClr val="0000FF"/>
                </a:solidFill>
              </a:rPr>
              <a:t>/ n</a:t>
            </a:r>
            <a:r>
              <a:rPr lang="en-US" dirty="0"/>
              <a:t> votes</a:t>
            </a:r>
          </a:p>
          <a:p>
            <a:pPr lvl="8"/>
            <a:endParaRPr lang="en-US" dirty="0"/>
          </a:p>
          <a:p>
            <a:r>
              <a:rPr lang="en-US" dirty="0"/>
              <a:t>Page </a:t>
            </a:r>
            <a:r>
              <a:rPr lang="en-US" b="1" i="1" dirty="0">
                <a:solidFill>
                  <a:srgbClr val="FF0000"/>
                </a:solidFill>
              </a:rPr>
              <a:t>j</a:t>
            </a:r>
            <a:r>
              <a:rPr lang="en-US" dirty="0"/>
              <a:t>’s own importance is the sum of the votes on its in-links</a:t>
            </a:r>
          </a:p>
        </p:txBody>
      </p:sp>
      <p:sp>
        <p:nvSpPr>
          <p:cNvPr id="5" name="Slide Number Placeholder 4"/>
          <p:cNvSpPr>
            <a:spLocks noGrp="1"/>
          </p:cNvSpPr>
          <p:nvPr>
            <p:ph type="sldNum" sz="quarter" idx="12"/>
          </p:nvPr>
        </p:nvSpPr>
        <p:spPr/>
        <p:txBody>
          <a:bodyPr/>
          <a:lstStyle/>
          <a:p>
            <a:pPr>
              <a:defRPr/>
            </a:pPr>
            <a:fld id="{15EE5B40-118D-4084-B443-0CD2840CF31F}" type="slidenum">
              <a:rPr lang="en-US"/>
              <a:pPr>
                <a:defRPr/>
              </a:pPr>
              <a:t>19</a:t>
            </a:fld>
            <a:endParaRPr lang="en-US"/>
          </a:p>
        </p:txBody>
      </p:sp>
      <p:sp>
        <p:nvSpPr>
          <p:cNvPr id="6" name="Footer Placeholder 5"/>
          <p:cNvSpPr>
            <a:spLocks noGrp="1"/>
          </p:cNvSpPr>
          <p:nvPr>
            <p:ph type="ftr" sz="quarter" idx="11"/>
          </p:nvPr>
        </p:nvSpPr>
        <p:spPr/>
        <p:txBody>
          <a:bodyPr/>
          <a:lstStyle/>
          <a:p>
            <a:pPr>
              <a:defRPr/>
            </a:pPr>
            <a:r>
              <a:rPr lang="nn-NO"/>
              <a:t>J. Leskovec, A. Rajaraman, J. Ullman: Mining of Massive Datasets, http://www.mmds.org</a:t>
            </a:r>
            <a:endParaRPr lang="en-US"/>
          </a:p>
        </p:txBody>
      </p:sp>
      <p:sp>
        <p:nvSpPr>
          <p:cNvPr id="7" name="Line 32"/>
          <p:cNvSpPr>
            <a:spLocks noChangeShapeType="1"/>
          </p:cNvSpPr>
          <p:nvPr/>
        </p:nvSpPr>
        <p:spPr bwMode="auto">
          <a:xfrm rot="5400000">
            <a:off x="5165725" y="5697536"/>
            <a:ext cx="533399" cy="381000"/>
          </a:xfrm>
          <a:prstGeom prst="line">
            <a:avLst/>
          </a:prstGeom>
          <a:ln w="28575">
            <a:headEnd type="none"/>
            <a:tailEnd type="triangl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8" name="Line 5"/>
          <p:cNvSpPr>
            <a:spLocks noChangeShapeType="1"/>
          </p:cNvSpPr>
          <p:nvPr/>
        </p:nvSpPr>
        <p:spPr bwMode="auto">
          <a:xfrm rot="5400000" flipH="1">
            <a:off x="5840412" y="5457824"/>
            <a:ext cx="300038" cy="636587"/>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9" name="Line 6"/>
          <p:cNvSpPr>
            <a:spLocks noChangeShapeType="1"/>
          </p:cNvSpPr>
          <p:nvPr/>
        </p:nvSpPr>
        <p:spPr bwMode="auto">
          <a:xfrm rot="5400000" flipV="1">
            <a:off x="5469733" y="5849142"/>
            <a:ext cx="677864" cy="238126"/>
          </a:xfrm>
          <a:prstGeom prst="line">
            <a:avLst/>
          </a:prstGeom>
          <a:ln w="28575">
            <a:headEnd/>
            <a:tailEnd type="triangl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11" name="Oval 17"/>
          <p:cNvSpPr>
            <a:spLocks noChangeArrowheads="1"/>
          </p:cNvSpPr>
          <p:nvPr/>
        </p:nvSpPr>
        <p:spPr bwMode="auto">
          <a:xfrm rot="5400000">
            <a:off x="5534819" y="5506240"/>
            <a:ext cx="244475" cy="246062"/>
          </a:xfrm>
          <a:prstGeom prst="ellipse">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fontAlgn="auto">
              <a:spcBef>
                <a:spcPts val="0"/>
              </a:spcBef>
              <a:spcAft>
                <a:spcPts val="0"/>
              </a:spcAft>
              <a:defRPr/>
            </a:pPr>
            <a:endParaRPr lang="en-US" dirty="0"/>
          </a:p>
        </p:txBody>
      </p:sp>
      <p:sp>
        <p:nvSpPr>
          <p:cNvPr id="16" name="Line 5"/>
          <p:cNvSpPr>
            <a:spLocks noChangeShapeType="1"/>
          </p:cNvSpPr>
          <p:nvPr/>
        </p:nvSpPr>
        <p:spPr bwMode="auto">
          <a:xfrm rot="5400000" flipH="1">
            <a:off x="5314667" y="5207090"/>
            <a:ext cx="450533" cy="138821"/>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17" name="Line 5"/>
          <p:cNvSpPr>
            <a:spLocks noChangeShapeType="1"/>
          </p:cNvSpPr>
          <p:nvPr/>
        </p:nvSpPr>
        <p:spPr bwMode="auto">
          <a:xfrm rot="5400000" flipH="1" flipV="1">
            <a:off x="5675319" y="5093853"/>
            <a:ext cx="518672" cy="389364"/>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2" name="TextBox 1"/>
          <p:cNvSpPr txBox="1"/>
          <p:nvPr/>
        </p:nvSpPr>
        <p:spPr>
          <a:xfrm>
            <a:off x="5297611" y="5334371"/>
            <a:ext cx="269626" cy="461665"/>
          </a:xfrm>
          <a:prstGeom prst="rect">
            <a:avLst/>
          </a:prstGeom>
          <a:noFill/>
        </p:spPr>
        <p:txBody>
          <a:bodyPr wrap="none" rtlCol="0">
            <a:spAutoFit/>
          </a:bodyPr>
          <a:lstStyle/>
          <a:p>
            <a:r>
              <a:rPr lang="en-US" sz="2400" b="1" i="1" dirty="0">
                <a:solidFill>
                  <a:srgbClr val="FF0000"/>
                </a:solidFill>
                <a:latin typeface="Arial" pitchFamily="34" charset="0"/>
                <a:cs typeface="Arial" pitchFamily="34" charset="0"/>
              </a:rPr>
              <a:t>j</a:t>
            </a:r>
          </a:p>
        </p:txBody>
      </p:sp>
      <p:sp>
        <p:nvSpPr>
          <p:cNvPr id="20" name="Line 5"/>
          <p:cNvSpPr>
            <a:spLocks noChangeShapeType="1"/>
          </p:cNvSpPr>
          <p:nvPr/>
        </p:nvSpPr>
        <p:spPr bwMode="auto">
          <a:xfrm rot="5400000" flipH="1">
            <a:off x="6271529" y="4854465"/>
            <a:ext cx="364903" cy="503237"/>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21" name="Line 5"/>
          <p:cNvSpPr>
            <a:spLocks noChangeShapeType="1"/>
          </p:cNvSpPr>
          <p:nvPr/>
        </p:nvSpPr>
        <p:spPr bwMode="auto">
          <a:xfrm rot="5400000">
            <a:off x="6392465" y="4610497"/>
            <a:ext cx="123032" cy="503238"/>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22" name="Line 5"/>
          <p:cNvSpPr>
            <a:spLocks noChangeShapeType="1"/>
          </p:cNvSpPr>
          <p:nvPr/>
        </p:nvSpPr>
        <p:spPr bwMode="auto">
          <a:xfrm rot="5400000" flipV="1">
            <a:off x="5912645" y="4663283"/>
            <a:ext cx="304800" cy="274634"/>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b="1" dirty="0"/>
          </a:p>
        </p:txBody>
      </p:sp>
      <p:sp>
        <p:nvSpPr>
          <p:cNvPr id="24" name="Line 5"/>
          <p:cNvSpPr>
            <a:spLocks noChangeShapeType="1"/>
          </p:cNvSpPr>
          <p:nvPr/>
        </p:nvSpPr>
        <p:spPr bwMode="auto">
          <a:xfrm rot="5400000">
            <a:off x="5331221" y="4681141"/>
            <a:ext cx="351632" cy="133350"/>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25" name="Line 5"/>
          <p:cNvSpPr>
            <a:spLocks noChangeShapeType="1"/>
          </p:cNvSpPr>
          <p:nvPr/>
        </p:nvSpPr>
        <p:spPr bwMode="auto">
          <a:xfrm rot="5400000" flipV="1">
            <a:off x="5150645" y="4663283"/>
            <a:ext cx="304800" cy="274634"/>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b="1" dirty="0"/>
          </a:p>
        </p:txBody>
      </p:sp>
      <p:sp>
        <p:nvSpPr>
          <p:cNvPr id="10" name="Oval 15"/>
          <p:cNvSpPr>
            <a:spLocks noChangeArrowheads="1"/>
          </p:cNvSpPr>
          <p:nvPr/>
        </p:nvSpPr>
        <p:spPr bwMode="auto">
          <a:xfrm>
            <a:off x="6079331" y="4800600"/>
            <a:ext cx="246062" cy="244475"/>
          </a:xfrm>
          <a:prstGeom prst="ellipse">
            <a:avLst/>
          </a:prstGeom>
          <a:solidFill>
            <a:srgbClr val="008000"/>
          </a:solidFill>
          <a:ln w="12700">
            <a:noFill/>
            <a:headEnd/>
            <a:tailEnd/>
          </a:ln>
        </p:spPr>
        <p:style>
          <a:lnRef idx="1">
            <a:schemeClr val="dk1"/>
          </a:lnRef>
          <a:fillRef idx="2">
            <a:schemeClr val="dk1"/>
          </a:fillRef>
          <a:effectRef idx="1">
            <a:schemeClr val="dk1"/>
          </a:effectRef>
          <a:fontRef idx="minor">
            <a:schemeClr val="dk1"/>
          </a:fontRef>
        </p:style>
        <p:txBody>
          <a:bodyPr wrap="none" lIns="0" rIns="0" anchor="ctr"/>
          <a:lstStyle/>
          <a:p>
            <a:pPr algn="ctr" fontAlgn="auto">
              <a:spcBef>
                <a:spcPts val="0"/>
              </a:spcBef>
              <a:spcAft>
                <a:spcPts val="0"/>
              </a:spcAft>
              <a:defRPr/>
            </a:pPr>
            <a:r>
              <a:rPr lang="en-US" b="1" i="1" dirty="0">
                <a:solidFill>
                  <a:schemeClr val="bg1"/>
                </a:solidFill>
              </a:rPr>
              <a:t>k</a:t>
            </a:r>
          </a:p>
        </p:txBody>
      </p:sp>
      <p:sp>
        <p:nvSpPr>
          <p:cNvPr id="12" name="Oval 19"/>
          <p:cNvSpPr>
            <a:spLocks noChangeArrowheads="1"/>
          </p:cNvSpPr>
          <p:nvPr/>
        </p:nvSpPr>
        <p:spPr bwMode="auto">
          <a:xfrm>
            <a:off x="5317330" y="4801395"/>
            <a:ext cx="246064" cy="244475"/>
          </a:xfrm>
          <a:prstGeom prst="ellipse">
            <a:avLst/>
          </a:prstGeom>
          <a:solidFill>
            <a:srgbClr val="008000"/>
          </a:solidFill>
          <a:ln w="12700">
            <a:noFill/>
            <a:headEnd/>
            <a:tailEnd/>
          </a:ln>
        </p:spPr>
        <p:style>
          <a:lnRef idx="1">
            <a:schemeClr val="dk1"/>
          </a:lnRef>
          <a:fillRef idx="2">
            <a:schemeClr val="dk1"/>
          </a:fillRef>
          <a:effectRef idx="1">
            <a:schemeClr val="dk1"/>
          </a:effectRef>
          <a:fontRef idx="minor">
            <a:schemeClr val="dk1"/>
          </a:fontRef>
        </p:style>
        <p:txBody>
          <a:bodyPr wrap="none" lIns="0" rIns="0" anchor="ctr"/>
          <a:lstStyle/>
          <a:p>
            <a:pPr algn="ctr" fontAlgn="auto">
              <a:spcBef>
                <a:spcPts val="0"/>
              </a:spcBef>
              <a:spcAft>
                <a:spcPts val="0"/>
              </a:spcAft>
              <a:defRPr/>
            </a:pPr>
            <a:r>
              <a:rPr lang="en-US" b="1" i="1" dirty="0" err="1">
                <a:solidFill>
                  <a:schemeClr val="bg1"/>
                </a:solidFill>
              </a:rPr>
              <a:t>i</a:t>
            </a:r>
            <a:endParaRPr lang="en-US" b="1" i="1" dirty="0">
              <a:solidFill>
                <a:schemeClr val="bg1"/>
              </a:solidFill>
            </a:endParaRPr>
          </a:p>
        </p:txBody>
      </p:sp>
      <p:sp>
        <p:nvSpPr>
          <p:cNvPr id="26" name="Line 5"/>
          <p:cNvSpPr>
            <a:spLocks noChangeShapeType="1"/>
          </p:cNvSpPr>
          <p:nvPr/>
        </p:nvSpPr>
        <p:spPr bwMode="auto">
          <a:xfrm rot="5400000" flipH="1">
            <a:off x="6301979" y="6088679"/>
            <a:ext cx="486568" cy="228601"/>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27" name="Line 5"/>
          <p:cNvSpPr>
            <a:spLocks noChangeShapeType="1"/>
          </p:cNvSpPr>
          <p:nvPr/>
        </p:nvSpPr>
        <p:spPr bwMode="auto">
          <a:xfrm rot="5400000">
            <a:off x="6621065" y="5646561"/>
            <a:ext cx="123032" cy="503238"/>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29" name="Line 5"/>
          <p:cNvSpPr>
            <a:spLocks noChangeShapeType="1"/>
          </p:cNvSpPr>
          <p:nvPr/>
        </p:nvSpPr>
        <p:spPr bwMode="auto">
          <a:xfrm rot="5400000" flipH="1" flipV="1">
            <a:off x="4785629" y="6279466"/>
            <a:ext cx="441104" cy="411163"/>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30" name="Line 5"/>
          <p:cNvSpPr>
            <a:spLocks noChangeShapeType="1"/>
          </p:cNvSpPr>
          <p:nvPr/>
        </p:nvSpPr>
        <p:spPr bwMode="auto">
          <a:xfrm rot="5400000" flipH="1">
            <a:off x="5193396" y="6282862"/>
            <a:ext cx="364904" cy="328171"/>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31" name="Line 5"/>
          <p:cNvSpPr>
            <a:spLocks noChangeShapeType="1"/>
          </p:cNvSpPr>
          <p:nvPr/>
        </p:nvSpPr>
        <p:spPr bwMode="auto">
          <a:xfrm rot="5400000" flipV="1">
            <a:off x="4922045" y="6004147"/>
            <a:ext cx="304800" cy="274634"/>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b="1" dirty="0"/>
          </a:p>
        </p:txBody>
      </p:sp>
      <p:sp>
        <p:nvSpPr>
          <p:cNvPr id="13" name="Oval 20"/>
          <p:cNvSpPr>
            <a:spLocks noChangeArrowheads="1"/>
          </p:cNvSpPr>
          <p:nvPr/>
        </p:nvSpPr>
        <p:spPr bwMode="auto">
          <a:xfrm rot="5400000">
            <a:off x="5088731" y="6155529"/>
            <a:ext cx="246062" cy="244475"/>
          </a:xfrm>
          <a:prstGeom prst="ellipse">
            <a:avLst/>
          </a:prstGeom>
          <a:solidFill>
            <a:srgbClr val="00B0F0"/>
          </a:solidFill>
          <a:ln w="12700">
            <a:noFill/>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dirty="0"/>
          </a:p>
        </p:txBody>
      </p:sp>
      <p:sp>
        <p:nvSpPr>
          <p:cNvPr id="14" name="Oval 15"/>
          <p:cNvSpPr>
            <a:spLocks noChangeArrowheads="1"/>
          </p:cNvSpPr>
          <p:nvPr/>
        </p:nvSpPr>
        <p:spPr bwMode="auto">
          <a:xfrm rot="5400000">
            <a:off x="6307931" y="5850729"/>
            <a:ext cx="246062" cy="244475"/>
          </a:xfrm>
          <a:prstGeom prst="ellipse">
            <a:avLst/>
          </a:prstGeom>
          <a:solidFill>
            <a:srgbClr val="00B0F0"/>
          </a:solidFill>
          <a:ln w="12700">
            <a:noFill/>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dirty="0"/>
          </a:p>
        </p:txBody>
      </p:sp>
      <p:sp>
        <p:nvSpPr>
          <p:cNvPr id="15" name="Oval 19"/>
          <p:cNvSpPr>
            <a:spLocks noChangeArrowheads="1"/>
          </p:cNvSpPr>
          <p:nvPr/>
        </p:nvSpPr>
        <p:spPr bwMode="auto">
          <a:xfrm rot="5400000">
            <a:off x="5850730" y="6307930"/>
            <a:ext cx="246064" cy="244475"/>
          </a:xfrm>
          <a:prstGeom prst="ellipse">
            <a:avLst/>
          </a:prstGeom>
          <a:solidFill>
            <a:srgbClr val="00B0F0"/>
          </a:solidFill>
          <a:ln w="12700">
            <a:noFill/>
            <a:headEnd/>
            <a:tailEnd/>
          </a:ln>
        </p:spPr>
        <p:style>
          <a:lnRef idx="1">
            <a:schemeClr val="dk1"/>
          </a:lnRef>
          <a:fillRef idx="2">
            <a:schemeClr val="dk1"/>
          </a:fillRef>
          <a:effectRef idx="1">
            <a:schemeClr val="dk1"/>
          </a:effectRef>
          <a:fontRef idx="minor">
            <a:schemeClr val="dk1"/>
          </a:fontRef>
        </p:style>
        <p:txBody>
          <a:bodyPr wrap="none" anchor="ctr"/>
          <a:lstStyle/>
          <a:p>
            <a:pPr fontAlgn="auto">
              <a:spcBef>
                <a:spcPts val="0"/>
              </a:spcBef>
              <a:spcAft>
                <a:spcPts val="0"/>
              </a:spcAft>
              <a:defRPr/>
            </a:pPr>
            <a:endParaRPr lang="en-US" dirty="0"/>
          </a:p>
        </p:txBody>
      </p:sp>
      <p:sp>
        <p:nvSpPr>
          <p:cNvPr id="32" name="Line 5"/>
          <p:cNvSpPr>
            <a:spLocks noChangeShapeType="1"/>
          </p:cNvSpPr>
          <p:nvPr/>
        </p:nvSpPr>
        <p:spPr bwMode="auto">
          <a:xfrm rot="5400000" flipH="1" flipV="1">
            <a:off x="6445538" y="5652799"/>
            <a:ext cx="245492" cy="182565"/>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33" name="Line 5"/>
          <p:cNvSpPr>
            <a:spLocks noChangeShapeType="1"/>
          </p:cNvSpPr>
          <p:nvPr/>
        </p:nvSpPr>
        <p:spPr bwMode="auto">
          <a:xfrm rot="5400000" flipH="1" flipV="1">
            <a:off x="6140307" y="4630974"/>
            <a:ext cx="247968" cy="91284"/>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34" name="Line 5"/>
          <p:cNvSpPr>
            <a:spLocks noChangeShapeType="1"/>
          </p:cNvSpPr>
          <p:nvPr/>
        </p:nvSpPr>
        <p:spPr bwMode="auto">
          <a:xfrm rot="5400000" flipH="1" flipV="1">
            <a:off x="6102661" y="6166730"/>
            <a:ext cx="169817" cy="242313"/>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35" name="Line 5"/>
          <p:cNvSpPr>
            <a:spLocks noChangeShapeType="1"/>
          </p:cNvSpPr>
          <p:nvPr/>
        </p:nvSpPr>
        <p:spPr bwMode="auto">
          <a:xfrm rot="5400000">
            <a:off x="4853777" y="6162322"/>
            <a:ext cx="104205" cy="367289"/>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36" name="Line 5"/>
          <p:cNvSpPr>
            <a:spLocks noChangeShapeType="1"/>
          </p:cNvSpPr>
          <p:nvPr/>
        </p:nvSpPr>
        <p:spPr bwMode="auto">
          <a:xfrm rot="5400000">
            <a:off x="5776875" y="6624020"/>
            <a:ext cx="232428" cy="83131"/>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37" name="Line 5"/>
          <p:cNvSpPr>
            <a:spLocks noChangeShapeType="1"/>
          </p:cNvSpPr>
          <p:nvPr/>
        </p:nvSpPr>
        <p:spPr bwMode="auto">
          <a:xfrm rot="5400000">
            <a:off x="5116851" y="4949768"/>
            <a:ext cx="189819" cy="244476"/>
          </a:xfrm>
          <a:prstGeom prst="line">
            <a:avLst/>
          </a:prstGeom>
          <a:ln w="28575">
            <a:headEnd type="triangle"/>
            <a:tailEnd type="none"/>
          </a:ln>
        </p:spPr>
        <p:style>
          <a:lnRef idx="1">
            <a:schemeClr val="dk1"/>
          </a:lnRef>
          <a:fillRef idx="2">
            <a:schemeClr val="dk1"/>
          </a:fillRef>
          <a:effectRef idx="1">
            <a:schemeClr val="dk1"/>
          </a:effectRef>
          <a:fontRef idx="minor">
            <a:schemeClr val="dk1"/>
          </a:fontRef>
        </p:style>
        <p:txBody>
          <a:bodyPr/>
          <a:lstStyle/>
          <a:p>
            <a:pPr fontAlgn="auto">
              <a:spcBef>
                <a:spcPts val="0"/>
              </a:spcBef>
              <a:spcAft>
                <a:spcPts val="0"/>
              </a:spcAft>
              <a:defRPr/>
            </a:pPr>
            <a:endParaRPr lang="en-US" dirty="0"/>
          </a:p>
        </p:txBody>
      </p:sp>
      <p:sp>
        <p:nvSpPr>
          <p:cNvPr id="3" name="Rectangle 2"/>
          <p:cNvSpPr/>
          <p:nvPr/>
        </p:nvSpPr>
        <p:spPr>
          <a:xfrm>
            <a:off x="5923530" y="5449824"/>
            <a:ext cx="481222" cy="369332"/>
          </a:xfrm>
          <a:prstGeom prst="rect">
            <a:avLst/>
          </a:prstGeom>
        </p:spPr>
        <p:txBody>
          <a:bodyPr wrap="none">
            <a:spAutoFit/>
          </a:bodyPr>
          <a:lstStyle/>
          <a:p>
            <a:r>
              <a:rPr lang="en-US" b="1" i="1" dirty="0" err="1">
                <a:solidFill>
                  <a:srgbClr val="0000FF"/>
                </a:solidFill>
              </a:rPr>
              <a:t>r</a:t>
            </a:r>
            <a:r>
              <a:rPr lang="en-US" b="1" i="1" baseline="-25000" dirty="0" err="1">
                <a:solidFill>
                  <a:srgbClr val="0000FF"/>
                </a:solidFill>
              </a:rPr>
              <a:t>j</a:t>
            </a:r>
            <a:r>
              <a:rPr lang="en-US" b="1" i="1" dirty="0">
                <a:solidFill>
                  <a:srgbClr val="0000FF"/>
                </a:solidFill>
              </a:rPr>
              <a:t>/3</a:t>
            </a:r>
            <a:endParaRPr lang="en-US" dirty="0"/>
          </a:p>
        </p:txBody>
      </p:sp>
      <p:sp>
        <p:nvSpPr>
          <p:cNvPr id="38" name="Rectangle 37"/>
          <p:cNvSpPr/>
          <p:nvPr/>
        </p:nvSpPr>
        <p:spPr>
          <a:xfrm>
            <a:off x="5818632" y="5888736"/>
            <a:ext cx="481222" cy="369332"/>
          </a:xfrm>
          <a:prstGeom prst="rect">
            <a:avLst/>
          </a:prstGeom>
        </p:spPr>
        <p:txBody>
          <a:bodyPr wrap="none">
            <a:spAutoFit/>
          </a:bodyPr>
          <a:lstStyle/>
          <a:p>
            <a:r>
              <a:rPr lang="en-US" b="1" i="1" dirty="0" err="1">
                <a:solidFill>
                  <a:srgbClr val="0000FF"/>
                </a:solidFill>
              </a:rPr>
              <a:t>r</a:t>
            </a:r>
            <a:r>
              <a:rPr lang="en-US" b="1" i="1" baseline="-25000" dirty="0" err="1">
                <a:solidFill>
                  <a:srgbClr val="0000FF"/>
                </a:solidFill>
              </a:rPr>
              <a:t>j</a:t>
            </a:r>
            <a:r>
              <a:rPr lang="en-US" b="1" i="1" dirty="0">
                <a:solidFill>
                  <a:srgbClr val="0000FF"/>
                </a:solidFill>
              </a:rPr>
              <a:t>/3</a:t>
            </a:r>
            <a:endParaRPr lang="en-US" dirty="0"/>
          </a:p>
        </p:txBody>
      </p:sp>
      <p:sp>
        <p:nvSpPr>
          <p:cNvPr id="39" name="Rectangle 38"/>
          <p:cNvSpPr/>
          <p:nvPr/>
        </p:nvSpPr>
        <p:spPr>
          <a:xfrm>
            <a:off x="5257800" y="5879068"/>
            <a:ext cx="481222" cy="369332"/>
          </a:xfrm>
          <a:prstGeom prst="rect">
            <a:avLst/>
          </a:prstGeom>
        </p:spPr>
        <p:txBody>
          <a:bodyPr wrap="none">
            <a:spAutoFit/>
          </a:bodyPr>
          <a:lstStyle/>
          <a:p>
            <a:r>
              <a:rPr lang="en-US" b="1" i="1" dirty="0" err="1">
                <a:solidFill>
                  <a:srgbClr val="0000FF"/>
                </a:solidFill>
              </a:rPr>
              <a:t>r</a:t>
            </a:r>
            <a:r>
              <a:rPr lang="en-US" b="1" i="1" baseline="-25000" dirty="0" err="1">
                <a:solidFill>
                  <a:srgbClr val="0000FF"/>
                </a:solidFill>
              </a:rPr>
              <a:t>j</a:t>
            </a:r>
            <a:r>
              <a:rPr lang="en-US" b="1" i="1" dirty="0">
                <a:solidFill>
                  <a:srgbClr val="0000FF"/>
                </a:solidFill>
              </a:rPr>
              <a:t>/3</a:t>
            </a:r>
            <a:endParaRPr lang="en-US" dirty="0"/>
          </a:p>
        </p:txBody>
      </p:sp>
      <p:sp>
        <p:nvSpPr>
          <p:cNvPr id="41" name="TextBox 40"/>
          <p:cNvSpPr txBox="1"/>
          <p:nvPr/>
        </p:nvSpPr>
        <p:spPr>
          <a:xfrm>
            <a:off x="2667000" y="5558135"/>
            <a:ext cx="1789272" cy="461665"/>
          </a:xfrm>
          <a:prstGeom prst="rect">
            <a:avLst/>
          </a:prstGeom>
          <a:noFill/>
        </p:spPr>
        <p:txBody>
          <a:bodyPr wrap="none" rtlCol="0">
            <a:spAutoFit/>
          </a:bodyPr>
          <a:lstStyle/>
          <a:p>
            <a:r>
              <a:rPr lang="en-US" sz="2400" b="1" i="1" dirty="0" err="1">
                <a:solidFill>
                  <a:srgbClr val="FF0000"/>
                </a:solidFill>
                <a:latin typeface="Arial" pitchFamily="34" charset="0"/>
                <a:cs typeface="Arial" pitchFamily="34" charset="0"/>
              </a:rPr>
              <a:t>r</a:t>
            </a:r>
            <a:r>
              <a:rPr lang="en-US" sz="2400" b="1" i="1" baseline="-25000" dirty="0" err="1">
                <a:solidFill>
                  <a:srgbClr val="FF0000"/>
                </a:solidFill>
                <a:latin typeface="Arial" pitchFamily="34" charset="0"/>
                <a:cs typeface="Arial" pitchFamily="34" charset="0"/>
              </a:rPr>
              <a:t>j</a:t>
            </a:r>
            <a:r>
              <a:rPr lang="en-US" sz="2400" b="1" i="1" baseline="-25000" dirty="0">
                <a:solidFill>
                  <a:srgbClr val="FF0000"/>
                </a:solidFill>
                <a:latin typeface="Arial" pitchFamily="34" charset="0"/>
                <a:cs typeface="Arial" pitchFamily="34" charset="0"/>
              </a:rPr>
              <a:t> </a:t>
            </a:r>
            <a:r>
              <a:rPr lang="en-US" sz="2400" b="1" i="1" dirty="0">
                <a:solidFill>
                  <a:srgbClr val="FF0000"/>
                </a:solidFill>
                <a:latin typeface="Arial" pitchFamily="34" charset="0"/>
                <a:cs typeface="Arial" pitchFamily="34" charset="0"/>
              </a:rPr>
              <a:t>= </a:t>
            </a:r>
            <a:r>
              <a:rPr lang="en-US" sz="2400" b="1" i="1" dirty="0" err="1">
                <a:solidFill>
                  <a:srgbClr val="008000"/>
                </a:solidFill>
                <a:latin typeface="Arial" pitchFamily="34" charset="0"/>
                <a:cs typeface="Arial" pitchFamily="34" charset="0"/>
              </a:rPr>
              <a:t>r</a:t>
            </a:r>
            <a:r>
              <a:rPr lang="en-US" sz="2400" b="1" i="1" baseline="-25000" dirty="0" err="1">
                <a:solidFill>
                  <a:srgbClr val="008000"/>
                </a:solidFill>
                <a:latin typeface="Arial" pitchFamily="34" charset="0"/>
                <a:cs typeface="Arial" pitchFamily="34" charset="0"/>
              </a:rPr>
              <a:t>i</a:t>
            </a:r>
            <a:r>
              <a:rPr lang="en-US" sz="2400" b="1" i="1" dirty="0">
                <a:solidFill>
                  <a:srgbClr val="008000"/>
                </a:solidFill>
                <a:latin typeface="Arial" pitchFamily="34" charset="0"/>
                <a:cs typeface="Arial" pitchFamily="34" charset="0"/>
              </a:rPr>
              <a:t>/3</a:t>
            </a:r>
            <a:r>
              <a:rPr lang="en-US" sz="2400" b="1" i="1" dirty="0">
                <a:latin typeface="Arial" pitchFamily="34" charset="0"/>
                <a:cs typeface="Arial" pitchFamily="34" charset="0"/>
              </a:rPr>
              <a:t>+</a:t>
            </a:r>
            <a:r>
              <a:rPr lang="en-US" sz="2400" b="1" i="1" dirty="0">
                <a:solidFill>
                  <a:srgbClr val="008000"/>
                </a:solidFill>
                <a:latin typeface="Arial" pitchFamily="34" charset="0"/>
                <a:cs typeface="Arial" pitchFamily="34" charset="0"/>
              </a:rPr>
              <a:t>r</a:t>
            </a:r>
            <a:r>
              <a:rPr lang="en-US" sz="2400" b="1" i="1" baseline="-25000" dirty="0">
                <a:solidFill>
                  <a:srgbClr val="008000"/>
                </a:solidFill>
                <a:latin typeface="Arial" pitchFamily="34" charset="0"/>
                <a:cs typeface="Arial" pitchFamily="34" charset="0"/>
              </a:rPr>
              <a:t>k</a:t>
            </a:r>
            <a:r>
              <a:rPr lang="en-US" sz="2400" b="1" i="1" dirty="0">
                <a:solidFill>
                  <a:srgbClr val="008000"/>
                </a:solidFill>
                <a:latin typeface="Arial" pitchFamily="34" charset="0"/>
                <a:cs typeface="Arial" pitchFamily="34" charset="0"/>
              </a:rPr>
              <a:t>/4</a:t>
            </a:r>
          </a:p>
        </p:txBody>
      </p:sp>
      <p:sp>
        <p:nvSpPr>
          <p:cNvPr id="18" name="Rectangle 17"/>
          <p:cNvSpPr/>
          <p:nvPr/>
        </p:nvSpPr>
        <p:spPr>
          <a:xfrm>
            <a:off x="5465186" y="4939546"/>
            <a:ext cx="510076" cy="369332"/>
          </a:xfrm>
          <a:prstGeom prst="rect">
            <a:avLst/>
          </a:prstGeom>
        </p:spPr>
        <p:txBody>
          <a:bodyPr wrap="none">
            <a:spAutoFit/>
          </a:bodyPr>
          <a:lstStyle/>
          <a:p>
            <a:r>
              <a:rPr lang="en-US" b="1" i="1" dirty="0" err="1">
                <a:solidFill>
                  <a:srgbClr val="008000"/>
                </a:solidFill>
                <a:latin typeface="Arial" pitchFamily="34" charset="0"/>
                <a:cs typeface="Arial" pitchFamily="34" charset="0"/>
              </a:rPr>
              <a:t>r</a:t>
            </a:r>
            <a:r>
              <a:rPr lang="en-US" b="1" i="1" baseline="-25000" dirty="0" err="1">
                <a:solidFill>
                  <a:srgbClr val="008000"/>
                </a:solidFill>
                <a:latin typeface="Arial" pitchFamily="34" charset="0"/>
                <a:cs typeface="Arial" pitchFamily="34" charset="0"/>
              </a:rPr>
              <a:t>i</a:t>
            </a:r>
            <a:r>
              <a:rPr lang="en-US" b="1" i="1" dirty="0">
                <a:solidFill>
                  <a:srgbClr val="008000"/>
                </a:solidFill>
                <a:latin typeface="Arial" pitchFamily="34" charset="0"/>
                <a:cs typeface="Arial" pitchFamily="34" charset="0"/>
              </a:rPr>
              <a:t>/3</a:t>
            </a:r>
          </a:p>
        </p:txBody>
      </p:sp>
      <p:sp>
        <p:nvSpPr>
          <p:cNvPr id="19" name="Rectangle 18"/>
          <p:cNvSpPr/>
          <p:nvPr/>
        </p:nvSpPr>
        <p:spPr>
          <a:xfrm>
            <a:off x="5943600" y="5029200"/>
            <a:ext cx="551754" cy="369332"/>
          </a:xfrm>
          <a:prstGeom prst="rect">
            <a:avLst/>
          </a:prstGeom>
        </p:spPr>
        <p:txBody>
          <a:bodyPr wrap="none">
            <a:spAutoFit/>
          </a:bodyPr>
          <a:lstStyle/>
          <a:p>
            <a:r>
              <a:rPr lang="en-US" b="1" i="1" dirty="0" err="1">
                <a:solidFill>
                  <a:srgbClr val="008000"/>
                </a:solidFill>
                <a:latin typeface="Arial" pitchFamily="34" charset="0"/>
                <a:cs typeface="Arial" pitchFamily="34" charset="0"/>
              </a:rPr>
              <a:t>r</a:t>
            </a:r>
            <a:r>
              <a:rPr lang="en-US" b="1" i="1" baseline="-25000" dirty="0" err="1">
                <a:solidFill>
                  <a:srgbClr val="008000"/>
                </a:solidFill>
                <a:latin typeface="Arial" pitchFamily="34" charset="0"/>
                <a:cs typeface="Arial" pitchFamily="34" charset="0"/>
              </a:rPr>
              <a:t>k</a:t>
            </a:r>
            <a:r>
              <a:rPr lang="en-US" b="1" i="1" dirty="0">
                <a:solidFill>
                  <a:srgbClr val="008000"/>
                </a:solidFill>
                <a:latin typeface="Arial" pitchFamily="34" charset="0"/>
                <a:cs typeface="Arial" pitchFamily="34" charset="0"/>
              </a:rPr>
              <a:t>/4</a:t>
            </a:r>
          </a:p>
        </p:txBody>
      </p:sp>
    </p:spTree>
    <p:extLst>
      <p:ext uri="{BB962C8B-B14F-4D97-AF65-F5344CB8AC3E}">
        <p14:creationId xmlns:p14="http://schemas.microsoft.com/office/powerpoint/2010/main" val="1580216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New Topic: Graph Data!</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335774921"/>
              </p:ext>
            </p:extLst>
          </p:nvPr>
        </p:nvGraphicFramePr>
        <p:xfrm>
          <a:off x="228600" y="1295400"/>
          <a:ext cx="86868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2</a:t>
            </a:fld>
            <a:endParaRPr lang="en-US"/>
          </a:p>
        </p:txBody>
      </p:sp>
      <p:sp>
        <p:nvSpPr>
          <p:cNvPr id="8" name="Rounded Rectangle 7"/>
          <p:cNvSpPr/>
          <p:nvPr/>
        </p:nvSpPr>
        <p:spPr>
          <a:xfrm>
            <a:off x="1981200" y="1295400"/>
            <a:ext cx="1676400" cy="5257800"/>
          </a:xfrm>
          <a:prstGeom prst="roundRect">
            <a:avLst/>
          </a:prstGeom>
          <a:ln w="1270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60381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PageRank: The “Flow” Model</a:t>
            </a:r>
          </a:p>
        </p:txBody>
      </p:sp>
      <p:sp>
        <p:nvSpPr>
          <p:cNvPr id="3" name="Content Placeholder 2"/>
          <p:cNvSpPr>
            <a:spLocks noGrp="1"/>
          </p:cNvSpPr>
          <p:nvPr>
            <p:ph idx="1"/>
          </p:nvPr>
        </p:nvSpPr>
        <p:spPr>
          <a:xfrm>
            <a:off x="457200" y="1295400"/>
            <a:ext cx="5715000" cy="5257801"/>
          </a:xfrm>
        </p:spPr>
        <p:txBody>
          <a:bodyPr/>
          <a:lstStyle/>
          <a:p>
            <a:r>
              <a:rPr lang="en-US" b="1" dirty="0">
                <a:solidFill>
                  <a:srgbClr val="D60093"/>
                </a:solidFill>
              </a:rPr>
              <a:t>A “vote” from an important page is worth more</a:t>
            </a:r>
          </a:p>
          <a:p>
            <a:r>
              <a:rPr lang="en-US" b="1" dirty="0">
                <a:solidFill>
                  <a:srgbClr val="0000FF"/>
                </a:solidFill>
              </a:rPr>
              <a:t>A page is important if it is pointed to by other important pages</a:t>
            </a:r>
          </a:p>
          <a:p>
            <a:r>
              <a:rPr lang="en-US" b="1" dirty="0"/>
              <a:t>Define a “rank” </a:t>
            </a:r>
            <a:r>
              <a:rPr lang="en-US" b="1" i="1" dirty="0" err="1">
                <a:latin typeface="Times New Roman" pitchFamily="18" charset="0"/>
                <a:cs typeface="Times New Roman" pitchFamily="18" charset="0"/>
              </a:rPr>
              <a:t>r</a:t>
            </a:r>
            <a:r>
              <a:rPr lang="en-US" b="1" i="1" baseline="-25000" dirty="0" err="1">
                <a:latin typeface="Times New Roman" pitchFamily="18" charset="0"/>
                <a:cs typeface="Times New Roman" pitchFamily="18" charset="0"/>
              </a:rPr>
              <a:t>j</a:t>
            </a:r>
            <a:r>
              <a:rPr lang="en-US" b="1" dirty="0"/>
              <a:t> for page </a:t>
            </a:r>
            <a:r>
              <a:rPr lang="en-US" b="1" i="1" dirty="0">
                <a:latin typeface="Times New Roman" pitchFamily="18" charset="0"/>
                <a:cs typeface="Times New Roman" pitchFamily="18" charset="0"/>
              </a:rPr>
              <a:t>j</a:t>
            </a:r>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endParaRPr lang="en-US" dirty="0"/>
          </a:p>
        </p:txBody>
      </p:sp>
      <p:sp>
        <p:nvSpPr>
          <p:cNvPr id="7" name="Slide Number Placeholder 6"/>
          <p:cNvSpPr>
            <a:spLocks noGrp="1"/>
          </p:cNvSpPr>
          <p:nvPr>
            <p:ph type="sldNum" sz="quarter" idx="12"/>
          </p:nvPr>
        </p:nvSpPr>
        <p:spPr/>
        <p:txBody>
          <a:bodyPr/>
          <a:lstStyle/>
          <a:p>
            <a:fld id="{19B12225-5612-419B-A8D5-4B8EEE4C217E}" type="slidenum">
              <a:rPr lang="en-US" smtClean="0"/>
              <a:pPr/>
              <a:t>20</a:t>
            </a:fld>
            <a:endParaRPr lang="en-US"/>
          </a:p>
        </p:txBody>
      </p:sp>
      <p:graphicFrame>
        <p:nvGraphicFramePr>
          <p:cNvPr id="31746" name="Object 2"/>
          <p:cNvGraphicFramePr>
            <a:graphicFrameLocks noChangeAspect="1"/>
          </p:cNvGraphicFramePr>
          <p:nvPr>
            <p:extLst>
              <p:ext uri="{D42A27DB-BD31-4B8C-83A1-F6EECF244321}">
                <p14:modId xmlns:p14="http://schemas.microsoft.com/office/powerpoint/2010/main" val="1146331050"/>
              </p:ext>
            </p:extLst>
          </p:nvPr>
        </p:nvGraphicFramePr>
        <p:xfrm>
          <a:off x="2154238" y="4484688"/>
          <a:ext cx="2111375" cy="1436687"/>
        </p:xfrm>
        <a:graphic>
          <a:graphicData uri="http://schemas.openxmlformats.org/presentationml/2006/ole">
            <mc:AlternateContent xmlns:mc="http://schemas.openxmlformats.org/markup-compatibility/2006">
              <mc:Choice xmlns:v="urn:schemas-microsoft-com:vml" Requires="v">
                <p:oleObj spid="_x0000_s1025" name="Equation" r:id="rId3" imgW="634680" imgH="431640" progId="Equation.3">
                  <p:embed/>
                </p:oleObj>
              </mc:Choice>
              <mc:Fallback>
                <p:oleObj name="Equation" r:id="rId3" imgW="634680" imgH="431640" progId="Equation.3">
                  <p:embed/>
                  <p:pic>
                    <p:nvPicPr>
                      <p:cNvPr id="0" name=""/>
                      <p:cNvPicPr>
                        <a:picLocks noChangeAspect="1" noChangeArrowheads="1"/>
                      </p:cNvPicPr>
                      <p:nvPr/>
                    </p:nvPicPr>
                    <p:blipFill>
                      <a:blip r:embed="rId4"/>
                      <a:srcRect/>
                      <a:stretch>
                        <a:fillRect/>
                      </a:stretch>
                    </p:blipFill>
                    <p:spPr bwMode="auto">
                      <a:xfrm>
                        <a:off x="2154238" y="4484688"/>
                        <a:ext cx="2111375" cy="1436687"/>
                      </a:xfrm>
                      <a:prstGeom prst="rect">
                        <a:avLst/>
                      </a:prstGeom>
                      <a:noFill/>
                    </p:spPr>
                  </p:pic>
                </p:oleObj>
              </mc:Fallback>
            </mc:AlternateContent>
          </a:graphicData>
        </a:graphic>
      </p:graphicFrame>
      <p:grpSp>
        <p:nvGrpSpPr>
          <p:cNvPr id="49" name="Group 48"/>
          <p:cNvGrpSpPr/>
          <p:nvPr/>
        </p:nvGrpSpPr>
        <p:grpSpPr>
          <a:xfrm>
            <a:off x="6572250" y="1905000"/>
            <a:ext cx="2495550" cy="2900065"/>
            <a:chOff x="6572250" y="1905000"/>
            <a:chExt cx="2495550" cy="2900065"/>
          </a:xfrm>
        </p:grpSpPr>
        <p:sp>
          <p:nvSpPr>
            <p:cNvPr id="28" name="Oval 4"/>
            <p:cNvSpPr>
              <a:spLocks noChangeArrowheads="1"/>
            </p:cNvSpPr>
            <p:nvPr/>
          </p:nvSpPr>
          <p:spPr bwMode="auto">
            <a:xfrm>
              <a:off x="7486649" y="2590800"/>
              <a:ext cx="457200" cy="457200"/>
            </a:xfrm>
            <a:prstGeom prst="ellipse">
              <a:avLst/>
            </a:prstGeom>
            <a:solidFill>
              <a:srgbClr val="FF0000"/>
            </a:solidFill>
            <a:ln>
              <a:noFill/>
              <a:headEnd/>
              <a:tailEnd/>
            </a:ln>
          </p:spPr>
          <p:style>
            <a:lnRef idx="1">
              <a:schemeClr val="dk1"/>
            </a:lnRef>
            <a:fillRef idx="2">
              <a:schemeClr val="dk1"/>
            </a:fillRef>
            <a:effectRef idx="1">
              <a:schemeClr val="dk1"/>
            </a:effectRef>
            <a:fontRef idx="minor">
              <a:schemeClr val="dk1"/>
            </a:fontRef>
          </p:style>
          <p:txBody>
            <a:bodyPr wrap="none" anchor="ctr"/>
            <a:lstStyle/>
            <a:p>
              <a:pPr algn="ctr" fontAlgn="auto">
                <a:spcBef>
                  <a:spcPts val="0"/>
                </a:spcBef>
                <a:spcAft>
                  <a:spcPts val="0"/>
                </a:spcAft>
                <a:defRPr/>
              </a:pPr>
              <a:r>
                <a:rPr lang="en-US" sz="2400" b="1" dirty="0">
                  <a:solidFill>
                    <a:schemeClr val="bg1"/>
                  </a:solidFill>
                  <a:latin typeface="Times New Roman" pitchFamily="18" charset="0"/>
                  <a:cs typeface="Times New Roman" pitchFamily="18" charset="0"/>
                </a:rPr>
                <a:t>y</a:t>
              </a:r>
            </a:p>
          </p:txBody>
        </p:sp>
        <p:sp>
          <p:nvSpPr>
            <p:cNvPr id="29" name="Oval 5"/>
            <p:cNvSpPr>
              <a:spLocks noChangeArrowheads="1"/>
            </p:cNvSpPr>
            <p:nvPr/>
          </p:nvSpPr>
          <p:spPr bwMode="auto">
            <a:xfrm>
              <a:off x="8610600" y="4114800"/>
              <a:ext cx="457200" cy="457200"/>
            </a:xfrm>
            <a:prstGeom prst="ellipse">
              <a:avLst/>
            </a:prstGeom>
            <a:solidFill>
              <a:srgbClr val="FF0000"/>
            </a:solidFill>
            <a:ln>
              <a:noFill/>
              <a:headEnd/>
              <a:tailEnd/>
            </a:ln>
          </p:spPr>
          <p:style>
            <a:lnRef idx="1">
              <a:schemeClr val="dk1"/>
            </a:lnRef>
            <a:fillRef idx="2">
              <a:schemeClr val="dk1"/>
            </a:fillRef>
            <a:effectRef idx="1">
              <a:schemeClr val="dk1"/>
            </a:effectRef>
            <a:fontRef idx="minor">
              <a:schemeClr val="dk1"/>
            </a:fontRef>
          </p:style>
          <p:txBody>
            <a:bodyPr wrap="none" anchor="ctr"/>
            <a:lstStyle/>
            <a:p>
              <a:pPr algn="ctr" fontAlgn="auto">
                <a:spcBef>
                  <a:spcPts val="0"/>
                </a:spcBef>
                <a:spcAft>
                  <a:spcPts val="0"/>
                </a:spcAft>
                <a:defRPr/>
              </a:pPr>
              <a:r>
                <a:rPr lang="en-US" sz="2400" b="1" dirty="0">
                  <a:solidFill>
                    <a:schemeClr val="bg1"/>
                  </a:solidFill>
                  <a:latin typeface="Times New Roman" charset="0"/>
                </a:rPr>
                <a:t>m</a:t>
              </a:r>
            </a:p>
          </p:txBody>
        </p:sp>
        <p:sp>
          <p:nvSpPr>
            <p:cNvPr id="30" name="Oval 6"/>
            <p:cNvSpPr>
              <a:spLocks noChangeArrowheads="1"/>
            </p:cNvSpPr>
            <p:nvPr/>
          </p:nvSpPr>
          <p:spPr bwMode="auto">
            <a:xfrm>
              <a:off x="6572250" y="4114800"/>
              <a:ext cx="457200" cy="457200"/>
            </a:xfrm>
            <a:prstGeom prst="ellipse">
              <a:avLst/>
            </a:prstGeom>
            <a:solidFill>
              <a:srgbClr val="FF0000"/>
            </a:solidFill>
            <a:ln>
              <a:noFill/>
              <a:headEnd/>
              <a:tailEnd/>
            </a:ln>
          </p:spPr>
          <p:style>
            <a:lnRef idx="1">
              <a:schemeClr val="dk1"/>
            </a:lnRef>
            <a:fillRef idx="2">
              <a:schemeClr val="dk1"/>
            </a:fillRef>
            <a:effectRef idx="1">
              <a:schemeClr val="dk1"/>
            </a:effectRef>
            <a:fontRef idx="minor">
              <a:schemeClr val="dk1"/>
            </a:fontRef>
          </p:style>
          <p:txBody>
            <a:bodyPr wrap="none" anchor="ctr"/>
            <a:lstStyle/>
            <a:p>
              <a:pPr algn="ctr" fontAlgn="auto">
                <a:spcBef>
                  <a:spcPts val="0"/>
                </a:spcBef>
                <a:spcAft>
                  <a:spcPts val="0"/>
                </a:spcAft>
                <a:defRPr/>
              </a:pPr>
              <a:r>
                <a:rPr lang="en-US" sz="2400" b="1" dirty="0">
                  <a:solidFill>
                    <a:schemeClr val="bg1"/>
                  </a:solidFill>
                  <a:latin typeface="Times New Roman" pitchFamily="18" charset="0"/>
                  <a:cs typeface="Times New Roman" pitchFamily="18" charset="0"/>
                </a:rPr>
                <a:t>a</a:t>
              </a:r>
            </a:p>
          </p:txBody>
        </p:sp>
        <p:sp>
          <p:nvSpPr>
            <p:cNvPr id="31" name="Line 7"/>
            <p:cNvSpPr>
              <a:spLocks noChangeShapeType="1"/>
            </p:cNvSpPr>
            <p:nvPr/>
          </p:nvSpPr>
          <p:spPr bwMode="auto">
            <a:xfrm flipV="1">
              <a:off x="6877050" y="2971800"/>
              <a:ext cx="685799" cy="1143000"/>
            </a:xfrm>
            <a:prstGeom prst="line">
              <a:avLst/>
            </a:prstGeom>
            <a:noFill/>
            <a:ln w="9525">
              <a:solidFill>
                <a:schemeClr val="tx1"/>
              </a:solidFill>
              <a:round/>
              <a:headEnd/>
              <a:tailEnd type="triangle" w="med" len="med"/>
            </a:ln>
          </p:spPr>
          <p:txBody>
            <a:bodyPr wrap="none" anchor="ctr"/>
            <a:lstStyle/>
            <a:p>
              <a:endParaRPr lang="en-US">
                <a:latin typeface="Times New Roman" pitchFamily="18" charset="0"/>
                <a:cs typeface="Times New Roman" pitchFamily="18" charset="0"/>
              </a:endParaRPr>
            </a:p>
          </p:txBody>
        </p:sp>
        <p:sp>
          <p:nvSpPr>
            <p:cNvPr id="32" name="Line 8"/>
            <p:cNvSpPr>
              <a:spLocks noChangeShapeType="1"/>
            </p:cNvSpPr>
            <p:nvPr/>
          </p:nvSpPr>
          <p:spPr bwMode="auto">
            <a:xfrm flipH="1">
              <a:off x="6953250" y="3048000"/>
              <a:ext cx="685800" cy="1143000"/>
            </a:xfrm>
            <a:prstGeom prst="line">
              <a:avLst/>
            </a:prstGeom>
            <a:noFill/>
            <a:ln w="9525">
              <a:solidFill>
                <a:schemeClr val="tx1"/>
              </a:solidFill>
              <a:round/>
              <a:headEnd/>
              <a:tailEnd type="triangle" w="med" len="med"/>
            </a:ln>
          </p:spPr>
          <p:txBody>
            <a:bodyPr wrap="none" anchor="ctr"/>
            <a:lstStyle/>
            <a:p>
              <a:endParaRPr lang="en-US">
                <a:latin typeface="Times New Roman" pitchFamily="18" charset="0"/>
                <a:cs typeface="Times New Roman" pitchFamily="18" charset="0"/>
              </a:endParaRPr>
            </a:p>
          </p:txBody>
        </p:sp>
        <p:sp>
          <p:nvSpPr>
            <p:cNvPr id="33" name="Line 9"/>
            <p:cNvSpPr>
              <a:spLocks noChangeShapeType="1"/>
            </p:cNvSpPr>
            <p:nvPr/>
          </p:nvSpPr>
          <p:spPr bwMode="auto">
            <a:xfrm flipH="1">
              <a:off x="7029450" y="4267200"/>
              <a:ext cx="1600200" cy="0"/>
            </a:xfrm>
            <a:prstGeom prst="line">
              <a:avLst/>
            </a:prstGeom>
            <a:noFill/>
            <a:ln w="9525">
              <a:solidFill>
                <a:schemeClr val="tx1"/>
              </a:solidFill>
              <a:round/>
              <a:headEnd/>
              <a:tailEnd type="triangle" w="med" len="med"/>
            </a:ln>
          </p:spPr>
          <p:txBody>
            <a:bodyPr wrap="none" anchor="ctr"/>
            <a:lstStyle/>
            <a:p>
              <a:endParaRPr lang="en-US">
                <a:latin typeface="Times New Roman" pitchFamily="18" charset="0"/>
                <a:cs typeface="Times New Roman" pitchFamily="18" charset="0"/>
              </a:endParaRPr>
            </a:p>
          </p:txBody>
        </p:sp>
        <p:sp>
          <p:nvSpPr>
            <p:cNvPr id="34" name="Line 10"/>
            <p:cNvSpPr>
              <a:spLocks noChangeShapeType="1"/>
            </p:cNvSpPr>
            <p:nvPr/>
          </p:nvSpPr>
          <p:spPr bwMode="auto">
            <a:xfrm>
              <a:off x="7010399" y="4419600"/>
              <a:ext cx="1600200" cy="0"/>
            </a:xfrm>
            <a:prstGeom prst="line">
              <a:avLst/>
            </a:prstGeom>
            <a:noFill/>
            <a:ln w="9525">
              <a:solidFill>
                <a:schemeClr val="tx1"/>
              </a:solidFill>
              <a:round/>
              <a:headEnd/>
              <a:tailEnd type="triangle" w="med" len="med"/>
            </a:ln>
          </p:spPr>
          <p:txBody>
            <a:bodyPr wrap="none" anchor="ctr"/>
            <a:lstStyle/>
            <a:p>
              <a:endParaRPr lang="en-US">
                <a:latin typeface="Times New Roman" pitchFamily="18" charset="0"/>
                <a:cs typeface="Times New Roman" pitchFamily="18" charset="0"/>
              </a:endParaRPr>
            </a:p>
          </p:txBody>
        </p:sp>
        <p:cxnSp>
          <p:nvCxnSpPr>
            <p:cNvPr id="35" name="AutoShape 11"/>
            <p:cNvCxnSpPr>
              <a:cxnSpLocks noChangeShapeType="1"/>
              <a:stCxn id="28" idx="6"/>
              <a:endCxn id="28" idx="2"/>
            </p:cNvCxnSpPr>
            <p:nvPr/>
          </p:nvCxnSpPr>
          <p:spPr bwMode="auto">
            <a:xfrm flipH="1">
              <a:off x="7486649" y="2819400"/>
              <a:ext cx="457200" cy="1588"/>
            </a:xfrm>
            <a:prstGeom prst="curvedConnector5">
              <a:avLst>
                <a:gd name="adj1" fmla="val -50000"/>
                <a:gd name="adj2" fmla="val -30501269"/>
                <a:gd name="adj3" fmla="val 150000"/>
              </a:avLst>
            </a:prstGeom>
            <a:noFill/>
            <a:ln w="9525">
              <a:solidFill>
                <a:schemeClr val="tx1"/>
              </a:solidFill>
              <a:round/>
              <a:headEnd/>
              <a:tailEnd type="triangle" w="med" len="med"/>
            </a:ln>
          </p:spPr>
        </p:cxnSp>
        <p:sp>
          <p:nvSpPr>
            <p:cNvPr id="39" name="Text Box 16"/>
            <p:cNvSpPr txBox="1">
              <a:spLocks noChangeArrowheads="1"/>
            </p:cNvSpPr>
            <p:nvPr/>
          </p:nvSpPr>
          <p:spPr bwMode="auto">
            <a:xfrm>
              <a:off x="7165975" y="4343400"/>
              <a:ext cx="559769" cy="461665"/>
            </a:xfrm>
            <a:prstGeom prst="rect">
              <a:avLst/>
            </a:prstGeom>
            <a:noFill/>
            <a:ln w="9525">
              <a:noFill/>
              <a:miter lim="800000"/>
              <a:headEnd/>
              <a:tailEnd/>
            </a:ln>
          </p:spPr>
          <p:txBody>
            <a:bodyPr wrap="none">
              <a:spAutoFit/>
            </a:bodyPr>
            <a:lstStyle/>
            <a:p>
              <a:r>
                <a:rPr lang="en-US" sz="2400" dirty="0">
                  <a:latin typeface="Times New Roman" pitchFamily="18" charset="0"/>
                  <a:cs typeface="Times New Roman" pitchFamily="18" charset="0"/>
                </a:rPr>
                <a:t>a/2</a:t>
              </a:r>
            </a:p>
          </p:txBody>
        </p:sp>
        <p:sp>
          <p:nvSpPr>
            <p:cNvPr id="40" name="Text Box 17"/>
            <p:cNvSpPr txBox="1">
              <a:spLocks noChangeArrowheads="1"/>
            </p:cNvSpPr>
            <p:nvPr/>
          </p:nvSpPr>
          <p:spPr bwMode="auto">
            <a:xfrm>
              <a:off x="7239000" y="3505200"/>
              <a:ext cx="577402" cy="461665"/>
            </a:xfrm>
            <a:prstGeom prst="rect">
              <a:avLst/>
            </a:prstGeom>
            <a:noFill/>
            <a:ln w="9525">
              <a:noFill/>
              <a:miter lim="800000"/>
              <a:headEnd/>
              <a:tailEnd/>
            </a:ln>
          </p:spPr>
          <p:txBody>
            <a:bodyPr wrap="none">
              <a:spAutoFit/>
            </a:bodyPr>
            <a:lstStyle/>
            <a:p>
              <a:r>
                <a:rPr lang="en-US" sz="2400" dirty="0">
                  <a:latin typeface="Times New Roman" pitchFamily="18" charset="0"/>
                  <a:cs typeface="Times New Roman" pitchFamily="18" charset="0"/>
                </a:rPr>
                <a:t>y/2</a:t>
              </a:r>
            </a:p>
          </p:txBody>
        </p:sp>
        <p:sp>
          <p:nvSpPr>
            <p:cNvPr id="42" name="Text Box 19"/>
            <p:cNvSpPr txBox="1">
              <a:spLocks noChangeArrowheads="1"/>
            </p:cNvSpPr>
            <p:nvPr/>
          </p:nvSpPr>
          <p:spPr bwMode="auto">
            <a:xfrm>
              <a:off x="6705600" y="3200400"/>
              <a:ext cx="577402" cy="461665"/>
            </a:xfrm>
            <a:prstGeom prst="rect">
              <a:avLst/>
            </a:prstGeom>
            <a:noFill/>
            <a:ln w="9525">
              <a:noFill/>
              <a:miter lim="800000"/>
              <a:headEnd/>
              <a:tailEnd/>
            </a:ln>
          </p:spPr>
          <p:txBody>
            <a:bodyPr wrap="none">
              <a:spAutoFit/>
            </a:bodyPr>
            <a:lstStyle/>
            <a:p>
              <a:r>
                <a:rPr lang="en-US" sz="2400" dirty="0">
                  <a:latin typeface="Times New Roman" pitchFamily="18" charset="0"/>
                  <a:cs typeface="Times New Roman" pitchFamily="18" charset="0"/>
                </a:rPr>
                <a:t>a/2</a:t>
              </a:r>
            </a:p>
          </p:txBody>
        </p:sp>
        <p:sp>
          <p:nvSpPr>
            <p:cNvPr id="43" name="Text Box 20"/>
            <p:cNvSpPr txBox="1">
              <a:spLocks noChangeArrowheads="1"/>
            </p:cNvSpPr>
            <p:nvPr/>
          </p:nvSpPr>
          <p:spPr bwMode="auto">
            <a:xfrm>
              <a:off x="7696200" y="3886200"/>
              <a:ext cx="423514" cy="461665"/>
            </a:xfrm>
            <a:prstGeom prst="rect">
              <a:avLst/>
            </a:prstGeom>
            <a:noFill/>
            <a:ln w="9525">
              <a:noFill/>
              <a:miter lim="800000"/>
              <a:headEnd/>
              <a:tailEnd/>
            </a:ln>
          </p:spPr>
          <p:txBody>
            <a:bodyPr wrap="none">
              <a:spAutoFit/>
            </a:bodyPr>
            <a:lstStyle/>
            <a:p>
              <a:r>
                <a:rPr lang="en-US" sz="2400" dirty="0">
                  <a:latin typeface="Times New Roman" pitchFamily="18" charset="0"/>
                  <a:cs typeface="Times New Roman" pitchFamily="18" charset="0"/>
                </a:rPr>
                <a:t>m</a:t>
              </a:r>
            </a:p>
          </p:txBody>
        </p:sp>
        <p:sp>
          <p:nvSpPr>
            <p:cNvPr id="45" name="Text Box 17"/>
            <p:cNvSpPr txBox="1">
              <a:spLocks noChangeArrowheads="1"/>
            </p:cNvSpPr>
            <p:nvPr/>
          </p:nvSpPr>
          <p:spPr bwMode="auto">
            <a:xfrm>
              <a:off x="7391400" y="1905000"/>
              <a:ext cx="577402" cy="461665"/>
            </a:xfrm>
            <a:prstGeom prst="rect">
              <a:avLst/>
            </a:prstGeom>
            <a:noFill/>
            <a:ln w="9525">
              <a:noFill/>
              <a:miter lim="800000"/>
              <a:headEnd/>
              <a:tailEnd/>
            </a:ln>
          </p:spPr>
          <p:txBody>
            <a:bodyPr wrap="none">
              <a:spAutoFit/>
            </a:bodyPr>
            <a:lstStyle/>
            <a:p>
              <a:r>
                <a:rPr lang="en-US" sz="2400" dirty="0">
                  <a:latin typeface="Times New Roman" pitchFamily="18" charset="0"/>
                  <a:cs typeface="Times New Roman" pitchFamily="18" charset="0"/>
                </a:rPr>
                <a:t>y/2</a:t>
              </a:r>
            </a:p>
          </p:txBody>
        </p:sp>
      </p:grpSp>
      <p:sp>
        <p:nvSpPr>
          <p:cNvPr id="46" name="Rectangle 45"/>
          <p:cNvSpPr/>
          <p:nvPr/>
        </p:nvSpPr>
        <p:spPr>
          <a:xfrm>
            <a:off x="6987117" y="1447800"/>
            <a:ext cx="183864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pPr marL="438912" indent="-320040" fontAlgn="auto">
              <a:spcBef>
                <a:spcPts val="0"/>
              </a:spcBef>
              <a:spcAft>
                <a:spcPts val="0"/>
              </a:spcAft>
              <a:buFont typeface="Wingdings" pitchFamily="2" charset="2"/>
              <a:buNone/>
              <a:defRPr/>
            </a:pPr>
            <a:r>
              <a:rPr lang="en-US" dirty="0"/>
              <a:t>The web in 1839</a:t>
            </a:r>
          </a:p>
        </p:txBody>
      </p:sp>
      <p:sp>
        <p:nvSpPr>
          <p:cNvPr id="48" name="TextBox 47"/>
          <p:cNvSpPr txBox="1"/>
          <p:nvPr/>
        </p:nvSpPr>
        <p:spPr>
          <a:xfrm>
            <a:off x="6400800" y="4953000"/>
            <a:ext cx="1965603" cy="369332"/>
          </a:xfrm>
          <a:prstGeom prst="rect">
            <a:avLst/>
          </a:prstGeom>
          <a:noFill/>
        </p:spPr>
        <p:txBody>
          <a:bodyPr wrap="none" rtlCol="0">
            <a:spAutoFit/>
          </a:bodyPr>
          <a:lstStyle/>
          <a:p>
            <a:r>
              <a:rPr lang="en-US" b="1" dirty="0">
                <a:solidFill>
                  <a:srgbClr val="008000"/>
                </a:solidFill>
              </a:rPr>
              <a:t>“Flow” equations:</a:t>
            </a:r>
          </a:p>
        </p:txBody>
      </p:sp>
      <p:sp>
        <p:nvSpPr>
          <p:cNvPr id="27" name="Rectangle 26"/>
          <p:cNvSpPr/>
          <p:nvPr/>
        </p:nvSpPr>
        <p:spPr>
          <a:xfrm>
            <a:off x="6324600" y="5257800"/>
            <a:ext cx="2514600" cy="1138773"/>
          </a:xfrm>
          <a:prstGeom prst="rect">
            <a:avLst/>
          </a:prstGeom>
          <a:noFill/>
        </p:spPr>
        <p:txBody>
          <a:bodyPr wrap="square">
            <a:spAutoFit/>
          </a:bodyPr>
          <a:lstStyle/>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endParaRPr lang="en-US" sz="2000" b="1" baseline="-25000" dirty="0">
              <a:solidFill>
                <a:srgbClr val="008000"/>
              </a:solidFill>
              <a:latin typeface="Times New Roman" pitchFamily="18" charset="0"/>
              <a:cs typeface="Times New Roman" pitchFamily="18" charset="0"/>
            </a:endParaRP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p:txBody>
      </p:sp>
      <mc:AlternateContent xmlns:mc="http://schemas.openxmlformats.org/markup-compatibility/2006" xmlns:a14="http://schemas.microsoft.com/office/drawing/2010/main">
        <mc:Choice Requires="a14">
          <p:sp>
            <p:nvSpPr>
              <p:cNvPr id="8" name="TextBox 7"/>
              <p:cNvSpPr txBox="1"/>
              <p:nvPr/>
            </p:nvSpPr>
            <p:spPr>
              <a:xfrm>
                <a:off x="2057400" y="6248400"/>
                <a:ext cx="3004284" cy="369332"/>
              </a:xfrm>
              <a:prstGeom prst="rect">
                <a:avLst/>
              </a:prstGeom>
              <a:noFill/>
            </p:spPr>
            <p:txBody>
              <a:bodyPr wrap="none" rtlCol="0">
                <a:spAutoFit/>
              </a:bodyPr>
              <a:lstStyle/>
              <a:p>
                <a14:m>
                  <m:oMath xmlns:m="http://schemas.openxmlformats.org/officeDocument/2006/math">
                    <m:sSub>
                      <m:sSubPr>
                        <m:ctrlPr>
                          <a:rPr lang="en-US" b="1" i="1" dirty="0" smtClean="0">
                            <a:solidFill>
                              <a:srgbClr val="008000"/>
                            </a:solidFill>
                            <a:latin typeface="Cambria Math" panose="02040503050406030204" pitchFamily="18" charset="0"/>
                            <a:cs typeface="Arial" pitchFamily="34" charset="0"/>
                          </a:rPr>
                        </m:ctrlPr>
                      </m:sSubPr>
                      <m:e>
                        <m:r>
                          <a:rPr lang="en-US" b="1" i="1" dirty="0" smtClean="0">
                            <a:solidFill>
                              <a:srgbClr val="008000"/>
                            </a:solidFill>
                            <a:latin typeface="Cambria Math"/>
                            <a:cs typeface="Arial" pitchFamily="34" charset="0"/>
                          </a:rPr>
                          <m:t>𝒅</m:t>
                        </m:r>
                      </m:e>
                      <m:sub>
                        <m:r>
                          <a:rPr lang="en-US" b="1" i="1" dirty="0" smtClean="0">
                            <a:solidFill>
                              <a:srgbClr val="008000"/>
                            </a:solidFill>
                            <a:latin typeface="Cambria Math"/>
                            <a:cs typeface="Arial" pitchFamily="34" charset="0"/>
                          </a:rPr>
                          <m:t>𝒊</m:t>
                        </m:r>
                      </m:sub>
                    </m:sSub>
                  </m:oMath>
                </a14:m>
                <a:r>
                  <a:rPr lang="en-US" b="1" dirty="0">
                    <a:solidFill>
                      <a:srgbClr val="008000"/>
                    </a:solidFill>
                    <a:latin typeface="Arial" pitchFamily="34" charset="0"/>
                    <a:cs typeface="Arial" pitchFamily="34" charset="0"/>
                  </a:rPr>
                  <a:t> … out-degree of node </a:t>
                </a:r>
                <a14:m>
                  <m:oMath xmlns:m="http://schemas.openxmlformats.org/officeDocument/2006/math">
                    <m:r>
                      <a:rPr lang="en-US" b="1" i="1" dirty="0" smtClean="0">
                        <a:solidFill>
                          <a:srgbClr val="008000"/>
                        </a:solidFill>
                        <a:latin typeface="Cambria Math"/>
                        <a:cs typeface="Arial" pitchFamily="34" charset="0"/>
                      </a:rPr>
                      <m:t>𝒊</m:t>
                    </m:r>
                  </m:oMath>
                </a14:m>
                <a:endParaRPr lang="en-US" b="1" dirty="0">
                  <a:solidFill>
                    <a:srgbClr val="008000"/>
                  </a:solidFill>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057400" y="6248400"/>
                <a:ext cx="3004284" cy="369332"/>
              </a:xfrm>
              <a:prstGeom prst="rect">
                <a:avLst/>
              </a:prstGeom>
              <a:blipFill rotWithShape="1">
                <a:blip r:embed="rId5"/>
                <a:stretch>
                  <a:fillRect t="-8197" b="-24590"/>
                </a:stretch>
              </a:blipFill>
            </p:spPr>
            <p:txBody>
              <a:bodyPr/>
              <a:lstStyle/>
              <a:p>
                <a:r>
                  <a:rPr lang="en-US">
                    <a:noFill/>
                  </a:rPr>
                  <a:t> </a:t>
                </a:r>
              </a:p>
            </p:txBody>
          </p:sp>
        </mc:Fallback>
      </mc:AlternateContent>
    </p:spTree>
    <p:extLst>
      <p:ext uri="{BB962C8B-B14F-4D97-AF65-F5344CB8AC3E}">
        <p14:creationId xmlns:p14="http://schemas.microsoft.com/office/powerpoint/2010/main" val="50732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fontAlgn="auto">
              <a:spcAft>
                <a:spcPts val="0"/>
              </a:spcAft>
              <a:defRPr/>
            </a:pPr>
            <a:r>
              <a:rPr lang="en-US" dirty="0">
                <a:solidFill>
                  <a:schemeClr val="accent1">
                    <a:satMod val="150000"/>
                  </a:schemeClr>
                </a:solidFill>
              </a:rPr>
              <a:t>Solving the Flow Equations</a:t>
            </a:r>
          </a:p>
        </p:txBody>
      </p:sp>
      <mc:AlternateContent xmlns:mc="http://schemas.openxmlformats.org/markup-compatibility/2006" xmlns:a14="http://schemas.microsoft.com/office/drawing/2010/main">
        <mc:Choice Requires="a14">
          <p:sp>
            <p:nvSpPr>
              <p:cNvPr id="11267" name="Rectangle 3"/>
              <p:cNvSpPr>
                <a:spLocks noGrp="1" noChangeArrowheads="1"/>
              </p:cNvSpPr>
              <p:nvPr>
                <p:ph type="body" idx="1"/>
              </p:nvPr>
            </p:nvSpPr>
            <p:spPr>
              <a:xfrm>
                <a:off x="457200" y="1295400"/>
                <a:ext cx="8229600" cy="5410200"/>
              </a:xfrm>
            </p:spPr>
            <p:txBody>
              <a:bodyPr>
                <a:normAutofit lnSpcReduction="10000"/>
              </a:bodyPr>
              <a:lstStyle/>
              <a:p>
                <a:r>
                  <a:rPr lang="en-US" b="1" dirty="0">
                    <a:solidFill>
                      <a:srgbClr val="0000FF"/>
                    </a:solidFill>
                  </a:rPr>
                  <a:t>3 equations, 3 unknowns, </a:t>
                </a:r>
                <a:br>
                  <a:rPr lang="en-US" b="1" dirty="0">
                    <a:solidFill>
                      <a:srgbClr val="0000FF"/>
                    </a:solidFill>
                  </a:rPr>
                </a:br>
                <a:r>
                  <a:rPr lang="en-US" b="1" dirty="0">
                    <a:solidFill>
                      <a:srgbClr val="0000FF"/>
                    </a:solidFill>
                  </a:rPr>
                  <a:t>no constants</a:t>
                </a:r>
              </a:p>
              <a:p>
                <a:pPr lvl="1"/>
                <a:r>
                  <a:rPr lang="en-US" dirty="0"/>
                  <a:t>No unique solution</a:t>
                </a:r>
              </a:p>
              <a:p>
                <a:pPr lvl="1"/>
                <a:r>
                  <a:rPr lang="en-US" dirty="0"/>
                  <a:t>All solutions equivalent modulo the scale factor</a:t>
                </a:r>
              </a:p>
              <a:p>
                <a:r>
                  <a:rPr lang="en-US" b="1" dirty="0">
                    <a:solidFill>
                      <a:srgbClr val="008000"/>
                    </a:solidFill>
                  </a:rPr>
                  <a:t>Additional constraint forces uniqueness:</a:t>
                </a:r>
              </a:p>
              <a:p>
                <a:pPr lvl="1"/>
                <a14:m>
                  <m:oMath xmlns:m="http://schemas.openxmlformats.org/officeDocument/2006/math">
                    <m:sSub>
                      <m:sSubPr>
                        <m:ctrlPr>
                          <a:rPr lang="en-US" b="1" i="1" dirty="0" smtClean="0">
                            <a:latin typeface="Cambria Math" panose="02040503050406030204" pitchFamily="18" charset="0"/>
                            <a:cs typeface="Arial" pitchFamily="34" charset="0"/>
                          </a:rPr>
                        </m:ctrlPr>
                      </m:sSubPr>
                      <m:e>
                        <m:r>
                          <a:rPr lang="en-US" b="1" i="1" dirty="0" smtClean="0">
                            <a:latin typeface="Cambria Math"/>
                            <a:cs typeface="Arial" pitchFamily="34" charset="0"/>
                          </a:rPr>
                          <m:t>𝒓</m:t>
                        </m:r>
                      </m:e>
                      <m:sub>
                        <m:r>
                          <a:rPr lang="en-US" b="1" i="1" dirty="0" smtClean="0">
                            <a:latin typeface="Cambria Math"/>
                            <a:cs typeface="Arial" pitchFamily="34" charset="0"/>
                          </a:rPr>
                          <m:t>𝒚</m:t>
                        </m:r>
                      </m:sub>
                    </m:sSub>
                    <m:r>
                      <a:rPr lang="en-US" b="1" i="1" dirty="0" smtClean="0">
                        <a:latin typeface="Cambria Math"/>
                        <a:cs typeface="Arial" pitchFamily="34" charset="0"/>
                      </a:rPr>
                      <m:t> +</m:t>
                    </m:r>
                    <m:sSub>
                      <m:sSubPr>
                        <m:ctrlPr>
                          <a:rPr lang="en-US" b="1" i="1" dirty="0" smtClean="0">
                            <a:latin typeface="Cambria Math" panose="02040503050406030204" pitchFamily="18" charset="0"/>
                            <a:cs typeface="Arial" pitchFamily="34" charset="0"/>
                          </a:rPr>
                        </m:ctrlPr>
                      </m:sSubPr>
                      <m:e>
                        <m:r>
                          <a:rPr lang="en-US" b="1" i="1" dirty="0" smtClean="0">
                            <a:latin typeface="Cambria Math"/>
                            <a:cs typeface="Arial" pitchFamily="34" charset="0"/>
                          </a:rPr>
                          <m:t>𝒓</m:t>
                        </m:r>
                      </m:e>
                      <m:sub>
                        <m:r>
                          <a:rPr lang="en-US" b="1" i="1" dirty="0" smtClean="0">
                            <a:latin typeface="Cambria Math"/>
                            <a:cs typeface="Arial" pitchFamily="34" charset="0"/>
                          </a:rPr>
                          <m:t>𝒂</m:t>
                        </m:r>
                      </m:sub>
                    </m:sSub>
                    <m:r>
                      <a:rPr lang="en-US" b="1" i="1" dirty="0" smtClean="0">
                        <a:latin typeface="Cambria Math"/>
                        <a:cs typeface="Arial" pitchFamily="34" charset="0"/>
                      </a:rPr>
                      <m:t>+ </m:t>
                    </m:r>
                    <m:sSub>
                      <m:sSubPr>
                        <m:ctrlPr>
                          <a:rPr lang="en-US" b="1" i="1" dirty="0" smtClean="0">
                            <a:latin typeface="Cambria Math" panose="02040503050406030204" pitchFamily="18" charset="0"/>
                            <a:cs typeface="Arial" pitchFamily="34" charset="0"/>
                          </a:rPr>
                        </m:ctrlPr>
                      </m:sSubPr>
                      <m:e>
                        <m:r>
                          <a:rPr lang="en-US" b="1" i="1" dirty="0" err="1" smtClean="0">
                            <a:latin typeface="Cambria Math"/>
                            <a:cs typeface="Arial" pitchFamily="34" charset="0"/>
                          </a:rPr>
                          <m:t>𝒓</m:t>
                        </m:r>
                      </m:e>
                      <m:sub>
                        <m:r>
                          <a:rPr lang="en-US" b="1" i="1" dirty="0" smtClean="0">
                            <a:latin typeface="Cambria Math"/>
                            <a:cs typeface="Arial" pitchFamily="34" charset="0"/>
                          </a:rPr>
                          <m:t>𝒎</m:t>
                        </m:r>
                      </m:sub>
                    </m:sSub>
                    <m:r>
                      <a:rPr lang="en-US" b="1" i="1" dirty="0" smtClean="0">
                        <a:latin typeface="Cambria Math"/>
                        <a:cs typeface="Arial" pitchFamily="34" charset="0"/>
                      </a:rPr>
                      <m:t> = </m:t>
                    </m:r>
                    <m:r>
                      <a:rPr lang="en-US" b="1" i="1" dirty="0" smtClean="0">
                        <a:latin typeface="Cambria Math"/>
                        <a:cs typeface="Arial" pitchFamily="34" charset="0"/>
                      </a:rPr>
                      <m:t>𝟏</m:t>
                    </m:r>
                  </m:oMath>
                </a14:m>
                <a:endParaRPr lang="en-US" b="1" i="1" dirty="0">
                  <a:latin typeface="Arial" pitchFamily="34" charset="0"/>
                  <a:cs typeface="Arial" pitchFamily="34" charset="0"/>
                </a:endParaRPr>
              </a:p>
              <a:p>
                <a:pPr lvl="1"/>
                <a:r>
                  <a:rPr lang="en-US" b="1" dirty="0">
                    <a:solidFill>
                      <a:srgbClr val="008000"/>
                    </a:solidFill>
                    <a:cs typeface="Arial" pitchFamily="34" charset="0"/>
                  </a:rPr>
                  <a:t>Solution:</a:t>
                </a:r>
                <a:r>
                  <a:rPr lang="en-US" b="1" dirty="0">
                    <a:cs typeface="Arial" pitchFamily="34" charset="0"/>
                  </a:rPr>
                  <a:t> </a:t>
                </a:r>
                <a14:m>
                  <m:oMath xmlns:m="http://schemas.openxmlformats.org/officeDocument/2006/math">
                    <m:sSub>
                      <m:sSubPr>
                        <m:ctrlPr>
                          <a:rPr lang="en-US" b="1" i="1" dirty="0" smtClean="0">
                            <a:latin typeface="Cambria Math" panose="02040503050406030204" pitchFamily="18" charset="0"/>
                            <a:cs typeface="Arial" pitchFamily="34" charset="0"/>
                          </a:rPr>
                        </m:ctrlPr>
                      </m:sSubPr>
                      <m:e>
                        <m:r>
                          <a:rPr lang="en-US" b="1" i="1" dirty="0" smtClean="0">
                            <a:latin typeface="Cambria Math"/>
                            <a:cs typeface="Arial" pitchFamily="34" charset="0"/>
                          </a:rPr>
                          <m:t>𝒓</m:t>
                        </m:r>
                      </m:e>
                      <m:sub>
                        <m:r>
                          <a:rPr lang="en-US" b="1" i="1" dirty="0" smtClean="0">
                            <a:latin typeface="Cambria Math"/>
                            <a:cs typeface="Arial" pitchFamily="34" charset="0"/>
                          </a:rPr>
                          <m:t>𝒚</m:t>
                        </m:r>
                      </m:sub>
                    </m:sSub>
                    <m:r>
                      <a:rPr lang="en-US" b="1" i="1" dirty="0" smtClean="0">
                        <a:latin typeface="Cambria Math"/>
                        <a:cs typeface="Arial" pitchFamily="34" charset="0"/>
                      </a:rPr>
                      <m:t> =</m:t>
                    </m:r>
                    <m:f>
                      <m:fPr>
                        <m:ctrlPr>
                          <a:rPr lang="en-US" b="1" i="1" dirty="0" smtClean="0">
                            <a:latin typeface="Cambria Math" panose="02040503050406030204" pitchFamily="18" charset="0"/>
                            <a:cs typeface="Arial" pitchFamily="34" charset="0"/>
                          </a:rPr>
                        </m:ctrlPr>
                      </m:fPr>
                      <m:num>
                        <m:r>
                          <a:rPr lang="en-US" b="1" i="1" dirty="0" smtClean="0">
                            <a:latin typeface="Cambria Math"/>
                            <a:cs typeface="Arial" pitchFamily="34" charset="0"/>
                          </a:rPr>
                          <m:t>𝟐</m:t>
                        </m:r>
                      </m:num>
                      <m:den>
                        <m:r>
                          <a:rPr lang="en-US" b="1" i="1" dirty="0" smtClean="0">
                            <a:latin typeface="Cambria Math"/>
                            <a:cs typeface="Arial" pitchFamily="34" charset="0"/>
                          </a:rPr>
                          <m:t>𝟓</m:t>
                        </m:r>
                      </m:den>
                    </m:f>
                    <m:r>
                      <a:rPr lang="en-US" b="1" i="1" dirty="0" smtClean="0">
                        <a:latin typeface="Cambria Math"/>
                        <a:cs typeface="Arial" pitchFamily="34" charset="0"/>
                      </a:rPr>
                      <m:t>,  </m:t>
                    </m:r>
                    <m:sSub>
                      <m:sSubPr>
                        <m:ctrlPr>
                          <a:rPr lang="en-US" b="1" i="1" dirty="0" smtClean="0">
                            <a:latin typeface="Cambria Math" panose="02040503050406030204" pitchFamily="18" charset="0"/>
                            <a:cs typeface="Arial" pitchFamily="34" charset="0"/>
                          </a:rPr>
                        </m:ctrlPr>
                      </m:sSubPr>
                      <m:e>
                        <m:r>
                          <a:rPr lang="en-US" b="1" i="1" dirty="0" err="1" smtClean="0">
                            <a:latin typeface="Cambria Math"/>
                            <a:cs typeface="Arial" pitchFamily="34" charset="0"/>
                          </a:rPr>
                          <m:t>𝒓</m:t>
                        </m:r>
                      </m:e>
                      <m:sub>
                        <m:r>
                          <a:rPr lang="en-US" b="1" i="1" dirty="0" smtClean="0">
                            <a:latin typeface="Cambria Math"/>
                            <a:cs typeface="Arial" pitchFamily="34" charset="0"/>
                          </a:rPr>
                          <m:t>𝒂</m:t>
                        </m:r>
                      </m:sub>
                    </m:sSub>
                    <m:r>
                      <a:rPr lang="en-US" b="1" i="1" dirty="0" smtClean="0">
                        <a:latin typeface="Cambria Math"/>
                        <a:cs typeface="Arial" pitchFamily="34" charset="0"/>
                      </a:rPr>
                      <m:t> =</m:t>
                    </m:r>
                    <m:f>
                      <m:fPr>
                        <m:ctrlPr>
                          <a:rPr lang="en-US" b="1" i="1" dirty="0" smtClean="0">
                            <a:latin typeface="Cambria Math" panose="02040503050406030204" pitchFamily="18" charset="0"/>
                            <a:cs typeface="Arial" pitchFamily="34" charset="0"/>
                          </a:rPr>
                        </m:ctrlPr>
                      </m:fPr>
                      <m:num>
                        <m:r>
                          <a:rPr lang="en-US" b="1" i="1" dirty="0" smtClean="0">
                            <a:latin typeface="Cambria Math"/>
                            <a:cs typeface="Arial" pitchFamily="34" charset="0"/>
                          </a:rPr>
                          <m:t>𝟐</m:t>
                        </m:r>
                      </m:num>
                      <m:den>
                        <m:r>
                          <a:rPr lang="en-US" b="1" i="1" dirty="0" smtClean="0">
                            <a:latin typeface="Cambria Math"/>
                            <a:cs typeface="Arial" pitchFamily="34" charset="0"/>
                          </a:rPr>
                          <m:t>𝟓</m:t>
                        </m:r>
                      </m:den>
                    </m:f>
                    <m:r>
                      <a:rPr lang="en-US" b="1" i="1" dirty="0" smtClean="0">
                        <a:latin typeface="Cambria Math"/>
                        <a:cs typeface="Arial" pitchFamily="34" charset="0"/>
                      </a:rPr>
                      <m:t>,  </m:t>
                    </m:r>
                    <m:sSub>
                      <m:sSubPr>
                        <m:ctrlPr>
                          <a:rPr lang="en-US" b="1" i="1" dirty="0" smtClean="0">
                            <a:latin typeface="Cambria Math" panose="02040503050406030204" pitchFamily="18" charset="0"/>
                            <a:cs typeface="Arial" pitchFamily="34" charset="0"/>
                          </a:rPr>
                        </m:ctrlPr>
                      </m:sSubPr>
                      <m:e>
                        <m:r>
                          <a:rPr lang="en-US" b="1" i="1" dirty="0" err="1" smtClean="0">
                            <a:latin typeface="Cambria Math"/>
                            <a:cs typeface="Arial" pitchFamily="34" charset="0"/>
                          </a:rPr>
                          <m:t>𝒓</m:t>
                        </m:r>
                      </m:e>
                      <m:sub>
                        <m:r>
                          <a:rPr lang="en-US" b="1" i="1" dirty="0" smtClean="0">
                            <a:latin typeface="Cambria Math"/>
                            <a:cs typeface="Arial" pitchFamily="34" charset="0"/>
                          </a:rPr>
                          <m:t>𝒎</m:t>
                        </m:r>
                      </m:sub>
                    </m:sSub>
                    <m:r>
                      <a:rPr lang="en-US" b="1" i="1" dirty="0" smtClean="0">
                        <a:latin typeface="Cambria Math"/>
                        <a:cs typeface="Arial" pitchFamily="34" charset="0"/>
                      </a:rPr>
                      <m:t> =</m:t>
                    </m:r>
                    <m:f>
                      <m:fPr>
                        <m:ctrlPr>
                          <a:rPr lang="en-US" b="1" i="1" dirty="0" smtClean="0">
                            <a:latin typeface="Cambria Math" panose="02040503050406030204" pitchFamily="18" charset="0"/>
                            <a:cs typeface="Arial" pitchFamily="34" charset="0"/>
                          </a:rPr>
                        </m:ctrlPr>
                      </m:fPr>
                      <m:num>
                        <m:r>
                          <a:rPr lang="en-US" b="1" i="1" dirty="0" smtClean="0">
                            <a:latin typeface="Cambria Math"/>
                            <a:cs typeface="Arial" pitchFamily="34" charset="0"/>
                          </a:rPr>
                          <m:t>𝟏</m:t>
                        </m:r>
                      </m:num>
                      <m:den>
                        <m:r>
                          <a:rPr lang="en-US" b="1" i="1" dirty="0" smtClean="0">
                            <a:latin typeface="Cambria Math"/>
                            <a:cs typeface="Arial" pitchFamily="34" charset="0"/>
                          </a:rPr>
                          <m:t>𝟓</m:t>
                        </m:r>
                      </m:den>
                    </m:f>
                  </m:oMath>
                </a14:m>
                <a:endParaRPr lang="en-US" b="1" dirty="0">
                  <a:latin typeface="Arial" pitchFamily="34" charset="0"/>
                  <a:cs typeface="Arial" pitchFamily="34" charset="0"/>
                </a:endParaRPr>
              </a:p>
              <a:p>
                <a:r>
                  <a:rPr lang="en-US" b="1" dirty="0">
                    <a:solidFill>
                      <a:srgbClr val="D60093"/>
                    </a:solidFill>
                  </a:rPr>
                  <a:t>Gaussian elimination method works for </a:t>
                </a:r>
                <a:br>
                  <a:rPr lang="en-US" b="1" dirty="0">
                    <a:solidFill>
                      <a:srgbClr val="D60093"/>
                    </a:solidFill>
                  </a:rPr>
                </a:br>
                <a:r>
                  <a:rPr lang="en-US" b="1" dirty="0">
                    <a:solidFill>
                      <a:srgbClr val="D60093"/>
                    </a:solidFill>
                  </a:rPr>
                  <a:t>small examples, but we need a better method for large web-size graphs</a:t>
                </a:r>
              </a:p>
              <a:p>
                <a:r>
                  <a:rPr lang="en-US" b="1" dirty="0">
                    <a:solidFill>
                      <a:srgbClr val="0000FF"/>
                    </a:solidFill>
                  </a:rPr>
                  <a:t>We need a new formulation!</a:t>
                </a:r>
              </a:p>
            </p:txBody>
          </p:sp>
        </mc:Choice>
        <mc:Fallback xmlns="">
          <p:sp>
            <p:nvSpPr>
              <p:cNvPr id="11267" name="Rectangle 3"/>
              <p:cNvSpPr>
                <a:spLocks noGrp="1" noRot="1" noChangeAspect="1" noMove="1" noResize="1" noEditPoints="1" noAdjustHandles="1" noChangeArrowheads="1" noChangeShapeType="1" noTextEdit="1"/>
              </p:cNvSpPr>
              <p:nvPr>
                <p:ph type="body" idx="1"/>
              </p:nvPr>
            </p:nvSpPr>
            <p:spPr>
              <a:xfrm>
                <a:off x="457200" y="1295400"/>
                <a:ext cx="8229600" cy="5410200"/>
              </a:xfrm>
              <a:blipFill rotWithShape="1">
                <a:blip r:embed="rId3"/>
                <a:stretch>
                  <a:fillRect t="-1578" b="-3269"/>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pPr>
              <a:defRPr/>
            </a:pPr>
            <a:fld id="{F320F6BC-1E80-4BCD-AF38-6A3CC78FD118}" type="slidenum">
              <a:rPr lang="en-US"/>
              <a:pPr>
                <a:defRPr/>
              </a:pPr>
              <a:t>21</a:t>
            </a:fld>
            <a:endParaRPr lang="en-US"/>
          </a:p>
        </p:txBody>
      </p:sp>
      <p:sp>
        <p:nvSpPr>
          <p:cNvPr id="6" name="Footer Placeholder 5"/>
          <p:cNvSpPr>
            <a:spLocks noGrp="1"/>
          </p:cNvSpPr>
          <p:nvPr>
            <p:ph type="ftr" sz="quarter" idx="11"/>
          </p:nvPr>
        </p:nvSpPr>
        <p:spPr/>
        <p:txBody>
          <a:bodyPr/>
          <a:lstStyle/>
          <a:p>
            <a:pPr>
              <a:defRPr/>
            </a:pPr>
            <a:r>
              <a:rPr lang="nn-NO"/>
              <a:t>J. Leskovec, A. Rajaraman, J. Ullman: Mining of Massive Datasets, http://www.mmds.org</a:t>
            </a:r>
            <a:endParaRPr lang="en-US"/>
          </a:p>
        </p:txBody>
      </p:sp>
      <p:sp>
        <p:nvSpPr>
          <p:cNvPr id="7" name="Rectangle 6"/>
          <p:cNvSpPr/>
          <p:nvPr/>
        </p:nvSpPr>
        <p:spPr>
          <a:xfrm>
            <a:off x="6629400" y="1447800"/>
            <a:ext cx="2514600" cy="1138773"/>
          </a:xfrm>
          <a:prstGeom prst="rect">
            <a:avLst/>
          </a:prstGeom>
          <a:noFill/>
        </p:spPr>
        <p:txBody>
          <a:bodyPr wrap="square">
            <a:spAutoFit/>
          </a:bodyPr>
          <a:lstStyle/>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endParaRPr lang="en-US" sz="2000" b="1" baseline="-25000" dirty="0">
              <a:solidFill>
                <a:srgbClr val="008000"/>
              </a:solidFill>
              <a:latin typeface="Times New Roman" pitchFamily="18" charset="0"/>
              <a:cs typeface="Times New Roman" pitchFamily="18" charset="0"/>
            </a:endParaRP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p:txBody>
      </p:sp>
      <p:sp>
        <p:nvSpPr>
          <p:cNvPr id="8" name="TextBox 7"/>
          <p:cNvSpPr txBox="1"/>
          <p:nvPr/>
        </p:nvSpPr>
        <p:spPr>
          <a:xfrm>
            <a:off x="6613567" y="1230868"/>
            <a:ext cx="1768433" cy="369332"/>
          </a:xfrm>
          <a:prstGeom prst="rect">
            <a:avLst/>
          </a:prstGeom>
          <a:noFill/>
        </p:spPr>
        <p:txBody>
          <a:bodyPr wrap="none" rtlCol="0">
            <a:spAutoFit/>
          </a:bodyPr>
          <a:lstStyle/>
          <a:p>
            <a:r>
              <a:rPr lang="en-US" b="1" dirty="0">
                <a:solidFill>
                  <a:srgbClr val="008000"/>
                </a:solidFill>
              </a:rPr>
              <a:t>Flow equations:</a:t>
            </a:r>
          </a:p>
        </p:txBody>
      </p:sp>
    </p:spTree>
    <p:extLst>
      <p:ext uri="{BB962C8B-B14F-4D97-AF65-F5344CB8AC3E}">
        <p14:creationId xmlns:p14="http://schemas.microsoft.com/office/powerpoint/2010/main" val="53720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fontAlgn="auto">
              <a:spcAft>
                <a:spcPts val="0"/>
              </a:spcAft>
              <a:defRPr/>
            </a:pPr>
            <a:r>
              <a:rPr lang="en-US" dirty="0">
                <a:solidFill>
                  <a:schemeClr val="accent1">
                    <a:satMod val="150000"/>
                  </a:schemeClr>
                </a:solidFill>
              </a:rPr>
              <a:t>PageRank: Matrix Formulation</a:t>
            </a:r>
          </a:p>
        </p:txBody>
      </p:sp>
      <mc:AlternateContent xmlns:mc="http://schemas.openxmlformats.org/markup-compatibility/2006" xmlns:a14="http://schemas.microsoft.com/office/drawing/2010/main">
        <mc:Choice Requires="a14">
          <p:sp>
            <p:nvSpPr>
              <p:cNvPr id="12291" name="Rectangle 3"/>
              <p:cNvSpPr>
                <a:spLocks noGrp="1" noChangeArrowheads="1"/>
              </p:cNvSpPr>
              <p:nvPr>
                <p:ph idx="1"/>
              </p:nvPr>
            </p:nvSpPr>
            <p:spPr/>
            <p:txBody>
              <a:bodyPr>
                <a:normAutofit/>
              </a:bodyPr>
              <a:lstStyle/>
              <a:p>
                <a:pPr>
                  <a:lnSpc>
                    <a:spcPct val="80000"/>
                  </a:lnSpc>
                </a:pPr>
                <a:r>
                  <a:rPr lang="en-US" b="1" dirty="0">
                    <a:solidFill>
                      <a:srgbClr val="0000FF"/>
                    </a:solidFill>
                  </a:rPr>
                  <a:t>Stochastic adjacency matrix </a:t>
                </a:r>
                <a14:m>
                  <m:oMath xmlns:m="http://schemas.openxmlformats.org/officeDocument/2006/math">
                    <m:r>
                      <a:rPr lang="en-US" b="1" i="1" dirty="0" smtClean="0">
                        <a:solidFill>
                          <a:srgbClr val="0000FF"/>
                        </a:solidFill>
                        <a:latin typeface="Cambria Math"/>
                        <a:cs typeface="Times New Roman" pitchFamily="18" charset="0"/>
                      </a:rPr>
                      <m:t>𝑴</m:t>
                    </m:r>
                  </m:oMath>
                </a14:m>
                <a:endParaRPr lang="en-US" b="1" i="1" dirty="0">
                  <a:solidFill>
                    <a:srgbClr val="0000FF"/>
                  </a:solidFill>
                  <a:latin typeface="Times New Roman" pitchFamily="18" charset="0"/>
                  <a:cs typeface="Times New Roman" pitchFamily="18" charset="0"/>
                </a:endParaRPr>
              </a:p>
              <a:p>
                <a:pPr lvl="1">
                  <a:lnSpc>
                    <a:spcPct val="80000"/>
                  </a:lnSpc>
                </a:pPr>
                <a:r>
                  <a:rPr lang="en-US" dirty="0"/>
                  <a:t>Let page </a:t>
                </a:r>
                <a14:m>
                  <m:oMath xmlns:m="http://schemas.openxmlformats.org/officeDocument/2006/math">
                    <m:r>
                      <a:rPr lang="en-US" b="0" i="1" dirty="0" smtClean="0">
                        <a:latin typeface="Cambria Math"/>
                      </a:rPr>
                      <m:t>𝑖</m:t>
                    </m:r>
                  </m:oMath>
                </a14:m>
                <a:r>
                  <a:rPr lang="en-US" dirty="0"/>
                  <a:t> has </a:t>
                </a:r>
                <a14:m>
                  <m:oMath xmlns:m="http://schemas.openxmlformats.org/officeDocument/2006/math">
                    <m:r>
                      <a:rPr lang="en-US" i="1" dirty="0" smtClean="0">
                        <a:latin typeface="Cambria Math"/>
                        <a:cs typeface="Times New Roman" pitchFamily="18" charset="0"/>
                      </a:rPr>
                      <m:t>𝑑</m:t>
                    </m:r>
                    <m:r>
                      <a:rPr lang="en-US" b="0" i="1" baseline="-25000" dirty="0" smtClean="0">
                        <a:latin typeface="Cambria Math"/>
                        <a:cs typeface="Times New Roman" pitchFamily="18" charset="0"/>
                      </a:rPr>
                      <m:t>𝑖</m:t>
                    </m:r>
                  </m:oMath>
                </a14:m>
                <a:r>
                  <a:rPr lang="en-US" i="1" dirty="0">
                    <a:latin typeface="Times New Roman" pitchFamily="18" charset="0"/>
                    <a:cs typeface="Times New Roman" pitchFamily="18" charset="0"/>
                  </a:rPr>
                  <a:t> </a:t>
                </a:r>
                <a:r>
                  <a:rPr lang="en-US" dirty="0"/>
                  <a:t>out-links</a:t>
                </a:r>
              </a:p>
              <a:p>
                <a:pPr lvl="1">
                  <a:lnSpc>
                    <a:spcPct val="80000"/>
                  </a:lnSpc>
                </a:pPr>
                <a:r>
                  <a:rPr lang="en-US" dirty="0"/>
                  <a:t>If </a:t>
                </a:r>
                <a14:m>
                  <m:oMath xmlns:m="http://schemas.openxmlformats.org/officeDocument/2006/math">
                    <m:r>
                      <a:rPr lang="en-US" b="0" i="1" dirty="0" smtClean="0">
                        <a:latin typeface="Cambria Math"/>
                        <a:cs typeface="Times New Roman" pitchFamily="18" charset="0"/>
                      </a:rPr>
                      <m:t>𝑖</m:t>
                    </m:r>
                    <m:r>
                      <a:rPr lang="en-US" i="1" dirty="0" smtClean="0">
                        <a:latin typeface="Cambria Math"/>
                        <a:cs typeface="Times New Roman" pitchFamily="18" charset="0"/>
                      </a:rPr>
                      <m:t> →</m:t>
                    </m:r>
                    <m:r>
                      <a:rPr lang="en-US" b="0" i="1" dirty="0" smtClean="0">
                        <a:latin typeface="Cambria Math"/>
                        <a:cs typeface="Times New Roman" pitchFamily="18" charset="0"/>
                      </a:rPr>
                      <m:t>𝑗</m:t>
                    </m:r>
                  </m:oMath>
                </a14:m>
                <a:r>
                  <a:rPr lang="en-US" dirty="0"/>
                  <a:t>, then  </a:t>
                </a:r>
                <a14:m>
                  <m:oMath xmlns:m="http://schemas.openxmlformats.org/officeDocument/2006/math">
                    <m:r>
                      <a:rPr lang="en-US" sz="3200" i="1" dirty="0" smtClean="0">
                        <a:latin typeface="Cambria Math"/>
                        <a:cs typeface="Times New Roman" pitchFamily="18" charset="0"/>
                      </a:rPr>
                      <m:t>𝑀</m:t>
                    </m:r>
                    <m:r>
                      <a:rPr lang="en-US" sz="3200" i="1" baseline="-25000" dirty="0" err="1" smtClean="0">
                        <a:latin typeface="Cambria Math"/>
                        <a:cs typeface="Times New Roman" pitchFamily="18" charset="0"/>
                      </a:rPr>
                      <m:t>𝑗</m:t>
                    </m:r>
                    <m:r>
                      <a:rPr lang="en-US" sz="3200" b="0" i="1" baseline="-25000" dirty="0" smtClean="0">
                        <a:latin typeface="Cambria Math"/>
                        <a:cs typeface="Times New Roman" pitchFamily="18" charset="0"/>
                      </a:rPr>
                      <m:t>𝑖</m:t>
                    </m:r>
                    <m:r>
                      <a:rPr lang="en-US" sz="3200" i="1" dirty="0" smtClean="0">
                        <a:latin typeface="Cambria Math"/>
                      </a:rPr>
                      <m:t> </m:t>
                    </m:r>
                    <m:r>
                      <a:rPr lang="en-US" sz="3200" i="1" dirty="0" smtClean="0">
                        <a:latin typeface="Cambria Math"/>
                        <a:cs typeface="Times New Roman" pitchFamily="18" charset="0"/>
                      </a:rPr>
                      <m:t>=</m:t>
                    </m:r>
                    <m:f>
                      <m:fPr>
                        <m:ctrlPr>
                          <a:rPr lang="en-US" sz="3200" i="1" dirty="0" smtClean="0">
                            <a:latin typeface="Cambria Math" panose="02040503050406030204" pitchFamily="18" charset="0"/>
                            <a:cs typeface="Times New Roman" pitchFamily="18" charset="0"/>
                          </a:rPr>
                        </m:ctrlPr>
                      </m:fPr>
                      <m:num>
                        <m:r>
                          <a:rPr lang="en-US" sz="3200" i="1" dirty="0" smtClean="0">
                            <a:latin typeface="Cambria Math"/>
                            <a:cs typeface="Times New Roman" pitchFamily="18" charset="0"/>
                          </a:rPr>
                          <m:t>1</m:t>
                        </m:r>
                      </m:num>
                      <m:den>
                        <m:r>
                          <a:rPr lang="en-US" sz="3200" i="1" dirty="0" err="1" smtClean="0">
                            <a:latin typeface="Cambria Math"/>
                            <a:cs typeface="Times New Roman" pitchFamily="18" charset="0"/>
                          </a:rPr>
                          <m:t>𝑑</m:t>
                        </m:r>
                        <m:r>
                          <a:rPr lang="en-US" sz="3200" b="0" i="1" baseline="-25000" dirty="0" smtClean="0">
                            <a:latin typeface="Cambria Math"/>
                            <a:cs typeface="Times New Roman" pitchFamily="18" charset="0"/>
                          </a:rPr>
                          <m:t>𝑖</m:t>
                        </m:r>
                      </m:den>
                    </m:f>
                  </m:oMath>
                </a14:m>
                <a:r>
                  <a:rPr lang="en-US" i="1" dirty="0">
                    <a:latin typeface="Times New Roman" pitchFamily="18" charset="0"/>
                    <a:cs typeface="Times New Roman" pitchFamily="18" charset="0"/>
                  </a:rPr>
                  <a:t>    </a:t>
                </a:r>
                <a:r>
                  <a:rPr lang="en-US" dirty="0"/>
                  <a:t>else   </a:t>
                </a:r>
                <a14:m>
                  <m:oMath xmlns:m="http://schemas.openxmlformats.org/officeDocument/2006/math">
                    <m:r>
                      <a:rPr lang="en-US" sz="3200" i="1" dirty="0" smtClean="0">
                        <a:latin typeface="Cambria Math"/>
                        <a:cs typeface="Times New Roman" pitchFamily="18" charset="0"/>
                      </a:rPr>
                      <m:t>𝑀</m:t>
                    </m:r>
                    <m:r>
                      <a:rPr lang="en-US" sz="3200" i="1" baseline="-25000" dirty="0" err="1" smtClean="0">
                        <a:latin typeface="Cambria Math"/>
                        <a:cs typeface="Times New Roman" pitchFamily="18" charset="0"/>
                      </a:rPr>
                      <m:t>𝑗</m:t>
                    </m:r>
                    <m:r>
                      <a:rPr lang="en-US" sz="3200" b="0" i="1" baseline="-25000" dirty="0" smtClean="0">
                        <a:latin typeface="Cambria Math"/>
                        <a:cs typeface="Times New Roman" pitchFamily="18" charset="0"/>
                      </a:rPr>
                      <m:t>𝑖</m:t>
                    </m:r>
                    <m:r>
                      <a:rPr lang="en-US" sz="3200" i="1" dirty="0" smtClean="0">
                        <a:latin typeface="Cambria Math"/>
                        <a:cs typeface="Times New Roman" pitchFamily="18" charset="0"/>
                      </a:rPr>
                      <m:t> = 0</m:t>
                    </m:r>
                  </m:oMath>
                </a14:m>
                <a:endParaRPr lang="en-US" i="1" dirty="0">
                  <a:latin typeface="Times New Roman" pitchFamily="18" charset="0"/>
                  <a:cs typeface="Times New Roman" pitchFamily="18" charset="0"/>
                </a:endParaRPr>
              </a:p>
              <a:p>
                <a:pPr lvl="2">
                  <a:lnSpc>
                    <a:spcPct val="80000"/>
                  </a:lnSpc>
                </a:pPr>
                <a14:m>
                  <m:oMath xmlns:m="http://schemas.openxmlformats.org/officeDocument/2006/math">
                    <m:r>
                      <a:rPr lang="en-US" b="1" i="1" dirty="0" smtClean="0">
                        <a:latin typeface="Cambria Math"/>
                      </a:rPr>
                      <m:t>𝑴</m:t>
                    </m:r>
                  </m:oMath>
                </a14:m>
                <a:r>
                  <a:rPr lang="en-US" dirty="0"/>
                  <a:t> is a </a:t>
                </a:r>
                <a:r>
                  <a:rPr lang="en-US" b="1" dirty="0"/>
                  <a:t>column stochastic matrix</a:t>
                </a:r>
              </a:p>
              <a:p>
                <a:pPr lvl="3">
                  <a:lnSpc>
                    <a:spcPct val="80000"/>
                  </a:lnSpc>
                </a:pPr>
                <a:r>
                  <a:rPr lang="en-US" dirty="0"/>
                  <a:t>Columns sum to 1</a:t>
                </a:r>
              </a:p>
              <a:p>
                <a:pPr>
                  <a:lnSpc>
                    <a:spcPct val="80000"/>
                  </a:lnSpc>
                </a:pPr>
                <a:r>
                  <a:rPr lang="en-US" b="1" dirty="0">
                    <a:solidFill>
                      <a:srgbClr val="008000"/>
                    </a:solidFill>
                  </a:rPr>
                  <a:t>Rank vector </a:t>
                </a:r>
                <a14:m>
                  <m:oMath xmlns:m="http://schemas.openxmlformats.org/officeDocument/2006/math">
                    <m:r>
                      <a:rPr lang="en-US" b="1" i="1" dirty="0" smtClean="0">
                        <a:solidFill>
                          <a:srgbClr val="008000"/>
                        </a:solidFill>
                        <a:latin typeface="Cambria Math"/>
                        <a:cs typeface="Times New Roman" pitchFamily="18" charset="0"/>
                      </a:rPr>
                      <m:t>𝒓</m:t>
                    </m:r>
                  </m:oMath>
                </a14:m>
                <a:r>
                  <a:rPr lang="en-US" b="1" dirty="0">
                    <a:solidFill>
                      <a:srgbClr val="008000"/>
                    </a:solidFill>
                  </a:rPr>
                  <a:t>:</a:t>
                </a:r>
                <a:r>
                  <a:rPr lang="en-US" dirty="0">
                    <a:solidFill>
                      <a:srgbClr val="008000"/>
                    </a:solidFill>
                  </a:rPr>
                  <a:t> </a:t>
                </a:r>
                <a:r>
                  <a:rPr lang="en-US" dirty="0"/>
                  <a:t>vector with an entry per page</a:t>
                </a:r>
              </a:p>
              <a:p>
                <a:pPr lvl="1">
                  <a:lnSpc>
                    <a:spcPct val="80000"/>
                  </a:lnSpc>
                </a:pPr>
                <a14:m>
                  <m:oMath xmlns:m="http://schemas.openxmlformats.org/officeDocument/2006/math">
                    <m:r>
                      <a:rPr lang="en-US" i="1" dirty="0" smtClean="0">
                        <a:latin typeface="Cambria Math"/>
                        <a:cs typeface="Times New Roman" pitchFamily="18" charset="0"/>
                      </a:rPr>
                      <m:t>𝑟</m:t>
                    </m:r>
                    <m:r>
                      <a:rPr lang="en-US" i="1" baseline="-25000" dirty="0" err="1" smtClean="0">
                        <a:latin typeface="Cambria Math"/>
                        <a:cs typeface="Times New Roman" pitchFamily="18" charset="0"/>
                      </a:rPr>
                      <m:t>𝑖</m:t>
                    </m:r>
                  </m:oMath>
                </a14:m>
                <a:r>
                  <a:rPr lang="en-US" dirty="0"/>
                  <a:t> is the importance score of page </a:t>
                </a:r>
                <a14:m>
                  <m:oMath xmlns:m="http://schemas.openxmlformats.org/officeDocument/2006/math">
                    <m:r>
                      <a:rPr lang="en-US" i="1" dirty="0" smtClean="0">
                        <a:latin typeface="Cambria Math"/>
                        <a:cs typeface="Times New Roman" pitchFamily="18" charset="0"/>
                      </a:rPr>
                      <m:t>𝑖</m:t>
                    </m:r>
                  </m:oMath>
                </a14:m>
                <a:endParaRPr lang="en-US" dirty="0"/>
              </a:p>
              <a:p>
                <a:pPr lvl="1">
                  <a:lnSpc>
                    <a:spcPct val="80000"/>
                  </a:lnSpc>
                </a:pPr>
                <a14:m>
                  <m:oMath xmlns:m="http://schemas.openxmlformats.org/officeDocument/2006/math">
                    <m:nary>
                      <m:naryPr>
                        <m:chr m:val="∑"/>
                        <m:supHide m:val="on"/>
                        <m:ctrlPr>
                          <a:rPr lang="en-US" b="0" i="1" dirty="0" smtClean="0">
                            <a:latin typeface="Cambria Math" panose="02040503050406030204" pitchFamily="18" charset="0"/>
                          </a:rPr>
                        </m:ctrlPr>
                      </m:naryPr>
                      <m:sub>
                        <m:r>
                          <a:rPr lang="en-US" b="0" i="1" dirty="0" smtClean="0">
                            <a:latin typeface="Cambria Math"/>
                          </a:rPr>
                          <m:t>𝑖</m:t>
                        </m:r>
                      </m:sub>
                      <m:sup/>
                      <m:e>
                        <m:sSubSup>
                          <m:sSubSupPr>
                            <m:ctrlPr>
                              <a:rPr lang="en-US" b="0" i="1" dirty="0" smtClean="0">
                                <a:latin typeface="Cambria Math" panose="02040503050406030204" pitchFamily="18" charset="0"/>
                              </a:rPr>
                            </m:ctrlPr>
                          </m:sSubSupPr>
                          <m:e>
                            <m:r>
                              <a:rPr lang="en-US" b="0" i="1" dirty="0" smtClean="0">
                                <a:latin typeface="Cambria Math"/>
                              </a:rPr>
                              <m:t>𝑟</m:t>
                            </m:r>
                          </m:e>
                          <m:sub>
                            <m:r>
                              <a:rPr lang="en-US" b="0" i="1" dirty="0" smtClean="0">
                                <a:latin typeface="Cambria Math"/>
                              </a:rPr>
                              <m:t>𝑖</m:t>
                            </m:r>
                          </m:sub>
                          <m:sup/>
                        </m:sSubSup>
                        <m:r>
                          <a:rPr lang="en-US" b="0" i="1" dirty="0" smtClean="0">
                            <a:latin typeface="Cambria Math"/>
                          </a:rPr>
                          <m:t>=1</m:t>
                        </m:r>
                      </m:e>
                    </m:nary>
                  </m:oMath>
                </a14:m>
                <a:endParaRPr lang="en-US" sz="1000" i="1" dirty="0">
                  <a:latin typeface="Times New Roman" pitchFamily="18" charset="0"/>
                  <a:cs typeface="Times New Roman" pitchFamily="18" charset="0"/>
                </a:endParaRPr>
              </a:p>
              <a:p>
                <a:r>
                  <a:rPr lang="en-US" b="1" dirty="0">
                    <a:solidFill>
                      <a:srgbClr val="D60093"/>
                    </a:solidFill>
                  </a:rPr>
                  <a:t>The flow equations can be written </a:t>
                </a:r>
                <a:br>
                  <a:rPr lang="en-US" b="1" dirty="0">
                    <a:solidFill>
                      <a:schemeClr val="accent3"/>
                    </a:solidFill>
                  </a:rPr>
                </a:br>
                <a:r>
                  <a:rPr lang="en-US" dirty="0">
                    <a:solidFill>
                      <a:schemeClr val="accent3"/>
                    </a:solidFill>
                  </a:rPr>
                  <a:t>			</a:t>
                </a:r>
                <a14:m>
                  <m:oMath xmlns:m="http://schemas.openxmlformats.org/officeDocument/2006/math">
                    <m:r>
                      <a:rPr lang="en-US" sz="4000" b="1" i="1" dirty="0" smtClean="0">
                        <a:solidFill>
                          <a:srgbClr val="0000FF"/>
                        </a:solidFill>
                        <a:latin typeface="Cambria Math"/>
                        <a:cs typeface="Times New Roman" pitchFamily="18" charset="0"/>
                      </a:rPr>
                      <m:t>𝒓</m:t>
                    </m:r>
                    <m:r>
                      <a:rPr lang="en-US" sz="4000" b="1" i="1" dirty="0" smtClean="0">
                        <a:solidFill>
                          <a:srgbClr val="0000FF"/>
                        </a:solidFill>
                        <a:latin typeface="Cambria Math"/>
                        <a:cs typeface="Times New Roman" pitchFamily="18" charset="0"/>
                      </a:rPr>
                      <m:t> </m:t>
                    </m:r>
                    <m:r>
                      <a:rPr lang="en-US" sz="4000" i="1" dirty="0" smtClean="0">
                        <a:solidFill>
                          <a:srgbClr val="0000FF"/>
                        </a:solidFill>
                        <a:latin typeface="Cambria Math"/>
                        <a:cs typeface="Times New Roman" pitchFamily="18" charset="0"/>
                      </a:rPr>
                      <m:t>=</m:t>
                    </m:r>
                    <m:r>
                      <a:rPr lang="en-US" sz="4000" b="1" i="1" dirty="0" smtClean="0">
                        <a:solidFill>
                          <a:srgbClr val="0000FF"/>
                        </a:solidFill>
                        <a:latin typeface="Cambria Math"/>
                        <a:cs typeface="Times New Roman" pitchFamily="18" charset="0"/>
                      </a:rPr>
                      <m:t> </m:t>
                    </m:r>
                    <m:r>
                      <a:rPr lang="en-US" sz="4000" b="1" i="1" dirty="0" smtClean="0">
                        <a:solidFill>
                          <a:srgbClr val="0000FF"/>
                        </a:solidFill>
                        <a:latin typeface="Cambria Math"/>
                        <a:cs typeface="Times New Roman" pitchFamily="18" charset="0"/>
                      </a:rPr>
                      <m:t>𝑴</m:t>
                    </m:r>
                    <m:r>
                      <a:rPr lang="en-US" sz="4000" b="1" i="1" dirty="0" smtClean="0">
                        <a:solidFill>
                          <a:srgbClr val="0000FF"/>
                        </a:solidFill>
                        <a:latin typeface="Cambria Math"/>
                        <a:cs typeface="Times New Roman" pitchFamily="18" charset="0"/>
                      </a:rPr>
                      <m:t>⋅ </m:t>
                    </m:r>
                    <m:r>
                      <a:rPr lang="en-US" sz="4000" b="1" i="1" dirty="0" smtClean="0">
                        <a:solidFill>
                          <a:srgbClr val="0000FF"/>
                        </a:solidFill>
                        <a:latin typeface="Cambria Math"/>
                        <a:cs typeface="Times New Roman" pitchFamily="18" charset="0"/>
                      </a:rPr>
                      <m:t>𝒓</m:t>
                    </m:r>
                  </m:oMath>
                </a14:m>
                <a:endParaRPr lang="en-US" sz="4000" b="1" i="1" dirty="0">
                  <a:solidFill>
                    <a:srgbClr val="0000FF"/>
                  </a:solidFill>
                  <a:latin typeface="Times New Roman" pitchFamily="18" charset="0"/>
                  <a:cs typeface="Times New Roman" pitchFamily="18" charset="0"/>
                </a:endParaRPr>
              </a:p>
              <a:p>
                <a:pPr>
                  <a:lnSpc>
                    <a:spcPct val="80000"/>
                  </a:lnSpc>
                  <a:buNone/>
                </a:pPr>
                <a:endParaRPr lang="en-US" i="1" dirty="0">
                  <a:latin typeface="Times New Roman" pitchFamily="18" charset="0"/>
                  <a:cs typeface="Times New Roman" pitchFamily="18" charset="0"/>
                </a:endParaRPr>
              </a:p>
              <a:p>
                <a:pPr>
                  <a:lnSpc>
                    <a:spcPct val="80000"/>
                  </a:lnSpc>
                </a:pPr>
                <a:endParaRPr lang="en-US" dirty="0"/>
              </a:p>
            </p:txBody>
          </p:sp>
        </mc:Choice>
        <mc:Fallback xmlns="">
          <p:sp>
            <p:nvSpPr>
              <p:cNvPr id="12291" name="Rectangle 3"/>
              <p:cNvSpPr>
                <a:spLocks noGrp="1" noRot="1" noChangeAspect="1" noMove="1" noResize="1" noEditPoints="1" noAdjustHandles="1" noChangeArrowheads="1" noChangeShapeType="1" noTextEdit="1"/>
              </p:cNvSpPr>
              <p:nvPr>
                <p:ph idx="1"/>
              </p:nvPr>
            </p:nvSpPr>
            <p:spPr>
              <a:blipFill rotWithShape="1">
                <a:blip r:embed="rId4"/>
                <a:stretch>
                  <a:fillRect t="-2320"/>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pPr>
              <a:defRPr/>
            </a:pPr>
            <a:r>
              <a:rPr lang="nn-NO"/>
              <a:t>J. Leskovec, A. Rajaraman, J. Ullman: Mining of Massive Datasets, http://www.mmds.org</a:t>
            </a:r>
            <a:endParaRPr lang="en-US"/>
          </a:p>
        </p:txBody>
      </p:sp>
      <p:sp>
        <p:nvSpPr>
          <p:cNvPr id="5" name="Slide Number Placeholder 4"/>
          <p:cNvSpPr>
            <a:spLocks noGrp="1"/>
          </p:cNvSpPr>
          <p:nvPr>
            <p:ph type="sldNum" sz="quarter" idx="12"/>
          </p:nvPr>
        </p:nvSpPr>
        <p:spPr/>
        <p:txBody>
          <a:bodyPr/>
          <a:lstStyle/>
          <a:p>
            <a:pPr>
              <a:defRPr/>
            </a:pPr>
            <a:fld id="{5BE82754-D6A7-4E99-8E05-39BC9FF0DCF3}" type="slidenum">
              <a:rPr lang="en-US"/>
              <a:pPr>
                <a:defRPr/>
              </a:pPr>
              <a:t>22</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540387970"/>
              </p:ext>
            </p:extLst>
          </p:nvPr>
        </p:nvGraphicFramePr>
        <p:xfrm>
          <a:off x="7315200" y="4572000"/>
          <a:ext cx="1791753" cy="1219200"/>
        </p:xfrm>
        <a:graphic>
          <a:graphicData uri="http://schemas.openxmlformats.org/presentationml/2006/ole">
            <mc:AlternateContent xmlns:mc="http://schemas.openxmlformats.org/markup-compatibility/2006">
              <mc:Choice xmlns:v="urn:schemas-microsoft-com:vml" Requires="v">
                <p:oleObj spid="_x0000_s2049" name="Equation" r:id="rId5" imgW="634680" imgH="431640" progId="Equation.3">
                  <p:embed/>
                </p:oleObj>
              </mc:Choice>
              <mc:Fallback>
                <p:oleObj name="Equation" r:id="rId5" imgW="63468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4572000"/>
                        <a:ext cx="1791753" cy="1219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3091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1">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fontAlgn="auto">
              <a:spcAft>
                <a:spcPts val="0"/>
              </a:spcAft>
              <a:defRPr/>
            </a:pPr>
            <a:r>
              <a:rPr lang="en-US" dirty="0">
                <a:solidFill>
                  <a:schemeClr val="accent1">
                    <a:satMod val="150000"/>
                  </a:schemeClr>
                </a:solidFill>
              </a:rPr>
              <a:t>Example</a:t>
            </a:r>
          </a:p>
        </p:txBody>
      </p:sp>
      <mc:AlternateContent xmlns:mc="http://schemas.openxmlformats.org/markup-compatibility/2006" xmlns:a14="http://schemas.microsoft.com/office/drawing/2010/main">
        <mc:Choice Requires="a14">
          <p:sp>
            <p:nvSpPr>
              <p:cNvPr id="27" name="Content Placeholder 26"/>
              <p:cNvSpPr>
                <a:spLocks noGrp="1"/>
              </p:cNvSpPr>
              <p:nvPr>
                <p:ph idx="1"/>
              </p:nvPr>
            </p:nvSpPr>
            <p:spPr>
              <a:xfrm>
                <a:off x="457200" y="1295401"/>
                <a:ext cx="8229600" cy="1981200"/>
              </a:xfrm>
            </p:spPr>
            <p:txBody>
              <a:bodyPr>
                <a:normAutofit fontScale="92500" lnSpcReduction="10000"/>
              </a:bodyPr>
              <a:lstStyle/>
              <a:p>
                <a:r>
                  <a:rPr lang="en-US" b="1" dirty="0"/>
                  <a:t>Remember the flow equation:</a:t>
                </a:r>
              </a:p>
              <a:p>
                <a:r>
                  <a:rPr lang="en-US" b="1" dirty="0">
                    <a:solidFill>
                      <a:srgbClr val="008000"/>
                    </a:solidFill>
                  </a:rPr>
                  <a:t>Flow equation in the matrix form</a:t>
                </a:r>
              </a:p>
              <a:p>
                <a:pPr marL="118872" indent="0">
                  <a:buNone/>
                </a:pPr>
                <a14:m>
                  <m:oMathPara xmlns:m="http://schemas.openxmlformats.org/officeDocument/2006/math">
                    <m:oMathParaPr>
                      <m:jc m:val="centerGroup"/>
                    </m:oMathParaPr>
                    <m:oMath xmlns:m="http://schemas.openxmlformats.org/officeDocument/2006/math">
                      <m:r>
                        <a:rPr lang="en-US" b="1" i="1" dirty="0">
                          <a:solidFill>
                            <a:srgbClr val="0000FF"/>
                          </a:solidFill>
                          <a:latin typeface="Cambria Math"/>
                          <a:cs typeface="Times New Roman" pitchFamily="18" charset="0"/>
                        </a:rPr>
                        <m:t>𝑴</m:t>
                      </m:r>
                      <m:r>
                        <a:rPr lang="en-US" b="1" i="1" dirty="0">
                          <a:solidFill>
                            <a:srgbClr val="0000FF"/>
                          </a:solidFill>
                          <a:latin typeface="Cambria Math"/>
                          <a:cs typeface="Times New Roman" pitchFamily="18" charset="0"/>
                        </a:rPr>
                        <m:t>⋅ </m:t>
                      </m:r>
                      <m:r>
                        <a:rPr lang="en-US" b="1" i="1" dirty="0">
                          <a:solidFill>
                            <a:srgbClr val="0000FF"/>
                          </a:solidFill>
                          <a:latin typeface="Cambria Math"/>
                          <a:cs typeface="Times New Roman" pitchFamily="18" charset="0"/>
                        </a:rPr>
                        <m:t>𝒓</m:t>
                      </m:r>
                      <m:r>
                        <a:rPr lang="en-US" b="1" i="1" dirty="0" smtClean="0">
                          <a:solidFill>
                            <a:srgbClr val="0000FF"/>
                          </a:solidFill>
                          <a:latin typeface="Cambria Math"/>
                          <a:cs typeface="Times New Roman" pitchFamily="18" charset="0"/>
                        </a:rPr>
                        <m:t>=</m:t>
                      </m:r>
                      <m:r>
                        <a:rPr lang="en-US" b="1" i="1" dirty="0" smtClean="0">
                          <a:solidFill>
                            <a:srgbClr val="0000FF"/>
                          </a:solidFill>
                          <a:latin typeface="Cambria Math"/>
                          <a:cs typeface="Times New Roman" pitchFamily="18" charset="0"/>
                        </a:rPr>
                        <m:t>𝒓</m:t>
                      </m:r>
                    </m:oMath>
                  </m:oMathPara>
                </a14:m>
                <a:endParaRPr lang="en-US" b="1" i="1" dirty="0">
                  <a:solidFill>
                    <a:srgbClr val="0000FF"/>
                  </a:solidFill>
                  <a:latin typeface="Times New Roman" pitchFamily="18" charset="0"/>
                  <a:cs typeface="Times New Roman" pitchFamily="18" charset="0"/>
                </a:endParaRPr>
              </a:p>
              <a:p>
                <a:pPr lvl="1"/>
                <a:r>
                  <a:rPr lang="en-US" b="1" dirty="0">
                    <a:solidFill>
                      <a:srgbClr val="0000FF"/>
                    </a:solidFill>
                  </a:rPr>
                  <a:t>Suppose page </a:t>
                </a:r>
                <a:r>
                  <a:rPr lang="en-US" b="1" i="1" dirty="0" err="1">
                    <a:solidFill>
                      <a:srgbClr val="0000FF"/>
                    </a:solidFill>
                  </a:rPr>
                  <a:t>i</a:t>
                </a:r>
                <a:r>
                  <a:rPr lang="en-US" b="1" dirty="0">
                    <a:solidFill>
                      <a:srgbClr val="0000FF"/>
                    </a:solidFill>
                  </a:rPr>
                  <a:t> links to 3 pages, including </a:t>
                </a:r>
                <a:r>
                  <a:rPr lang="en-US" b="1" i="1" dirty="0">
                    <a:solidFill>
                      <a:srgbClr val="0000FF"/>
                    </a:solidFill>
                  </a:rPr>
                  <a:t>j</a:t>
                </a:r>
              </a:p>
              <a:p>
                <a:pPr marL="118872" indent="0">
                  <a:buNone/>
                </a:pPr>
                <a:endParaRPr lang="en-US" b="1" dirty="0">
                  <a:solidFill>
                    <a:srgbClr val="008000"/>
                  </a:solidFill>
                </a:endParaRPr>
              </a:p>
              <a:p>
                <a:pPr>
                  <a:buNone/>
                </a:pPr>
                <a:endParaRPr lang="en-US" dirty="0"/>
              </a:p>
            </p:txBody>
          </p:sp>
        </mc:Choice>
        <mc:Fallback xmlns="">
          <p:sp>
            <p:nvSpPr>
              <p:cNvPr id="27" name="Content Placeholder 26"/>
              <p:cNvSpPr>
                <a:spLocks noGrp="1" noRot="1" noChangeAspect="1" noMove="1" noResize="1" noEditPoints="1" noAdjustHandles="1" noChangeArrowheads="1" noChangeShapeType="1" noTextEdit="1"/>
              </p:cNvSpPr>
              <p:nvPr>
                <p:ph idx="1"/>
              </p:nvPr>
            </p:nvSpPr>
            <p:spPr>
              <a:xfrm>
                <a:off x="457200" y="1295401"/>
                <a:ext cx="8229600" cy="1981200"/>
              </a:xfrm>
              <a:blipFill rotWithShape="1">
                <a:blip r:embed="rId4"/>
                <a:stretch>
                  <a:fillRect t="-4000" b="-1231"/>
                </a:stretch>
              </a:blipFill>
            </p:spPr>
            <p:txBody>
              <a:bodyPr/>
              <a:lstStyle/>
              <a:p>
                <a:r>
                  <a:rPr lang="en-US">
                    <a:noFill/>
                  </a:rPr>
                  <a:t> </a:t>
                </a:r>
              </a:p>
            </p:txBody>
          </p:sp>
        </mc:Fallback>
      </mc:AlternateContent>
      <p:sp>
        <p:nvSpPr>
          <p:cNvPr id="26" name="Footer Placeholder 25"/>
          <p:cNvSpPr>
            <a:spLocks noGrp="1"/>
          </p:cNvSpPr>
          <p:nvPr>
            <p:ph type="ftr" sz="quarter" idx="11"/>
          </p:nvPr>
        </p:nvSpPr>
        <p:spPr/>
        <p:txBody>
          <a:bodyPr/>
          <a:lstStyle/>
          <a:p>
            <a:pPr>
              <a:defRPr/>
            </a:pPr>
            <a:r>
              <a:rPr lang="nn-NO"/>
              <a:t>J. Leskovec, A. Rajaraman, J. Ullman: Mining of Massive Datasets, http://www.mmds.org</a:t>
            </a:r>
            <a:endParaRPr lang="en-US"/>
          </a:p>
        </p:txBody>
      </p:sp>
      <p:sp>
        <p:nvSpPr>
          <p:cNvPr id="25" name="Slide Number Placeholder 24"/>
          <p:cNvSpPr>
            <a:spLocks noGrp="1"/>
          </p:cNvSpPr>
          <p:nvPr>
            <p:ph type="sldNum" sz="quarter" idx="12"/>
          </p:nvPr>
        </p:nvSpPr>
        <p:spPr/>
        <p:txBody>
          <a:bodyPr/>
          <a:lstStyle/>
          <a:p>
            <a:pPr>
              <a:defRPr/>
            </a:pPr>
            <a:fld id="{7B356C98-9078-459C-96C5-C05D5164B2ED}" type="slidenum">
              <a:rPr lang="en-US"/>
              <a:pPr>
                <a:defRPr/>
              </a:pPr>
              <a:t>23</a:t>
            </a:fld>
            <a:endParaRPr lang="en-US"/>
          </a:p>
        </p:txBody>
      </p:sp>
      <p:grpSp>
        <p:nvGrpSpPr>
          <p:cNvPr id="2" name="Group 19"/>
          <p:cNvGrpSpPr>
            <a:grpSpLocks/>
          </p:cNvGrpSpPr>
          <p:nvPr/>
        </p:nvGrpSpPr>
        <p:grpSpPr bwMode="auto">
          <a:xfrm>
            <a:off x="1347788" y="3107392"/>
            <a:ext cx="2325688" cy="3330577"/>
            <a:chOff x="1243" y="1152"/>
            <a:chExt cx="1465" cy="2098"/>
          </a:xfrm>
        </p:grpSpPr>
        <p:sp>
          <p:nvSpPr>
            <p:cNvPr id="47124" name="Rectangle 3"/>
            <p:cNvSpPr>
              <a:spLocks noChangeArrowheads="1"/>
            </p:cNvSpPr>
            <p:nvPr/>
          </p:nvSpPr>
          <p:spPr bwMode="auto">
            <a:xfrm>
              <a:off x="1412" y="1462"/>
              <a:ext cx="1296" cy="1248"/>
            </a:xfrm>
            <a:prstGeom prst="rect">
              <a:avLst/>
            </a:prstGeom>
            <a:solidFill>
              <a:srgbClr val="CC99FF"/>
            </a:solidFill>
            <a:ln w="9525">
              <a:solidFill>
                <a:schemeClr val="tx1"/>
              </a:solidFill>
              <a:miter lim="800000"/>
              <a:headEnd/>
              <a:tailEnd/>
            </a:ln>
          </p:spPr>
          <p:txBody>
            <a:bodyPr wrap="none" anchor="ctr"/>
            <a:lstStyle/>
            <a:p>
              <a:endParaRPr lang="en-US">
                <a:latin typeface="Corbel" pitchFamily="34" charset="0"/>
              </a:endParaRPr>
            </a:p>
          </p:txBody>
        </p:sp>
        <p:sp>
          <p:nvSpPr>
            <p:cNvPr id="47125" name="Text Box 4"/>
            <p:cNvSpPr txBox="1">
              <a:spLocks noChangeArrowheads="1"/>
            </p:cNvSpPr>
            <p:nvPr/>
          </p:nvSpPr>
          <p:spPr bwMode="auto">
            <a:xfrm>
              <a:off x="1243" y="1680"/>
              <a:ext cx="169" cy="288"/>
            </a:xfrm>
            <a:prstGeom prst="rect">
              <a:avLst/>
            </a:prstGeom>
            <a:noFill/>
            <a:ln w="9525">
              <a:noFill/>
              <a:miter lim="800000"/>
              <a:headEnd/>
              <a:tailEnd/>
            </a:ln>
          </p:spPr>
          <p:txBody>
            <a:bodyPr wrap="none">
              <a:spAutoFit/>
            </a:bodyPr>
            <a:lstStyle/>
            <a:p>
              <a:r>
                <a:rPr lang="en-US" sz="2400" b="1" i="1" dirty="0">
                  <a:latin typeface="Times New Roman" pitchFamily="18" charset="0"/>
                </a:rPr>
                <a:t>j</a:t>
              </a:r>
            </a:p>
          </p:txBody>
        </p:sp>
        <p:sp>
          <p:nvSpPr>
            <p:cNvPr id="47126" name="Text Box 5"/>
            <p:cNvSpPr txBox="1">
              <a:spLocks noChangeArrowheads="1"/>
            </p:cNvSpPr>
            <p:nvPr/>
          </p:nvSpPr>
          <p:spPr bwMode="auto">
            <a:xfrm>
              <a:off x="2095" y="1152"/>
              <a:ext cx="169" cy="288"/>
            </a:xfrm>
            <a:prstGeom prst="rect">
              <a:avLst/>
            </a:prstGeom>
            <a:noFill/>
            <a:ln w="9525">
              <a:noFill/>
              <a:miter lim="800000"/>
              <a:headEnd/>
              <a:tailEnd/>
            </a:ln>
          </p:spPr>
          <p:txBody>
            <a:bodyPr wrap="none">
              <a:spAutoFit/>
            </a:bodyPr>
            <a:lstStyle/>
            <a:p>
              <a:r>
                <a:rPr lang="en-US" sz="2400" b="1" i="1" dirty="0" err="1">
                  <a:latin typeface="Times New Roman" pitchFamily="18" charset="0"/>
                </a:rPr>
                <a:t>i</a:t>
              </a:r>
              <a:endParaRPr lang="en-US" sz="2400" b="1" dirty="0">
                <a:latin typeface="Times New Roman" pitchFamily="18" charset="0"/>
              </a:endParaRPr>
            </a:p>
          </p:txBody>
        </p:sp>
        <p:sp>
          <p:nvSpPr>
            <p:cNvPr id="47127" name="Line 6"/>
            <p:cNvSpPr>
              <a:spLocks noChangeShapeType="1"/>
            </p:cNvSpPr>
            <p:nvPr/>
          </p:nvSpPr>
          <p:spPr bwMode="auto">
            <a:xfrm>
              <a:off x="1412" y="1846"/>
              <a:ext cx="1296" cy="0"/>
            </a:xfrm>
            <a:prstGeom prst="line">
              <a:avLst/>
            </a:prstGeom>
            <a:noFill/>
            <a:ln w="9525">
              <a:solidFill>
                <a:schemeClr val="tx1"/>
              </a:solidFill>
              <a:round/>
              <a:headEnd/>
              <a:tailEnd/>
            </a:ln>
          </p:spPr>
          <p:txBody>
            <a:bodyPr wrap="none" anchor="ctr"/>
            <a:lstStyle/>
            <a:p>
              <a:endParaRPr lang="en-US" b="1" dirty="0"/>
            </a:p>
          </p:txBody>
        </p:sp>
        <p:sp>
          <p:nvSpPr>
            <p:cNvPr id="47128" name="Line 7"/>
            <p:cNvSpPr>
              <a:spLocks noChangeShapeType="1"/>
            </p:cNvSpPr>
            <p:nvPr/>
          </p:nvSpPr>
          <p:spPr bwMode="auto">
            <a:xfrm>
              <a:off x="2180" y="1462"/>
              <a:ext cx="0" cy="1248"/>
            </a:xfrm>
            <a:prstGeom prst="line">
              <a:avLst/>
            </a:prstGeom>
            <a:noFill/>
            <a:ln w="9525">
              <a:solidFill>
                <a:schemeClr val="tx1"/>
              </a:solidFill>
              <a:round/>
              <a:headEnd/>
              <a:tailEnd/>
            </a:ln>
          </p:spPr>
          <p:txBody>
            <a:bodyPr wrap="none" anchor="ctr"/>
            <a:lstStyle/>
            <a:p>
              <a:endParaRPr lang="en-US"/>
            </a:p>
          </p:txBody>
        </p:sp>
        <p:sp>
          <p:nvSpPr>
            <p:cNvPr id="47129" name="Text Box 16"/>
            <p:cNvSpPr txBox="1">
              <a:spLocks noChangeArrowheads="1"/>
            </p:cNvSpPr>
            <p:nvPr/>
          </p:nvSpPr>
          <p:spPr bwMode="auto">
            <a:xfrm>
              <a:off x="1910" y="2843"/>
              <a:ext cx="349" cy="407"/>
            </a:xfrm>
            <a:prstGeom prst="rect">
              <a:avLst/>
            </a:prstGeom>
            <a:noFill/>
            <a:ln w="9525">
              <a:noFill/>
              <a:miter lim="800000"/>
              <a:headEnd/>
              <a:tailEnd/>
            </a:ln>
          </p:spPr>
          <p:txBody>
            <a:bodyPr wrap="none">
              <a:spAutoFit/>
            </a:bodyPr>
            <a:lstStyle/>
            <a:p>
              <a:r>
                <a:rPr lang="en-US" sz="3600" b="1" i="1" dirty="0">
                  <a:solidFill>
                    <a:srgbClr val="008000"/>
                  </a:solidFill>
                  <a:latin typeface="Corbel" pitchFamily="34" charset="0"/>
                </a:rPr>
                <a:t>M</a:t>
              </a:r>
            </a:p>
          </p:txBody>
        </p:sp>
      </p:grpSp>
      <p:grpSp>
        <p:nvGrpSpPr>
          <p:cNvPr id="3" name="Group 20"/>
          <p:cNvGrpSpPr>
            <a:grpSpLocks/>
          </p:cNvGrpSpPr>
          <p:nvPr/>
        </p:nvGrpSpPr>
        <p:grpSpPr bwMode="auto">
          <a:xfrm>
            <a:off x="5073667" y="3564592"/>
            <a:ext cx="349251" cy="2882902"/>
            <a:chOff x="3590" y="1440"/>
            <a:chExt cx="220" cy="1816"/>
          </a:xfrm>
        </p:grpSpPr>
        <p:sp>
          <p:nvSpPr>
            <p:cNvPr id="47122" name="Rectangle 11"/>
            <p:cNvSpPr>
              <a:spLocks noChangeArrowheads="1"/>
            </p:cNvSpPr>
            <p:nvPr/>
          </p:nvSpPr>
          <p:spPr bwMode="auto">
            <a:xfrm>
              <a:off x="3600" y="1440"/>
              <a:ext cx="192" cy="1344"/>
            </a:xfrm>
            <a:prstGeom prst="rect">
              <a:avLst/>
            </a:prstGeom>
            <a:solidFill>
              <a:srgbClr val="00FF00"/>
            </a:solidFill>
            <a:ln w="9525">
              <a:solidFill>
                <a:schemeClr val="tx1"/>
              </a:solidFill>
              <a:miter lim="800000"/>
              <a:headEnd/>
              <a:tailEnd/>
            </a:ln>
          </p:spPr>
          <p:txBody>
            <a:bodyPr wrap="none" anchor="ctr"/>
            <a:lstStyle/>
            <a:p>
              <a:endParaRPr lang="en-US">
                <a:latin typeface="Corbel" pitchFamily="34" charset="0"/>
              </a:endParaRPr>
            </a:p>
          </p:txBody>
        </p:sp>
        <p:sp>
          <p:nvSpPr>
            <p:cNvPr id="47123" name="Text Box 17"/>
            <p:cNvSpPr txBox="1">
              <a:spLocks noChangeArrowheads="1"/>
            </p:cNvSpPr>
            <p:nvPr/>
          </p:nvSpPr>
          <p:spPr bwMode="auto">
            <a:xfrm>
              <a:off x="3590" y="2849"/>
              <a:ext cx="220" cy="407"/>
            </a:xfrm>
            <a:prstGeom prst="rect">
              <a:avLst/>
            </a:prstGeom>
            <a:noFill/>
            <a:ln w="9525">
              <a:noFill/>
              <a:miter lim="800000"/>
              <a:headEnd/>
              <a:tailEnd/>
            </a:ln>
          </p:spPr>
          <p:txBody>
            <a:bodyPr wrap="none">
              <a:spAutoFit/>
            </a:bodyPr>
            <a:lstStyle/>
            <a:p>
              <a:r>
                <a:rPr lang="en-US" sz="3600" b="1" i="1" dirty="0">
                  <a:solidFill>
                    <a:srgbClr val="008000"/>
                  </a:solidFill>
                  <a:latin typeface="Corbel" pitchFamily="34" charset="0"/>
                </a:rPr>
                <a:t>r</a:t>
              </a:r>
            </a:p>
          </p:txBody>
        </p:sp>
      </p:grpSp>
      <p:sp>
        <p:nvSpPr>
          <p:cNvPr id="19474" name="Text Box 18"/>
          <p:cNvSpPr txBox="1">
            <a:spLocks noChangeArrowheads="1"/>
          </p:cNvSpPr>
          <p:nvPr/>
        </p:nvSpPr>
        <p:spPr bwMode="auto">
          <a:xfrm>
            <a:off x="6902450" y="5791200"/>
            <a:ext cx="349776" cy="646331"/>
          </a:xfrm>
          <a:prstGeom prst="rect">
            <a:avLst/>
          </a:prstGeom>
          <a:noFill/>
          <a:ln w="9525">
            <a:noFill/>
            <a:miter lim="800000"/>
            <a:headEnd/>
            <a:tailEnd/>
          </a:ln>
        </p:spPr>
        <p:txBody>
          <a:bodyPr wrap="none">
            <a:spAutoFit/>
          </a:bodyPr>
          <a:lstStyle/>
          <a:p>
            <a:r>
              <a:rPr lang="en-US" sz="3600" b="1" i="1" dirty="0">
                <a:solidFill>
                  <a:srgbClr val="008000"/>
                </a:solidFill>
                <a:latin typeface="Corbel" pitchFamily="34" charset="0"/>
              </a:rPr>
              <a:t>r</a:t>
            </a:r>
          </a:p>
        </p:txBody>
      </p:sp>
      <p:grpSp>
        <p:nvGrpSpPr>
          <p:cNvPr id="4" name="Group 25"/>
          <p:cNvGrpSpPr>
            <a:grpSpLocks/>
          </p:cNvGrpSpPr>
          <p:nvPr/>
        </p:nvGrpSpPr>
        <p:grpSpPr bwMode="auto">
          <a:xfrm>
            <a:off x="5988058" y="3564592"/>
            <a:ext cx="1555752" cy="2133600"/>
            <a:chOff x="4166" y="1440"/>
            <a:chExt cx="980" cy="1344"/>
          </a:xfrm>
        </p:grpSpPr>
        <p:grpSp>
          <p:nvGrpSpPr>
            <p:cNvPr id="5" name="Group 22"/>
            <p:cNvGrpSpPr>
              <a:grpSpLocks/>
            </p:cNvGrpSpPr>
            <p:nvPr/>
          </p:nvGrpSpPr>
          <p:grpSpPr bwMode="auto">
            <a:xfrm>
              <a:off x="4166" y="1440"/>
              <a:ext cx="778" cy="1344"/>
              <a:chOff x="4166" y="1440"/>
              <a:chExt cx="778" cy="1344"/>
            </a:xfrm>
          </p:grpSpPr>
          <p:sp>
            <p:nvSpPr>
              <p:cNvPr id="47120" name="Rectangle 13"/>
              <p:cNvSpPr>
                <a:spLocks noChangeArrowheads="1"/>
              </p:cNvSpPr>
              <p:nvPr/>
            </p:nvSpPr>
            <p:spPr bwMode="auto">
              <a:xfrm>
                <a:off x="4752" y="1440"/>
                <a:ext cx="192" cy="1344"/>
              </a:xfrm>
              <a:prstGeom prst="rect">
                <a:avLst/>
              </a:prstGeom>
              <a:solidFill>
                <a:srgbClr val="00FF00"/>
              </a:solidFill>
              <a:ln w="9525">
                <a:solidFill>
                  <a:schemeClr val="tx1"/>
                </a:solidFill>
                <a:miter lim="800000"/>
                <a:headEnd/>
                <a:tailEnd/>
              </a:ln>
            </p:spPr>
            <p:txBody>
              <a:bodyPr wrap="none" anchor="ctr"/>
              <a:lstStyle/>
              <a:p>
                <a:endParaRPr lang="en-US">
                  <a:latin typeface="Corbel" pitchFamily="34" charset="0"/>
                </a:endParaRPr>
              </a:p>
            </p:txBody>
          </p:sp>
          <p:sp>
            <p:nvSpPr>
              <p:cNvPr id="47121" name="Text Box 15"/>
              <p:cNvSpPr txBox="1">
                <a:spLocks noChangeArrowheads="1"/>
              </p:cNvSpPr>
              <p:nvPr/>
            </p:nvSpPr>
            <p:spPr bwMode="auto">
              <a:xfrm>
                <a:off x="4166" y="1927"/>
                <a:ext cx="270" cy="407"/>
              </a:xfrm>
              <a:prstGeom prst="rect">
                <a:avLst/>
              </a:prstGeom>
              <a:noFill/>
              <a:ln w="9525">
                <a:noFill/>
                <a:miter lim="800000"/>
                <a:headEnd/>
                <a:tailEnd/>
              </a:ln>
            </p:spPr>
            <p:txBody>
              <a:bodyPr wrap="none">
                <a:spAutoFit/>
              </a:bodyPr>
              <a:lstStyle/>
              <a:p>
                <a:r>
                  <a:rPr lang="en-US" sz="3600" b="1" dirty="0">
                    <a:solidFill>
                      <a:srgbClr val="008000"/>
                    </a:solidFill>
                    <a:latin typeface="Corbel" pitchFamily="34" charset="0"/>
                  </a:rPr>
                  <a:t>=</a:t>
                </a:r>
              </a:p>
            </p:txBody>
          </p:sp>
        </p:grpSp>
        <p:sp>
          <p:nvSpPr>
            <p:cNvPr id="47118" name="Line 23"/>
            <p:cNvSpPr>
              <a:spLocks noChangeShapeType="1"/>
            </p:cNvSpPr>
            <p:nvPr/>
          </p:nvSpPr>
          <p:spPr bwMode="auto">
            <a:xfrm>
              <a:off x="4752" y="1835"/>
              <a:ext cx="192" cy="0"/>
            </a:xfrm>
            <a:prstGeom prst="line">
              <a:avLst/>
            </a:prstGeom>
            <a:noFill/>
            <a:ln w="9525">
              <a:solidFill>
                <a:schemeClr val="tx1"/>
              </a:solidFill>
              <a:round/>
              <a:headEnd/>
              <a:tailEnd/>
            </a:ln>
          </p:spPr>
          <p:txBody>
            <a:bodyPr/>
            <a:lstStyle/>
            <a:p>
              <a:endParaRPr lang="en-US"/>
            </a:p>
          </p:txBody>
        </p:sp>
        <p:sp>
          <p:nvSpPr>
            <p:cNvPr id="47119" name="Rectangle 24"/>
            <p:cNvSpPr>
              <a:spLocks noChangeArrowheads="1"/>
            </p:cNvSpPr>
            <p:nvPr/>
          </p:nvSpPr>
          <p:spPr bwMode="auto">
            <a:xfrm>
              <a:off x="4927" y="1688"/>
              <a:ext cx="219" cy="291"/>
            </a:xfrm>
            <a:prstGeom prst="rect">
              <a:avLst/>
            </a:prstGeom>
            <a:noFill/>
            <a:ln w="9525">
              <a:noFill/>
              <a:miter lim="800000"/>
              <a:headEnd/>
              <a:tailEnd/>
            </a:ln>
          </p:spPr>
          <p:txBody>
            <a:bodyPr wrap="none">
              <a:spAutoFit/>
            </a:bodyPr>
            <a:lstStyle/>
            <a:p>
              <a:r>
                <a:rPr lang="en-US" sz="2400" b="1" i="1" dirty="0" err="1">
                  <a:latin typeface="Corbel" pitchFamily="34" charset="0"/>
                </a:rPr>
                <a:t>r</a:t>
              </a:r>
              <a:r>
                <a:rPr lang="en-US" sz="2400" b="1" i="1" baseline="-25000" dirty="0" err="1">
                  <a:latin typeface="Corbel" pitchFamily="34" charset="0"/>
                </a:rPr>
                <a:t>j</a:t>
              </a:r>
              <a:endParaRPr lang="en-US" sz="2400" b="1" i="1" baseline="-25000" dirty="0">
                <a:latin typeface="Corbel" pitchFamily="34" charset="0"/>
              </a:endParaRPr>
            </a:p>
          </p:txBody>
        </p:sp>
      </p:grpSp>
      <p:grpSp>
        <p:nvGrpSpPr>
          <p:cNvPr id="6" name="Group 14"/>
          <p:cNvGrpSpPr>
            <a:grpSpLocks/>
          </p:cNvGrpSpPr>
          <p:nvPr/>
        </p:nvGrpSpPr>
        <p:grpSpPr bwMode="auto">
          <a:xfrm>
            <a:off x="820493" y="4286977"/>
            <a:ext cx="1927225" cy="1312863"/>
            <a:chOff x="933" y="1872"/>
            <a:chExt cx="1214" cy="827"/>
          </a:xfrm>
        </p:grpSpPr>
        <p:sp>
          <p:nvSpPr>
            <p:cNvPr id="47115" name="Text Box 9"/>
            <p:cNvSpPr txBox="1">
              <a:spLocks noChangeArrowheads="1"/>
            </p:cNvSpPr>
            <p:nvPr/>
          </p:nvSpPr>
          <p:spPr bwMode="auto">
            <a:xfrm>
              <a:off x="933" y="2411"/>
              <a:ext cx="361" cy="288"/>
            </a:xfrm>
            <a:prstGeom prst="rect">
              <a:avLst/>
            </a:prstGeom>
            <a:noFill/>
            <a:ln w="9525">
              <a:noFill/>
              <a:miter lim="800000"/>
              <a:headEnd/>
              <a:tailEnd/>
            </a:ln>
          </p:spPr>
          <p:txBody>
            <a:bodyPr wrap="none">
              <a:spAutoFit/>
            </a:bodyPr>
            <a:lstStyle/>
            <a:p>
              <a:r>
                <a:rPr lang="en-US" sz="2400" b="1" dirty="0">
                  <a:solidFill>
                    <a:srgbClr val="008000"/>
                  </a:solidFill>
                  <a:latin typeface="Times New Roman" pitchFamily="18" charset="0"/>
                </a:rPr>
                <a:t>1/3</a:t>
              </a:r>
            </a:p>
          </p:txBody>
        </p:sp>
        <p:sp>
          <p:nvSpPr>
            <p:cNvPr id="47116" name="Line 10"/>
            <p:cNvSpPr>
              <a:spLocks noChangeShapeType="1"/>
            </p:cNvSpPr>
            <p:nvPr/>
          </p:nvSpPr>
          <p:spPr bwMode="auto">
            <a:xfrm flipV="1">
              <a:off x="1114" y="1872"/>
              <a:ext cx="1033" cy="550"/>
            </a:xfrm>
            <a:prstGeom prst="line">
              <a:avLst/>
            </a:prstGeom>
            <a:noFill/>
            <a:ln w="9525">
              <a:solidFill>
                <a:schemeClr val="tx1"/>
              </a:solidFill>
              <a:round/>
              <a:headEnd/>
              <a:tailEnd type="triangle" w="med" len="med"/>
            </a:ln>
          </p:spPr>
          <p:txBody>
            <a:bodyPr wrap="none" anchor="ctr"/>
            <a:lstStyle/>
            <a:p>
              <a:endParaRPr lang="en-US"/>
            </a:p>
          </p:txBody>
        </p:sp>
      </p:grpSp>
      <p:graphicFrame>
        <p:nvGraphicFramePr>
          <p:cNvPr id="7" name="Object 6"/>
          <p:cNvGraphicFramePr>
            <a:graphicFrameLocks noChangeAspect="1"/>
          </p:cNvGraphicFramePr>
          <p:nvPr>
            <p:extLst>
              <p:ext uri="{D42A27DB-BD31-4B8C-83A1-F6EECF244321}">
                <p14:modId xmlns:p14="http://schemas.microsoft.com/office/powerpoint/2010/main" val="3334200067"/>
              </p:ext>
            </p:extLst>
          </p:nvPr>
        </p:nvGraphicFramePr>
        <p:xfrm>
          <a:off x="5899348" y="1066800"/>
          <a:ext cx="1568252" cy="1066800"/>
        </p:xfrm>
        <a:graphic>
          <a:graphicData uri="http://schemas.openxmlformats.org/presentationml/2006/ole">
            <mc:AlternateContent xmlns:mc="http://schemas.openxmlformats.org/markup-compatibility/2006">
              <mc:Choice xmlns:v="urn:schemas-microsoft-com:vml" Requires="v">
                <p:oleObj spid="_x0000_s3073" name="Equation" r:id="rId5" imgW="634725" imgH="431613" progId="Equation.3">
                  <p:embed/>
                </p:oleObj>
              </mc:Choice>
              <mc:Fallback>
                <p:oleObj name="Equation" r:id="rId5" imgW="634725" imgH="431613" progId="Equation.3">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9348" y="1066800"/>
                        <a:ext cx="1568252" cy="1066800"/>
                      </a:xfrm>
                      <a:prstGeom prst="rect">
                        <a:avLst/>
                      </a:prstGeom>
                      <a:noFill/>
                      <a:ln>
                        <a:noFill/>
                      </a:ln>
                    </p:spPr>
                  </p:pic>
                </p:oleObj>
              </mc:Fallback>
            </mc:AlternateContent>
          </a:graphicData>
        </a:graphic>
      </p:graphicFrame>
      <p:sp>
        <p:nvSpPr>
          <p:cNvPr id="28" name="Line 6"/>
          <p:cNvSpPr>
            <a:spLocks noChangeShapeType="1"/>
          </p:cNvSpPr>
          <p:nvPr/>
        </p:nvSpPr>
        <p:spPr bwMode="auto">
          <a:xfrm>
            <a:off x="5089524" y="5029200"/>
            <a:ext cx="296863" cy="0"/>
          </a:xfrm>
          <a:prstGeom prst="line">
            <a:avLst/>
          </a:prstGeom>
          <a:noFill/>
          <a:ln w="9525">
            <a:solidFill>
              <a:schemeClr val="tx1"/>
            </a:solidFill>
            <a:round/>
            <a:headEnd/>
            <a:tailEnd/>
          </a:ln>
        </p:spPr>
        <p:txBody>
          <a:bodyPr wrap="none" anchor="ctr"/>
          <a:lstStyle/>
          <a:p>
            <a:endParaRPr lang="en-US"/>
          </a:p>
        </p:txBody>
      </p:sp>
      <p:sp>
        <p:nvSpPr>
          <p:cNvPr id="29" name="Rectangle 24"/>
          <p:cNvSpPr>
            <a:spLocks noChangeArrowheads="1"/>
          </p:cNvSpPr>
          <p:nvPr/>
        </p:nvSpPr>
        <p:spPr bwMode="auto">
          <a:xfrm>
            <a:off x="5334000" y="4719935"/>
            <a:ext cx="344966" cy="461665"/>
          </a:xfrm>
          <a:prstGeom prst="rect">
            <a:avLst/>
          </a:prstGeom>
          <a:noFill/>
          <a:ln w="9525">
            <a:noFill/>
            <a:miter lim="800000"/>
            <a:headEnd/>
            <a:tailEnd/>
          </a:ln>
        </p:spPr>
        <p:txBody>
          <a:bodyPr wrap="none">
            <a:spAutoFit/>
          </a:bodyPr>
          <a:lstStyle/>
          <a:p>
            <a:r>
              <a:rPr lang="en-US" sz="2400" b="1" i="1" dirty="0" err="1">
                <a:latin typeface="Corbel" pitchFamily="34" charset="0"/>
              </a:rPr>
              <a:t>r</a:t>
            </a:r>
            <a:r>
              <a:rPr lang="en-US" sz="2400" b="1" i="1" baseline="-25000" dirty="0" err="1">
                <a:latin typeface="Corbel" pitchFamily="34" charset="0"/>
              </a:rPr>
              <a:t>i</a:t>
            </a:r>
            <a:endParaRPr lang="en-US" sz="2400" b="1" i="1" baseline="-25000" dirty="0">
              <a:latin typeface="Corbel" pitchFamily="34" charset="0"/>
            </a:endParaRPr>
          </a:p>
        </p:txBody>
      </p:sp>
      <p:sp>
        <p:nvSpPr>
          <p:cNvPr id="32" name="Rectangle 3"/>
          <p:cNvSpPr>
            <a:spLocks noChangeArrowheads="1"/>
          </p:cNvSpPr>
          <p:nvPr/>
        </p:nvSpPr>
        <p:spPr bwMode="auto">
          <a:xfrm>
            <a:off x="2762792" y="4134577"/>
            <a:ext cx="152400" cy="152400"/>
          </a:xfrm>
          <a:prstGeom prst="rect">
            <a:avLst/>
          </a:prstGeom>
          <a:solidFill>
            <a:srgbClr val="CC99FF"/>
          </a:solidFill>
          <a:ln w="9525">
            <a:solidFill>
              <a:schemeClr val="tx1"/>
            </a:solidFill>
            <a:miter lim="800000"/>
            <a:headEnd/>
            <a:tailEnd/>
          </a:ln>
        </p:spPr>
        <p:txBody>
          <a:bodyPr wrap="none" anchor="ctr"/>
          <a:lstStyle/>
          <a:p>
            <a:endParaRPr lang="en-US">
              <a:latin typeface="Corbel" pitchFamily="34" charset="0"/>
            </a:endParaRPr>
          </a:p>
        </p:txBody>
      </p:sp>
      <p:sp>
        <p:nvSpPr>
          <p:cNvPr id="33" name="Text Box 16"/>
          <p:cNvSpPr txBox="1">
            <a:spLocks noChangeArrowheads="1"/>
          </p:cNvSpPr>
          <p:nvPr/>
        </p:nvSpPr>
        <p:spPr bwMode="auto">
          <a:xfrm>
            <a:off x="4114800" y="4230469"/>
            <a:ext cx="322524" cy="646331"/>
          </a:xfrm>
          <a:prstGeom prst="rect">
            <a:avLst/>
          </a:prstGeom>
          <a:noFill/>
          <a:ln w="9525">
            <a:noFill/>
            <a:miter lim="800000"/>
            <a:headEnd/>
            <a:tailEnd/>
          </a:ln>
        </p:spPr>
        <p:txBody>
          <a:bodyPr wrap="none">
            <a:spAutoFit/>
          </a:bodyPr>
          <a:lstStyle/>
          <a:p>
            <a:r>
              <a:rPr lang="en-US" sz="3600" b="1" i="1" dirty="0">
                <a:solidFill>
                  <a:srgbClr val="008000"/>
                </a:solidFill>
                <a:latin typeface="Corbel" pitchFamily="34" charset="0"/>
              </a:rPr>
              <a:t>.</a:t>
            </a:r>
          </a:p>
        </p:txBody>
      </p:sp>
      <p:sp>
        <p:nvSpPr>
          <p:cNvPr id="34" name="Text Box 16"/>
          <p:cNvSpPr txBox="1">
            <a:spLocks noChangeArrowheads="1"/>
          </p:cNvSpPr>
          <p:nvPr/>
        </p:nvSpPr>
        <p:spPr bwMode="auto">
          <a:xfrm>
            <a:off x="4191000" y="5715000"/>
            <a:ext cx="322524" cy="646331"/>
          </a:xfrm>
          <a:prstGeom prst="rect">
            <a:avLst/>
          </a:prstGeom>
          <a:noFill/>
          <a:ln w="9525">
            <a:noFill/>
            <a:miter lim="800000"/>
            <a:headEnd/>
            <a:tailEnd/>
          </a:ln>
        </p:spPr>
        <p:txBody>
          <a:bodyPr wrap="none">
            <a:spAutoFit/>
          </a:bodyPr>
          <a:lstStyle/>
          <a:p>
            <a:r>
              <a:rPr lang="en-US" sz="3600" b="1" i="1" dirty="0">
                <a:solidFill>
                  <a:srgbClr val="008000"/>
                </a:solidFill>
                <a:latin typeface="Corbel" pitchFamily="34" charset="0"/>
              </a:rPr>
              <a:t>.</a:t>
            </a:r>
          </a:p>
        </p:txBody>
      </p:sp>
      <p:sp>
        <p:nvSpPr>
          <p:cNvPr id="35" name="Text Box 15"/>
          <p:cNvSpPr txBox="1">
            <a:spLocks noChangeArrowheads="1"/>
          </p:cNvSpPr>
          <p:nvPr/>
        </p:nvSpPr>
        <p:spPr bwMode="auto">
          <a:xfrm>
            <a:off x="6019800" y="5830887"/>
            <a:ext cx="428625" cy="646113"/>
          </a:xfrm>
          <a:prstGeom prst="rect">
            <a:avLst/>
          </a:prstGeom>
          <a:noFill/>
          <a:ln w="9525">
            <a:noFill/>
            <a:miter lim="800000"/>
            <a:headEnd/>
            <a:tailEnd/>
          </a:ln>
        </p:spPr>
        <p:txBody>
          <a:bodyPr wrap="none">
            <a:spAutoFit/>
          </a:bodyPr>
          <a:lstStyle/>
          <a:p>
            <a:r>
              <a:rPr lang="en-US" sz="3600" b="1" dirty="0">
                <a:solidFill>
                  <a:srgbClr val="008000"/>
                </a:solidFill>
                <a:latin typeface="Corbel" pitchFamily="34" charset="0"/>
              </a:rPr>
              <a:t>=</a:t>
            </a:r>
          </a:p>
        </p:txBody>
      </p:sp>
      <p:sp>
        <p:nvSpPr>
          <p:cNvPr id="36" name="Rectangle 3"/>
          <p:cNvSpPr>
            <a:spLocks noChangeArrowheads="1"/>
          </p:cNvSpPr>
          <p:nvPr/>
        </p:nvSpPr>
        <p:spPr bwMode="auto">
          <a:xfrm>
            <a:off x="2763296" y="4648200"/>
            <a:ext cx="152400" cy="152400"/>
          </a:xfrm>
          <a:prstGeom prst="rect">
            <a:avLst/>
          </a:prstGeom>
          <a:solidFill>
            <a:srgbClr val="CC99FF"/>
          </a:solidFill>
          <a:ln w="9525">
            <a:solidFill>
              <a:schemeClr val="tx1"/>
            </a:solidFill>
            <a:miter lim="800000"/>
            <a:headEnd/>
            <a:tailEnd/>
          </a:ln>
        </p:spPr>
        <p:txBody>
          <a:bodyPr wrap="none" anchor="ctr"/>
          <a:lstStyle/>
          <a:p>
            <a:endParaRPr lang="en-US">
              <a:latin typeface="Corbel" pitchFamily="34" charset="0"/>
            </a:endParaRPr>
          </a:p>
        </p:txBody>
      </p:sp>
      <p:sp>
        <p:nvSpPr>
          <p:cNvPr id="37" name="Rectangle 3"/>
          <p:cNvSpPr>
            <a:spLocks noChangeArrowheads="1"/>
          </p:cNvSpPr>
          <p:nvPr/>
        </p:nvSpPr>
        <p:spPr bwMode="auto">
          <a:xfrm>
            <a:off x="2754928" y="5257800"/>
            <a:ext cx="152400" cy="152400"/>
          </a:xfrm>
          <a:prstGeom prst="rect">
            <a:avLst/>
          </a:prstGeom>
          <a:solidFill>
            <a:srgbClr val="CC99FF"/>
          </a:solidFill>
          <a:ln w="9525">
            <a:solidFill>
              <a:schemeClr val="tx1"/>
            </a:solidFill>
            <a:miter lim="800000"/>
            <a:headEnd/>
            <a:tailEnd/>
          </a:ln>
        </p:spPr>
        <p:txBody>
          <a:bodyPr wrap="none" anchor="ctr"/>
          <a:lstStyle/>
          <a:p>
            <a:endParaRPr lang="en-US">
              <a:latin typeface="Corbel" pitchFamily="34" charset="0"/>
            </a:endParaRPr>
          </a:p>
        </p:txBody>
      </p:sp>
      <p:sp>
        <p:nvSpPr>
          <p:cNvPr id="38" name="Line 10"/>
          <p:cNvSpPr>
            <a:spLocks noChangeShapeType="1"/>
          </p:cNvSpPr>
          <p:nvPr/>
        </p:nvSpPr>
        <p:spPr bwMode="auto">
          <a:xfrm flipV="1">
            <a:off x="1320801" y="4724399"/>
            <a:ext cx="1434127" cy="558490"/>
          </a:xfrm>
          <a:prstGeom prst="line">
            <a:avLst/>
          </a:prstGeom>
          <a:noFill/>
          <a:ln w="9525">
            <a:solidFill>
              <a:schemeClr val="tx1"/>
            </a:solidFill>
            <a:round/>
            <a:headEnd/>
            <a:tailEnd type="triangle" w="med" len="med"/>
          </a:ln>
        </p:spPr>
        <p:txBody>
          <a:bodyPr wrap="none" anchor="ctr"/>
          <a:lstStyle/>
          <a:p>
            <a:endParaRPr lang="en-US"/>
          </a:p>
        </p:txBody>
      </p:sp>
      <p:sp>
        <p:nvSpPr>
          <p:cNvPr id="39" name="Line 10"/>
          <p:cNvSpPr>
            <a:spLocks noChangeShapeType="1"/>
          </p:cNvSpPr>
          <p:nvPr/>
        </p:nvSpPr>
        <p:spPr bwMode="auto">
          <a:xfrm flipV="1">
            <a:off x="1347788" y="5333999"/>
            <a:ext cx="1399931" cy="76201"/>
          </a:xfrm>
          <a:prstGeom prst="line">
            <a:avLst/>
          </a:prstGeom>
          <a:noFill/>
          <a:ln w="9525">
            <a:solidFill>
              <a:schemeClr val="tx1"/>
            </a:solidFill>
            <a:round/>
            <a:headEnd/>
            <a:tailEnd type="triangle" w="med" len="med"/>
          </a:ln>
        </p:spPr>
        <p:txBody>
          <a:bodyPr wrap="none" anchor="ctr"/>
          <a:lstStyle/>
          <a:p>
            <a:endParaRPr lang="en-US"/>
          </a:p>
        </p:txBody>
      </p:sp>
    </p:spTree>
    <p:extLst>
      <p:ext uri="{BB962C8B-B14F-4D97-AF65-F5344CB8AC3E}">
        <p14:creationId xmlns:p14="http://schemas.microsoft.com/office/powerpoint/2010/main" val="74470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9474"/>
                                        </p:tgtEl>
                                        <p:attrNameLst>
                                          <p:attrName>style.visibility</p:attrName>
                                        </p:attrNameLst>
                                      </p:cBhvr>
                                      <p:to>
                                        <p:strVal val="visible"/>
                                      </p:to>
                                    </p:set>
                                    <p:animEffect transition="in" filter="dissolve">
                                      <p:cBhvr>
                                        <p:cTn id="14" dur="500"/>
                                        <p:tgtEl>
                                          <p:spTgt spid="19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fontAlgn="auto">
              <a:spcAft>
                <a:spcPts val="0"/>
              </a:spcAft>
              <a:defRPr/>
            </a:pPr>
            <a:r>
              <a:rPr lang="en-US" dirty="0">
                <a:solidFill>
                  <a:schemeClr val="accent1">
                    <a:satMod val="150000"/>
                  </a:schemeClr>
                </a:solidFill>
              </a:rPr>
              <a:t>Eigenvector Formulation</a:t>
            </a:r>
          </a:p>
        </p:txBody>
      </p:sp>
      <mc:AlternateContent xmlns:mc="http://schemas.openxmlformats.org/markup-compatibility/2006" xmlns:a14="http://schemas.microsoft.com/office/drawing/2010/main">
        <mc:Choice Requires="a14">
          <p:sp>
            <p:nvSpPr>
              <p:cNvPr id="49154" name="Rectangle 3"/>
              <p:cNvSpPr>
                <a:spLocks noGrp="1" noChangeArrowheads="1"/>
              </p:cNvSpPr>
              <p:nvPr>
                <p:ph type="body" idx="1"/>
              </p:nvPr>
            </p:nvSpPr>
            <p:spPr>
              <a:xfrm>
                <a:off x="457200" y="1295400"/>
                <a:ext cx="8229600" cy="5332749"/>
              </a:xfrm>
            </p:spPr>
            <p:txBody>
              <a:bodyPr>
                <a:normAutofit lnSpcReduction="10000"/>
              </a:bodyPr>
              <a:lstStyle/>
              <a:p>
                <a:r>
                  <a:rPr lang="en-US" b="1" dirty="0">
                    <a:solidFill>
                      <a:srgbClr val="D60093"/>
                    </a:solidFill>
                  </a:rPr>
                  <a:t>The flow equations can be written</a:t>
                </a:r>
                <a:r>
                  <a:rPr lang="en-US" dirty="0">
                    <a:solidFill>
                      <a:srgbClr val="D60093"/>
                    </a:solidFill>
                  </a:rPr>
                  <a:t> </a:t>
                </a:r>
                <a:br>
                  <a:rPr lang="en-US" dirty="0">
                    <a:solidFill>
                      <a:srgbClr val="D60093"/>
                    </a:solidFill>
                  </a:rPr>
                </a:br>
                <a:r>
                  <a:rPr lang="en-US" dirty="0">
                    <a:solidFill>
                      <a:schemeClr val="accent3"/>
                    </a:solidFill>
                  </a:rPr>
                  <a:t>		</a:t>
                </a:r>
                <a14:m>
                  <m:oMath xmlns:m="http://schemas.openxmlformats.org/officeDocument/2006/math">
                    <m:r>
                      <a:rPr lang="en-US" sz="3600" b="1" i="1" dirty="0" smtClean="0">
                        <a:solidFill>
                          <a:srgbClr val="0000FF"/>
                        </a:solidFill>
                        <a:latin typeface="Cambria Math"/>
                      </a:rPr>
                      <m:t>𝒓</m:t>
                    </m:r>
                    <m:r>
                      <a:rPr lang="en-US" sz="3600" b="1" i="1" dirty="0" smtClean="0">
                        <a:solidFill>
                          <a:srgbClr val="0000FF"/>
                        </a:solidFill>
                        <a:latin typeface="Cambria Math"/>
                      </a:rPr>
                      <m:t> </m:t>
                    </m:r>
                    <m:r>
                      <a:rPr lang="en-US" sz="3600" i="1" dirty="0" smtClean="0">
                        <a:solidFill>
                          <a:srgbClr val="0000FF"/>
                        </a:solidFill>
                        <a:latin typeface="Cambria Math"/>
                      </a:rPr>
                      <m:t>=</m:t>
                    </m:r>
                    <m:r>
                      <a:rPr lang="en-US" sz="3600" b="1" i="1" dirty="0" smtClean="0">
                        <a:solidFill>
                          <a:srgbClr val="0000FF"/>
                        </a:solidFill>
                        <a:latin typeface="Cambria Math"/>
                      </a:rPr>
                      <m:t> </m:t>
                    </m:r>
                    <m:r>
                      <a:rPr lang="en-US" sz="3600" b="1" i="1" dirty="0" smtClean="0">
                        <a:solidFill>
                          <a:srgbClr val="0000FF"/>
                        </a:solidFill>
                        <a:latin typeface="Cambria Math"/>
                      </a:rPr>
                      <m:t>𝑴</m:t>
                    </m:r>
                    <m:r>
                      <a:rPr lang="en-US" sz="3600" b="1" i="1" dirty="0" smtClean="0">
                        <a:solidFill>
                          <a:srgbClr val="0000FF"/>
                        </a:solidFill>
                        <a:latin typeface="Cambria Math"/>
                      </a:rPr>
                      <m:t> </m:t>
                    </m:r>
                    <m:r>
                      <a:rPr lang="en-US" sz="3600" i="1" dirty="0" smtClean="0">
                        <a:solidFill>
                          <a:srgbClr val="0000FF"/>
                        </a:solidFill>
                        <a:latin typeface="Cambria Math"/>
                      </a:rPr>
                      <m:t>∙ </m:t>
                    </m:r>
                    <m:r>
                      <a:rPr lang="en-US" sz="3600" b="1" i="1" dirty="0" smtClean="0">
                        <a:solidFill>
                          <a:srgbClr val="0000FF"/>
                        </a:solidFill>
                        <a:latin typeface="Cambria Math"/>
                      </a:rPr>
                      <m:t>𝒓</m:t>
                    </m:r>
                  </m:oMath>
                </a14:m>
                <a:endParaRPr lang="en-US" sz="3600" b="1" i="1" dirty="0">
                  <a:solidFill>
                    <a:srgbClr val="0000FF"/>
                  </a:solidFill>
                </a:endParaRPr>
              </a:p>
              <a:p>
                <a:r>
                  <a:rPr lang="en-US" dirty="0"/>
                  <a:t>So the </a:t>
                </a:r>
                <a:r>
                  <a:rPr lang="en-US" b="1" dirty="0"/>
                  <a:t>rank vector</a:t>
                </a:r>
                <a:r>
                  <a:rPr lang="en-US" dirty="0"/>
                  <a:t> </a:t>
                </a:r>
                <a:r>
                  <a:rPr lang="en-US" b="1" i="1" dirty="0">
                    <a:solidFill>
                      <a:srgbClr val="0000FF"/>
                    </a:solidFill>
                  </a:rPr>
                  <a:t>r</a:t>
                </a:r>
                <a:r>
                  <a:rPr lang="en-US" dirty="0"/>
                  <a:t> is an </a:t>
                </a:r>
                <a:r>
                  <a:rPr lang="en-US" b="1" dirty="0"/>
                  <a:t>eigenvector</a:t>
                </a:r>
                <a:r>
                  <a:rPr lang="en-US" dirty="0"/>
                  <a:t> of the stochastic web matrix </a:t>
                </a:r>
                <a:r>
                  <a:rPr lang="en-US" b="1" i="1" dirty="0">
                    <a:solidFill>
                      <a:srgbClr val="0000FF"/>
                    </a:solidFill>
                  </a:rPr>
                  <a:t>M</a:t>
                </a:r>
              </a:p>
              <a:p>
                <a:pPr lvl="1"/>
                <a:r>
                  <a:rPr lang="en-US" dirty="0"/>
                  <a:t>In fact, it is the first or principal eigenvector, </a:t>
                </a:r>
                <a:br>
                  <a:rPr lang="en-US" dirty="0"/>
                </a:br>
                <a:r>
                  <a:rPr lang="en-US" dirty="0"/>
                  <a:t>with corresponding eigenvalue of </a:t>
                </a:r>
                <a:r>
                  <a:rPr lang="en-US" b="1" i="1" dirty="0"/>
                  <a:t>1</a:t>
                </a:r>
              </a:p>
              <a:p>
                <a:pPr lvl="2"/>
                <a:r>
                  <a:rPr lang="en-US" dirty="0"/>
                  <a:t>Largest eigenvalue of </a:t>
                </a:r>
                <a:r>
                  <a:rPr lang="en-US" b="1" i="1" dirty="0"/>
                  <a:t>M</a:t>
                </a:r>
                <a:r>
                  <a:rPr lang="en-US" dirty="0"/>
                  <a:t> is </a:t>
                </a:r>
                <a:r>
                  <a:rPr lang="en-US" b="1" dirty="0"/>
                  <a:t>1</a:t>
                </a:r>
                <a:r>
                  <a:rPr lang="en-US" dirty="0"/>
                  <a:t> since </a:t>
                </a:r>
                <a:r>
                  <a:rPr lang="en-US" b="1" i="1" dirty="0"/>
                  <a:t>M</a:t>
                </a:r>
                <a:r>
                  <a:rPr lang="en-US" dirty="0"/>
                  <a:t> is</a:t>
                </a:r>
                <a:br>
                  <a:rPr lang="en-US" dirty="0"/>
                </a:br>
                <a:r>
                  <a:rPr lang="en-US" dirty="0"/>
                  <a:t>column stochastic (with non-negative entries)</a:t>
                </a:r>
              </a:p>
              <a:p>
                <a:pPr lvl="3"/>
                <a:r>
                  <a:rPr lang="en-US" i="1" dirty="0"/>
                  <a:t>We know </a:t>
                </a:r>
                <a:r>
                  <a:rPr lang="en-US" b="1" i="1" dirty="0"/>
                  <a:t>r</a:t>
                </a:r>
                <a:r>
                  <a:rPr lang="en-US" i="1" dirty="0"/>
                  <a:t> is unit length and each column of </a:t>
                </a:r>
                <a:r>
                  <a:rPr lang="en-US" b="1" i="1" dirty="0"/>
                  <a:t>M</a:t>
                </a:r>
                <a:br>
                  <a:rPr lang="en-US" i="1" dirty="0"/>
                </a:br>
                <a:r>
                  <a:rPr lang="en-US" i="1" dirty="0"/>
                  <a:t>sums to one, so </a:t>
                </a:r>
                <a14:m>
                  <m:oMath xmlns:m="http://schemas.openxmlformats.org/officeDocument/2006/math">
                    <m:r>
                      <a:rPr lang="en-US" b="1" i="1" dirty="0" smtClean="0">
                        <a:latin typeface="Cambria Math"/>
                      </a:rPr>
                      <m:t>𝑴𝒓</m:t>
                    </m:r>
                    <m:r>
                      <a:rPr lang="en-US" b="1" i="1" dirty="0" smtClean="0">
                        <a:latin typeface="Cambria Math"/>
                      </a:rPr>
                      <m:t>≤</m:t>
                    </m:r>
                    <m:r>
                      <a:rPr lang="en-US" b="1" i="1" dirty="0" smtClean="0">
                        <a:latin typeface="Cambria Math"/>
                      </a:rPr>
                      <m:t>𝟏</m:t>
                    </m:r>
                  </m:oMath>
                </a14:m>
                <a:r>
                  <a:rPr lang="en-US" b="1" i="1" dirty="0"/>
                  <a:t> </a:t>
                </a:r>
              </a:p>
              <a:p>
                <a:pPr lvl="8"/>
                <a:endParaRPr lang="en-US" b="1" i="1" dirty="0"/>
              </a:p>
              <a:p>
                <a:r>
                  <a:rPr lang="en-US" b="1" dirty="0">
                    <a:solidFill>
                      <a:srgbClr val="0000FF"/>
                    </a:solidFill>
                  </a:rPr>
                  <a:t>We can now efficiently solve for </a:t>
                </a:r>
                <a:r>
                  <a:rPr lang="en-US" b="1" i="1" dirty="0">
                    <a:solidFill>
                      <a:srgbClr val="0000FF"/>
                    </a:solidFill>
                  </a:rPr>
                  <a:t>r</a:t>
                </a:r>
                <a:r>
                  <a:rPr lang="en-US" b="1" dirty="0">
                    <a:solidFill>
                      <a:srgbClr val="0000FF"/>
                    </a:solidFill>
                  </a:rPr>
                  <a:t>!</a:t>
                </a:r>
                <a:br>
                  <a:rPr lang="en-US" b="1" dirty="0">
                    <a:solidFill>
                      <a:srgbClr val="0000FF"/>
                    </a:solidFill>
                  </a:rPr>
                </a:br>
                <a:r>
                  <a:rPr lang="en-US" b="1" dirty="0"/>
                  <a:t>The method is called Power iteration</a:t>
                </a:r>
                <a:endParaRPr lang="en-US" b="1" dirty="0">
                  <a:solidFill>
                    <a:srgbClr val="008000"/>
                  </a:solidFill>
                </a:endParaRPr>
              </a:p>
            </p:txBody>
          </p:sp>
        </mc:Choice>
        <mc:Fallback xmlns="">
          <p:sp>
            <p:nvSpPr>
              <p:cNvPr id="49154" name="Rectangle 3"/>
              <p:cNvSpPr>
                <a:spLocks noGrp="1" noRot="1" noChangeAspect="1" noMove="1" noResize="1" noEditPoints="1" noAdjustHandles="1" noChangeArrowheads="1" noChangeShapeType="1" noTextEdit="1"/>
              </p:cNvSpPr>
              <p:nvPr>
                <p:ph type="body" idx="1"/>
              </p:nvPr>
            </p:nvSpPr>
            <p:spPr>
              <a:xfrm>
                <a:off x="457200" y="1295400"/>
                <a:ext cx="8229600" cy="5332749"/>
              </a:xfrm>
              <a:blipFill>
                <a:blip r:embed="rId3"/>
                <a:stretch>
                  <a:fillRect t="-1667" b="-3571"/>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pPr>
              <a:defRPr/>
            </a:pPr>
            <a:fld id="{D3EDE4FB-B398-4150-9D47-B0DE2AF6C811}" type="slidenum">
              <a:rPr lang="en-US"/>
              <a:pPr>
                <a:defRPr/>
              </a:pPr>
              <a:t>24</a:t>
            </a:fld>
            <a:endParaRPr lang="en-US"/>
          </a:p>
        </p:txBody>
      </p:sp>
      <p:sp>
        <p:nvSpPr>
          <p:cNvPr id="6" name="Footer Placeholder 5"/>
          <p:cNvSpPr>
            <a:spLocks noGrp="1"/>
          </p:cNvSpPr>
          <p:nvPr>
            <p:ph type="ftr" sz="quarter" idx="11"/>
          </p:nvPr>
        </p:nvSpPr>
        <p:spPr/>
        <p:txBody>
          <a:bodyPr/>
          <a:lstStyle/>
          <a:p>
            <a:pPr>
              <a:defRPr/>
            </a:pPr>
            <a:r>
              <a:rPr lang="nn-NO"/>
              <a:t>J. Leskovec, A. Rajaraman, J. Ullman: Mining of Massive Datasets, http://www.mmds.org</a:t>
            </a:r>
            <a:endParaRPr lang="en-US"/>
          </a:p>
        </p:txBody>
      </p:sp>
      <mc:AlternateContent xmlns:mc="http://schemas.openxmlformats.org/markup-compatibility/2006" xmlns:a14="http://schemas.microsoft.com/office/drawing/2010/main">
        <mc:Choice Requires="a14">
          <p:sp>
            <p:nvSpPr>
              <p:cNvPr id="2" name="TextBox 1"/>
              <p:cNvSpPr txBox="1"/>
              <p:nvPr/>
            </p:nvSpPr>
            <p:spPr>
              <a:xfrm>
                <a:off x="7467600" y="3614916"/>
                <a:ext cx="1676400" cy="1261884"/>
              </a:xfrm>
              <a:prstGeom prst="rect">
                <a:avLst/>
              </a:prstGeom>
              <a:noFill/>
            </p:spPr>
            <p:txBody>
              <a:bodyPr wrap="square" rtlCol="0">
                <a:spAutoFit/>
              </a:bodyPr>
              <a:lstStyle/>
              <a:p>
                <a:pPr/>
                <a:r>
                  <a:rPr lang="en-US" sz="1400" b="1" dirty="0">
                    <a:solidFill>
                      <a:srgbClr val="008000"/>
                    </a:solidFill>
                    <a:latin typeface="Arial" pitchFamily="34" charset="0"/>
                    <a:cs typeface="Arial" pitchFamily="34" charset="0"/>
                  </a:rPr>
                  <a:t>NOTE:</a:t>
                </a:r>
                <a:r>
                  <a:rPr lang="en-US" sz="1400" b="1" i="1" dirty="0">
                    <a:solidFill>
                      <a:srgbClr val="008000"/>
                    </a:solidFill>
                    <a:latin typeface="Arial" pitchFamily="34" charset="0"/>
                    <a:cs typeface="Arial" pitchFamily="34" charset="0"/>
                  </a:rPr>
                  <a:t> x</a:t>
                </a:r>
                <a:r>
                  <a:rPr lang="en-US" sz="1400" dirty="0">
                    <a:solidFill>
                      <a:srgbClr val="008000"/>
                    </a:solidFill>
                    <a:latin typeface="Arial" pitchFamily="34" charset="0"/>
                    <a:cs typeface="Arial" pitchFamily="34" charset="0"/>
                  </a:rPr>
                  <a:t> is an eigenvector with the corresponding eigenvalue </a:t>
                </a:r>
                <a:r>
                  <a:rPr lang="el-GR" sz="1400" b="1" dirty="0">
                    <a:solidFill>
                      <a:srgbClr val="008000"/>
                    </a:solidFill>
                    <a:latin typeface="Arial" pitchFamily="34" charset="0"/>
                    <a:cs typeface="Arial" pitchFamily="34" charset="0"/>
                  </a:rPr>
                  <a:t>λ</a:t>
                </a:r>
                <a:r>
                  <a:rPr lang="en-US" sz="1400" dirty="0">
                    <a:solidFill>
                      <a:srgbClr val="008000"/>
                    </a:solidFill>
                    <a:latin typeface="Arial" pitchFamily="34" charset="0"/>
                    <a:cs typeface="Arial" pitchFamily="34" charset="0"/>
                  </a:rPr>
                  <a:t> if:</a:t>
                </a:r>
                <a:br>
                  <a:rPr lang="en-US" sz="1400" dirty="0">
                    <a:solidFill>
                      <a:srgbClr val="008000"/>
                    </a:solidFill>
                    <a:latin typeface="Arial" pitchFamily="34" charset="0"/>
                    <a:cs typeface="Arial" pitchFamily="34" charset="0"/>
                  </a:rPr>
                </a:br>
                <a14:m>
                  <m:oMathPara xmlns:m="http://schemas.openxmlformats.org/officeDocument/2006/math">
                    <m:oMathParaPr>
                      <m:jc m:val="centerGroup"/>
                    </m:oMathParaPr>
                    <m:oMath xmlns:m="http://schemas.openxmlformats.org/officeDocument/2006/math">
                      <m:r>
                        <a:rPr lang="en-US" b="1" i="1" smtClean="0">
                          <a:solidFill>
                            <a:srgbClr val="008000"/>
                          </a:solidFill>
                          <a:latin typeface="Cambria Math"/>
                          <a:cs typeface="Arial" pitchFamily="34" charset="0"/>
                        </a:rPr>
                        <m:t>𝑨𝒙</m:t>
                      </m:r>
                      <m:r>
                        <a:rPr lang="en-US" b="1" i="1" smtClean="0">
                          <a:solidFill>
                            <a:srgbClr val="008000"/>
                          </a:solidFill>
                          <a:latin typeface="Cambria Math"/>
                          <a:cs typeface="Arial" pitchFamily="34" charset="0"/>
                        </a:rPr>
                        <m:t>=</m:t>
                      </m:r>
                      <m:r>
                        <a:rPr lang="en-US" b="1" i="1" smtClean="0">
                          <a:solidFill>
                            <a:srgbClr val="008000"/>
                          </a:solidFill>
                          <a:latin typeface="Cambria Math"/>
                          <a:cs typeface="Arial" pitchFamily="34" charset="0"/>
                        </a:rPr>
                        <m:t>𝝀</m:t>
                      </m:r>
                      <m:r>
                        <a:rPr lang="en-US" b="1" i="1" smtClean="0">
                          <a:solidFill>
                            <a:srgbClr val="008000"/>
                          </a:solidFill>
                          <a:latin typeface="Cambria Math"/>
                          <a:cs typeface="Arial" pitchFamily="34" charset="0"/>
                        </a:rPr>
                        <m:t>𝒙</m:t>
                      </m:r>
                    </m:oMath>
                  </m:oMathPara>
                </a14:m>
                <a:endParaRPr lang="en-US" b="1" dirty="0">
                  <a:solidFill>
                    <a:srgbClr val="008000"/>
                  </a:solidFill>
                  <a:latin typeface="Arial" pitchFamily="34" charset="0"/>
                  <a:cs typeface="Arial"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467600" y="3614916"/>
                <a:ext cx="1676400" cy="1261884"/>
              </a:xfrm>
              <a:prstGeom prst="rect">
                <a:avLst/>
              </a:prstGeom>
              <a:blipFill rotWithShape="1">
                <a:blip r:embed="rId4"/>
                <a:stretch>
                  <a:fillRect l="-727" t="-483"/>
                </a:stretch>
              </a:blipFill>
            </p:spPr>
            <p:txBody>
              <a:bodyPr/>
              <a:lstStyle/>
              <a:p>
                <a:r>
                  <a:rPr lang="en-US">
                    <a:noFill/>
                  </a:rPr>
                  <a:t> </a:t>
                </a:r>
              </a:p>
            </p:txBody>
          </p:sp>
        </mc:Fallback>
      </mc:AlternateContent>
    </p:spTree>
    <p:extLst>
      <p:ext uri="{BB962C8B-B14F-4D97-AF65-F5344CB8AC3E}">
        <p14:creationId xmlns:p14="http://schemas.microsoft.com/office/powerpoint/2010/main" val="2372159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fontAlgn="auto">
              <a:spcAft>
                <a:spcPts val="0"/>
              </a:spcAft>
              <a:defRPr/>
            </a:pPr>
            <a:r>
              <a:rPr lang="en-US" dirty="0">
                <a:solidFill>
                  <a:schemeClr val="accent1">
                    <a:satMod val="150000"/>
                  </a:schemeClr>
                </a:solidFill>
              </a:rPr>
              <a:t>Example: Flow Equations &amp; M</a:t>
            </a:r>
          </a:p>
        </p:txBody>
      </p:sp>
      <p:grpSp>
        <p:nvGrpSpPr>
          <p:cNvPr id="3" name="Group 26"/>
          <p:cNvGrpSpPr>
            <a:grpSpLocks/>
          </p:cNvGrpSpPr>
          <p:nvPr/>
        </p:nvGrpSpPr>
        <p:grpSpPr bwMode="auto">
          <a:xfrm>
            <a:off x="5759450" y="3581400"/>
            <a:ext cx="2774950" cy="2209800"/>
            <a:chOff x="3628" y="2256"/>
            <a:chExt cx="1748" cy="1392"/>
          </a:xfrm>
        </p:grpSpPr>
        <p:sp>
          <p:nvSpPr>
            <p:cNvPr id="51233" name="Text Box 16"/>
            <p:cNvSpPr txBox="1">
              <a:spLocks noChangeArrowheads="1"/>
            </p:cNvSpPr>
            <p:nvPr/>
          </p:nvSpPr>
          <p:spPr bwMode="auto">
            <a:xfrm>
              <a:off x="4036" y="2256"/>
              <a:ext cx="737" cy="330"/>
            </a:xfrm>
            <a:prstGeom prst="rect">
              <a:avLst/>
            </a:prstGeom>
            <a:noFill/>
            <a:ln w="9525">
              <a:noFill/>
              <a:miter lim="800000"/>
              <a:headEnd/>
              <a:tailEnd/>
            </a:ln>
          </p:spPr>
          <p:txBody>
            <a:bodyPr wrap="none">
              <a:spAutoFit/>
            </a:bodyPr>
            <a:lstStyle/>
            <a:p>
              <a:r>
                <a:rPr lang="en-US" sz="2800" b="1" i="1" dirty="0">
                  <a:solidFill>
                    <a:srgbClr val="008000"/>
                  </a:solidFill>
                  <a:latin typeface="Corbel" pitchFamily="34" charset="0"/>
                </a:rPr>
                <a:t>r = </a:t>
              </a:r>
              <a:r>
                <a:rPr lang="en-US" sz="2800" b="1" i="1" dirty="0" err="1">
                  <a:solidFill>
                    <a:srgbClr val="008000"/>
                  </a:solidFill>
                  <a:latin typeface="Corbel" pitchFamily="34" charset="0"/>
                </a:rPr>
                <a:t>M∙r</a:t>
              </a:r>
              <a:endParaRPr lang="en-US" sz="2800" b="1" i="1" dirty="0">
                <a:solidFill>
                  <a:srgbClr val="008000"/>
                </a:solidFill>
                <a:latin typeface="Corbel" pitchFamily="34" charset="0"/>
              </a:endParaRPr>
            </a:p>
          </p:txBody>
        </p:sp>
        <p:sp>
          <p:nvSpPr>
            <p:cNvPr id="51234" name="Rectangle 22"/>
            <p:cNvSpPr>
              <a:spLocks noChangeArrowheads="1"/>
            </p:cNvSpPr>
            <p:nvPr/>
          </p:nvSpPr>
          <p:spPr bwMode="auto">
            <a:xfrm>
              <a:off x="4128" y="2854"/>
              <a:ext cx="912" cy="768"/>
            </a:xfrm>
            <a:prstGeom prst="rect">
              <a:avLst/>
            </a:prstGeom>
            <a:noFill/>
            <a:ln w="9525">
              <a:solidFill>
                <a:schemeClr val="tx1"/>
              </a:solidFill>
              <a:miter lim="800000"/>
              <a:headEnd/>
              <a:tailEnd/>
            </a:ln>
          </p:spPr>
          <p:txBody>
            <a:bodyPr wrap="none" anchor="ctr"/>
            <a:lstStyle/>
            <a:p>
              <a:endParaRPr lang="en-US">
                <a:latin typeface="Corbel" pitchFamily="34" charset="0"/>
              </a:endParaRPr>
            </a:p>
          </p:txBody>
        </p:sp>
        <p:sp>
          <p:nvSpPr>
            <p:cNvPr id="51235" name="Text Box 23"/>
            <p:cNvSpPr txBox="1">
              <a:spLocks noChangeArrowheads="1"/>
            </p:cNvSpPr>
            <p:nvPr/>
          </p:nvSpPr>
          <p:spPr bwMode="auto">
            <a:xfrm>
              <a:off x="3628" y="2832"/>
              <a:ext cx="1748" cy="756"/>
            </a:xfrm>
            <a:prstGeom prst="rect">
              <a:avLst/>
            </a:prstGeom>
            <a:noFill/>
            <a:ln w="9525">
              <a:noFill/>
              <a:miter lim="800000"/>
              <a:headEnd/>
              <a:tailEnd/>
            </a:ln>
          </p:spPr>
          <p:txBody>
            <a:bodyPr>
              <a:spAutoFit/>
            </a:bodyPr>
            <a:lstStyle/>
            <a:p>
              <a:r>
                <a:rPr lang="en-US" sz="2400" dirty="0">
                  <a:latin typeface="Times New Roman" pitchFamily="18" charset="0"/>
                </a:rPr>
                <a:t> y       ½    ½    0     y</a:t>
              </a:r>
            </a:p>
            <a:p>
              <a:r>
                <a:rPr lang="en-US" sz="2400" dirty="0">
                  <a:latin typeface="Times New Roman" pitchFamily="18" charset="0"/>
                </a:rPr>
                <a:t> a   =  ½     0    1     a</a:t>
              </a:r>
            </a:p>
            <a:p>
              <a:r>
                <a:rPr lang="en-US" sz="2400" dirty="0">
                  <a:latin typeface="Times New Roman" pitchFamily="18" charset="0"/>
                </a:rPr>
                <a:t> m       0    ½    0    m</a:t>
              </a:r>
            </a:p>
          </p:txBody>
        </p:sp>
        <p:sp>
          <p:nvSpPr>
            <p:cNvPr id="51236" name="Rectangle 24"/>
            <p:cNvSpPr>
              <a:spLocks noChangeArrowheads="1"/>
            </p:cNvSpPr>
            <p:nvPr/>
          </p:nvSpPr>
          <p:spPr bwMode="auto">
            <a:xfrm>
              <a:off x="3648" y="2832"/>
              <a:ext cx="288" cy="768"/>
            </a:xfrm>
            <a:prstGeom prst="rect">
              <a:avLst/>
            </a:prstGeom>
            <a:noFill/>
            <a:ln w="9525">
              <a:solidFill>
                <a:schemeClr val="tx1"/>
              </a:solidFill>
              <a:miter lim="800000"/>
              <a:headEnd/>
              <a:tailEnd/>
            </a:ln>
          </p:spPr>
          <p:txBody>
            <a:bodyPr wrap="none" anchor="ctr"/>
            <a:lstStyle/>
            <a:p>
              <a:endParaRPr lang="en-US">
                <a:latin typeface="Corbel" pitchFamily="34" charset="0"/>
              </a:endParaRPr>
            </a:p>
          </p:txBody>
        </p:sp>
        <p:sp>
          <p:nvSpPr>
            <p:cNvPr id="51237" name="Rectangle 25"/>
            <p:cNvSpPr>
              <a:spLocks noChangeArrowheads="1"/>
            </p:cNvSpPr>
            <p:nvPr/>
          </p:nvSpPr>
          <p:spPr bwMode="auto">
            <a:xfrm>
              <a:off x="5088" y="2832"/>
              <a:ext cx="288" cy="816"/>
            </a:xfrm>
            <a:prstGeom prst="rect">
              <a:avLst/>
            </a:prstGeom>
            <a:noFill/>
            <a:ln w="9525">
              <a:solidFill>
                <a:schemeClr val="tx1"/>
              </a:solidFill>
              <a:miter lim="800000"/>
              <a:headEnd/>
              <a:tailEnd/>
            </a:ln>
          </p:spPr>
          <p:txBody>
            <a:bodyPr wrap="none" anchor="ctr"/>
            <a:lstStyle/>
            <a:p>
              <a:endParaRPr lang="en-US">
                <a:latin typeface="Corbel" pitchFamily="34" charset="0"/>
              </a:endParaRPr>
            </a:p>
          </p:txBody>
        </p:sp>
      </p:grpSp>
      <p:sp>
        <p:nvSpPr>
          <p:cNvPr id="23" name="Slide Number Placeholder 22"/>
          <p:cNvSpPr>
            <a:spLocks noGrp="1"/>
          </p:cNvSpPr>
          <p:nvPr>
            <p:ph type="sldNum" sz="quarter" idx="12"/>
          </p:nvPr>
        </p:nvSpPr>
        <p:spPr/>
        <p:txBody>
          <a:bodyPr/>
          <a:lstStyle/>
          <a:p>
            <a:pPr>
              <a:defRPr/>
            </a:pPr>
            <a:fld id="{B833F12A-5354-4EB8-81C6-823819745DA4}" type="slidenum">
              <a:rPr lang="en-US"/>
              <a:pPr>
                <a:defRPr/>
              </a:pPr>
              <a:t>25</a:t>
            </a:fld>
            <a:endParaRPr lang="en-US"/>
          </a:p>
        </p:txBody>
      </p:sp>
      <p:sp>
        <p:nvSpPr>
          <p:cNvPr id="24" name="Footer Placeholder 23"/>
          <p:cNvSpPr>
            <a:spLocks noGrp="1"/>
          </p:cNvSpPr>
          <p:nvPr>
            <p:ph type="ftr" sz="quarter" idx="11"/>
          </p:nvPr>
        </p:nvSpPr>
        <p:spPr/>
        <p:txBody>
          <a:bodyPr/>
          <a:lstStyle/>
          <a:p>
            <a:pPr>
              <a:defRPr/>
            </a:pPr>
            <a:r>
              <a:rPr lang="nn-NO"/>
              <a:t>J. Leskovec, A. Rajaraman, J. Ullman: Mining of Massive Datasets, http://www.mmds.org</a:t>
            </a:r>
            <a:endParaRPr lang="en-US"/>
          </a:p>
        </p:txBody>
      </p:sp>
      <p:grpSp>
        <p:nvGrpSpPr>
          <p:cNvPr id="25" name="Group 20"/>
          <p:cNvGrpSpPr/>
          <p:nvPr/>
        </p:nvGrpSpPr>
        <p:grpSpPr>
          <a:xfrm>
            <a:off x="1353127" y="2133600"/>
            <a:ext cx="1752600" cy="1371600"/>
            <a:chOff x="5715000" y="1828800"/>
            <a:chExt cx="1752600" cy="1371600"/>
          </a:xfrm>
        </p:grpSpPr>
        <p:cxnSp>
          <p:nvCxnSpPr>
            <p:cNvPr id="27" name="Straight Arrow Connector 26"/>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6037509" y="2801691"/>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flipH="1" flipV="1">
              <a:off x="6139113" y="2981042"/>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1" name="Curved Connector 30"/>
            <p:cNvCxnSpPr>
              <a:stCxn id="32" idx="6"/>
              <a:endCxn id="32"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32" name="Oval 31"/>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y</a:t>
              </a:r>
            </a:p>
          </p:txBody>
        </p:sp>
        <p:sp>
          <p:nvSpPr>
            <p:cNvPr id="33" name="Oval 32"/>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a</a:t>
              </a:r>
            </a:p>
          </p:txBody>
        </p:sp>
        <p:sp>
          <p:nvSpPr>
            <p:cNvPr id="34" name="Oval 33"/>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m</a:t>
              </a:r>
            </a:p>
          </p:txBody>
        </p:sp>
      </p:grpSp>
      <p:graphicFrame>
        <p:nvGraphicFramePr>
          <p:cNvPr id="35" name="Table 34"/>
          <p:cNvGraphicFramePr>
            <a:graphicFrameLocks noGrp="1"/>
          </p:cNvGraphicFramePr>
          <p:nvPr>
            <p:extLst>
              <p:ext uri="{D42A27DB-BD31-4B8C-83A1-F6EECF244321}">
                <p14:modId xmlns:p14="http://schemas.microsoft.com/office/powerpoint/2010/main" val="3229585220"/>
              </p:ext>
            </p:extLst>
          </p:nvPr>
        </p:nvGraphicFramePr>
        <p:xfrm>
          <a:off x="5334000" y="1600200"/>
          <a:ext cx="2438400" cy="182880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52400">
                <a:tc>
                  <a:txBody>
                    <a:bodyPr/>
                    <a:lstStyle/>
                    <a:p>
                      <a:pPr algn="r"/>
                      <a:endParaRPr lang="en-US" sz="2400" dirty="0">
                        <a:latin typeface="Times New Roman" pitchFamily="18" charset="0"/>
                        <a:cs typeface="Times New Roman" pitchFamily="18" charset="0"/>
                      </a:endParaRPr>
                    </a:p>
                  </a:txBody>
                  <a:tcPr/>
                </a:tc>
                <a:tc>
                  <a:txBody>
                    <a:bodyPr/>
                    <a:lstStyle/>
                    <a:p>
                      <a:pPr algn="ctr"/>
                      <a:r>
                        <a:rPr lang="en-US" sz="2400" b="1" dirty="0">
                          <a:solidFill>
                            <a:srgbClr val="008000"/>
                          </a:solidFill>
                          <a:latin typeface="Times New Roman" pitchFamily="18" charset="0"/>
                          <a:cs typeface="Times New Roman" pitchFamily="18" charset="0"/>
                        </a:rPr>
                        <a:t>y</a:t>
                      </a:r>
                    </a:p>
                  </a:txBody>
                  <a:tcPr>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8000"/>
                          </a:solidFill>
                          <a:latin typeface="Times New Roman" pitchFamily="18" charset="0"/>
                          <a:cs typeface="Times New Roman" pitchFamily="18" charset="0"/>
                        </a:rPr>
                        <a:t>a</a:t>
                      </a:r>
                    </a:p>
                  </a:txBody>
                  <a:tcPr>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008000"/>
                          </a:solidFill>
                          <a:latin typeface="Times New Roman" pitchFamily="18" charset="0"/>
                          <a:cs typeface="Times New Roman" pitchFamily="18" charset="0"/>
                        </a:rPr>
                        <a:t>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sz="2400" b="1" i="0" dirty="0">
                          <a:solidFill>
                            <a:srgbClr val="008000"/>
                          </a:solidFill>
                          <a:latin typeface="Times New Roman" pitchFamily="18" charset="0"/>
                          <a:cs typeface="Times New Roman" pitchFamily="18" charset="0"/>
                        </a:rPr>
                        <a:t>y</a:t>
                      </a:r>
                    </a:p>
                  </a:txBody>
                  <a:tcPr>
                    <a:lnR w="12700" cap="flat" cmpd="sng" algn="ctr">
                      <a:solidFill>
                        <a:schemeClr val="tx1"/>
                      </a:solidFill>
                      <a:prstDash val="solid"/>
                      <a:round/>
                      <a:headEnd type="none" w="med" len="med"/>
                      <a:tailEnd type="none" w="med" len="med"/>
                    </a:lnR>
                  </a:tcPr>
                </a:tc>
                <a:tc>
                  <a:txBody>
                    <a:bodyPr/>
                    <a:lstStyle/>
                    <a:p>
                      <a:pPr algn="ctr"/>
                      <a:r>
                        <a:rPr lang="en-US" sz="2400"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sz="2400" b="1" i="0" dirty="0">
                          <a:solidFill>
                            <a:srgbClr val="008000"/>
                          </a:solidFill>
                          <a:latin typeface="Times New Roman" pitchFamily="18" charset="0"/>
                          <a:cs typeface="Times New Roman" pitchFamily="18" charset="0"/>
                        </a:rPr>
                        <a:t>a</a:t>
                      </a:r>
                    </a:p>
                  </a:txBody>
                  <a:tcPr>
                    <a:lnR w="12700" cap="flat" cmpd="sng" algn="ctr">
                      <a:solidFill>
                        <a:schemeClr val="tx1"/>
                      </a:solidFill>
                      <a:prstDash val="solid"/>
                      <a:round/>
                      <a:headEnd type="none" w="med" len="med"/>
                      <a:tailEnd type="none" w="med" len="med"/>
                    </a:lnR>
                  </a:tcPr>
                </a:tc>
                <a:tc>
                  <a:txBody>
                    <a:bodyPr/>
                    <a:lstStyle/>
                    <a:p>
                      <a:pPr algn="ctr"/>
                      <a:r>
                        <a:rPr lang="en-US" sz="2400"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itchFamily="18" charset="0"/>
                          <a:cs typeface="Times New Roman"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sz="2400" b="1" i="0" dirty="0">
                          <a:solidFill>
                            <a:srgbClr val="008000"/>
                          </a:solidFill>
                          <a:latin typeface="Times New Roman" pitchFamily="18" charset="0"/>
                          <a:cs typeface="Times New Roman" pitchFamily="18" charset="0"/>
                        </a:rPr>
                        <a:t>m</a:t>
                      </a:r>
                    </a:p>
                  </a:txBody>
                  <a:tcPr>
                    <a:lnR w="12700" cap="flat" cmpd="sng" algn="ctr">
                      <a:solidFill>
                        <a:schemeClr val="tx1"/>
                      </a:solidFill>
                      <a:prstDash val="solid"/>
                      <a:round/>
                      <a:headEnd type="none" w="med" len="med"/>
                      <a:tailEnd type="none" w="med" len="med"/>
                    </a:lnR>
                  </a:tcPr>
                </a:tc>
                <a:tc>
                  <a:txBody>
                    <a:bodyPr/>
                    <a:lstStyle/>
                    <a:p>
                      <a:pPr algn="ctr"/>
                      <a:r>
                        <a:rPr lang="en-US" sz="2400"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6" name="Rectangle 35"/>
          <p:cNvSpPr/>
          <p:nvPr/>
        </p:nvSpPr>
        <p:spPr>
          <a:xfrm>
            <a:off x="752764" y="4495800"/>
            <a:ext cx="2828636" cy="1348061"/>
          </a:xfrm>
          <a:prstGeom prst="rect">
            <a:avLst/>
          </a:prstGeom>
          <a:noFill/>
        </p:spPr>
        <p:txBody>
          <a:bodyPr wrap="square">
            <a:spAutoFit/>
          </a:bodyPr>
          <a:lstStyle/>
          <a:p>
            <a:pPr lvl="1">
              <a:spcBef>
                <a:spcPct val="20000"/>
              </a:spcBef>
              <a:buClr>
                <a:srgbClr val="CC00CC"/>
              </a:buClr>
              <a:buFont typeface="Monotype Sorts" pitchFamily="-32" charset="2"/>
              <a:buNone/>
            </a:pPr>
            <a:r>
              <a:rPr lang="en-US" sz="2400" b="1" dirty="0" err="1">
                <a:solidFill>
                  <a:srgbClr val="008000"/>
                </a:solidFill>
                <a:latin typeface="Times New Roman" pitchFamily="18" charset="0"/>
                <a:cs typeface="Times New Roman" pitchFamily="18" charset="0"/>
              </a:rPr>
              <a:t>r</a:t>
            </a:r>
            <a:r>
              <a:rPr lang="en-US" sz="2400" b="1" baseline="-25000" dirty="0" err="1">
                <a:solidFill>
                  <a:srgbClr val="008000"/>
                </a:solidFill>
                <a:latin typeface="Times New Roman" pitchFamily="18" charset="0"/>
                <a:cs typeface="Times New Roman" pitchFamily="18" charset="0"/>
              </a:rPr>
              <a:t>y</a:t>
            </a:r>
            <a:r>
              <a:rPr lang="en-US" sz="2400" b="1" dirty="0">
                <a:solidFill>
                  <a:srgbClr val="008000"/>
                </a:solidFill>
                <a:latin typeface="Times New Roman" pitchFamily="18" charset="0"/>
                <a:cs typeface="Times New Roman" pitchFamily="18" charset="0"/>
              </a:rPr>
              <a:t>  = </a:t>
            </a:r>
            <a:r>
              <a:rPr lang="en-US" sz="2400" b="1" dirty="0" err="1">
                <a:solidFill>
                  <a:srgbClr val="008000"/>
                </a:solidFill>
                <a:latin typeface="Times New Roman" pitchFamily="18" charset="0"/>
                <a:cs typeface="Times New Roman" pitchFamily="18" charset="0"/>
              </a:rPr>
              <a:t>r</a:t>
            </a:r>
            <a:r>
              <a:rPr lang="en-US" sz="2400" b="1" baseline="-25000" dirty="0" err="1">
                <a:solidFill>
                  <a:srgbClr val="008000"/>
                </a:solidFill>
                <a:latin typeface="Times New Roman" pitchFamily="18" charset="0"/>
                <a:cs typeface="Times New Roman" pitchFamily="18" charset="0"/>
              </a:rPr>
              <a:t>y</a:t>
            </a:r>
            <a:r>
              <a:rPr lang="en-US" sz="2400" b="1" baseline="-25000" dirty="0">
                <a:solidFill>
                  <a:srgbClr val="008000"/>
                </a:solidFill>
                <a:latin typeface="Times New Roman" pitchFamily="18" charset="0"/>
                <a:cs typeface="Times New Roman" pitchFamily="18" charset="0"/>
              </a:rPr>
              <a:t> </a:t>
            </a:r>
            <a:r>
              <a:rPr lang="en-US" sz="2400" b="1" dirty="0">
                <a:solidFill>
                  <a:srgbClr val="008000"/>
                </a:solidFill>
                <a:latin typeface="Times New Roman" pitchFamily="18" charset="0"/>
                <a:cs typeface="Times New Roman" pitchFamily="18" charset="0"/>
              </a:rPr>
              <a:t>/2 + </a:t>
            </a:r>
            <a:r>
              <a:rPr lang="en-US" sz="2400" b="1" dirty="0" err="1">
                <a:solidFill>
                  <a:srgbClr val="008000"/>
                </a:solidFill>
                <a:latin typeface="Times New Roman" pitchFamily="18" charset="0"/>
                <a:cs typeface="Times New Roman" pitchFamily="18" charset="0"/>
              </a:rPr>
              <a:t>r</a:t>
            </a:r>
            <a:r>
              <a:rPr lang="en-US" sz="2400" b="1" baseline="-25000" dirty="0" err="1">
                <a:solidFill>
                  <a:srgbClr val="008000"/>
                </a:solidFill>
                <a:latin typeface="Times New Roman" pitchFamily="18" charset="0"/>
                <a:cs typeface="Times New Roman" pitchFamily="18" charset="0"/>
              </a:rPr>
              <a:t>a</a:t>
            </a:r>
            <a:r>
              <a:rPr lang="en-US" sz="2400" b="1" dirty="0">
                <a:solidFill>
                  <a:srgbClr val="008000"/>
                </a:solidFill>
                <a:latin typeface="Times New Roman" pitchFamily="18" charset="0"/>
                <a:cs typeface="Times New Roman" pitchFamily="18" charset="0"/>
              </a:rPr>
              <a:t> /2</a:t>
            </a:r>
          </a:p>
          <a:p>
            <a:pPr lvl="1">
              <a:spcBef>
                <a:spcPct val="20000"/>
              </a:spcBef>
              <a:buClr>
                <a:srgbClr val="CC00CC"/>
              </a:buClr>
              <a:buFont typeface="Monotype Sorts" pitchFamily="-32" charset="2"/>
              <a:buNone/>
            </a:pPr>
            <a:r>
              <a:rPr lang="en-US" sz="2400" b="1" dirty="0" err="1">
                <a:solidFill>
                  <a:srgbClr val="008000"/>
                </a:solidFill>
                <a:latin typeface="Times New Roman" pitchFamily="18" charset="0"/>
                <a:cs typeface="Times New Roman" pitchFamily="18" charset="0"/>
              </a:rPr>
              <a:t>r</a:t>
            </a:r>
            <a:r>
              <a:rPr lang="en-US" sz="2400" b="1" baseline="-25000" dirty="0" err="1">
                <a:solidFill>
                  <a:srgbClr val="008000"/>
                </a:solidFill>
                <a:latin typeface="Times New Roman" pitchFamily="18" charset="0"/>
                <a:cs typeface="Times New Roman" pitchFamily="18" charset="0"/>
              </a:rPr>
              <a:t>a</a:t>
            </a:r>
            <a:r>
              <a:rPr lang="en-US" sz="2400" b="1" dirty="0">
                <a:solidFill>
                  <a:srgbClr val="008000"/>
                </a:solidFill>
                <a:latin typeface="Times New Roman" pitchFamily="18" charset="0"/>
                <a:cs typeface="Times New Roman" pitchFamily="18" charset="0"/>
              </a:rPr>
              <a:t>  = </a:t>
            </a:r>
            <a:r>
              <a:rPr lang="en-US" sz="2400" b="1" dirty="0" err="1">
                <a:solidFill>
                  <a:srgbClr val="008000"/>
                </a:solidFill>
                <a:latin typeface="Times New Roman" pitchFamily="18" charset="0"/>
                <a:cs typeface="Times New Roman" pitchFamily="18" charset="0"/>
              </a:rPr>
              <a:t>r</a:t>
            </a:r>
            <a:r>
              <a:rPr lang="en-US" sz="2400" b="1" baseline="-25000" dirty="0" err="1">
                <a:solidFill>
                  <a:srgbClr val="008000"/>
                </a:solidFill>
                <a:latin typeface="Times New Roman" pitchFamily="18" charset="0"/>
                <a:cs typeface="Times New Roman" pitchFamily="18" charset="0"/>
              </a:rPr>
              <a:t>y</a:t>
            </a:r>
            <a:r>
              <a:rPr lang="en-US" sz="2400" b="1" baseline="-25000" dirty="0">
                <a:solidFill>
                  <a:srgbClr val="008000"/>
                </a:solidFill>
                <a:latin typeface="Times New Roman" pitchFamily="18" charset="0"/>
                <a:cs typeface="Times New Roman" pitchFamily="18" charset="0"/>
              </a:rPr>
              <a:t> </a:t>
            </a:r>
            <a:r>
              <a:rPr lang="en-US" sz="2400" b="1" dirty="0">
                <a:solidFill>
                  <a:srgbClr val="008000"/>
                </a:solidFill>
                <a:latin typeface="Times New Roman" pitchFamily="18" charset="0"/>
                <a:cs typeface="Times New Roman" pitchFamily="18" charset="0"/>
              </a:rPr>
              <a:t>/2 + </a:t>
            </a:r>
            <a:r>
              <a:rPr lang="en-US" sz="2400" b="1" dirty="0" err="1">
                <a:solidFill>
                  <a:srgbClr val="008000"/>
                </a:solidFill>
                <a:latin typeface="Times New Roman" pitchFamily="18" charset="0"/>
                <a:cs typeface="Times New Roman" pitchFamily="18" charset="0"/>
              </a:rPr>
              <a:t>r</a:t>
            </a:r>
            <a:r>
              <a:rPr lang="en-US" sz="2400" b="1" baseline="-25000" dirty="0" err="1">
                <a:solidFill>
                  <a:srgbClr val="008000"/>
                </a:solidFill>
                <a:latin typeface="Times New Roman" pitchFamily="18" charset="0"/>
                <a:cs typeface="Times New Roman" pitchFamily="18" charset="0"/>
              </a:rPr>
              <a:t>m</a:t>
            </a:r>
            <a:endParaRPr lang="en-US" sz="2400" b="1" baseline="-25000" dirty="0">
              <a:solidFill>
                <a:srgbClr val="008000"/>
              </a:solidFill>
              <a:latin typeface="Times New Roman" pitchFamily="18" charset="0"/>
              <a:cs typeface="Times New Roman" pitchFamily="18" charset="0"/>
            </a:endParaRPr>
          </a:p>
          <a:p>
            <a:pPr lvl="1">
              <a:spcBef>
                <a:spcPct val="20000"/>
              </a:spcBef>
              <a:buClr>
                <a:srgbClr val="CC00CC"/>
              </a:buClr>
              <a:buFont typeface="Monotype Sorts" pitchFamily="-32" charset="2"/>
              <a:buNone/>
            </a:pPr>
            <a:r>
              <a:rPr lang="en-US" sz="2400" b="1" dirty="0" err="1">
                <a:solidFill>
                  <a:srgbClr val="008000"/>
                </a:solidFill>
                <a:latin typeface="Times New Roman" pitchFamily="18" charset="0"/>
                <a:cs typeface="Times New Roman" pitchFamily="18" charset="0"/>
              </a:rPr>
              <a:t>r</a:t>
            </a:r>
            <a:r>
              <a:rPr lang="en-US" sz="2400" b="1" baseline="-25000" dirty="0" err="1">
                <a:solidFill>
                  <a:srgbClr val="008000"/>
                </a:solidFill>
                <a:latin typeface="Times New Roman" pitchFamily="18" charset="0"/>
                <a:cs typeface="Times New Roman" pitchFamily="18" charset="0"/>
              </a:rPr>
              <a:t>m</a:t>
            </a:r>
            <a:r>
              <a:rPr lang="en-US" sz="2400" b="1" dirty="0">
                <a:solidFill>
                  <a:srgbClr val="008000"/>
                </a:solidFill>
                <a:latin typeface="Times New Roman" pitchFamily="18" charset="0"/>
                <a:cs typeface="Times New Roman" pitchFamily="18" charset="0"/>
              </a:rPr>
              <a:t> = </a:t>
            </a:r>
            <a:r>
              <a:rPr lang="en-US" sz="2400" b="1" dirty="0" err="1">
                <a:solidFill>
                  <a:srgbClr val="008000"/>
                </a:solidFill>
                <a:latin typeface="Times New Roman" pitchFamily="18" charset="0"/>
                <a:cs typeface="Times New Roman" pitchFamily="18" charset="0"/>
              </a:rPr>
              <a:t>r</a:t>
            </a:r>
            <a:r>
              <a:rPr lang="en-US" sz="2400" b="1" baseline="-25000" dirty="0" err="1">
                <a:solidFill>
                  <a:srgbClr val="008000"/>
                </a:solidFill>
                <a:latin typeface="Times New Roman" pitchFamily="18" charset="0"/>
                <a:cs typeface="Times New Roman" pitchFamily="18" charset="0"/>
              </a:rPr>
              <a:t>a</a:t>
            </a:r>
            <a:r>
              <a:rPr lang="en-US" sz="2400" b="1" dirty="0">
                <a:solidFill>
                  <a:srgbClr val="008000"/>
                </a:solidFill>
                <a:latin typeface="Times New Roman" pitchFamily="18" charset="0"/>
                <a:cs typeface="Times New Roman" pitchFamily="18" charset="0"/>
              </a:rPr>
              <a:t> /2</a:t>
            </a:r>
          </a:p>
        </p:txBody>
      </p:sp>
    </p:spTree>
    <p:extLst>
      <p:ext uri="{BB962C8B-B14F-4D97-AF65-F5344CB8AC3E}">
        <p14:creationId xmlns:p14="http://schemas.microsoft.com/office/powerpoint/2010/main" val="264577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fontAlgn="auto">
              <a:spcAft>
                <a:spcPts val="0"/>
              </a:spcAft>
              <a:defRPr/>
            </a:pPr>
            <a:r>
              <a:rPr lang="en-US" dirty="0">
                <a:solidFill>
                  <a:schemeClr val="accent1">
                    <a:satMod val="150000"/>
                  </a:schemeClr>
                </a:solidFill>
              </a:rPr>
              <a:t>Power Iteration Method</a:t>
            </a:r>
          </a:p>
        </p:txBody>
      </p:sp>
      <p:sp>
        <p:nvSpPr>
          <p:cNvPr id="21507" name="Rectangle 3"/>
          <p:cNvSpPr>
            <a:spLocks noGrp="1" noChangeArrowheads="1"/>
          </p:cNvSpPr>
          <p:nvPr>
            <p:ph type="body" idx="1"/>
          </p:nvPr>
        </p:nvSpPr>
        <p:spPr/>
        <p:txBody>
          <a:bodyPr/>
          <a:lstStyle/>
          <a:p>
            <a:r>
              <a:rPr lang="en-US" b="1" dirty="0">
                <a:solidFill>
                  <a:srgbClr val="0000FF"/>
                </a:solidFill>
              </a:rPr>
              <a:t>Given a web graph with </a:t>
            </a:r>
            <a:r>
              <a:rPr lang="en-US" b="1" i="1" dirty="0">
                <a:solidFill>
                  <a:srgbClr val="0000FF"/>
                </a:solidFill>
              </a:rPr>
              <a:t>n</a:t>
            </a:r>
            <a:r>
              <a:rPr lang="en-US" b="1" dirty="0">
                <a:solidFill>
                  <a:srgbClr val="0000FF"/>
                </a:solidFill>
              </a:rPr>
              <a:t> nodes, where the nodes are pages and edges are hyperlinks</a:t>
            </a:r>
          </a:p>
          <a:p>
            <a:r>
              <a:rPr lang="en-US" b="1" dirty="0">
                <a:solidFill>
                  <a:srgbClr val="008000"/>
                </a:solidFill>
              </a:rPr>
              <a:t>Power iteration: </a:t>
            </a:r>
            <a:r>
              <a:rPr lang="en-US" dirty="0"/>
              <a:t>a simple iterative scheme</a:t>
            </a:r>
          </a:p>
          <a:p>
            <a:pPr lvl="1"/>
            <a:r>
              <a:rPr lang="en-US" dirty="0"/>
              <a:t>Suppose there are </a:t>
            </a:r>
            <a:r>
              <a:rPr lang="en-US" i="1" dirty="0"/>
              <a:t>N</a:t>
            </a:r>
            <a:r>
              <a:rPr lang="en-US" dirty="0"/>
              <a:t> web pages</a:t>
            </a:r>
            <a:endParaRPr lang="en-US" dirty="0">
              <a:latin typeface="Times New Roman" pitchFamily="18" charset="0"/>
              <a:cs typeface="Times New Roman" pitchFamily="18" charset="0"/>
            </a:endParaRPr>
          </a:p>
          <a:p>
            <a:pPr lvl="1"/>
            <a:r>
              <a:rPr lang="en-US" dirty="0"/>
              <a:t>Initialize: </a:t>
            </a:r>
            <a:r>
              <a:rPr lang="en-US" b="1" dirty="0"/>
              <a:t>r</a:t>
            </a:r>
            <a:r>
              <a:rPr lang="en-US" baseline="30000" dirty="0"/>
              <a:t>(0)</a:t>
            </a:r>
            <a:r>
              <a:rPr lang="en-US" dirty="0"/>
              <a:t> = [1/N,….,1/N]</a:t>
            </a:r>
            <a:r>
              <a:rPr lang="en-US" baseline="30000" dirty="0"/>
              <a:t>T</a:t>
            </a:r>
            <a:endParaRPr lang="en-US" dirty="0"/>
          </a:p>
          <a:p>
            <a:pPr lvl="1"/>
            <a:r>
              <a:rPr lang="en-US" dirty="0"/>
              <a:t>Iterate: </a:t>
            </a:r>
            <a:r>
              <a:rPr lang="en-US" b="1" dirty="0"/>
              <a:t>r</a:t>
            </a:r>
            <a:r>
              <a:rPr lang="en-US" baseline="30000" dirty="0"/>
              <a:t>(t+1)</a:t>
            </a:r>
            <a:r>
              <a:rPr lang="en-US" dirty="0"/>
              <a:t> = </a:t>
            </a:r>
            <a:r>
              <a:rPr lang="en-US" b="1" dirty="0"/>
              <a:t>M </a:t>
            </a:r>
            <a:r>
              <a:rPr lang="en-US" dirty="0"/>
              <a:t>∙ </a:t>
            </a:r>
            <a:r>
              <a:rPr lang="en-US" b="1" dirty="0"/>
              <a:t>r</a:t>
            </a:r>
            <a:r>
              <a:rPr lang="en-US" baseline="30000" dirty="0"/>
              <a:t>(t)</a:t>
            </a:r>
          </a:p>
          <a:p>
            <a:pPr lvl="1"/>
            <a:r>
              <a:rPr lang="en-US" dirty="0"/>
              <a:t>Stop when |</a:t>
            </a:r>
            <a:r>
              <a:rPr lang="en-US" b="1" dirty="0"/>
              <a:t>r</a:t>
            </a:r>
            <a:r>
              <a:rPr lang="en-US" baseline="30000" dirty="0"/>
              <a:t>(t+1) </a:t>
            </a:r>
            <a:r>
              <a:rPr lang="en-US" dirty="0"/>
              <a:t>– </a:t>
            </a:r>
            <a:r>
              <a:rPr lang="en-US" b="1" dirty="0"/>
              <a:t>r</a:t>
            </a:r>
            <a:r>
              <a:rPr lang="en-US" baseline="30000" dirty="0"/>
              <a:t>(t)</a:t>
            </a:r>
            <a:r>
              <a:rPr lang="en-US" dirty="0"/>
              <a:t>|</a:t>
            </a:r>
            <a:r>
              <a:rPr lang="en-US" baseline="-25000" dirty="0"/>
              <a:t>1</a:t>
            </a:r>
            <a:r>
              <a:rPr lang="en-US" dirty="0"/>
              <a:t> &lt; </a:t>
            </a:r>
            <a:r>
              <a:rPr lang="en-US" dirty="0">
                <a:latin typeface="Symbol" pitchFamily="18" charset="2"/>
                <a:sym typeface="Symbol" pitchFamily="18" charset="2"/>
              </a:rPr>
              <a:t></a:t>
            </a:r>
          </a:p>
          <a:p>
            <a:pPr marL="768096" lvl="2" indent="0">
              <a:buNone/>
            </a:pPr>
            <a:endParaRPr lang="en-US" baseline="30000" dirty="0"/>
          </a:p>
        </p:txBody>
      </p:sp>
      <p:sp>
        <p:nvSpPr>
          <p:cNvPr id="5" name="Slide Number Placeholder 4"/>
          <p:cNvSpPr>
            <a:spLocks noGrp="1"/>
          </p:cNvSpPr>
          <p:nvPr>
            <p:ph type="sldNum" sz="quarter" idx="12"/>
          </p:nvPr>
        </p:nvSpPr>
        <p:spPr/>
        <p:txBody>
          <a:bodyPr/>
          <a:lstStyle/>
          <a:p>
            <a:pPr>
              <a:defRPr/>
            </a:pPr>
            <a:fld id="{F5311F5F-9F01-4FB0-97C4-F008FC58AFD4}" type="slidenum">
              <a:rPr lang="en-US"/>
              <a:pPr>
                <a:defRPr/>
              </a:pPr>
              <a:t>26</a:t>
            </a:fld>
            <a:endParaRPr lang="en-US"/>
          </a:p>
        </p:txBody>
      </p:sp>
      <p:sp>
        <p:nvSpPr>
          <p:cNvPr id="6" name="Footer Placeholder 5"/>
          <p:cNvSpPr>
            <a:spLocks noGrp="1"/>
          </p:cNvSpPr>
          <p:nvPr>
            <p:ph type="ftr" sz="quarter" idx="11"/>
          </p:nvPr>
        </p:nvSpPr>
        <p:spPr/>
        <p:txBody>
          <a:bodyPr/>
          <a:lstStyle/>
          <a:p>
            <a:pPr>
              <a:defRPr/>
            </a:pPr>
            <a:r>
              <a:rPr lang="nn-NO"/>
              <a:t>J. Leskovec, A. Rajaraman, J. Ullman: Mining of Massive Datasets, http://www.mmds.org</a:t>
            </a: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406311052"/>
              </p:ext>
            </p:extLst>
          </p:nvPr>
        </p:nvGraphicFramePr>
        <p:xfrm>
          <a:off x="6934200" y="3200400"/>
          <a:ext cx="1943216" cy="1027412"/>
        </p:xfrm>
        <a:graphic>
          <a:graphicData uri="http://schemas.openxmlformats.org/presentationml/2006/ole">
            <mc:AlternateContent xmlns:mc="http://schemas.openxmlformats.org/markup-compatibility/2006">
              <mc:Choice xmlns:v="urn:schemas-microsoft-com:vml" Requires="v">
                <p:oleObj spid="_x0000_s4097" name="Equation" r:id="rId4" imgW="888840" imgH="469800" progId="Equation.3">
                  <p:embed/>
                </p:oleObj>
              </mc:Choice>
              <mc:Fallback>
                <p:oleObj name="Equation" r:id="rId4" imgW="888840" imgH="469800" progId="Equation.3">
                  <p:embed/>
                  <p:pic>
                    <p:nvPicPr>
                      <p:cNvPr id="0" name=""/>
                      <p:cNvPicPr>
                        <a:picLocks noChangeAspect="1" noChangeArrowheads="1"/>
                      </p:cNvPicPr>
                      <p:nvPr/>
                    </p:nvPicPr>
                    <p:blipFill>
                      <a:blip r:embed="rId5"/>
                      <a:srcRect/>
                      <a:stretch>
                        <a:fillRect/>
                      </a:stretch>
                    </p:blipFill>
                    <p:spPr bwMode="auto">
                      <a:xfrm>
                        <a:off x="6934200" y="3200400"/>
                        <a:ext cx="1943216" cy="1027412"/>
                      </a:xfrm>
                      <a:prstGeom prst="rect">
                        <a:avLst/>
                      </a:prstGeom>
                      <a:noFill/>
                      <a:ln>
                        <a:noFill/>
                      </a:ln>
                    </p:spPr>
                  </p:pic>
                </p:oleObj>
              </mc:Fallback>
            </mc:AlternateContent>
          </a:graphicData>
        </a:graphic>
      </p:graphicFrame>
      <p:sp>
        <p:nvSpPr>
          <p:cNvPr id="8" name="TextBox 7"/>
          <p:cNvSpPr txBox="1"/>
          <p:nvPr/>
        </p:nvSpPr>
        <p:spPr>
          <a:xfrm>
            <a:off x="6309570" y="4191000"/>
            <a:ext cx="2834430"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d</a:t>
            </a:r>
            <a:r>
              <a:rPr lang="en-US" baseline="-25000" dirty="0">
                <a:solidFill>
                  <a:srgbClr val="008000"/>
                </a:solidFill>
                <a:latin typeface="Arial" pitchFamily="34" charset="0"/>
                <a:cs typeface="Arial" pitchFamily="34" charset="0"/>
              </a:rPr>
              <a:t>i</a:t>
            </a:r>
            <a:r>
              <a:rPr lang="en-US" dirty="0">
                <a:solidFill>
                  <a:srgbClr val="008000"/>
                </a:solidFill>
                <a:latin typeface="Arial" pitchFamily="34" charset="0"/>
                <a:cs typeface="Arial" pitchFamily="34" charset="0"/>
              </a:rPr>
              <a:t> …. out-degree of node i</a:t>
            </a:r>
          </a:p>
        </p:txBody>
      </p:sp>
      <p:sp>
        <p:nvSpPr>
          <p:cNvPr id="9" name="Rectangle 8"/>
          <p:cNvSpPr/>
          <p:nvPr/>
        </p:nvSpPr>
        <p:spPr>
          <a:xfrm>
            <a:off x="533400" y="4953000"/>
            <a:ext cx="7010400" cy="707886"/>
          </a:xfrm>
          <a:prstGeom prst="rect">
            <a:avLst/>
          </a:prstGeom>
        </p:spPr>
        <p:txBody>
          <a:bodyPr wrap="square">
            <a:spAutoFit/>
          </a:bodyPr>
          <a:lstStyle/>
          <a:p>
            <a:pPr lvl="2"/>
            <a:r>
              <a:rPr lang="en-US" sz="2000" dirty="0">
                <a:solidFill>
                  <a:srgbClr val="008000"/>
                </a:solidFill>
                <a:latin typeface="Arial" pitchFamily="34" charset="0"/>
                <a:cs typeface="Arial" pitchFamily="34" charset="0"/>
              </a:rPr>
              <a:t>|</a:t>
            </a:r>
            <a:r>
              <a:rPr lang="en-US" sz="2000" b="1" dirty="0">
                <a:solidFill>
                  <a:srgbClr val="008000"/>
                </a:solidFill>
                <a:latin typeface="Arial" pitchFamily="34" charset="0"/>
                <a:cs typeface="Arial" pitchFamily="34" charset="0"/>
              </a:rPr>
              <a:t>x</a:t>
            </a:r>
            <a:r>
              <a:rPr lang="en-US" sz="2000" dirty="0">
                <a:solidFill>
                  <a:srgbClr val="008000"/>
                </a:solidFill>
                <a:latin typeface="Arial" pitchFamily="34" charset="0"/>
                <a:cs typeface="Arial" pitchFamily="34" charset="0"/>
              </a:rPr>
              <a:t>|</a:t>
            </a:r>
            <a:r>
              <a:rPr lang="en-US" sz="2000" baseline="-25000" dirty="0">
                <a:solidFill>
                  <a:srgbClr val="008000"/>
                </a:solidFill>
                <a:latin typeface="Arial" pitchFamily="34" charset="0"/>
                <a:cs typeface="Arial" pitchFamily="34" charset="0"/>
              </a:rPr>
              <a:t>1</a:t>
            </a:r>
            <a:r>
              <a:rPr lang="en-US" sz="2000" dirty="0">
                <a:solidFill>
                  <a:srgbClr val="008000"/>
                </a:solidFill>
                <a:latin typeface="Arial" pitchFamily="34" charset="0"/>
                <a:cs typeface="Arial" pitchFamily="34" charset="0"/>
              </a:rPr>
              <a:t> = </a:t>
            </a:r>
            <a:r>
              <a:rPr lang="en-US" sz="2000" dirty="0">
                <a:solidFill>
                  <a:srgbClr val="008000"/>
                </a:solidFill>
                <a:latin typeface="Arial" pitchFamily="34" charset="0"/>
                <a:cs typeface="Arial" pitchFamily="34" charset="0"/>
                <a:sym typeface="Symbol" pitchFamily="18" charset="2"/>
              </a:rPr>
              <a:t></a:t>
            </a:r>
            <a:r>
              <a:rPr lang="en-US" sz="2000" baseline="-25000" dirty="0">
                <a:solidFill>
                  <a:srgbClr val="008000"/>
                </a:solidFill>
                <a:latin typeface="Arial" pitchFamily="34" charset="0"/>
                <a:cs typeface="Arial" pitchFamily="34" charset="0"/>
              </a:rPr>
              <a:t>1≤i≤N</a:t>
            </a:r>
            <a:r>
              <a:rPr lang="en-US" sz="2000" dirty="0">
                <a:solidFill>
                  <a:srgbClr val="008000"/>
                </a:solidFill>
                <a:latin typeface="Arial" pitchFamily="34" charset="0"/>
                <a:cs typeface="Arial" pitchFamily="34" charset="0"/>
              </a:rPr>
              <a:t>|x</a:t>
            </a:r>
            <a:r>
              <a:rPr lang="en-US" sz="2000" baseline="-25000" dirty="0">
                <a:solidFill>
                  <a:srgbClr val="008000"/>
                </a:solidFill>
                <a:latin typeface="Arial" pitchFamily="34" charset="0"/>
                <a:cs typeface="Arial" pitchFamily="34" charset="0"/>
              </a:rPr>
              <a:t>i</a:t>
            </a:r>
            <a:r>
              <a:rPr lang="en-US" sz="2000" dirty="0">
                <a:solidFill>
                  <a:srgbClr val="008000"/>
                </a:solidFill>
                <a:latin typeface="Arial" pitchFamily="34" charset="0"/>
                <a:cs typeface="Arial" pitchFamily="34" charset="0"/>
              </a:rPr>
              <a:t>| is the </a:t>
            </a:r>
            <a:r>
              <a:rPr lang="en-US" sz="2000" b="1" dirty="0">
                <a:solidFill>
                  <a:srgbClr val="008000"/>
                </a:solidFill>
                <a:latin typeface="Arial" pitchFamily="34" charset="0"/>
                <a:cs typeface="Arial" pitchFamily="34" charset="0"/>
              </a:rPr>
              <a:t>L</a:t>
            </a:r>
            <a:r>
              <a:rPr lang="en-US" sz="2000" b="1" baseline="-5000" dirty="0">
                <a:solidFill>
                  <a:srgbClr val="008000"/>
                </a:solidFill>
                <a:latin typeface="Arial" pitchFamily="34" charset="0"/>
                <a:cs typeface="Arial" pitchFamily="34" charset="0"/>
              </a:rPr>
              <a:t>1</a:t>
            </a:r>
            <a:r>
              <a:rPr lang="en-US" sz="2000" dirty="0">
                <a:solidFill>
                  <a:srgbClr val="008000"/>
                </a:solidFill>
                <a:latin typeface="Arial" pitchFamily="34" charset="0"/>
                <a:cs typeface="Arial" pitchFamily="34" charset="0"/>
              </a:rPr>
              <a:t> norm </a:t>
            </a:r>
          </a:p>
          <a:p>
            <a:pPr lvl="2"/>
            <a:r>
              <a:rPr lang="en-US" sz="2000" dirty="0">
                <a:solidFill>
                  <a:srgbClr val="008000"/>
                </a:solidFill>
                <a:latin typeface="Arial" pitchFamily="34" charset="0"/>
                <a:cs typeface="Arial" pitchFamily="34" charset="0"/>
              </a:rPr>
              <a:t>Can use any other vector norm, e.g., Euclidean</a:t>
            </a:r>
          </a:p>
        </p:txBody>
      </p:sp>
    </p:spTree>
    <p:extLst>
      <p:ext uri="{BB962C8B-B14F-4D97-AF65-F5344CB8AC3E}">
        <p14:creationId xmlns:p14="http://schemas.microsoft.com/office/powerpoint/2010/main" val="3962121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PageRank</a:t>
            </a:r>
            <a:r>
              <a:rPr lang="en-US" dirty="0"/>
              <a:t>: How to solve?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b="1" dirty="0">
                    <a:solidFill>
                      <a:srgbClr val="008000"/>
                    </a:solidFill>
                  </a:rPr>
                  <a:t>Power Iteration:</a:t>
                </a:r>
              </a:p>
              <a:p>
                <a:pPr lvl="1"/>
                <a:r>
                  <a:rPr lang="en-US" dirty="0"/>
                  <a:t>Set </a:t>
                </a:r>
                <a14:m>
                  <m:oMath xmlns:m="http://schemas.openxmlformats.org/officeDocument/2006/math">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𝑟</m:t>
                        </m:r>
                      </m:e>
                      <m:sub>
                        <m:r>
                          <a:rPr lang="en-US" i="1">
                            <a:latin typeface="Cambria Math"/>
                            <a:cs typeface="Times New Roman" pitchFamily="18" charset="0"/>
                          </a:rPr>
                          <m:t>𝑗</m:t>
                        </m:r>
                      </m:sub>
                    </m:sSub>
                    <m:r>
                      <a:rPr lang="en-US" i="1">
                        <a:latin typeface="Cambria Math"/>
                        <a:cs typeface="Times New Roman" pitchFamily="18" charset="0"/>
                      </a:rPr>
                      <m:t>=</m:t>
                    </m:r>
                    <m:r>
                      <a:rPr lang="en-US" b="0" i="1" smtClean="0">
                        <a:latin typeface="Cambria Math"/>
                        <a:cs typeface="Times New Roman" pitchFamily="18" charset="0"/>
                      </a:rPr>
                      <m:t>1</m:t>
                    </m:r>
                  </m:oMath>
                </a14:m>
                <a:r>
                  <a:rPr lang="en-US" i="1" dirty="0">
                    <a:latin typeface="Times New Roman" pitchFamily="18" charset="0"/>
                    <a:cs typeface="Times New Roman" pitchFamily="18" charset="0"/>
                  </a:rPr>
                  <a:t>/N</a:t>
                </a:r>
              </a:p>
              <a:p>
                <a:pPr lvl="1"/>
                <a:r>
                  <a:rPr lang="en-US" b="1" dirty="0">
                    <a:cs typeface="Times New Roman" pitchFamily="18" charset="0"/>
                  </a:rPr>
                  <a:t>1:</a:t>
                </a:r>
                <a:r>
                  <a:rPr lang="en-US" b="0" dirty="0">
                    <a:cs typeface="Times New Roman" pitchFamily="18" charset="0"/>
                  </a:rPr>
                  <a:t> </a:t>
                </a:r>
                <a14:m>
                  <m:oMath xmlns:m="http://schemas.openxmlformats.org/officeDocument/2006/math">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𝑟</m:t>
                        </m:r>
                        <m:r>
                          <a:rPr lang="en-US" b="0" i="1" smtClean="0">
                            <a:latin typeface="Cambria Math"/>
                            <a:cs typeface="Times New Roman" pitchFamily="18" charset="0"/>
                          </a:rPr>
                          <m:t>′</m:t>
                        </m:r>
                      </m:e>
                      <m:sub>
                        <m:r>
                          <a:rPr lang="en-US" b="0" i="1" smtClean="0">
                            <a:latin typeface="Cambria Math"/>
                            <a:cs typeface="Times New Roman" pitchFamily="18" charset="0"/>
                          </a:rPr>
                          <m:t>𝑗</m:t>
                        </m:r>
                      </m:sub>
                    </m:sSub>
                    <m:r>
                      <a:rPr lang="en-US" b="0" i="1" smtClean="0">
                        <a:latin typeface="Cambria Math"/>
                        <a:cs typeface="Times New Roman" pitchFamily="18" charset="0"/>
                      </a:rPr>
                      <m:t>=</m:t>
                    </m:r>
                    <m:nary>
                      <m:naryPr>
                        <m:chr m:val="∑"/>
                        <m:supHide m:val="on"/>
                        <m:ctrlPr>
                          <a:rPr lang="en-US" b="0" i="1" smtClean="0">
                            <a:latin typeface="Cambria Math" panose="02040503050406030204" pitchFamily="18" charset="0"/>
                            <a:cs typeface="Times New Roman" pitchFamily="18" charset="0"/>
                          </a:rPr>
                        </m:ctrlPr>
                      </m:naryPr>
                      <m:sub>
                        <m:r>
                          <m:rPr>
                            <m:brk m:alnAt="7"/>
                          </m:rPr>
                          <a:rPr lang="en-US" b="0" i="1" smtClean="0">
                            <a:latin typeface="Cambria Math"/>
                            <a:cs typeface="Times New Roman" pitchFamily="18" charset="0"/>
                          </a:rPr>
                          <m:t>𝑖</m:t>
                        </m:r>
                        <m:r>
                          <a:rPr lang="en-US" b="0" i="1" smtClean="0">
                            <a:latin typeface="Cambria Math"/>
                            <a:cs typeface="Times New Roman" pitchFamily="18" charset="0"/>
                          </a:rPr>
                          <m:t>→</m:t>
                        </m:r>
                        <m:r>
                          <a:rPr lang="en-US" b="0" i="1" smtClean="0">
                            <a:latin typeface="Cambria Math"/>
                            <a:cs typeface="Times New Roman" pitchFamily="18" charset="0"/>
                          </a:rPr>
                          <m:t>𝑗</m:t>
                        </m:r>
                      </m:sub>
                      <m:sup/>
                      <m:e>
                        <m:f>
                          <m:fPr>
                            <m:ctrlPr>
                              <a:rPr lang="en-US" b="0" i="1" smtClean="0">
                                <a:latin typeface="Cambria Math" panose="02040503050406030204" pitchFamily="18" charset="0"/>
                                <a:cs typeface="Times New Roman" pitchFamily="18" charset="0"/>
                              </a:rPr>
                            </m:ctrlPr>
                          </m:fPr>
                          <m:num>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𝑟</m:t>
                                </m:r>
                              </m:e>
                              <m:sub>
                                <m:r>
                                  <a:rPr lang="en-US" b="0" i="1" smtClean="0">
                                    <a:latin typeface="Cambria Math"/>
                                    <a:cs typeface="Times New Roman" pitchFamily="18" charset="0"/>
                                  </a:rPr>
                                  <m:t>𝑖</m:t>
                                </m:r>
                              </m:sub>
                            </m:sSub>
                          </m:num>
                          <m:den>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𝑑</m:t>
                                </m:r>
                              </m:e>
                              <m:sub>
                                <m:r>
                                  <a:rPr lang="en-US" b="0" i="1" smtClean="0">
                                    <a:latin typeface="Cambria Math"/>
                                    <a:cs typeface="Times New Roman" pitchFamily="18" charset="0"/>
                                  </a:rPr>
                                  <m:t>𝑖</m:t>
                                </m:r>
                              </m:sub>
                            </m:sSub>
                          </m:den>
                        </m:f>
                      </m:e>
                    </m:nary>
                  </m:oMath>
                </a14:m>
                <a:endParaRPr lang="en-US" i="1" dirty="0">
                  <a:latin typeface="Times New Roman" pitchFamily="18" charset="0"/>
                  <a:cs typeface="Times New Roman" pitchFamily="18" charset="0"/>
                </a:endParaRPr>
              </a:p>
              <a:p>
                <a:pPr lvl="1"/>
                <a:r>
                  <a:rPr lang="en-US" b="1" dirty="0"/>
                  <a:t>2:</a:t>
                </a:r>
                <a14:m>
                  <m:oMath xmlns:m="http://schemas.openxmlformats.org/officeDocument/2006/math">
                    <m:r>
                      <a:rPr lang="en-US" b="0" i="1" smtClean="0">
                        <a:latin typeface="Cambria Math"/>
                      </a:rPr>
                      <m:t> </m:t>
                    </m:r>
                    <m:r>
                      <a:rPr lang="en-US" b="0" i="1" smtClean="0">
                        <a:latin typeface="Cambria Math"/>
                      </a:rPr>
                      <m:t>𝑟</m:t>
                    </m:r>
                    <m:r>
                      <a:rPr lang="en-US" b="0" i="1" smtClean="0">
                        <a:latin typeface="Cambria Math"/>
                      </a:rPr>
                      <m:t>=</m:t>
                    </m:r>
                    <m:r>
                      <a:rPr lang="en-US" b="0" i="1" smtClean="0">
                        <a:latin typeface="Cambria Math"/>
                      </a:rPr>
                      <m:t>𝑟</m:t>
                    </m:r>
                    <m:r>
                      <a:rPr lang="en-US" b="0" i="1" smtClean="0">
                        <a:latin typeface="Cambria Math"/>
                      </a:rPr>
                      <m:t>′</m:t>
                    </m:r>
                  </m:oMath>
                </a14:m>
                <a:endParaRPr lang="en-US" dirty="0"/>
              </a:p>
              <a:p>
                <a:pPr lvl="1"/>
                <a:r>
                  <a:rPr lang="en-US" dirty="0"/>
                  <a:t>Go to </a:t>
                </a:r>
                <a:r>
                  <a:rPr lang="en-US" b="1" dirty="0"/>
                  <a:t>1</a:t>
                </a:r>
              </a:p>
              <a:p>
                <a:r>
                  <a:rPr lang="en-US" b="1" dirty="0">
                    <a:solidFill>
                      <a:srgbClr val="0000FF"/>
                    </a:solidFill>
                  </a:rPr>
                  <a:t>Example:</a:t>
                </a:r>
              </a:p>
              <a:p>
                <a:pPr>
                  <a:buNone/>
                </a:pPr>
                <a:r>
                  <a:rPr lang="en-US" dirty="0"/>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y</a:t>
                </a:r>
                <a:r>
                  <a:rPr lang="en-US" sz="2400" dirty="0">
                    <a:latin typeface="Times New Roman" pitchFamily="18" charset="0"/>
                    <a:cs typeface="Times New Roman" pitchFamily="18" charset="0"/>
                  </a:rPr>
                  <a:t>		1/3	1/3	5/12	9/24		6/15</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a</a:t>
                </a:r>
                <a:r>
                  <a:rPr lang="en-US" sz="2400" dirty="0">
                    <a:latin typeface="Times New Roman" pitchFamily="18" charset="0"/>
                    <a:cs typeface="Times New Roman" pitchFamily="18" charset="0"/>
                  </a:rPr>
                  <a:t>	=	1/3	3/6	1/3	11/24	…	6/15</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m</a:t>
                </a:r>
                <a:r>
                  <a:rPr lang="en-US" sz="2400" dirty="0">
                    <a:latin typeface="Times New Roman" pitchFamily="18" charset="0"/>
                    <a:cs typeface="Times New Roman" pitchFamily="18" charset="0"/>
                  </a:rPr>
                  <a:t>		1/3	1/6	3/12	1/6		3/15</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725"/>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grpSp>
        <p:nvGrpSpPr>
          <p:cNvPr id="9" name="Group 20"/>
          <p:cNvGrpSpPr/>
          <p:nvPr/>
        </p:nvGrpSpPr>
        <p:grpSpPr>
          <a:xfrm>
            <a:off x="4884680" y="1434834"/>
            <a:ext cx="1752600" cy="1371600"/>
            <a:chOff x="5715000" y="1828800"/>
            <a:chExt cx="1752600" cy="1371600"/>
          </a:xfrm>
        </p:grpSpPr>
        <p:cxnSp>
          <p:nvCxnSpPr>
            <p:cNvPr id="10" name="Straight Arrow Connector 9"/>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037509" y="2801691"/>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flipV="1">
              <a:off x="6139113" y="2981042"/>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8" name="Curved Connector 17"/>
            <p:cNvCxnSpPr>
              <a:stCxn id="6" idx="6"/>
              <a:endCxn id="6"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6" name="Oval 5"/>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y</a:t>
              </a:r>
            </a:p>
          </p:txBody>
        </p:sp>
        <p:sp>
          <p:nvSpPr>
            <p:cNvPr id="7" name="Oval 6"/>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a</a:t>
              </a:r>
            </a:p>
          </p:txBody>
        </p:sp>
        <p:sp>
          <p:nvSpPr>
            <p:cNvPr id="8" name="Oval 7"/>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m</a:t>
              </a:r>
            </a:p>
          </p:txBody>
        </p:sp>
      </p:grpSp>
      <p:graphicFrame>
        <p:nvGraphicFramePr>
          <p:cNvPr id="20" name="Table 19"/>
          <p:cNvGraphicFramePr>
            <a:graphicFrameLocks noGrp="1"/>
          </p:cNvGraphicFramePr>
          <p:nvPr>
            <p:extLst>
              <p:ext uri="{D42A27DB-BD31-4B8C-83A1-F6EECF244321}">
                <p14:modId xmlns:p14="http://schemas.microsoft.com/office/powerpoint/2010/main" val="1148594121"/>
              </p:ext>
            </p:extLst>
          </p:nvPr>
        </p:nvGraphicFramePr>
        <p:xfrm>
          <a:off x="6632961" y="1304305"/>
          <a:ext cx="2438400" cy="147828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52400">
                <a:tc>
                  <a:txBody>
                    <a:bodyPr/>
                    <a:lstStyle/>
                    <a:p>
                      <a:pPr algn="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y</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a</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Times New Roman" pitchFamily="18" charset="0"/>
                          <a:cs typeface="Times New Roman" pitchFamily="18" charset="0"/>
                        </a:rPr>
                        <a:t>y</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Times New Roman" pitchFamily="18" charset="0"/>
                          <a:cs typeface="Times New Roman" pitchFamily="18" charset="0"/>
                        </a:rPr>
                        <a:t>a</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dirty="0">
                          <a:latin typeface="Times New Roman" pitchFamily="18" charset="0"/>
                          <a:cs typeface="Times New Roman" pitchFamily="18" charset="0"/>
                        </a:rPr>
                        <a:t>m</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2" name="Slide Number Placeholder 21"/>
          <p:cNvSpPr>
            <a:spLocks noGrp="1"/>
          </p:cNvSpPr>
          <p:nvPr>
            <p:ph type="sldNum" sz="quarter" idx="12"/>
          </p:nvPr>
        </p:nvSpPr>
        <p:spPr/>
        <p:txBody>
          <a:bodyPr/>
          <a:lstStyle/>
          <a:p>
            <a:fld id="{19B12225-5612-419B-A8D5-4B8EEE4C217E}" type="slidenum">
              <a:rPr lang="en-US" smtClean="0"/>
              <a:pPr/>
              <a:t>27</a:t>
            </a:fld>
            <a:endParaRPr lang="en-US"/>
          </a:p>
        </p:txBody>
      </p:sp>
      <p:sp>
        <p:nvSpPr>
          <p:cNvPr id="11" name="Double Bracket 10"/>
          <p:cNvSpPr/>
          <p:nvPr/>
        </p:nvSpPr>
        <p:spPr>
          <a:xfrm>
            <a:off x="829733" y="4825140"/>
            <a:ext cx="457200" cy="1143000"/>
          </a:xfrm>
          <a:prstGeom prst="bracketPair">
            <a:avLst>
              <a:gd name="adj" fmla="val 16667"/>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TextBox 12"/>
          <p:cNvSpPr txBox="1"/>
          <p:nvPr/>
        </p:nvSpPr>
        <p:spPr>
          <a:xfrm>
            <a:off x="2286000" y="5976604"/>
            <a:ext cx="2082621"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Iteration 0, 1, 2, …</a:t>
            </a:r>
          </a:p>
        </p:txBody>
      </p:sp>
      <p:sp>
        <p:nvSpPr>
          <p:cNvPr id="23" name="Rectangle 22"/>
          <p:cNvSpPr/>
          <p:nvPr/>
        </p:nvSpPr>
        <p:spPr>
          <a:xfrm>
            <a:off x="6553200" y="3052227"/>
            <a:ext cx="2514600" cy="1138773"/>
          </a:xfrm>
          <a:prstGeom prst="rect">
            <a:avLst/>
          </a:prstGeom>
          <a:noFill/>
        </p:spPr>
        <p:txBody>
          <a:bodyPr wrap="square">
            <a:spAutoFit/>
          </a:bodyPr>
          <a:lstStyle/>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endParaRPr lang="en-US" sz="2000" b="1" baseline="-25000" dirty="0">
              <a:solidFill>
                <a:srgbClr val="008000"/>
              </a:solidFill>
              <a:latin typeface="Times New Roman" pitchFamily="18" charset="0"/>
              <a:cs typeface="Times New Roman" pitchFamily="18" charset="0"/>
            </a:endParaRP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p:txBody>
      </p:sp>
      <p:sp>
        <p:nvSpPr>
          <p:cNvPr id="15" name="Rectangle 14"/>
          <p:cNvSpPr/>
          <p:nvPr/>
        </p:nvSpPr>
        <p:spPr>
          <a:xfrm>
            <a:off x="3200400" y="4800600"/>
            <a:ext cx="533400" cy="1167540"/>
          </a:xfrm>
          <a:prstGeom prst="rect">
            <a:avLst/>
          </a:prstGeom>
          <a:solidFill>
            <a:schemeClr val="bg1"/>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4" name="Rectangle 23"/>
          <p:cNvSpPr/>
          <p:nvPr/>
        </p:nvSpPr>
        <p:spPr>
          <a:xfrm>
            <a:off x="4038600" y="4800600"/>
            <a:ext cx="846080" cy="1167540"/>
          </a:xfrm>
          <a:prstGeom prst="rect">
            <a:avLst/>
          </a:prstGeom>
          <a:solidFill>
            <a:schemeClr val="bg1"/>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Rectangle 24"/>
          <p:cNvSpPr/>
          <p:nvPr/>
        </p:nvSpPr>
        <p:spPr>
          <a:xfrm>
            <a:off x="4974400" y="4812870"/>
            <a:ext cx="846080" cy="1167540"/>
          </a:xfrm>
          <a:prstGeom prst="rect">
            <a:avLst/>
          </a:prstGeom>
          <a:solidFill>
            <a:schemeClr val="bg1"/>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6" name="Rectangle 25"/>
          <p:cNvSpPr/>
          <p:nvPr/>
        </p:nvSpPr>
        <p:spPr>
          <a:xfrm>
            <a:off x="6019800" y="4729050"/>
            <a:ext cx="1608080" cy="1167540"/>
          </a:xfrm>
          <a:prstGeom prst="rect">
            <a:avLst/>
          </a:prstGeom>
          <a:solidFill>
            <a:schemeClr val="bg1"/>
          </a:solidFill>
          <a:ln w="38100">
            <a:no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0927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PageRank</a:t>
            </a:r>
            <a:r>
              <a:rPr lang="en-US" dirty="0"/>
              <a:t>: How to solve?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b="1" dirty="0">
                    <a:solidFill>
                      <a:srgbClr val="008000"/>
                    </a:solidFill>
                  </a:rPr>
                  <a:t>Power Iteration:</a:t>
                </a:r>
              </a:p>
              <a:p>
                <a:pPr lvl="1"/>
                <a:r>
                  <a:rPr lang="en-US" dirty="0"/>
                  <a:t>Set </a:t>
                </a:r>
                <a14:m>
                  <m:oMath xmlns:m="http://schemas.openxmlformats.org/officeDocument/2006/math">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𝑟</m:t>
                        </m:r>
                      </m:e>
                      <m:sub>
                        <m:r>
                          <a:rPr lang="en-US" i="1">
                            <a:latin typeface="Cambria Math"/>
                            <a:cs typeface="Times New Roman" pitchFamily="18" charset="0"/>
                          </a:rPr>
                          <m:t>𝑗</m:t>
                        </m:r>
                      </m:sub>
                    </m:sSub>
                    <m:r>
                      <a:rPr lang="en-US" i="1">
                        <a:latin typeface="Cambria Math"/>
                        <a:cs typeface="Times New Roman" pitchFamily="18" charset="0"/>
                      </a:rPr>
                      <m:t>=</m:t>
                    </m:r>
                    <m:r>
                      <a:rPr lang="en-US" b="0" i="1" smtClean="0">
                        <a:latin typeface="Cambria Math"/>
                        <a:cs typeface="Times New Roman" pitchFamily="18" charset="0"/>
                      </a:rPr>
                      <m:t>1</m:t>
                    </m:r>
                  </m:oMath>
                </a14:m>
                <a:r>
                  <a:rPr lang="en-US" i="1" dirty="0">
                    <a:latin typeface="Times New Roman" pitchFamily="18" charset="0"/>
                    <a:cs typeface="Times New Roman" pitchFamily="18" charset="0"/>
                  </a:rPr>
                  <a:t>/N</a:t>
                </a:r>
              </a:p>
              <a:p>
                <a:pPr lvl="1"/>
                <a:r>
                  <a:rPr lang="en-US" b="1" dirty="0">
                    <a:cs typeface="Times New Roman" pitchFamily="18" charset="0"/>
                  </a:rPr>
                  <a:t>1:</a:t>
                </a:r>
                <a:r>
                  <a:rPr lang="en-US" b="0" dirty="0">
                    <a:cs typeface="Times New Roman" pitchFamily="18" charset="0"/>
                  </a:rPr>
                  <a:t> </a:t>
                </a:r>
                <a14:m>
                  <m:oMath xmlns:m="http://schemas.openxmlformats.org/officeDocument/2006/math">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𝑟</m:t>
                        </m:r>
                        <m:r>
                          <a:rPr lang="en-US" b="0" i="1" smtClean="0">
                            <a:latin typeface="Cambria Math"/>
                            <a:cs typeface="Times New Roman" pitchFamily="18" charset="0"/>
                          </a:rPr>
                          <m:t>′</m:t>
                        </m:r>
                      </m:e>
                      <m:sub>
                        <m:r>
                          <a:rPr lang="en-US" b="0" i="1" smtClean="0">
                            <a:latin typeface="Cambria Math"/>
                            <a:cs typeface="Times New Roman" pitchFamily="18" charset="0"/>
                          </a:rPr>
                          <m:t>𝑗</m:t>
                        </m:r>
                      </m:sub>
                    </m:sSub>
                    <m:r>
                      <a:rPr lang="en-US" b="0" i="1" smtClean="0">
                        <a:latin typeface="Cambria Math"/>
                        <a:cs typeface="Times New Roman" pitchFamily="18" charset="0"/>
                      </a:rPr>
                      <m:t>=</m:t>
                    </m:r>
                    <m:nary>
                      <m:naryPr>
                        <m:chr m:val="∑"/>
                        <m:supHide m:val="on"/>
                        <m:ctrlPr>
                          <a:rPr lang="en-US" b="0" i="1" smtClean="0">
                            <a:latin typeface="Cambria Math" panose="02040503050406030204" pitchFamily="18" charset="0"/>
                            <a:cs typeface="Times New Roman" pitchFamily="18" charset="0"/>
                          </a:rPr>
                        </m:ctrlPr>
                      </m:naryPr>
                      <m:sub>
                        <m:r>
                          <m:rPr>
                            <m:brk m:alnAt="7"/>
                          </m:rPr>
                          <a:rPr lang="en-US" b="0" i="1" smtClean="0">
                            <a:latin typeface="Cambria Math"/>
                            <a:cs typeface="Times New Roman" pitchFamily="18" charset="0"/>
                          </a:rPr>
                          <m:t>𝑖</m:t>
                        </m:r>
                        <m:r>
                          <a:rPr lang="en-US" b="0" i="1" smtClean="0">
                            <a:latin typeface="Cambria Math"/>
                            <a:cs typeface="Times New Roman" pitchFamily="18" charset="0"/>
                          </a:rPr>
                          <m:t>→</m:t>
                        </m:r>
                        <m:r>
                          <a:rPr lang="en-US" b="0" i="1" smtClean="0">
                            <a:latin typeface="Cambria Math"/>
                            <a:cs typeface="Times New Roman" pitchFamily="18" charset="0"/>
                          </a:rPr>
                          <m:t>𝑗</m:t>
                        </m:r>
                      </m:sub>
                      <m:sup/>
                      <m:e>
                        <m:f>
                          <m:fPr>
                            <m:ctrlPr>
                              <a:rPr lang="en-US" b="0" i="1" smtClean="0">
                                <a:latin typeface="Cambria Math" panose="02040503050406030204" pitchFamily="18" charset="0"/>
                                <a:cs typeface="Times New Roman" pitchFamily="18" charset="0"/>
                              </a:rPr>
                            </m:ctrlPr>
                          </m:fPr>
                          <m:num>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𝑟</m:t>
                                </m:r>
                              </m:e>
                              <m:sub>
                                <m:r>
                                  <a:rPr lang="en-US" b="0" i="1" smtClean="0">
                                    <a:latin typeface="Cambria Math"/>
                                    <a:cs typeface="Times New Roman" pitchFamily="18" charset="0"/>
                                  </a:rPr>
                                  <m:t>𝑖</m:t>
                                </m:r>
                              </m:sub>
                            </m:sSub>
                          </m:num>
                          <m:den>
                            <m:sSub>
                              <m:sSubPr>
                                <m:ctrlPr>
                                  <a:rPr lang="en-US" b="0" i="1" smtClean="0">
                                    <a:latin typeface="Cambria Math" panose="02040503050406030204" pitchFamily="18" charset="0"/>
                                    <a:cs typeface="Times New Roman" pitchFamily="18" charset="0"/>
                                  </a:rPr>
                                </m:ctrlPr>
                              </m:sSubPr>
                              <m:e>
                                <m:r>
                                  <a:rPr lang="en-US" b="0" i="1" smtClean="0">
                                    <a:latin typeface="Cambria Math"/>
                                    <a:cs typeface="Times New Roman" pitchFamily="18" charset="0"/>
                                  </a:rPr>
                                  <m:t>𝑑</m:t>
                                </m:r>
                              </m:e>
                              <m:sub>
                                <m:r>
                                  <a:rPr lang="en-US" b="0" i="1" smtClean="0">
                                    <a:latin typeface="Cambria Math"/>
                                    <a:cs typeface="Times New Roman" pitchFamily="18" charset="0"/>
                                  </a:rPr>
                                  <m:t>𝑖</m:t>
                                </m:r>
                              </m:sub>
                            </m:sSub>
                          </m:den>
                        </m:f>
                      </m:e>
                    </m:nary>
                  </m:oMath>
                </a14:m>
                <a:endParaRPr lang="en-US" i="1" dirty="0">
                  <a:latin typeface="Times New Roman" pitchFamily="18" charset="0"/>
                  <a:cs typeface="Times New Roman" pitchFamily="18" charset="0"/>
                </a:endParaRPr>
              </a:p>
              <a:p>
                <a:pPr lvl="1"/>
                <a:r>
                  <a:rPr lang="en-US" b="1" dirty="0"/>
                  <a:t>2:</a:t>
                </a:r>
                <a14:m>
                  <m:oMath xmlns:m="http://schemas.openxmlformats.org/officeDocument/2006/math">
                    <m:r>
                      <a:rPr lang="en-US" b="0" i="1" smtClean="0">
                        <a:latin typeface="Cambria Math"/>
                      </a:rPr>
                      <m:t> </m:t>
                    </m:r>
                    <m:r>
                      <a:rPr lang="en-US" b="0" i="1" smtClean="0">
                        <a:latin typeface="Cambria Math"/>
                      </a:rPr>
                      <m:t>𝑟</m:t>
                    </m:r>
                    <m:r>
                      <a:rPr lang="en-US" b="0" i="1" smtClean="0">
                        <a:latin typeface="Cambria Math"/>
                      </a:rPr>
                      <m:t>=</m:t>
                    </m:r>
                    <m:r>
                      <a:rPr lang="en-US" b="0" i="1" smtClean="0">
                        <a:latin typeface="Cambria Math"/>
                      </a:rPr>
                      <m:t>𝑟</m:t>
                    </m:r>
                    <m:r>
                      <a:rPr lang="en-US" b="0" i="1" smtClean="0">
                        <a:latin typeface="Cambria Math"/>
                      </a:rPr>
                      <m:t>′</m:t>
                    </m:r>
                  </m:oMath>
                </a14:m>
                <a:endParaRPr lang="en-US" dirty="0"/>
              </a:p>
              <a:p>
                <a:pPr lvl="1"/>
                <a:r>
                  <a:rPr lang="en-US" dirty="0" err="1"/>
                  <a:t>Goto</a:t>
                </a:r>
                <a:r>
                  <a:rPr lang="en-US" dirty="0"/>
                  <a:t> </a:t>
                </a:r>
                <a:r>
                  <a:rPr lang="en-US" b="1" dirty="0"/>
                  <a:t>1</a:t>
                </a:r>
              </a:p>
              <a:p>
                <a:r>
                  <a:rPr lang="en-US" b="1" dirty="0">
                    <a:solidFill>
                      <a:srgbClr val="0000FF"/>
                    </a:solidFill>
                  </a:rPr>
                  <a:t>Example:</a:t>
                </a:r>
              </a:p>
              <a:p>
                <a:pPr>
                  <a:buNone/>
                </a:pPr>
                <a:r>
                  <a:rPr lang="en-US" dirty="0"/>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y</a:t>
                </a:r>
                <a:r>
                  <a:rPr lang="en-US" sz="2400" dirty="0">
                    <a:latin typeface="Times New Roman" pitchFamily="18" charset="0"/>
                    <a:cs typeface="Times New Roman" pitchFamily="18" charset="0"/>
                  </a:rPr>
                  <a:t>		1/3	</a:t>
                </a:r>
                <a:r>
                  <a:rPr lang="en-US" sz="2400" dirty="0">
                    <a:solidFill>
                      <a:srgbClr val="FF0000"/>
                    </a:solidFill>
                    <a:latin typeface="Times New Roman" pitchFamily="18" charset="0"/>
                    <a:cs typeface="Times New Roman" pitchFamily="18" charset="0"/>
                  </a:rPr>
                  <a:t>1/3</a:t>
                </a:r>
                <a:r>
                  <a:rPr lang="en-US" sz="2400" dirty="0">
                    <a:latin typeface="Times New Roman" pitchFamily="18" charset="0"/>
                    <a:cs typeface="Times New Roman" pitchFamily="18" charset="0"/>
                  </a:rPr>
                  <a:t>	5/12	9/24		6/15</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a</a:t>
                </a:r>
                <a:r>
                  <a:rPr lang="en-US" sz="2400" dirty="0">
                    <a:latin typeface="Times New Roman" pitchFamily="18" charset="0"/>
                    <a:cs typeface="Times New Roman" pitchFamily="18" charset="0"/>
                  </a:rPr>
                  <a:t>	=	1/3	3/6	1/3	11/24	…	6/15</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m</a:t>
                </a:r>
                <a:r>
                  <a:rPr lang="en-US" sz="2400" dirty="0">
                    <a:latin typeface="Times New Roman" pitchFamily="18" charset="0"/>
                    <a:cs typeface="Times New Roman" pitchFamily="18" charset="0"/>
                  </a:rPr>
                  <a:t>		1/3	1/6	3/12	1/6		3/15</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482"/>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grpSp>
        <p:nvGrpSpPr>
          <p:cNvPr id="9" name="Group 20"/>
          <p:cNvGrpSpPr/>
          <p:nvPr/>
        </p:nvGrpSpPr>
        <p:grpSpPr>
          <a:xfrm>
            <a:off x="4884680" y="1434834"/>
            <a:ext cx="1752600" cy="1371600"/>
            <a:chOff x="5715000" y="1828800"/>
            <a:chExt cx="1752600" cy="1371600"/>
          </a:xfrm>
        </p:grpSpPr>
        <p:cxnSp>
          <p:nvCxnSpPr>
            <p:cNvPr id="10" name="Straight Arrow Connector 9"/>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037509" y="2801691"/>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flipV="1">
              <a:off x="6139113" y="2981042"/>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8" name="Curved Connector 17"/>
            <p:cNvCxnSpPr>
              <a:stCxn id="6" idx="6"/>
              <a:endCxn id="6"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6" name="Oval 5"/>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y</a:t>
              </a:r>
            </a:p>
          </p:txBody>
        </p:sp>
        <p:sp>
          <p:nvSpPr>
            <p:cNvPr id="7" name="Oval 6"/>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a</a:t>
              </a:r>
            </a:p>
          </p:txBody>
        </p:sp>
        <p:sp>
          <p:nvSpPr>
            <p:cNvPr id="8" name="Oval 7"/>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m</a:t>
              </a:r>
            </a:p>
          </p:txBody>
        </p:sp>
      </p:grpSp>
      <p:graphicFrame>
        <p:nvGraphicFramePr>
          <p:cNvPr id="20" name="Table 19"/>
          <p:cNvGraphicFramePr>
            <a:graphicFrameLocks noGrp="1"/>
          </p:cNvGraphicFramePr>
          <p:nvPr>
            <p:extLst>
              <p:ext uri="{D42A27DB-BD31-4B8C-83A1-F6EECF244321}">
                <p14:modId xmlns:p14="http://schemas.microsoft.com/office/powerpoint/2010/main" val="3232368390"/>
              </p:ext>
            </p:extLst>
          </p:nvPr>
        </p:nvGraphicFramePr>
        <p:xfrm>
          <a:off x="6632961" y="1304305"/>
          <a:ext cx="2438400" cy="147828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52400">
                <a:tc>
                  <a:txBody>
                    <a:bodyPr/>
                    <a:lstStyle/>
                    <a:p>
                      <a:pPr algn="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y</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a</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Times New Roman" pitchFamily="18" charset="0"/>
                          <a:cs typeface="Times New Roman" pitchFamily="18" charset="0"/>
                        </a:rPr>
                        <a:t>y</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Times New Roman" pitchFamily="18" charset="0"/>
                          <a:cs typeface="Times New Roman" pitchFamily="18" charset="0"/>
                        </a:rPr>
                        <a:t>a</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dirty="0">
                          <a:latin typeface="Times New Roman" pitchFamily="18" charset="0"/>
                          <a:cs typeface="Times New Roman" pitchFamily="18" charset="0"/>
                        </a:rPr>
                        <a:t>m</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2" name="Slide Number Placeholder 21"/>
          <p:cNvSpPr>
            <a:spLocks noGrp="1"/>
          </p:cNvSpPr>
          <p:nvPr>
            <p:ph type="sldNum" sz="quarter" idx="12"/>
          </p:nvPr>
        </p:nvSpPr>
        <p:spPr/>
        <p:txBody>
          <a:bodyPr/>
          <a:lstStyle/>
          <a:p>
            <a:fld id="{19B12225-5612-419B-A8D5-4B8EEE4C217E}" type="slidenum">
              <a:rPr lang="en-US" smtClean="0"/>
              <a:pPr/>
              <a:t>28</a:t>
            </a:fld>
            <a:endParaRPr lang="en-US"/>
          </a:p>
        </p:txBody>
      </p:sp>
      <p:sp>
        <p:nvSpPr>
          <p:cNvPr id="11" name="Double Bracket 10"/>
          <p:cNvSpPr/>
          <p:nvPr/>
        </p:nvSpPr>
        <p:spPr>
          <a:xfrm>
            <a:off x="829733" y="4825140"/>
            <a:ext cx="457200" cy="1143000"/>
          </a:xfrm>
          <a:prstGeom prst="bracketPair">
            <a:avLst>
              <a:gd name="adj" fmla="val 16667"/>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TextBox 12"/>
          <p:cNvSpPr txBox="1"/>
          <p:nvPr/>
        </p:nvSpPr>
        <p:spPr>
          <a:xfrm>
            <a:off x="2286000" y="5976604"/>
            <a:ext cx="2082621"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Iteration 0, 1, 2, …</a:t>
            </a:r>
          </a:p>
        </p:txBody>
      </p:sp>
      <p:sp>
        <p:nvSpPr>
          <p:cNvPr id="23" name="Rectangle 22"/>
          <p:cNvSpPr/>
          <p:nvPr/>
        </p:nvSpPr>
        <p:spPr>
          <a:xfrm>
            <a:off x="6553200" y="3052227"/>
            <a:ext cx="2514600" cy="1138773"/>
          </a:xfrm>
          <a:prstGeom prst="rect">
            <a:avLst/>
          </a:prstGeom>
          <a:noFill/>
        </p:spPr>
        <p:txBody>
          <a:bodyPr wrap="square">
            <a:spAutoFit/>
          </a:bodyPr>
          <a:lstStyle/>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endParaRPr lang="en-US" sz="2000" b="1" baseline="-25000" dirty="0">
              <a:solidFill>
                <a:srgbClr val="008000"/>
              </a:solidFill>
              <a:latin typeface="Times New Roman" pitchFamily="18" charset="0"/>
              <a:cs typeface="Times New Roman" pitchFamily="18" charset="0"/>
            </a:endParaRP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p:txBody>
      </p:sp>
      <p:sp>
        <p:nvSpPr>
          <p:cNvPr id="4" name="Rectangle 3">
            <a:extLst>
              <a:ext uri="{FF2B5EF4-FFF2-40B4-BE49-F238E27FC236}">
                <a16:creationId xmlns:a16="http://schemas.microsoft.com/office/drawing/2014/main" id="{D5C142C6-7F72-C14F-912F-A5A37C10B96B}"/>
              </a:ext>
            </a:extLst>
          </p:cNvPr>
          <p:cNvSpPr/>
          <p:nvPr/>
        </p:nvSpPr>
        <p:spPr>
          <a:xfrm>
            <a:off x="2133600" y="4724400"/>
            <a:ext cx="762000" cy="1243740"/>
          </a:xfrm>
          <a:prstGeom prst="rect">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1" name="Rectangle 20">
            <a:extLst>
              <a:ext uri="{FF2B5EF4-FFF2-40B4-BE49-F238E27FC236}">
                <a16:creationId xmlns:a16="http://schemas.microsoft.com/office/drawing/2014/main" id="{B845B8DE-6968-984A-84E1-7B728EF7B0F6}"/>
              </a:ext>
            </a:extLst>
          </p:cNvPr>
          <p:cNvSpPr/>
          <p:nvPr/>
        </p:nvSpPr>
        <p:spPr>
          <a:xfrm>
            <a:off x="7161775" y="1600200"/>
            <a:ext cx="762000" cy="1317206"/>
          </a:xfrm>
          <a:prstGeom prst="rect">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A27A483B-8C6C-E243-97E8-DE864AE69B2B}"/>
              </a:ext>
            </a:extLst>
          </p:cNvPr>
          <p:cNvSpPr txBox="1"/>
          <p:nvPr/>
        </p:nvSpPr>
        <p:spPr>
          <a:xfrm>
            <a:off x="3905812" y="3063811"/>
            <a:ext cx="2602753" cy="1200329"/>
          </a:xfrm>
          <a:prstGeom prst="rect">
            <a:avLst/>
          </a:prstGeom>
          <a:noFill/>
          <a:ln>
            <a:solidFill>
              <a:srgbClr val="FF0000"/>
            </a:solidFill>
          </a:ln>
        </p:spPr>
        <p:txBody>
          <a:bodyPr wrap="square" rtlCol="0">
            <a:spAutoFit/>
          </a:bodyPr>
          <a:lstStyle/>
          <a:p>
            <a:r>
              <a:rPr lang="en-US" dirty="0">
                <a:latin typeface="Arial" pitchFamily="34" charset="0"/>
                <a:cs typeface="Arial" pitchFamily="34" charset="0"/>
              </a:rPr>
              <a:t>Surfer at y has ½ probability of going to y and a (but 0 probability of going to m) </a:t>
            </a:r>
          </a:p>
        </p:txBody>
      </p:sp>
      <p:sp>
        <p:nvSpPr>
          <p:cNvPr id="24" name="TextBox 23">
            <a:extLst>
              <a:ext uri="{FF2B5EF4-FFF2-40B4-BE49-F238E27FC236}">
                <a16:creationId xmlns:a16="http://schemas.microsoft.com/office/drawing/2014/main" id="{898FE482-5687-F245-80C5-A309BC3AE4CF}"/>
              </a:ext>
            </a:extLst>
          </p:cNvPr>
          <p:cNvSpPr txBox="1"/>
          <p:nvPr/>
        </p:nvSpPr>
        <p:spPr>
          <a:xfrm>
            <a:off x="535450" y="6199400"/>
            <a:ext cx="4249843" cy="646331"/>
          </a:xfrm>
          <a:prstGeom prst="rect">
            <a:avLst/>
          </a:prstGeom>
          <a:noFill/>
          <a:ln>
            <a:solidFill>
              <a:srgbClr val="FF0000"/>
            </a:solidFill>
          </a:ln>
        </p:spPr>
        <p:txBody>
          <a:bodyPr wrap="square" rtlCol="0">
            <a:spAutoFit/>
          </a:bodyPr>
          <a:lstStyle/>
          <a:p>
            <a:r>
              <a:rPr lang="en-US" dirty="0">
                <a:latin typeface="Arial" pitchFamily="34" charset="0"/>
                <a:cs typeface="Arial" pitchFamily="34" charset="0"/>
              </a:rPr>
              <a:t>Surfer has equal probability of starting at any of the pages. </a:t>
            </a:r>
          </a:p>
        </p:txBody>
      </p:sp>
      <p:cxnSp>
        <p:nvCxnSpPr>
          <p:cNvPr id="25" name="Straight Arrow Connector 24">
            <a:extLst>
              <a:ext uri="{FF2B5EF4-FFF2-40B4-BE49-F238E27FC236}">
                <a16:creationId xmlns:a16="http://schemas.microsoft.com/office/drawing/2014/main" id="{8115AD32-ED42-FF4C-AC07-C83D8347E03D}"/>
              </a:ext>
            </a:extLst>
          </p:cNvPr>
          <p:cNvCxnSpPr/>
          <p:nvPr/>
        </p:nvCxnSpPr>
        <p:spPr>
          <a:xfrm flipV="1">
            <a:off x="1676400" y="5649207"/>
            <a:ext cx="457200" cy="5120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DB064CED-7757-0847-951A-D9CE308E9DBF}"/>
              </a:ext>
            </a:extLst>
          </p:cNvPr>
          <p:cNvCxnSpPr>
            <a:cxnSpLocks/>
          </p:cNvCxnSpPr>
          <p:nvPr/>
        </p:nvCxnSpPr>
        <p:spPr>
          <a:xfrm flipV="1">
            <a:off x="6548614" y="2917406"/>
            <a:ext cx="613161" cy="5072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88808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8292-45F3-BE47-BDC4-7132A77696AA}"/>
              </a:ext>
            </a:extLst>
          </p:cNvPr>
          <p:cNvSpPr>
            <a:spLocks noGrp="1"/>
          </p:cNvSpPr>
          <p:nvPr>
            <p:ph type="title"/>
          </p:nvPr>
        </p:nvSpPr>
        <p:spPr/>
        <p:txBody>
          <a:bodyPr/>
          <a:lstStyle/>
          <a:p>
            <a:r>
              <a:rPr lang="en-US" dirty="0"/>
              <a:t>Another example</a:t>
            </a:r>
          </a:p>
        </p:txBody>
      </p:sp>
      <p:sp>
        <p:nvSpPr>
          <p:cNvPr id="4" name="Footer Placeholder 3">
            <a:extLst>
              <a:ext uri="{FF2B5EF4-FFF2-40B4-BE49-F238E27FC236}">
                <a16:creationId xmlns:a16="http://schemas.microsoft.com/office/drawing/2014/main" id="{7834217D-1D0E-6A4C-B8B7-D6F39CB6F1FC}"/>
              </a:ext>
            </a:extLst>
          </p:cNvPr>
          <p:cNvSpPr>
            <a:spLocks noGrp="1"/>
          </p:cNvSpPr>
          <p:nvPr>
            <p:ph type="ftr" sz="quarter" idx="11"/>
          </p:nvPr>
        </p:nvSpPr>
        <p:spPr>
          <a:xfrm>
            <a:off x="2514600" y="6470904"/>
            <a:ext cx="5507719" cy="274320"/>
          </a:xfrm>
        </p:spPr>
        <p:txBody>
          <a:bodyPr/>
          <a:lstStyle/>
          <a:p>
            <a:r>
              <a:rPr lang="en-US" sz="1000" dirty="0"/>
              <a:t>Yuzhen Ye</a:t>
            </a:r>
          </a:p>
        </p:txBody>
      </p:sp>
      <p:sp>
        <p:nvSpPr>
          <p:cNvPr id="5" name="Slide Number Placeholder 4">
            <a:extLst>
              <a:ext uri="{FF2B5EF4-FFF2-40B4-BE49-F238E27FC236}">
                <a16:creationId xmlns:a16="http://schemas.microsoft.com/office/drawing/2014/main" id="{5E5B1978-4DBE-CC46-9D78-B6D504927BEB}"/>
              </a:ext>
            </a:extLst>
          </p:cNvPr>
          <p:cNvSpPr>
            <a:spLocks noGrp="1"/>
          </p:cNvSpPr>
          <p:nvPr>
            <p:ph type="sldNum" sz="quarter" idx="12"/>
          </p:nvPr>
        </p:nvSpPr>
        <p:spPr/>
        <p:txBody>
          <a:bodyPr/>
          <a:lstStyle/>
          <a:p>
            <a:fld id="{19B12225-5612-419B-A8D5-4B8EEE4C217E}" type="slidenum">
              <a:rPr lang="en-US" smtClean="0"/>
              <a:pPr/>
              <a:t>29</a:t>
            </a:fld>
            <a:endParaRPr lang="en-US"/>
          </a:p>
        </p:txBody>
      </p:sp>
      <p:pic>
        <p:nvPicPr>
          <p:cNvPr id="6" name="Picture 5">
            <a:extLst>
              <a:ext uri="{FF2B5EF4-FFF2-40B4-BE49-F238E27FC236}">
                <a16:creationId xmlns:a16="http://schemas.microsoft.com/office/drawing/2014/main" id="{CA3D212F-FF75-0843-8E05-454984BA6271}"/>
              </a:ext>
            </a:extLst>
          </p:cNvPr>
          <p:cNvPicPr>
            <a:picLocks noChangeAspect="1"/>
          </p:cNvPicPr>
          <p:nvPr/>
        </p:nvPicPr>
        <p:blipFill>
          <a:blip r:embed="rId2"/>
          <a:stretch>
            <a:fillRect/>
          </a:stretch>
        </p:blipFill>
        <p:spPr>
          <a:xfrm>
            <a:off x="762000" y="1252220"/>
            <a:ext cx="2857500" cy="2146300"/>
          </a:xfrm>
          <a:prstGeom prst="rect">
            <a:avLst/>
          </a:prstGeom>
        </p:spPr>
      </p:pic>
      <p:pic>
        <p:nvPicPr>
          <p:cNvPr id="7" name="Picture 6">
            <a:extLst>
              <a:ext uri="{FF2B5EF4-FFF2-40B4-BE49-F238E27FC236}">
                <a16:creationId xmlns:a16="http://schemas.microsoft.com/office/drawing/2014/main" id="{EA33FB45-CF70-3C47-9966-1CFDCA2B0714}"/>
              </a:ext>
            </a:extLst>
          </p:cNvPr>
          <p:cNvPicPr>
            <a:picLocks noChangeAspect="1"/>
          </p:cNvPicPr>
          <p:nvPr/>
        </p:nvPicPr>
        <p:blipFill>
          <a:blip r:embed="rId3"/>
          <a:stretch>
            <a:fillRect/>
          </a:stretch>
        </p:blipFill>
        <p:spPr>
          <a:xfrm>
            <a:off x="3962400" y="1788866"/>
            <a:ext cx="2758708" cy="1103483"/>
          </a:xfrm>
          <a:prstGeom prst="rect">
            <a:avLst/>
          </a:prstGeom>
        </p:spPr>
      </p:pic>
      <p:sp>
        <p:nvSpPr>
          <p:cNvPr id="8" name="TextBox 7">
            <a:extLst>
              <a:ext uri="{FF2B5EF4-FFF2-40B4-BE49-F238E27FC236}">
                <a16:creationId xmlns:a16="http://schemas.microsoft.com/office/drawing/2014/main" id="{213CD5D6-7568-3B4D-AB26-D6A35656F936}"/>
              </a:ext>
            </a:extLst>
          </p:cNvPr>
          <p:cNvSpPr txBox="1"/>
          <p:nvPr/>
        </p:nvSpPr>
        <p:spPr>
          <a:xfrm>
            <a:off x="4410884" y="3374350"/>
            <a:ext cx="261610" cy="369332"/>
          </a:xfrm>
          <a:prstGeom prst="rect">
            <a:avLst/>
          </a:prstGeom>
          <a:noFill/>
        </p:spPr>
        <p:txBody>
          <a:bodyPr wrap="none" rtlCol="0">
            <a:spAutoFit/>
          </a:bodyPr>
          <a:lstStyle/>
          <a:p>
            <a:r>
              <a:rPr lang="en-US" dirty="0">
                <a:latin typeface="Arial" pitchFamily="34" charset="0"/>
                <a:cs typeface="Arial" pitchFamily="34" charset="0"/>
              </a:rPr>
              <a:t>r</a:t>
            </a:r>
          </a:p>
        </p:txBody>
      </p:sp>
      <p:pic>
        <p:nvPicPr>
          <p:cNvPr id="10" name="Picture 9">
            <a:extLst>
              <a:ext uri="{FF2B5EF4-FFF2-40B4-BE49-F238E27FC236}">
                <a16:creationId xmlns:a16="http://schemas.microsoft.com/office/drawing/2014/main" id="{35D3C537-FD89-B842-B3AE-95CB55E9FD57}"/>
              </a:ext>
            </a:extLst>
          </p:cNvPr>
          <p:cNvPicPr>
            <a:picLocks noChangeAspect="1"/>
          </p:cNvPicPr>
          <p:nvPr/>
        </p:nvPicPr>
        <p:blipFill>
          <a:blip r:embed="rId4"/>
          <a:stretch>
            <a:fillRect/>
          </a:stretch>
        </p:blipFill>
        <p:spPr>
          <a:xfrm>
            <a:off x="1080233" y="3727671"/>
            <a:ext cx="5078533" cy="1316657"/>
          </a:xfrm>
          <a:prstGeom prst="rect">
            <a:avLst/>
          </a:prstGeom>
        </p:spPr>
      </p:pic>
      <p:sp>
        <p:nvSpPr>
          <p:cNvPr id="12" name="TextBox 11">
            <a:extLst>
              <a:ext uri="{FF2B5EF4-FFF2-40B4-BE49-F238E27FC236}">
                <a16:creationId xmlns:a16="http://schemas.microsoft.com/office/drawing/2014/main" id="{AFDC171F-558F-2E47-A47A-DD2E1A15339C}"/>
              </a:ext>
            </a:extLst>
          </p:cNvPr>
          <p:cNvSpPr txBox="1"/>
          <p:nvPr/>
        </p:nvSpPr>
        <p:spPr>
          <a:xfrm>
            <a:off x="5510198" y="3353260"/>
            <a:ext cx="2274982" cy="369332"/>
          </a:xfrm>
          <a:prstGeom prst="rect">
            <a:avLst/>
          </a:prstGeom>
          <a:noFill/>
        </p:spPr>
        <p:txBody>
          <a:bodyPr wrap="none" rtlCol="0">
            <a:spAutoFit/>
          </a:bodyPr>
          <a:lstStyle/>
          <a:p>
            <a:r>
              <a:rPr lang="en-US" dirty="0">
                <a:latin typeface="Arial" pitchFamily="34" charset="0"/>
                <a:cs typeface="Arial" pitchFamily="34" charset="0"/>
              </a:rPr>
              <a:t>r (after one iteration)</a:t>
            </a:r>
          </a:p>
        </p:txBody>
      </p:sp>
      <p:sp>
        <p:nvSpPr>
          <p:cNvPr id="13" name="Oval 12">
            <a:extLst>
              <a:ext uri="{FF2B5EF4-FFF2-40B4-BE49-F238E27FC236}">
                <a16:creationId xmlns:a16="http://schemas.microsoft.com/office/drawing/2014/main" id="{905111B9-88C9-524B-931F-208B0FB601E6}"/>
              </a:ext>
            </a:extLst>
          </p:cNvPr>
          <p:cNvSpPr/>
          <p:nvPr/>
        </p:nvSpPr>
        <p:spPr>
          <a:xfrm>
            <a:off x="5257800" y="3743682"/>
            <a:ext cx="900966" cy="321583"/>
          </a:xfrm>
          <a:prstGeom prst="ellipse">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EEE12090-D6E5-134D-AC3C-C8071BDC5341}"/>
              </a:ext>
            </a:extLst>
          </p:cNvPr>
          <p:cNvSpPr txBox="1"/>
          <p:nvPr/>
        </p:nvSpPr>
        <p:spPr>
          <a:xfrm>
            <a:off x="656887" y="5988143"/>
            <a:ext cx="646331" cy="369332"/>
          </a:xfrm>
          <a:prstGeom prst="rect">
            <a:avLst/>
          </a:prstGeom>
          <a:noFill/>
        </p:spPr>
        <p:txBody>
          <a:bodyPr wrap="none" rtlCol="0">
            <a:spAutoFit/>
          </a:bodyPr>
          <a:lstStyle/>
          <a:p>
            <a:r>
              <a:rPr lang="en-US" dirty="0">
                <a:latin typeface="Arial" pitchFamily="34" charset="0"/>
                <a:cs typeface="Arial" pitchFamily="34" charset="0"/>
              </a:rPr>
              <a:t>P(A)</a:t>
            </a:r>
          </a:p>
        </p:txBody>
      </p:sp>
      <p:sp>
        <p:nvSpPr>
          <p:cNvPr id="15" name="TextBox 14">
            <a:extLst>
              <a:ext uri="{FF2B5EF4-FFF2-40B4-BE49-F238E27FC236}">
                <a16:creationId xmlns:a16="http://schemas.microsoft.com/office/drawing/2014/main" id="{AE4DA05D-3F1F-7149-98EC-B42D7BDB9273}"/>
              </a:ext>
            </a:extLst>
          </p:cNvPr>
          <p:cNvSpPr txBox="1"/>
          <p:nvPr/>
        </p:nvSpPr>
        <p:spPr>
          <a:xfrm>
            <a:off x="1469668" y="5974890"/>
            <a:ext cx="1095300" cy="369332"/>
          </a:xfrm>
          <a:prstGeom prst="rect">
            <a:avLst/>
          </a:prstGeom>
          <a:noFill/>
        </p:spPr>
        <p:txBody>
          <a:bodyPr wrap="none" rtlCol="0">
            <a:spAutoFit/>
          </a:bodyPr>
          <a:lstStyle/>
          <a:p>
            <a:r>
              <a:rPr lang="en-US" dirty="0">
                <a:latin typeface="Arial" pitchFamily="34" charset="0"/>
                <a:cs typeface="Arial" pitchFamily="34" charset="0"/>
              </a:rPr>
              <a:t>P(A to A)</a:t>
            </a:r>
          </a:p>
        </p:txBody>
      </p:sp>
      <p:sp>
        <p:nvSpPr>
          <p:cNvPr id="16" name="TextBox 15">
            <a:extLst>
              <a:ext uri="{FF2B5EF4-FFF2-40B4-BE49-F238E27FC236}">
                <a16:creationId xmlns:a16="http://schemas.microsoft.com/office/drawing/2014/main" id="{5406044F-C289-1743-A523-1C1C7A9C88A9}"/>
              </a:ext>
            </a:extLst>
          </p:cNvPr>
          <p:cNvSpPr txBox="1"/>
          <p:nvPr/>
        </p:nvSpPr>
        <p:spPr>
          <a:xfrm>
            <a:off x="3347310" y="5999832"/>
            <a:ext cx="1108060" cy="369332"/>
          </a:xfrm>
          <a:prstGeom prst="rect">
            <a:avLst/>
          </a:prstGeom>
          <a:noFill/>
        </p:spPr>
        <p:txBody>
          <a:bodyPr wrap="none" rtlCol="0">
            <a:spAutoFit/>
          </a:bodyPr>
          <a:lstStyle/>
          <a:p>
            <a:r>
              <a:rPr lang="en-US" dirty="0">
                <a:latin typeface="Arial" pitchFamily="34" charset="0"/>
                <a:cs typeface="Arial" pitchFamily="34" charset="0"/>
              </a:rPr>
              <a:t>P(B to A)</a:t>
            </a:r>
          </a:p>
        </p:txBody>
      </p:sp>
      <p:sp>
        <p:nvSpPr>
          <p:cNvPr id="17" name="TextBox 16">
            <a:extLst>
              <a:ext uri="{FF2B5EF4-FFF2-40B4-BE49-F238E27FC236}">
                <a16:creationId xmlns:a16="http://schemas.microsoft.com/office/drawing/2014/main" id="{8412762C-64AB-1C4B-860C-5EFAEAC15787}"/>
              </a:ext>
            </a:extLst>
          </p:cNvPr>
          <p:cNvSpPr txBox="1"/>
          <p:nvPr/>
        </p:nvSpPr>
        <p:spPr>
          <a:xfrm>
            <a:off x="2563761" y="5988143"/>
            <a:ext cx="710451" cy="369332"/>
          </a:xfrm>
          <a:prstGeom prst="rect">
            <a:avLst/>
          </a:prstGeom>
          <a:noFill/>
        </p:spPr>
        <p:txBody>
          <a:bodyPr wrap="none" rtlCol="0">
            <a:spAutoFit/>
          </a:bodyPr>
          <a:lstStyle/>
          <a:p>
            <a:r>
              <a:rPr lang="en-US" dirty="0">
                <a:latin typeface="Arial" pitchFamily="34" charset="0"/>
                <a:cs typeface="Arial" pitchFamily="34" charset="0"/>
              </a:rPr>
              <a:t>P(B )</a:t>
            </a:r>
          </a:p>
        </p:txBody>
      </p:sp>
      <p:pic>
        <p:nvPicPr>
          <p:cNvPr id="18" name="Picture 17">
            <a:extLst>
              <a:ext uri="{FF2B5EF4-FFF2-40B4-BE49-F238E27FC236}">
                <a16:creationId xmlns:a16="http://schemas.microsoft.com/office/drawing/2014/main" id="{78CA7768-2255-6446-8647-AD2977C0AEB8}"/>
              </a:ext>
            </a:extLst>
          </p:cNvPr>
          <p:cNvPicPr>
            <a:picLocks noChangeAspect="1"/>
          </p:cNvPicPr>
          <p:nvPr/>
        </p:nvPicPr>
        <p:blipFill>
          <a:blip r:embed="rId5"/>
          <a:stretch>
            <a:fillRect/>
          </a:stretch>
        </p:blipFill>
        <p:spPr>
          <a:xfrm>
            <a:off x="1352152" y="5330648"/>
            <a:ext cx="5905230" cy="393125"/>
          </a:xfrm>
          <a:prstGeom prst="rect">
            <a:avLst/>
          </a:prstGeom>
        </p:spPr>
      </p:pic>
      <p:cxnSp>
        <p:nvCxnSpPr>
          <p:cNvPr id="20" name="Straight Arrow Connector 19">
            <a:extLst>
              <a:ext uri="{FF2B5EF4-FFF2-40B4-BE49-F238E27FC236}">
                <a16:creationId xmlns:a16="http://schemas.microsoft.com/office/drawing/2014/main" id="{68660306-4B21-B94F-8B3C-1B1B8862CEE6}"/>
              </a:ext>
            </a:extLst>
          </p:cNvPr>
          <p:cNvCxnSpPr>
            <a:cxnSpLocks/>
          </p:cNvCxnSpPr>
          <p:nvPr/>
        </p:nvCxnSpPr>
        <p:spPr>
          <a:xfrm flipV="1">
            <a:off x="1308651" y="5664777"/>
            <a:ext cx="328130" cy="4043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E8029395-DC80-DC45-B4AB-37369C4D2212}"/>
              </a:ext>
            </a:extLst>
          </p:cNvPr>
          <p:cNvCxnSpPr>
            <a:cxnSpLocks/>
          </p:cNvCxnSpPr>
          <p:nvPr/>
        </p:nvCxnSpPr>
        <p:spPr>
          <a:xfrm flipH="1" flipV="1">
            <a:off x="2228721" y="5664777"/>
            <a:ext cx="15060" cy="3563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F4237F8-0DF8-A246-A285-91EAD6B1913C}"/>
              </a:ext>
            </a:extLst>
          </p:cNvPr>
          <p:cNvCxnSpPr>
            <a:cxnSpLocks/>
          </p:cNvCxnSpPr>
          <p:nvPr/>
        </p:nvCxnSpPr>
        <p:spPr>
          <a:xfrm flipH="1" flipV="1">
            <a:off x="2950729" y="5647320"/>
            <a:ext cx="97271" cy="42177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D22F1740-D81C-D540-9E57-E636A0F260AD}"/>
              </a:ext>
            </a:extLst>
          </p:cNvPr>
          <p:cNvCxnSpPr>
            <a:cxnSpLocks/>
          </p:cNvCxnSpPr>
          <p:nvPr/>
        </p:nvCxnSpPr>
        <p:spPr>
          <a:xfrm flipH="1" flipV="1">
            <a:off x="3594193" y="5656049"/>
            <a:ext cx="160755" cy="3651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523FD154-21E4-4C4D-A16B-74E893590B52}"/>
              </a:ext>
            </a:extLst>
          </p:cNvPr>
          <p:cNvSpPr txBox="1"/>
          <p:nvPr/>
        </p:nvSpPr>
        <p:spPr>
          <a:xfrm>
            <a:off x="1069821" y="4209047"/>
            <a:ext cx="530915" cy="369332"/>
          </a:xfrm>
          <a:prstGeom prst="rect">
            <a:avLst/>
          </a:prstGeom>
          <a:solidFill>
            <a:schemeClr val="bg1"/>
          </a:solidFill>
        </p:spPr>
        <p:txBody>
          <a:bodyPr wrap="none" rtlCol="0">
            <a:spAutoFit/>
          </a:bodyPr>
          <a:lstStyle/>
          <a:p>
            <a:r>
              <a:rPr lang="en-US" i="1" dirty="0">
                <a:latin typeface="Arial" pitchFamily="34" charset="0"/>
                <a:cs typeface="Arial" pitchFamily="34" charset="0"/>
              </a:rPr>
              <a:t>M </a:t>
            </a:r>
            <a:r>
              <a:rPr lang="en-US" b="1" dirty="0">
                <a:latin typeface="Arial" pitchFamily="34" charset="0"/>
                <a:cs typeface="Arial" pitchFamily="34" charset="0"/>
              </a:rPr>
              <a:t>r</a:t>
            </a:r>
          </a:p>
        </p:txBody>
      </p:sp>
      <p:sp>
        <p:nvSpPr>
          <p:cNvPr id="9" name="TextBox 8">
            <a:extLst>
              <a:ext uri="{FF2B5EF4-FFF2-40B4-BE49-F238E27FC236}">
                <a16:creationId xmlns:a16="http://schemas.microsoft.com/office/drawing/2014/main" id="{D40D0134-E1CE-4973-E068-F8F5E103B2BE}"/>
              </a:ext>
            </a:extLst>
          </p:cNvPr>
          <p:cNvSpPr txBox="1"/>
          <p:nvPr/>
        </p:nvSpPr>
        <p:spPr>
          <a:xfrm>
            <a:off x="4701167" y="1537749"/>
            <a:ext cx="1710789" cy="369332"/>
          </a:xfrm>
          <a:prstGeom prst="rect">
            <a:avLst/>
          </a:prstGeom>
          <a:noFill/>
        </p:spPr>
        <p:txBody>
          <a:bodyPr wrap="none" rtlCol="0">
            <a:spAutoFit/>
          </a:bodyPr>
          <a:lstStyle/>
          <a:p>
            <a:r>
              <a:rPr lang="en-US" dirty="0">
                <a:latin typeface="Arial" pitchFamily="34" charset="0"/>
                <a:cs typeface="Arial" pitchFamily="34" charset="0"/>
              </a:rPr>
              <a:t>A      B    C    D</a:t>
            </a:r>
          </a:p>
        </p:txBody>
      </p:sp>
      <p:sp>
        <p:nvSpPr>
          <p:cNvPr id="11" name="TextBox 10">
            <a:extLst>
              <a:ext uri="{FF2B5EF4-FFF2-40B4-BE49-F238E27FC236}">
                <a16:creationId xmlns:a16="http://schemas.microsoft.com/office/drawing/2014/main" id="{9D1B2732-0F60-59B3-151B-DAF1B210E72B}"/>
              </a:ext>
            </a:extLst>
          </p:cNvPr>
          <p:cNvSpPr txBox="1"/>
          <p:nvPr/>
        </p:nvSpPr>
        <p:spPr>
          <a:xfrm>
            <a:off x="6506389" y="1680114"/>
            <a:ext cx="429437" cy="1200329"/>
          </a:xfrm>
          <a:prstGeom prst="rect">
            <a:avLst/>
          </a:prstGeom>
          <a:noFill/>
        </p:spPr>
        <p:txBody>
          <a:bodyPr wrap="square" rtlCol="0">
            <a:spAutoFit/>
          </a:bodyPr>
          <a:lstStyle/>
          <a:p>
            <a:r>
              <a:rPr lang="en-US" dirty="0">
                <a:latin typeface="Arial" pitchFamily="34" charset="0"/>
                <a:cs typeface="Arial" pitchFamily="34" charset="0"/>
              </a:rPr>
              <a:t>A      B    C    D</a:t>
            </a:r>
          </a:p>
        </p:txBody>
      </p:sp>
    </p:spTree>
    <p:extLst>
      <p:ext uri="{BB962C8B-B14F-4D97-AF65-F5344CB8AC3E}">
        <p14:creationId xmlns:p14="http://schemas.microsoft.com/office/powerpoint/2010/main" val="3564120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Data: Social Networks</a:t>
            </a:r>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a:t>
            </a:fld>
            <a:endParaRPr lang="en-US"/>
          </a:p>
        </p:txBody>
      </p:sp>
      <p:pic>
        <p:nvPicPr>
          <p:cNvPr id="8" name="Picture 2" descr="http://24x7presence.files.wordpress.com/2010/12/white_noise_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45" y="1572520"/>
            <a:ext cx="8517710" cy="42186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38200" y="6019800"/>
            <a:ext cx="7467600" cy="677108"/>
          </a:xfrm>
          <a:prstGeom prst="rect">
            <a:avLst/>
          </a:prstGeom>
        </p:spPr>
        <p:txBody>
          <a:bodyPr wrap="square">
            <a:spAutoFit/>
          </a:bodyPr>
          <a:lstStyle/>
          <a:p>
            <a:pPr algn="ctr"/>
            <a:r>
              <a:rPr lang="en-US" sz="2000" b="1" dirty="0"/>
              <a:t>Facebook social graph</a:t>
            </a:r>
          </a:p>
          <a:p>
            <a:pPr algn="ctr"/>
            <a:r>
              <a:rPr lang="en-US" b="1" dirty="0">
                <a:solidFill>
                  <a:schemeClr val="bg1">
                    <a:lumMod val="50000"/>
                  </a:schemeClr>
                </a:solidFill>
              </a:rPr>
              <a:t>4-degrees of separation [</a:t>
            </a:r>
            <a:r>
              <a:rPr lang="en-US" b="1" dirty="0" err="1">
                <a:solidFill>
                  <a:schemeClr val="bg1">
                    <a:lumMod val="50000"/>
                  </a:schemeClr>
                </a:solidFill>
              </a:rPr>
              <a:t>Backstrom</a:t>
            </a:r>
            <a:r>
              <a:rPr lang="en-US" b="1" dirty="0">
                <a:solidFill>
                  <a:schemeClr val="bg1">
                    <a:lumMod val="50000"/>
                  </a:schemeClr>
                </a:solidFill>
              </a:rPr>
              <a:t>-</a:t>
            </a:r>
            <a:r>
              <a:rPr lang="en-US" b="1" dirty="0" err="1">
                <a:solidFill>
                  <a:schemeClr val="bg1">
                    <a:lumMod val="50000"/>
                  </a:schemeClr>
                </a:solidFill>
              </a:rPr>
              <a:t>Boldi</a:t>
            </a:r>
            <a:r>
              <a:rPr lang="en-US" b="1" dirty="0">
                <a:solidFill>
                  <a:schemeClr val="bg1">
                    <a:lumMod val="50000"/>
                  </a:schemeClr>
                </a:solidFill>
              </a:rPr>
              <a:t>-Rosa-</a:t>
            </a:r>
            <a:r>
              <a:rPr lang="en-US" b="1" dirty="0" err="1">
                <a:solidFill>
                  <a:schemeClr val="bg1">
                    <a:lumMod val="50000"/>
                  </a:schemeClr>
                </a:solidFill>
              </a:rPr>
              <a:t>Ugander</a:t>
            </a:r>
            <a:r>
              <a:rPr lang="en-US" b="1" dirty="0">
                <a:solidFill>
                  <a:schemeClr val="bg1">
                    <a:lumMod val="50000"/>
                  </a:schemeClr>
                </a:solidFill>
              </a:rPr>
              <a:t>-</a:t>
            </a:r>
            <a:r>
              <a:rPr lang="en-US" b="1" dirty="0" err="1">
                <a:solidFill>
                  <a:schemeClr val="bg1">
                    <a:lumMod val="50000"/>
                  </a:schemeClr>
                </a:solidFill>
              </a:rPr>
              <a:t>Vigna</a:t>
            </a:r>
            <a:r>
              <a:rPr lang="en-US" b="1" dirty="0">
                <a:solidFill>
                  <a:schemeClr val="bg1">
                    <a:lumMod val="50000"/>
                  </a:schemeClr>
                </a:solidFill>
              </a:rPr>
              <a:t>, 2011]</a:t>
            </a:r>
          </a:p>
        </p:txBody>
      </p:sp>
    </p:spTree>
    <p:extLst>
      <p:ext uri="{BB962C8B-B14F-4D97-AF65-F5344CB8AC3E}">
        <p14:creationId xmlns:p14="http://schemas.microsoft.com/office/powerpoint/2010/main" val="3722372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Power Iteration works? (1)</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86800" cy="5257801"/>
              </a:xfrm>
            </p:spPr>
            <p:txBody>
              <a:bodyPr/>
              <a:lstStyle/>
              <a:p>
                <a:r>
                  <a:rPr lang="en-US" b="1" dirty="0">
                    <a:solidFill>
                      <a:srgbClr val="0000FF"/>
                    </a:solidFill>
                  </a:rPr>
                  <a:t>Power iteration: </a:t>
                </a:r>
                <a:br>
                  <a:rPr lang="en-US" b="1" dirty="0">
                    <a:solidFill>
                      <a:srgbClr val="0000FF"/>
                    </a:solidFill>
                  </a:rPr>
                </a:br>
                <a:r>
                  <a:rPr lang="en-US" dirty="0"/>
                  <a:t>A method for finding dominant eigenvector (the vector corresponding to the largest eigenvalue)</a:t>
                </a:r>
              </a:p>
              <a:p>
                <a:pPr lvl="1"/>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a:rPr>
                          <m:t>𝒓</m:t>
                        </m:r>
                      </m:e>
                      <m:sup>
                        <m:r>
                          <a:rPr lang="en-US" b="1" i="1" smtClean="0">
                            <a:latin typeface="Cambria Math"/>
                          </a:rPr>
                          <m:t>(</m:t>
                        </m:r>
                        <m:r>
                          <a:rPr lang="en-US" b="1" i="1" smtClean="0">
                            <a:latin typeface="Cambria Math"/>
                          </a:rPr>
                          <m:t>𝟏</m:t>
                        </m:r>
                        <m:r>
                          <a:rPr lang="en-US" b="1" i="1" smtClean="0">
                            <a:latin typeface="Cambria Math"/>
                          </a:rPr>
                          <m:t>)</m:t>
                        </m:r>
                      </m:sup>
                    </m:sSup>
                    <m:r>
                      <a:rPr lang="en-US" b="1" i="1" smtClean="0">
                        <a:latin typeface="Cambria Math"/>
                      </a:rPr>
                      <m:t>=</m:t>
                    </m:r>
                    <m:r>
                      <a:rPr lang="en-US" b="1" i="1" smtClean="0">
                        <a:latin typeface="Cambria Math"/>
                      </a:rPr>
                      <m:t>𝑴</m:t>
                    </m:r>
                    <m:r>
                      <a:rPr lang="en-US" b="1" i="1" smtClean="0">
                        <a:latin typeface="Cambria Math"/>
                      </a:rPr>
                      <m:t>⋅</m:t>
                    </m:r>
                    <m:sSup>
                      <m:sSupPr>
                        <m:ctrlPr>
                          <a:rPr lang="en-US" b="1" i="1" smtClean="0">
                            <a:latin typeface="Cambria Math" panose="02040503050406030204" pitchFamily="18" charset="0"/>
                          </a:rPr>
                        </m:ctrlPr>
                      </m:sSupPr>
                      <m:e>
                        <m:r>
                          <a:rPr lang="en-US" b="1" i="1" smtClean="0">
                            <a:latin typeface="Cambria Math"/>
                          </a:rPr>
                          <m:t>𝒓</m:t>
                        </m:r>
                      </m:e>
                      <m:sup>
                        <m:r>
                          <a:rPr lang="en-US" b="1" i="1" smtClean="0">
                            <a:latin typeface="Cambria Math"/>
                          </a:rPr>
                          <m:t>(</m:t>
                        </m:r>
                        <m:r>
                          <a:rPr lang="en-US" b="1" i="1" smtClean="0">
                            <a:latin typeface="Cambria Math"/>
                          </a:rPr>
                          <m:t>𝟎</m:t>
                        </m:r>
                        <m:r>
                          <a:rPr lang="en-US" b="1" i="1" smtClean="0">
                            <a:latin typeface="Cambria Math"/>
                          </a:rPr>
                          <m:t>)</m:t>
                        </m:r>
                      </m:sup>
                    </m:sSup>
                  </m:oMath>
                </a14:m>
                <a:endParaRPr lang="en-US" b="1" dirty="0"/>
              </a:p>
              <a:p>
                <a:pPr lvl="1"/>
                <a14:m>
                  <m:oMath xmlns:m="http://schemas.openxmlformats.org/officeDocument/2006/math">
                    <m:sSup>
                      <m:sSupPr>
                        <m:ctrlPr>
                          <a:rPr lang="en-US" b="1" i="1">
                            <a:latin typeface="Cambria Math" panose="02040503050406030204" pitchFamily="18" charset="0"/>
                          </a:rPr>
                        </m:ctrlPr>
                      </m:sSupPr>
                      <m:e>
                        <m:r>
                          <a:rPr lang="en-US" b="1" i="1">
                            <a:latin typeface="Cambria Math"/>
                          </a:rPr>
                          <m:t>𝒓</m:t>
                        </m:r>
                      </m:e>
                      <m:sup>
                        <m:r>
                          <a:rPr lang="en-US" b="1" i="1">
                            <a:latin typeface="Cambria Math"/>
                          </a:rPr>
                          <m:t>(</m:t>
                        </m:r>
                        <m:r>
                          <a:rPr lang="en-US" b="1" i="1" smtClean="0">
                            <a:latin typeface="Cambria Math"/>
                          </a:rPr>
                          <m:t>𝟐</m:t>
                        </m:r>
                        <m:r>
                          <a:rPr lang="en-US" b="1" i="1">
                            <a:latin typeface="Cambria Math"/>
                          </a:rPr>
                          <m:t>)</m:t>
                        </m:r>
                      </m:sup>
                    </m:sSup>
                    <m:r>
                      <a:rPr lang="en-US" b="1" i="1">
                        <a:latin typeface="Cambria Math"/>
                      </a:rPr>
                      <m:t>=</m:t>
                    </m:r>
                    <m:r>
                      <a:rPr lang="en-US" b="1" i="1">
                        <a:latin typeface="Cambria Math"/>
                      </a:rPr>
                      <m:t>𝑴</m:t>
                    </m:r>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smtClean="0">
                                <a:latin typeface="Cambria Math" panose="02040503050406030204" pitchFamily="18" charset="0"/>
                              </a:rPr>
                            </m:ctrlPr>
                          </m:dPr>
                          <m:e>
                            <m:r>
                              <a:rPr lang="en-US" b="1" i="1" smtClean="0">
                                <a:latin typeface="Cambria Math"/>
                              </a:rPr>
                              <m:t>𝟏</m:t>
                            </m:r>
                          </m:e>
                        </m:d>
                      </m:sup>
                    </m:sSup>
                    <m:r>
                      <a:rPr lang="en-US" b="1" i="1" smtClean="0">
                        <a:latin typeface="Cambria Math"/>
                      </a:rPr>
                      <m:t>=</m:t>
                    </m:r>
                    <m:r>
                      <a:rPr lang="en-US" b="1" i="1" smtClean="0">
                        <a:latin typeface="Cambria Math"/>
                      </a:rPr>
                      <m:t>𝑴</m:t>
                    </m:r>
                    <m:d>
                      <m:dPr>
                        <m:ctrlPr>
                          <a:rPr lang="en-US" b="1" i="1" smtClean="0">
                            <a:latin typeface="Cambria Math" panose="02040503050406030204" pitchFamily="18" charset="0"/>
                          </a:rPr>
                        </m:ctrlPr>
                      </m:dPr>
                      <m:e>
                        <m:r>
                          <a:rPr lang="en-US" b="1" i="1">
                            <a:latin typeface="Cambria Math"/>
                          </a:rPr>
                          <m:t>𝑴</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a:latin typeface="Cambria Math"/>
                                  </a:rPr>
                                  <m:t>𝟏</m:t>
                                </m:r>
                              </m:e>
                            </m:d>
                          </m:sup>
                        </m:sSup>
                      </m:e>
                    </m:d>
                    <m:r>
                      <a:rPr lang="en-US" b="1" i="1" smtClean="0">
                        <a:latin typeface="Cambria Math"/>
                      </a:rPr>
                      <m:t>=</m:t>
                    </m:r>
                    <m:sSup>
                      <m:sSupPr>
                        <m:ctrlPr>
                          <a:rPr lang="en-US" b="1" i="1" smtClean="0">
                            <a:latin typeface="Cambria Math" panose="02040503050406030204" pitchFamily="18" charset="0"/>
                          </a:rPr>
                        </m:ctrlPr>
                      </m:sSupPr>
                      <m:e>
                        <m:r>
                          <a:rPr lang="en-US" b="1" i="1">
                            <a:latin typeface="Cambria Math"/>
                          </a:rPr>
                          <m:t>𝑴</m:t>
                        </m:r>
                      </m:e>
                      <m:sup>
                        <m:r>
                          <a:rPr lang="en-US" b="1" i="1" smtClean="0">
                            <a:latin typeface="Cambria Math"/>
                          </a:rPr>
                          <m:t>𝟐</m:t>
                        </m:r>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smtClean="0">
                                <a:latin typeface="Cambria Math"/>
                              </a:rPr>
                              <m:t>𝟎</m:t>
                            </m:r>
                          </m:e>
                        </m:d>
                      </m:sup>
                    </m:sSup>
                  </m:oMath>
                </a14:m>
                <a:endParaRPr lang="en-US" b="1" dirty="0"/>
              </a:p>
              <a:p>
                <a:pPr lvl="1"/>
                <a14:m>
                  <m:oMath xmlns:m="http://schemas.openxmlformats.org/officeDocument/2006/math">
                    <m:sSup>
                      <m:sSupPr>
                        <m:ctrlPr>
                          <a:rPr lang="en-US" b="1" i="1">
                            <a:latin typeface="Cambria Math" panose="02040503050406030204" pitchFamily="18" charset="0"/>
                          </a:rPr>
                        </m:ctrlPr>
                      </m:sSupPr>
                      <m:e>
                        <m:r>
                          <a:rPr lang="en-US" b="1" i="1">
                            <a:latin typeface="Cambria Math"/>
                          </a:rPr>
                          <m:t>𝒓</m:t>
                        </m:r>
                      </m:e>
                      <m:sup>
                        <m:r>
                          <a:rPr lang="en-US" b="1" i="1">
                            <a:latin typeface="Cambria Math"/>
                          </a:rPr>
                          <m:t>(</m:t>
                        </m:r>
                        <m:r>
                          <a:rPr lang="en-US" b="1" i="1" smtClean="0">
                            <a:latin typeface="Cambria Math"/>
                          </a:rPr>
                          <m:t>𝟑</m:t>
                        </m:r>
                        <m:r>
                          <a:rPr lang="en-US" b="1" i="1">
                            <a:latin typeface="Cambria Math"/>
                          </a:rPr>
                          <m:t>)</m:t>
                        </m:r>
                      </m:sup>
                    </m:sSup>
                    <m:r>
                      <a:rPr lang="en-US" b="1" i="1">
                        <a:latin typeface="Cambria Math"/>
                      </a:rPr>
                      <m:t>=</m:t>
                    </m:r>
                    <m:r>
                      <a:rPr lang="en-US" b="1" i="1">
                        <a:latin typeface="Cambria Math"/>
                      </a:rPr>
                      <m:t>𝑴</m:t>
                    </m:r>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smtClean="0">
                                <a:latin typeface="Cambria Math"/>
                              </a:rPr>
                              <m:t>𝟐</m:t>
                            </m:r>
                          </m:e>
                        </m:d>
                      </m:sup>
                    </m:sSup>
                    <m:r>
                      <a:rPr lang="en-US" b="1" i="1">
                        <a:latin typeface="Cambria Math"/>
                      </a:rPr>
                      <m:t>=</m:t>
                    </m:r>
                    <m:r>
                      <a:rPr lang="en-US" b="1" i="1">
                        <a:latin typeface="Cambria Math"/>
                      </a:rPr>
                      <m:t>𝑴</m:t>
                    </m:r>
                    <m:d>
                      <m:dPr>
                        <m:ctrlPr>
                          <a:rPr lang="en-US" b="1" i="1">
                            <a:latin typeface="Cambria Math" panose="02040503050406030204" pitchFamily="18" charset="0"/>
                          </a:rPr>
                        </m:ctrlPr>
                      </m:dPr>
                      <m:e>
                        <m:sSup>
                          <m:sSupPr>
                            <m:ctrlPr>
                              <a:rPr lang="en-US" b="1" i="1" smtClean="0">
                                <a:latin typeface="Cambria Math" panose="02040503050406030204" pitchFamily="18" charset="0"/>
                              </a:rPr>
                            </m:ctrlPr>
                          </m:sSupPr>
                          <m:e>
                            <m:r>
                              <a:rPr lang="en-US" b="1" i="1">
                                <a:latin typeface="Cambria Math"/>
                              </a:rPr>
                              <m:t>𝑴</m:t>
                            </m:r>
                          </m:e>
                          <m:sup>
                            <m:r>
                              <a:rPr lang="en-US" b="1" i="1" smtClean="0">
                                <a:latin typeface="Cambria Math"/>
                              </a:rPr>
                              <m:t>𝟐</m:t>
                            </m:r>
                          </m:sup>
                        </m:sSup>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smtClean="0">
                                    <a:latin typeface="Cambria Math"/>
                                  </a:rPr>
                                  <m:t>𝟎</m:t>
                                </m:r>
                              </m:e>
                            </m:d>
                          </m:sup>
                        </m:sSup>
                      </m:e>
                    </m:d>
                    <m:r>
                      <a:rPr lang="en-US" b="1" i="1">
                        <a:latin typeface="Cambria Math"/>
                      </a:rPr>
                      <m:t>=</m:t>
                    </m:r>
                    <m:sSup>
                      <m:sSupPr>
                        <m:ctrlPr>
                          <a:rPr lang="en-US" b="1" i="1">
                            <a:latin typeface="Cambria Math" panose="02040503050406030204" pitchFamily="18" charset="0"/>
                          </a:rPr>
                        </m:ctrlPr>
                      </m:sSupPr>
                      <m:e>
                        <m:r>
                          <a:rPr lang="en-US" b="1" i="1">
                            <a:latin typeface="Cambria Math"/>
                          </a:rPr>
                          <m:t>𝑴</m:t>
                        </m:r>
                      </m:e>
                      <m:sup>
                        <m:r>
                          <a:rPr lang="en-US" b="1" i="1" smtClean="0">
                            <a:latin typeface="Cambria Math"/>
                          </a:rPr>
                          <m:t>𝟑</m:t>
                        </m:r>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smtClean="0">
                                <a:latin typeface="Cambria Math"/>
                              </a:rPr>
                              <m:t>𝟎</m:t>
                            </m:r>
                          </m:e>
                        </m:d>
                      </m:sup>
                    </m:sSup>
                  </m:oMath>
                </a14:m>
                <a:endParaRPr lang="en-US" b="1" dirty="0"/>
              </a:p>
              <a:p>
                <a:r>
                  <a:rPr lang="en-US" b="1" dirty="0">
                    <a:solidFill>
                      <a:srgbClr val="D60093"/>
                    </a:solidFill>
                  </a:rPr>
                  <a:t>Claim:</a:t>
                </a:r>
                <a:r>
                  <a:rPr lang="en-US" dirty="0">
                    <a:solidFill>
                      <a:srgbClr val="D60093"/>
                    </a:solidFill>
                  </a:rPr>
                  <a:t> </a:t>
                </a:r>
                <a:br>
                  <a:rPr lang="en-US" dirty="0">
                    <a:solidFill>
                      <a:srgbClr val="D60093"/>
                    </a:solidFill>
                  </a:rPr>
                </a:br>
                <a:r>
                  <a:rPr lang="en-US" dirty="0"/>
                  <a:t>Sequence </a:t>
                </a:r>
                <a14:m>
                  <m:oMath xmlns:m="http://schemas.openxmlformats.org/officeDocument/2006/math">
                    <m:r>
                      <a:rPr lang="en-US" b="1" i="1">
                        <a:latin typeface="Cambria Math"/>
                      </a:rPr>
                      <m:t>𝑴</m:t>
                    </m:r>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smtClean="0">
                                <a:latin typeface="Cambria Math"/>
                              </a:rPr>
                              <m:t>𝟎</m:t>
                            </m:r>
                          </m:e>
                        </m:d>
                      </m:sup>
                    </m:sSup>
                    <m:r>
                      <a:rPr lang="en-US" b="1" i="1" smtClean="0">
                        <a:latin typeface="Cambria Math"/>
                      </a:rPr>
                      <m:t>,</m:t>
                    </m:r>
                    <m:sSup>
                      <m:sSupPr>
                        <m:ctrlPr>
                          <a:rPr lang="en-US" b="1" i="1">
                            <a:latin typeface="Cambria Math" panose="02040503050406030204" pitchFamily="18" charset="0"/>
                          </a:rPr>
                        </m:ctrlPr>
                      </m:sSupPr>
                      <m:e>
                        <m:r>
                          <a:rPr lang="en-US" b="1" i="1">
                            <a:latin typeface="Cambria Math"/>
                          </a:rPr>
                          <m:t>𝑴</m:t>
                        </m:r>
                      </m:e>
                      <m:sup>
                        <m:r>
                          <a:rPr lang="en-US" b="1" i="1" smtClean="0">
                            <a:latin typeface="Cambria Math"/>
                          </a:rPr>
                          <m:t>𝟐</m:t>
                        </m:r>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a:latin typeface="Cambria Math"/>
                              </a:rPr>
                              <m:t>𝟎</m:t>
                            </m:r>
                          </m:e>
                        </m:d>
                      </m:sup>
                    </m:sSup>
                    <m:r>
                      <a:rPr lang="en-US" b="1" i="1" smtClean="0">
                        <a:latin typeface="Cambria Math"/>
                      </a:rPr>
                      <m:t>,…</m:t>
                    </m:r>
                    <m:sSup>
                      <m:sSupPr>
                        <m:ctrlPr>
                          <a:rPr lang="en-US" b="1" i="1">
                            <a:latin typeface="Cambria Math" panose="02040503050406030204" pitchFamily="18" charset="0"/>
                          </a:rPr>
                        </m:ctrlPr>
                      </m:sSupPr>
                      <m:e>
                        <m:r>
                          <a:rPr lang="en-US" b="1" i="1">
                            <a:latin typeface="Cambria Math"/>
                          </a:rPr>
                          <m:t>𝑴</m:t>
                        </m:r>
                      </m:e>
                      <m:sup>
                        <m:r>
                          <a:rPr lang="en-US" b="1" i="1" smtClean="0">
                            <a:latin typeface="Cambria Math"/>
                          </a:rPr>
                          <m:t>𝒌</m:t>
                        </m:r>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a:latin typeface="Cambria Math"/>
                              </a:rPr>
                              <m:t>𝟎</m:t>
                            </m:r>
                          </m:e>
                        </m:d>
                      </m:sup>
                    </m:sSup>
                    <m:r>
                      <a:rPr lang="en-US" b="1" i="1" smtClean="0">
                        <a:latin typeface="Cambria Math"/>
                      </a:rPr>
                      <m:t>,…</m:t>
                    </m:r>
                  </m:oMath>
                </a14:m>
                <a:r>
                  <a:rPr lang="en-US" dirty="0"/>
                  <a:t> approaches the dominant eigenvector of </a:t>
                </a:r>
                <a14:m>
                  <m:oMath xmlns:m="http://schemas.openxmlformats.org/officeDocument/2006/math">
                    <m:r>
                      <a:rPr lang="en-US" b="1" i="1" dirty="0" smtClean="0">
                        <a:latin typeface="Cambria Math"/>
                      </a:rPr>
                      <m:t>𝑴</m:t>
                    </m:r>
                  </m:oMath>
                </a14:m>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86800" cy="5257801"/>
              </a:xfrm>
              <a:blipFill rotWithShape="1">
                <a:blip r:embed="rId2"/>
                <a:stretch>
                  <a:fillRect t="-696" r="-772"/>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30</a:t>
            </a:fld>
            <a:endParaRPr lang="en-US"/>
          </a:p>
        </p:txBody>
      </p:sp>
      <p:grpSp>
        <p:nvGrpSpPr>
          <p:cNvPr id="7" name="Group 6"/>
          <p:cNvGrpSpPr/>
          <p:nvPr/>
        </p:nvGrpSpPr>
        <p:grpSpPr>
          <a:xfrm>
            <a:off x="7696200" y="0"/>
            <a:ext cx="1447800" cy="685800"/>
            <a:chOff x="7696200" y="0"/>
            <a:chExt cx="1447800" cy="685800"/>
          </a:xfrm>
        </p:grpSpPr>
        <p:sp>
          <p:nvSpPr>
            <p:cNvPr id="8" name="Teardrop 7"/>
            <p:cNvSpPr/>
            <p:nvPr/>
          </p:nvSpPr>
          <p:spPr>
            <a:xfrm>
              <a:off x="7696200" y="0"/>
              <a:ext cx="1447800" cy="685800"/>
            </a:xfrm>
            <a:prstGeom prst="teardrop">
              <a:avLst/>
            </a:prstGeom>
            <a:solidFill>
              <a:srgbClr val="FF0000"/>
            </a:solidFill>
            <a:ln w="38100">
              <a:solidFill>
                <a:schemeClr val="bg1"/>
              </a:solidFill>
            </a:ln>
          </p:spPr>
          <p:style>
            <a:lnRef idx="1">
              <a:schemeClr val="dk1"/>
            </a:lnRef>
            <a:fillRef idx="0">
              <a:schemeClr val="dk1"/>
            </a:fillRef>
            <a:effectRef idx="0">
              <a:schemeClr val="dk1"/>
            </a:effectRef>
            <a:fontRef idx="minor">
              <a:schemeClr val="tx1"/>
            </a:fontRef>
          </p:style>
          <p:txBody>
            <a:bodyPr lIns="0" rIns="0" rtlCol="0" anchor="ctr"/>
            <a:lstStyle/>
            <a:p>
              <a:pPr algn="ctr"/>
              <a:endParaRPr lang="en-US" sz="2800" b="1" dirty="0">
                <a:solidFill>
                  <a:schemeClr val="bg1"/>
                </a:solidFill>
              </a:endParaRPr>
            </a:p>
          </p:txBody>
        </p:sp>
        <p:sp>
          <p:nvSpPr>
            <p:cNvPr id="9" name="Rectangle 8"/>
            <p:cNvSpPr/>
            <p:nvPr/>
          </p:nvSpPr>
          <p:spPr>
            <a:xfrm>
              <a:off x="7768302" y="76200"/>
              <a:ext cx="1375698" cy="523220"/>
            </a:xfrm>
            <a:prstGeom prst="rect">
              <a:avLst/>
            </a:prstGeom>
          </p:spPr>
          <p:txBody>
            <a:bodyPr wrap="none">
              <a:spAutoFit/>
            </a:bodyPr>
            <a:lstStyle/>
            <a:p>
              <a:pPr algn="ctr"/>
              <a:r>
                <a:rPr lang="en-US" sz="2800" b="1" dirty="0">
                  <a:solidFill>
                    <a:schemeClr val="bg1"/>
                  </a:solidFill>
                </a:rPr>
                <a:t>Details!</a:t>
              </a:r>
            </a:p>
          </p:txBody>
        </p:sp>
      </p:grpSp>
    </p:spTree>
    <p:extLst>
      <p:ext uri="{BB962C8B-B14F-4D97-AF65-F5344CB8AC3E}">
        <p14:creationId xmlns:p14="http://schemas.microsoft.com/office/powerpoint/2010/main" val="181785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Power Iteration works?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534400" cy="5257801"/>
              </a:xfrm>
            </p:spPr>
            <p:txBody>
              <a:bodyPr>
                <a:normAutofit fontScale="92500" lnSpcReduction="20000"/>
              </a:bodyPr>
              <a:lstStyle/>
              <a:p>
                <a:r>
                  <a:rPr lang="en-US" b="1" dirty="0">
                    <a:solidFill>
                      <a:srgbClr val="D60093"/>
                    </a:solidFill>
                  </a:rPr>
                  <a:t>Claim:</a:t>
                </a:r>
                <a:r>
                  <a:rPr lang="en-US" dirty="0">
                    <a:solidFill>
                      <a:srgbClr val="D60093"/>
                    </a:solidFill>
                  </a:rPr>
                  <a:t> </a:t>
                </a:r>
                <a:r>
                  <a:rPr lang="en-US" dirty="0"/>
                  <a:t>Sequence </a:t>
                </a:r>
                <a14:m>
                  <m:oMath xmlns:m="http://schemas.openxmlformats.org/officeDocument/2006/math">
                    <m:r>
                      <a:rPr lang="en-US" b="1" i="1">
                        <a:latin typeface="Cambria Math"/>
                      </a:rPr>
                      <m:t>𝑴</m:t>
                    </m:r>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a:latin typeface="Cambria Math"/>
                              </a:rPr>
                              <m:t>𝟎</m:t>
                            </m:r>
                          </m:e>
                        </m:d>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𝑴</m:t>
                        </m:r>
                      </m:e>
                      <m:sup>
                        <m:r>
                          <a:rPr lang="en-US" b="1" i="1">
                            <a:latin typeface="Cambria Math"/>
                          </a:rPr>
                          <m:t>𝟐</m:t>
                        </m:r>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a:latin typeface="Cambria Math"/>
                              </a:rPr>
                              <m:t>𝟎</m:t>
                            </m:r>
                          </m:e>
                        </m:d>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𝑴</m:t>
                        </m:r>
                      </m:e>
                      <m:sup>
                        <m:r>
                          <a:rPr lang="en-US" b="1" i="1">
                            <a:latin typeface="Cambria Math"/>
                          </a:rPr>
                          <m:t>𝒌</m:t>
                        </m:r>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a:latin typeface="Cambria Math"/>
                              </a:rPr>
                              <m:t>𝟎</m:t>
                            </m:r>
                          </m:e>
                        </m:d>
                      </m:sup>
                    </m:sSup>
                    <m:r>
                      <a:rPr lang="en-US" b="1" i="1">
                        <a:latin typeface="Cambria Math"/>
                      </a:rPr>
                      <m:t>,…</m:t>
                    </m:r>
                  </m:oMath>
                </a14:m>
                <a:r>
                  <a:rPr lang="en-US" dirty="0"/>
                  <a:t> approaches the dominant eigenvector of </a:t>
                </a:r>
                <a14:m>
                  <m:oMath xmlns:m="http://schemas.openxmlformats.org/officeDocument/2006/math">
                    <m:r>
                      <a:rPr lang="en-US" b="1" i="1" dirty="0">
                        <a:latin typeface="Cambria Math"/>
                      </a:rPr>
                      <m:t>𝑴</m:t>
                    </m:r>
                  </m:oMath>
                </a14:m>
                <a:endParaRPr lang="en-US" b="1" dirty="0"/>
              </a:p>
              <a:p>
                <a:r>
                  <a:rPr lang="en-US" b="1" dirty="0">
                    <a:solidFill>
                      <a:srgbClr val="008000"/>
                    </a:solidFill>
                  </a:rPr>
                  <a:t>Proof:</a:t>
                </a:r>
              </a:p>
              <a:p>
                <a:pPr lvl="1"/>
                <a:r>
                  <a:rPr lang="en-US" dirty="0"/>
                  <a:t>Assume </a:t>
                </a:r>
                <a:r>
                  <a:rPr lang="en-US" b="1" i="1" dirty="0"/>
                  <a:t>M</a:t>
                </a:r>
                <a:r>
                  <a:rPr lang="en-US" dirty="0"/>
                  <a:t> has </a:t>
                </a:r>
                <a:r>
                  <a:rPr lang="en-US" b="1" i="1" dirty="0"/>
                  <a:t>n</a:t>
                </a:r>
                <a:r>
                  <a:rPr lang="en-US" dirty="0"/>
                  <a:t> linearly independent eigenvectors,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a:rPr>
                          <m:t>𝑥</m:t>
                        </m:r>
                      </m:e>
                      <m:sub>
                        <m:r>
                          <a:rPr lang="en-US" i="1" dirty="0" smtClean="0">
                            <a:latin typeface="Cambria Math"/>
                          </a:rPr>
                          <m:t>1</m:t>
                        </m:r>
                      </m:sub>
                    </m:sSub>
                    <m:r>
                      <a:rPr lang="en-US" i="1" dirty="0" smtClean="0">
                        <a:latin typeface="Cambria Math"/>
                      </a:rPr>
                      <m:t>, </m:t>
                    </m:r>
                    <m:sSub>
                      <m:sSubPr>
                        <m:ctrlPr>
                          <a:rPr lang="en-US" i="1" dirty="0" smtClean="0">
                            <a:latin typeface="Cambria Math" panose="02040503050406030204" pitchFamily="18" charset="0"/>
                          </a:rPr>
                        </m:ctrlPr>
                      </m:sSubPr>
                      <m:e>
                        <m:r>
                          <a:rPr lang="en-US" b="0" i="1" dirty="0" smtClean="0">
                            <a:latin typeface="Cambria Math"/>
                          </a:rPr>
                          <m:t>𝑥</m:t>
                        </m:r>
                      </m:e>
                      <m:sub>
                        <m:r>
                          <a:rPr lang="en-US" i="1" dirty="0" smtClean="0">
                            <a:latin typeface="Cambria Math"/>
                          </a:rPr>
                          <m:t>2</m:t>
                        </m:r>
                      </m:sub>
                    </m:sSub>
                    <m:r>
                      <a:rPr lang="en-US" i="1" dirty="0" smtClean="0">
                        <a:latin typeface="Cambria Math"/>
                      </a:rPr>
                      <m:t>, </m:t>
                    </m:r>
                    <m:r>
                      <a:rPr lang="en-US" b="0" i="1" dirty="0" smtClean="0">
                        <a:latin typeface="Cambria Math"/>
                      </a:rPr>
                      <m:t>…, </m:t>
                    </m:r>
                    <m:sSub>
                      <m:sSubPr>
                        <m:ctrlPr>
                          <a:rPr lang="en-US" b="0" i="1" dirty="0" smtClean="0">
                            <a:latin typeface="Cambria Math" panose="02040503050406030204" pitchFamily="18" charset="0"/>
                          </a:rPr>
                        </m:ctrlPr>
                      </m:sSubPr>
                      <m:e>
                        <m:r>
                          <a:rPr lang="en-US" b="0" i="1" dirty="0" smtClean="0">
                            <a:latin typeface="Cambria Math"/>
                          </a:rPr>
                          <m:t>𝑥</m:t>
                        </m:r>
                      </m:e>
                      <m:sub>
                        <m:r>
                          <a:rPr lang="en-US" b="0" i="1" dirty="0" smtClean="0">
                            <a:latin typeface="Cambria Math"/>
                          </a:rPr>
                          <m:t>𝑛</m:t>
                        </m:r>
                      </m:sub>
                    </m:sSub>
                  </m:oMath>
                </a14:m>
                <a:r>
                  <a:rPr lang="en-US" dirty="0"/>
                  <a:t> with corresponding eigenvalues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a:rPr>
                          <m:t>𝜆</m:t>
                        </m:r>
                      </m:e>
                      <m:sub>
                        <m:r>
                          <a:rPr lang="en-US" b="0" i="1" dirty="0" smtClean="0">
                            <a:latin typeface="Cambria Math"/>
                          </a:rPr>
                          <m:t>1</m:t>
                        </m:r>
                      </m:sub>
                    </m:sSub>
                    <m:r>
                      <a:rPr lang="en-US" b="0" i="1" dirty="0" smtClean="0">
                        <a:latin typeface="Cambria Math"/>
                      </a:rPr>
                      <m:t>,</m:t>
                    </m:r>
                    <m:sSub>
                      <m:sSubPr>
                        <m:ctrlPr>
                          <a:rPr lang="en-US" i="1" dirty="0" smtClean="0">
                            <a:latin typeface="Cambria Math" panose="02040503050406030204" pitchFamily="18" charset="0"/>
                          </a:rPr>
                        </m:ctrlPr>
                      </m:sSubPr>
                      <m:e>
                        <m:r>
                          <a:rPr lang="en-US" i="1" dirty="0">
                            <a:latin typeface="Cambria Math"/>
                          </a:rPr>
                          <m:t>𝜆</m:t>
                        </m:r>
                      </m:e>
                      <m:sub>
                        <m:r>
                          <a:rPr lang="en-US" b="0" i="1" dirty="0" smtClean="0">
                            <a:latin typeface="Cambria Math"/>
                          </a:rPr>
                          <m:t>2</m:t>
                        </m:r>
                      </m:sub>
                    </m:sSub>
                    <m:r>
                      <a:rPr lang="en-US" i="1" dirty="0">
                        <a:latin typeface="Cambria Math"/>
                      </a:rPr>
                      <m:t>,</m:t>
                    </m:r>
                    <m:r>
                      <a:rPr lang="en-US" b="0" i="1" dirty="0" smtClean="0">
                        <a:latin typeface="Cambria Math"/>
                      </a:rPr>
                      <m:t> …,</m:t>
                    </m:r>
                    <m:sSub>
                      <m:sSubPr>
                        <m:ctrlPr>
                          <a:rPr lang="en-US" b="0" i="1" dirty="0" smtClean="0">
                            <a:latin typeface="Cambria Math" panose="02040503050406030204" pitchFamily="18" charset="0"/>
                          </a:rPr>
                        </m:ctrlPr>
                      </m:sSubPr>
                      <m:e>
                        <m:r>
                          <a:rPr lang="en-US" b="0" i="1" dirty="0" smtClean="0">
                            <a:latin typeface="Cambria Math"/>
                          </a:rPr>
                          <m:t>𝜆</m:t>
                        </m:r>
                      </m:e>
                      <m:sub>
                        <m:r>
                          <a:rPr lang="en-US" b="0" i="1" dirty="0" smtClean="0">
                            <a:latin typeface="Cambria Math"/>
                          </a:rPr>
                          <m:t>𝑛</m:t>
                        </m:r>
                      </m:sub>
                    </m:sSub>
                  </m:oMath>
                </a14:m>
                <a:r>
                  <a:rPr lang="en-US" dirty="0"/>
                  <a:t>, where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a:rPr>
                          <m:t>𝜆</m:t>
                        </m:r>
                      </m:e>
                      <m:sub>
                        <m:r>
                          <a:rPr lang="en-US" i="1" dirty="0">
                            <a:latin typeface="Cambria Math"/>
                          </a:rPr>
                          <m:t>1</m:t>
                        </m:r>
                      </m:sub>
                    </m:sSub>
                    <m:r>
                      <a:rPr lang="en-US" b="0" i="1" dirty="0" smtClean="0">
                        <a:latin typeface="Cambria Math"/>
                      </a:rPr>
                      <m:t>&gt;</m:t>
                    </m:r>
                    <m:sSub>
                      <m:sSubPr>
                        <m:ctrlPr>
                          <a:rPr lang="en-US" i="1" dirty="0">
                            <a:latin typeface="Cambria Math" panose="02040503050406030204" pitchFamily="18" charset="0"/>
                          </a:rPr>
                        </m:ctrlPr>
                      </m:sSubPr>
                      <m:e>
                        <m:r>
                          <a:rPr lang="en-US" i="1" dirty="0">
                            <a:latin typeface="Cambria Math"/>
                          </a:rPr>
                          <m:t>𝜆</m:t>
                        </m:r>
                      </m:e>
                      <m:sub>
                        <m:r>
                          <a:rPr lang="en-US" i="1" dirty="0">
                            <a:latin typeface="Cambria Math"/>
                          </a:rPr>
                          <m:t>2</m:t>
                        </m:r>
                      </m:sub>
                    </m:sSub>
                    <m:r>
                      <a:rPr lang="en-US" b="0" i="1" dirty="0" smtClean="0">
                        <a:latin typeface="Cambria Math"/>
                      </a:rPr>
                      <m:t>&gt;</m:t>
                    </m:r>
                    <m:r>
                      <a:rPr lang="en-US" i="1" dirty="0">
                        <a:latin typeface="Cambria Math"/>
                      </a:rPr>
                      <m:t>…</m:t>
                    </m:r>
                    <m:r>
                      <a:rPr lang="en-US" b="0" i="1" dirty="0" smtClean="0">
                        <a:latin typeface="Cambria Math"/>
                      </a:rPr>
                      <m:t>&gt;</m:t>
                    </m:r>
                    <m:sSub>
                      <m:sSubPr>
                        <m:ctrlPr>
                          <a:rPr lang="en-US" i="1" dirty="0">
                            <a:latin typeface="Cambria Math" panose="02040503050406030204" pitchFamily="18" charset="0"/>
                          </a:rPr>
                        </m:ctrlPr>
                      </m:sSubPr>
                      <m:e>
                        <m:r>
                          <a:rPr lang="en-US" i="1" dirty="0">
                            <a:latin typeface="Cambria Math"/>
                          </a:rPr>
                          <m:t>𝜆</m:t>
                        </m:r>
                      </m:e>
                      <m:sub>
                        <m:r>
                          <a:rPr lang="en-US" i="1" dirty="0">
                            <a:latin typeface="Cambria Math"/>
                          </a:rPr>
                          <m:t>𝑛</m:t>
                        </m:r>
                      </m:sub>
                    </m:sSub>
                  </m:oMath>
                </a14:m>
                <a:endParaRPr lang="en-US" dirty="0"/>
              </a:p>
              <a:p>
                <a:pPr lvl="1"/>
                <a:r>
                  <a:rPr lang="en-US" dirty="0"/>
                  <a:t>Vectors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1</m:t>
                        </m:r>
                      </m:sub>
                    </m:sSub>
                    <m:r>
                      <a:rPr lang="en-US" i="1" dirty="0">
                        <a:latin typeface="Cambria Math"/>
                      </a:rPr>
                      <m:t>, </m:t>
                    </m:r>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2</m:t>
                        </m:r>
                      </m:sub>
                    </m:sSub>
                    <m:r>
                      <a:rPr lang="en-US" i="1" dirty="0">
                        <a:latin typeface="Cambria Math"/>
                      </a:rPr>
                      <m:t>, …, </m:t>
                    </m:r>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𝑛</m:t>
                        </m:r>
                      </m:sub>
                    </m:sSub>
                  </m:oMath>
                </a14:m>
                <a:r>
                  <a:rPr lang="en-US" dirty="0"/>
                  <a:t> form a basis and thus we can write: </a:t>
                </a:r>
                <a14:m>
                  <m:oMath xmlns:m="http://schemas.openxmlformats.org/officeDocument/2006/math">
                    <m:sSub>
                      <m:sSubPr>
                        <m:ctrlPr>
                          <a:rPr lang="en-US" i="1" dirty="0">
                            <a:latin typeface="Cambria Math" panose="02040503050406030204" pitchFamily="18" charset="0"/>
                          </a:rPr>
                        </m:ctrlPr>
                      </m:sSubPr>
                      <m:e>
                        <m:sSup>
                          <m:sSupPr>
                            <m:ctrlPr>
                              <a:rPr lang="en-US" b="0" i="1" dirty="0" smtClean="0">
                                <a:latin typeface="Cambria Math" panose="02040503050406030204" pitchFamily="18" charset="0"/>
                              </a:rPr>
                            </m:ctrlPr>
                          </m:sSupPr>
                          <m:e>
                            <m:r>
                              <a:rPr lang="en-US" b="0" i="1" dirty="0" smtClean="0">
                                <a:latin typeface="Cambria Math"/>
                              </a:rPr>
                              <m:t>𝑟</m:t>
                            </m:r>
                          </m:e>
                          <m:sup>
                            <m:r>
                              <a:rPr lang="en-US" b="0" i="1" dirty="0" smtClean="0">
                                <a:latin typeface="Cambria Math"/>
                              </a:rPr>
                              <m:t>(0)</m:t>
                            </m:r>
                          </m:sup>
                        </m:sSup>
                        <m:r>
                          <a:rPr lang="en-US" b="0" i="1" dirty="0" smtClean="0">
                            <a:latin typeface="Cambria Math"/>
                          </a:rPr>
                          <m:t>=</m:t>
                        </m:r>
                        <m:sSub>
                          <m:sSubPr>
                            <m:ctrlPr>
                              <a:rPr lang="en-US" b="0" i="1" dirty="0" smtClean="0">
                                <a:latin typeface="Cambria Math" panose="02040503050406030204" pitchFamily="18" charset="0"/>
                              </a:rPr>
                            </m:ctrlPr>
                          </m:sSubPr>
                          <m:e>
                            <m:r>
                              <a:rPr lang="en-US" b="0" i="1" dirty="0" smtClean="0">
                                <a:latin typeface="Cambria Math"/>
                              </a:rPr>
                              <m:t>𝑐</m:t>
                            </m:r>
                          </m:e>
                          <m:sub>
                            <m:r>
                              <a:rPr lang="en-US" b="0" i="1" dirty="0" smtClean="0">
                                <a:latin typeface="Cambria Math"/>
                              </a:rPr>
                              <m:t>1</m:t>
                            </m:r>
                          </m:sub>
                        </m:sSub>
                        <m:r>
                          <a:rPr lang="en-US" b="0" i="1" dirty="0" smtClean="0">
                            <a:latin typeface="Cambria Math"/>
                          </a:rPr>
                          <m:t> </m:t>
                        </m:r>
                        <m:r>
                          <a:rPr lang="en-US" b="0" i="1" dirty="0" smtClean="0">
                            <a:latin typeface="Cambria Math"/>
                          </a:rPr>
                          <m:t>𝑥</m:t>
                        </m:r>
                      </m:e>
                      <m:sub>
                        <m:r>
                          <a:rPr lang="en-US" i="1" dirty="0">
                            <a:latin typeface="Cambria Math"/>
                          </a:rPr>
                          <m:t>1</m:t>
                        </m:r>
                      </m:sub>
                    </m:sSub>
                    <m:r>
                      <a:rPr lang="en-US" b="0" i="1" dirty="0" smtClean="0">
                        <a:latin typeface="Cambria Math"/>
                      </a:rPr>
                      <m:t>+</m:t>
                    </m:r>
                    <m:sSub>
                      <m:sSubPr>
                        <m:ctrlPr>
                          <a:rPr lang="en-US" b="0" i="1" dirty="0" smtClean="0">
                            <a:latin typeface="Cambria Math" panose="02040503050406030204" pitchFamily="18" charset="0"/>
                          </a:rPr>
                        </m:ctrlPr>
                      </m:sSubPr>
                      <m:e>
                        <m:r>
                          <a:rPr lang="en-US" b="0" i="1" dirty="0" smtClean="0">
                            <a:latin typeface="Cambria Math"/>
                          </a:rPr>
                          <m:t>𝑐</m:t>
                        </m:r>
                      </m:e>
                      <m:sub>
                        <m:r>
                          <a:rPr lang="en-US" b="0" i="1" dirty="0" smtClean="0">
                            <a:latin typeface="Cambria Math"/>
                          </a:rPr>
                          <m:t>2</m:t>
                        </m:r>
                      </m:sub>
                    </m:sSub>
                    <m:r>
                      <a:rPr lang="en-US" i="1" dirty="0">
                        <a:latin typeface="Cambria Math"/>
                      </a:rPr>
                      <m:t> </m:t>
                    </m:r>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2</m:t>
                        </m:r>
                      </m:sub>
                    </m:sSub>
                    <m:r>
                      <a:rPr lang="en-US" b="0" i="1" dirty="0" smtClean="0">
                        <a:latin typeface="Cambria Math"/>
                      </a:rPr>
                      <m:t>+</m:t>
                    </m:r>
                    <m:r>
                      <a:rPr lang="en-US" i="1" dirty="0">
                        <a:latin typeface="Cambria Math"/>
                      </a:rPr>
                      <m:t>…</m:t>
                    </m:r>
                    <m:r>
                      <a:rPr lang="en-US" b="0" i="1" dirty="0" smtClean="0">
                        <a:latin typeface="Cambria Math"/>
                      </a:rPr>
                      <m:t>+</m:t>
                    </m:r>
                    <m:sSub>
                      <m:sSubPr>
                        <m:ctrlPr>
                          <a:rPr lang="en-US" b="0" i="1" dirty="0" smtClean="0">
                            <a:latin typeface="Cambria Math" panose="02040503050406030204" pitchFamily="18" charset="0"/>
                          </a:rPr>
                        </m:ctrlPr>
                      </m:sSubPr>
                      <m:e>
                        <m:r>
                          <a:rPr lang="en-US" b="0" i="1" dirty="0" smtClean="0">
                            <a:latin typeface="Cambria Math"/>
                          </a:rPr>
                          <m:t>𝑐</m:t>
                        </m:r>
                      </m:e>
                      <m:sub>
                        <m:r>
                          <a:rPr lang="en-US" b="0" i="1" dirty="0" smtClean="0">
                            <a:latin typeface="Cambria Math"/>
                          </a:rPr>
                          <m:t>𝑛</m:t>
                        </m:r>
                      </m:sub>
                    </m:sSub>
                    <m:r>
                      <a:rPr lang="en-US" b="0" i="1" dirty="0" smtClean="0">
                        <a:latin typeface="Cambria Math"/>
                      </a:rPr>
                      <m:t> </m:t>
                    </m:r>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𝑛</m:t>
                        </m:r>
                      </m:sub>
                    </m:sSub>
                  </m:oMath>
                </a14:m>
                <a:endParaRPr lang="en-US" dirty="0"/>
              </a:p>
              <a:p>
                <a:pPr lvl="1"/>
                <a14:m>
                  <m:oMath xmlns:m="http://schemas.openxmlformats.org/officeDocument/2006/math">
                    <m:r>
                      <a:rPr lang="en-US" b="1" i="1" dirty="0" smtClean="0">
                        <a:latin typeface="Cambria Math"/>
                      </a:rPr>
                      <m:t>𝑴</m:t>
                    </m:r>
                    <m:sSup>
                      <m:sSupPr>
                        <m:ctrlPr>
                          <a:rPr lang="en-US" b="1" i="1" dirty="0" smtClean="0">
                            <a:latin typeface="Cambria Math" panose="02040503050406030204" pitchFamily="18" charset="0"/>
                          </a:rPr>
                        </m:ctrlPr>
                      </m:sSupPr>
                      <m:e>
                        <m:r>
                          <a:rPr lang="en-US" b="1" i="1" dirty="0" smtClean="0">
                            <a:latin typeface="Cambria Math"/>
                          </a:rPr>
                          <m:t>𝒓</m:t>
                        </m:r>
                      </m:e>
                      <m:sup>
                        <m:r>
                          <a:rPr lang="en-US" b="1" i="1" dirty="0" smtClean="0">
                            <a:latin typeface="Cambria Math"/>
                          </a:rPr>
                          <m:t>(</m:t>
                        </m:r>
                        <m:r>
                          <a:rPr lang="en-US" b="1" i="1" dirty="0" smtClean="0">
                            <a:latin typeface="Cambria Math"/>
                          </a:rPr>
                          <m:t>𝟎</m:t>
                        </m:r>
                        <m:r>
                          <a:rPr lang="en-US" b="1" i="1" dirty="0" smtClean="0">
                            <a:latin typeface="Cambria Math"/>
                          </a:rPr>
                          <m:t>)</m:t>
                        </m:r>
                      </m:sup>
                    </m:sSup>
                    <m:r>
                      <a:rPr lang="en-US" b="1" i="1" dirty="0" smtClean="0">
                        <a:latin typeface="Cambria Math"/>
                      </a:rPr>
                      <m:t>=</m:t>
                    </m:r>
                    <m:r>
                      <a:rPr lang="en-US" b="1" i="1" dirty="0" smtClean="0">
                        <a:latin typeface="Cambria Math"/>
                      </a:rPr>
                      <m:t>𝑴</m:t>
                    </m:r>
                    <m:d>
                      <m:dPr>
                        <m:ctrlPr>
                          <a:rPr lang="en-US" b="1" i="1" dirty="0" smtClean="0">
                            <a:latin typeface="Cambria Math" panose="02040503050406030204" pitchFamily="18" charset="0"/>
                          </a:rPr>
                        </m:ctrlPr>
                      </m:dPr>
                      <m:e>
                        <m:sSub>
                          <m:sSubPr>
                            <m:ctrlPr>
                              <a:rPr lang="en-US" b="1" i="1" dirty="0">
                                <a:latin typeface="Cambria Math" panose="02040503050406030204" pitchFamily="18" charset="0"/>
                              </a:rPr>
                            </m:ctrlPr>
                          </m:sSubPr>
                          <m:e>
                            <m:r>
                              <a:rPr lang="en-US" b="1" i="1" dirty="0">
                                <a:latin typeface="Cambria Math"/>
                              </a:rPr>
                              <m:t>𝒄</m:t>
                            </m:r>
                          </m:e>
                          <m:sub>
                            <m:r>
                              <a:rPr lang="en-US" b="1" i="1" dirty="0">
                                <a:latin typeface="Cambria Math"/>
                              </a:rPr>
                              <m:t>𝟏</m:t>
                            </m:r>
                          </m:sub>
                        </m:sSub>
                        <m:r>
                          <a:rPr lang="en-US" b="1" i="1" dirty="0">
                            <a:latin typeface="Cambria Math"/>
                          </a:rPr>
                          <m:t> </m:t>
                        </m:r>
                        <m:sSub>
                          <m:sSubPr>
                            <m:ctrlPr>
                              <a:rPr lang="en-US" b="1" i="1" dirty="0" smtClean="0">
                                <a:latin typeface="Cambria Math" panose="02040503050406030204" pitchFamily="18" charset="0"/>
                              </a:rPr>
                            </m:ctrlPr>
                          </m:sSubPr>
                          <m:e>
                            <m:r>
                              <a:rPr lang="en-US" b="1" i="1" dirty="0" smtClean="0">
                                <a:latin typeface="Cambria Math"/>
                              </a:rPr>
                              <m:t>𝒙</m:t>
                            </m:r>
                          </m:e>
                          <m:sub>
                            <m:r>
                              <a:rPr lang="en-US" b="1" i="1" dirty="0" smtClean="0">
                                <a:latin typeface="Cambria Math"/>
                              </a:rPr>
                              <m:t>𝟏</m:t>
                            </m:r>
                          </m:sub>
                        </m:sSub>
                        <m:r>
                          <a:rPr lang="en-US" b="1" i="1" dirty="0">
                            <a:latin typeface="Cambria Math"/>
                          </a:rPr>
                          <m:t>+</m:t>
                        </m:r>
                        <m:sSub>
                          <m:sSubPr>
                            <m:ctrlPr>
                              <a:rPr lang="en-US" b="1" i="1" dirty="0">
                                <a:latin typeface="Cambria Math" panose="02040503050406030204" pitchFamily="18" charset="0"/>
                              </a:rPr>
                            </m:ctrlPr>
                          </m:sSubPr>
                          <m:e>
                            <m:r>
                              <a:rPr lang="en-US" b="1" i="1" dirty="0">
                                <a:latin typeface="Cambria Math"/>
                              </a:rPr>
                              <m:t>𝒄</m:t>
                            </m:r>
                          </m:e>
                          <m:sub>
                            <m:r>
                              <a:rPr lang="en-US" b="1" i="1" dirty="0">
                                <a:latin typeface="Cambria Math"/>
                              </a:rPr>
                              <m:t>𝟐</m:t>
                            </m:r>
                          </m:sub>
                        </m:sSub>
                        <m:r>
                          <a:rPr lang="en-US" b="1" i="1" dirty="0">
                            <a:latin typeface="Cambria Math"/>
                          </a:rPr>
                          <m:t> </m:t>
                        </m:r>
                        <m:sSub>
                          <m:sSubPr>
                            <m:ctrlPr>
                              <a:rPr lang="en-US" b="1" i="1" dirty="0" smtClean="0">
                                <a:latin typeface="Cambria Math" panose="02040503050406030204" pitchFamily="18" charset="0"/>
                              </a:rPr>
                            </m:ctrlPr>
                          </m:sSubPr>
                          <m:e>
                            <m:r>
                              <a:rPr lang="en-US" b="1" i="1" dirty="0" smtClean="0">
                                <a:latin typeface="Cambria Math"/>
                              </a:rPr>
                              <m:t>𝒙</m:t>
                            </m:r>
                          </m:e>
                          <m:sub>
                            <m:r>
                              <a:rPr lang="en-US" b="1" i="1" dirty="0" smtClean="0">
                                <a:latin typeface="Cambria Math"/>
                              </a:rPr>
                              <m:t>𝟐</m:t>
                            </m:r>
                          </m:sub>
                        </m:sSub>
                        <m:r>
                          <a:rPr lang="en-US" b="1" i="1" dirty="0">
                            <a:latin typeface="Cambria Math"/>
                          </a:rPr>
                          <m:t>+…+</m:t>
                        </m:r>
                        <m:sSub>
                          <m:sSubPr>
                            <m:ctrlPr>
                              <a:rPr lang="en-US" b="1" i="1" dirty="0">
                                <a:latin typeface="Cambria Math" panose="02040503050406030204" pitchFamily="18" charset="0"/>
                              </a:rPr>
                            </m:ctrlPr>
                          </m:sSubPr>
                          <m:e>
                            <m:r>
                              <a:rPr lang="en-US" b="1" i="1" dirty="0">
                                <a:latin typeface="Cambria Math"/>
                              </a:rPr>
                              <m:t>𝒄</m:t>
                            </m:r>
                          </m:e>
                          <m:sub>
                            <m:r>
                              <a:rPr lang="en-US" b="1" i="1" dirty="0">
                                <a:latin typeface="Cambria Math"/>
                              </a:rPr>
                              <m:t>𝒏</m:t>
                            </m:r>
                          </m:sub>
                        </m:sSub>
                        <m:r>
                          <a:rPr lang="en-US" b="1" i="1" dirty="0">
                            <a:latin typeface="Cambria Math"/>
                          </a:rPr>
                          <m:t> </m:t>
                        </m:r>
                        <m:sSub>
                          <m:sSubPr>
                            <m:ctrlPr>
                              <a:rPr lang="en-US" b="1" i="1" dirty="0">
                                <a:latin typeface="Cambria Math" panose="02040503050406030204" pitchFamily="18" charset="0"/>
                              </a:rPr>
                            </m:ctrlPr>
                          </m:sSubPr>
                          <m:e>
                            <m:r>
                              <a:rPr lang="en-US" b="1" i="1" dirty="0" smtClean="0">
                                <a:latin typeface="Cambria Math"/>
                              </a:rPr>
                              <m:t>𝒙</m:t>
                            </m:r>
                          </m:e>
                          <m:sub>
                            <m:r>
                              <a:rPr lang="en-US" b="1" i="1" dirty="0">
                                <a:latin typeface="Cambria Math"/>
                              </a:rPr>
                              <m:t>𝒏</m:t>
                            </m:r>
                          </m:sub>
                        </m:sSub>
                      </m:e>
                    </m:d>
                  </m:oMath>
                </a14:m>
                <a:endParaRPr lang="en-US" b="1" dirty="0"/>
              </a:p>
              <a:p>
                <a:pPr marL="457200" lvl="1" indent="0">
                  <a:buNone/>
                </a:pPr>
                <a:r>
                  <a:rPr lang="en-US" dirty="0"/>
                  <a:t>                </a:t>
                </a:r>
                <a14:m>
                  <m:oMath xmlns:m="http://schemas.openxmlformats.org/officeDocument/2006/math">
                    <m:r>
                      <a:rPr lang="en-US" i="1" dirty="0" smtClean="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1</m:t>
                        </m:r>
                      </m:sub>
                    </m:sSub>
                    <m:r>
                      <a:rPr lang="en-US" b="0" i="1" dirty="0" smtClean="0">
                        <a:latin typeface="Cambria Math"/>
                      </a:rPr>
                      <m:t>(</m:t>
                    </m:r>
                    <m:r>
                      <a:rPr lang="en-US" b="0" i="1" dirty="0" smtClean="0">
                        <a:latin typeface="Cambria Math"/>
                      </a:rPr>
                      <m:t>𝑀</m:t>
                    </m:r>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1</m:t>
                        </m:r>
                      </m:sub>
                    </m:sSub>
                    <m:r>
                      <a:rPr lang="en-US" b="0" i="1" dirty="0" smtClean="0">
                        <a:latin typeface="Cambria Math"/>
                      </a:rPr>
                      <m:t>)</m:t>
                    </m:r>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2</m:t>
                        </m:r>
                      </m:sub>
                    </m:sSub>
                    <m:r>
                      <a:rPr lang="en-US" b="0" i="1" dirty="0" smtClean="0">
                        <a:latin typeface="Cambria Math"/>
                      </a:rPr>
                      <m:t>(</m:t>
                    </m:r>
                    <m:r>
                      <a:rPr lang="en-US" b="0" i="1" dirty="0" smtClean="0">
                        <a:latin typeface="Cambria Math"/>
                      </a:rPr>
                      <m:t>𝑀</m:t>
                    </m:r>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2</m:t>
                        </m:r>
                      </m:sub>
                    </m:sSub>
                    <m:r>
                      <a:rPr lang="en-US" b="0" i="1" dirty="0" smtClean="0">
                        <a:latin typeface="Cambria Math"/>
                      </a:rPr>
                      <m:t>)</m:t>
                    </m:r>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𝑛</m:t>
                        </m:r>
                      </m:sub>
                    </m:sSub>
                    <m:r>
                      <a:rPr lang="en-US" b="0" i="1" dirty="0" smtClean="0">
                        <a:latin typeface="Cambria Math"/>
                      </a:rPr>
                      <m:t>(</m:t>
                    </m:r>
                    <m:r>
                      <a:rPr lang="en-US" b="0" i="1" dirty="0" smtClean="0">
                        <a:latin typeface="Cambria Math"/>
                      </a:rPr>
                      <m:t>𝑀</m:t>
                    </m:r>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𝑛</m:t>
                        </m:r>
                      </m:sub>
                    </m:sSub>
                    <m:r>
                      <a:rPr lang="en-US" b="0" i="1" dirty="0" smtClean="0">
                        <a:latin typeface="Cambria Math"/>
                      </a:rPr>
                      <m:t>)</m:t>
                    </m:r>
                  </m:oMath>
                </a14:m>
                <a:endParaRPr lang="en-US" dirty="0"/>
              </a:p>
              <a:p>
                <a:pPr marL="457200" lvl="1" indent="0">
                  <a:buNone/>
                </a:pPr>
                <a:r>
                  <a:rPr lang="en-US" dirty="0"/>
                  <a:t>                </a:t>
                </a:r>
                <a14:m>
                  <m:oMath xmlns:m="http://schemas.openxmlformats.org/officeDocument/2006/math">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1</m:t>
                        </m:r>
                      </m:sub>
                    </m:sSub>
                    <m:r>
                      <a:rPr lang="en-US" i="1" dirty="0">
                        <a:latin typeface="Cambria Math"/>
                      </a:rPr>
                      <m:t>(</m:t>
                    </m:r>
                    <m:sSub>
                      <m:sSubPr>
                        <m:ctrlPr>
                          <a:rPr lang="en-US" b="0" i="1" dirty="0" smtClean="0">
                            <a:latin typeface="Cambria Math" panose="02040503050406030204" pitchFamily="18" charset="0"/>
                          </a:rPr>
                        </m:ctrlPr>
                      </m:sSubPr>
                      <m:e>
                        <m:r>
                          <a:rPr lang="en-US" b="0" i="1" dirty="0" smtClean="0">
                            <a:latin typeface="Cambria Math"/>
                          </a:rPr>
                          <m:t>𝜆</m:t>
                        </m:r>
                      </m:e>
                      <m:sub>
                        <m:r>
                          <a:rPr lang="en-US" b="0" i="1" dirty="0" smtClean="0">
                            <a:latin typeface="Cambria Math"/>
                          </a:rPr>
                          <m:t>1</m:t>
                        </m:r>
                      </m:sub>
                    </m:sSub>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1</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2</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𝜆</m:t>
                        </m:r>
                      </m:e>
                      <m:sub>
                        <m:r>
                          <a:rPr lang="en-US" b="0" i="1" dirty="0" smtClean="0">
                            <a:latin typeface="Cambria Math"/>
                          </a:rPr>
                          <m:t>2</m:t>
                        </m:r>
                      </m:sub>
                    </m:sSub>
                    <m:sSub>
                      <m:sSubPr>
                        <m:ctrlPr>
                          <a:rPr lang="en-US" i="1" dirty="0" smtClean="0">
                            <a:latin typeface="Cambria Math" panose="02040503050406030204" pitchFamily="18" charset="0"/>
                          </a:rPr>
                        </m:ctrlPr>
                      </m:sSubPr>
                      <m:e>
                        <m:r>
                          <a:rPr lang="en-US" b="0" i="1" dirty="0" smtClean="0">
                            <a:latin typeface="Cambria Math"/>
                          </a:rPr>
                          <m:t>𝑥</m:t>
                        </m:r>
                      </m:e>
                      <m:sub>
                        <m:r>
                          <a:rPr lang="en-US" i="1" dirty="0">
                            <a:latin typeface="Cambria Math"/>
                          </a:rPr>
                          <m:t>2</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𝑛</m:t>
                        </m:r>
                      </m:sub>
                    </m:sSub>
                    <m:r>
                      <a:rPr lang="en-US" i="1" dirty="0">
                        <a:latin typeface="Cambria Math"/>
                      </a:rPr>
                      <m:t>(</m:t>
                    </m:r>
                    <m:sSub>
                      <m:sSubPr>
                        <m:ctrlPr>
                          <a:rPr lang="en-US" i="1" dirty="0" smtClean="0">
                            <a:latin typeface="Cambria Math" panose="02040503050406030204" pitchFamily="18" charset="0"/>
                          </a:rPr>
                        </m:ctrlPr>
                      </m:sSubPr>
                      <m:e>
                        <m:r>
                          <a:rPr lang="en-US" i="1" dirty="0">
                            <a:latin typeface="Cambria Math"/>
                          </a:rPr>
                          <m:t>𝜆</m:t>
                        </m:r>
                      </m:e>
                      <m:sub>
                        <m:r>
                          <a:rPr lang="en-US" b="0" i="1" dirty="0" smtClean="0">
                            <a:latin typeface="Cambria Math"/>
                          </a:rPr>
                          <m:t>𝑛</m:t>
                        </m:r>
                      </m:sub>
                    </m:sSub>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𝑛</m:t>
                        </m:r>
                      </m:sub>
                    </m:sSub>
                    <m:r>
                      <a:rPr lang="en-US" i="1" dirty="0">
                        <a:latin typeface="Cambria Math"/>
                      </a:rPr>
                      <m:t>)</m:t>
                    </m:r>
                  </m:oMath>
                </a14:m>
                <a:endParaRPr lang="en-US" dirty="0"/>
              </a:p>
              <a:p>
                <a:pPr lvl="1"/>
                <a:r>
                  <a:rPr lang="en-US" b="1" dirty="0">
                    <a:solidFill>
                      <a:srgbClr val="008000"/>
                    </a:solidFill>
                  </a:rPr>
                  <a:t>Repeated multiplication on both sides produces</a:t>
                </a:r>
              </a:p>
              <a:p>
                <a:pPr marL="457200" lvl="1" indent="0">
                  <a:buNone/>
                </a:pPr>
                <a:r>
                  <a:rPr lang="en-US" b="0" dirty="0"/>
                  <a:t>    </a:t>
                </a:r>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a:rPr>
                          <m:t>𝑀</m:t>
                        </m:r>
                      </m:e>
                      <m:sup>
                        <m:r>
                          <a:rPr lang="en-US" b="0" i="1" dirty="0" smtClean="0">
                            <a:latin typeface="Cambria Math"/>
                          </a:rPr>
                          <m:t>𝑘</m:t>
                        </m:r>
                      </m:sup>
                    </m:sSup>
                    <m:sSup>
                      <m:sSupPr>
                        <m:ctrlPr>
                          <a:rPr lang="en-US" i="1" dirty="0">
                            <a:latin typeface="Cambria Math" panose="02040503050406030204" pitchFamily="18" charset="0"/>
                          </a:rPr>
                        </m:ctrlPr>
                      </m:sSupPr>
                      <m:e>
                        <m:r>
                          <a:rPr lang="en-US" i="1" dirty="0">
                            <a:latin typeface="Cambria Math"/>
                          </a:rPr>
                          <m:t>𝑟</m:t>
                        </m:r>
                      </m:e>
                      <m:sup>
                        <m:r>
                          <a:rPr lang="en-US" i="1" dirty="0">
                            <a:latin typeface="Cambria Math"/>
                          </a:rPr>
                          <m:t>(0)</m:t>
                        </m:r>
                      </m:sup>
                    </m:sSup>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1</m:t>
                        </m:r>
                      </m:sub>
                    </m:sSub>
                    <m:r>
                      <a:rPr lang="en-US" i="1" dirty="0">
                        <a:latin typeface="Cambria Math"/>
                      </a:rPr>
                      <m:t>(</m:t>
                    </m:r>
                    <m:sSubSup>
                      <m:sSubSupPr>
                        <m:ctrlPr>
                          <a:rPr lang="en-US" i="1">
                            <a:latin typeface="Cambria Math" panose="02040503050406030204" pitchFamily="18" charset="0"/>
                          </a:rPr>
                        </m:ctrlPr>
                      </m:sSubSupPr>
                      <m:e>
                        <m:r>
                          <a:rPr lang="en-US" i="1">
                            <a:latin typeface="Cambria Math"/>
                          </a:rPr>
                          <m:t>𝜆</m:t>
                        </m:r>
                      </m:e>
                      <m:sub>
                        <m:r>
                          <a:rPr lang="en-US" i="1">
                            <a:latin typeface="Cambria Math"/>
                          </a:rPr>
                          <m:t>1</m:t>
                        </m:r>
                      </m:sub>
                      <m:sup>
                        <m:r>
                          <a:rPr lang="en-US" i="1">
                            <a:latin typeface="Cambria Math"/>
                          </a:rPr>
                          <m:t>𝑘</m:t>
                        </m:r>
                      </m:sup>
                    </m:sSubSup>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1</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2</m:t>
                        </m:r>
                      </m:sub>
                    </m:sSub>
                    <m:r>
                      <a:rPr lang="en-US" i="1" dirty="0">
                        <a:latin typeface="Cambria Math"/>
                      </a:rPr>
                      <m:t>(</m:t>
                    </m:r>
                    <m:sSubSup>
                      <m:sSubSupPr>
                        <m:ctrlPr>
                          <a:rPr lang="en-US" i="1">
                            <a:latin typeface="Cambria Math" panose="02040503050406030204" pitchFamily="18" charset="0"/>
                          </a:rPr>
                        </m:ctrlPr>
                      </m:sSubSupPr>
                      <m:e>
                        <m:r>
                          <a:rPr lang="en-US" i="1">
                            <a:latin typeface="Cambria Math"/>
                          </a:rPr>
                          <m:t>𝜆</m:t>
                        </m:r>
                      </m:e>
                      <m:sub>
                        <m:r>
                          <a:rPr lang="en-US" b="0" i="1" smtClean="0">
                            <a:latin typeface="Cambria Math"/>
                          </a:rPr>
                          <m:t>2</m:t>
                        </m:r>
                      </m:sub>
                      <m:sup>
                        <m:r>
                          <a:rPr lang="en-US" i="1">
                            <a:latin typeface="Cambria Math"/>
                          </a:rPr>
                          <m:t>𝑘</m:t>
                        </m:r>
                      </m:sup>
                    </m:sSubSup>
                    <m:sSub>
                      <m:sSubPr>
                        <m:ctrlPr>
                          <a:rPr lang="en-US" i="1" dirty="0" smtClean="0">
                            <a:latin typeface="Cambria Math" panose="02040503050406030204" pitchFamily="18" charset="0"/>
                          </a:rPr>
                        </m:ctrlPr>
                      </m:sSubPr>
                      <m:e>
                        <m:r>
                          <a:rPr lang="en-US" b="0" i="1" dirty="0" smtClean="0">
                            <a:latin typeface="Cambria Math"/>
                          </a:rPr>
                          <m:t>𝑥</m:t>
                        </m:r>
                      </m:e>
                      <m:sub>
                        <m:r>
                          <a:rPr lang="en-US" i="1" dirty="0">
                            <a:latin typeface="Cambria Math"/>
                          </a:rPr>
                          <m:t>2</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𝑛</m:t>
                        </m:r>
                      </m:sub>
                    </m:sSub>
                    <m:r>
                      <a:rPr lang="en-US" i="1" dirty="0">
                        <a:latin typeface="Cambria Math"/>
                      </a:rPr>
                      <m:t>(</m:t>
                    </m:r>
                    <m:sSubSup>
                      <m:sSubSupPr>
                        <m:ctrlPr>
                          <a:rPr lang="en-US" i="1">
                            <a:latin typeface="Cambria Math" panose="02040503050406030204" pitchFamily="18" charset="0"/>
                          </a:rPr>
                        </m:ctrlPr>
                      </m:sSubSupPr>
                      <m:e>
                        <m:r>
                          <a:rPr lang="en-US" i="1">
                            <a:latin typeface="Cambria Math"/>
                          </a:rPr>
                          <m:t>𝜆</m:t>
                        </m:r>
                      </m:e>
                      <m:sub>
                        <m:r>
                          <a:rPr lang="en-US" b="0" i="1" smtClean="0">
                            <a:latin typeface="Cambria Math"/>
                          </a:rPr>
                          <m:t>𝑛</m:t>
                        </m:r>
                      </m:sub>
                      <m:sup>
                        <m:r>
                          <a:rPr lang="en-US" i="1">
                            <a:latin typeface="Cambria Math"/>
                          </a:rPr>
                          <m:t>𝑘</m:t>
                        </m:r>
                      </m:sup>
                    </m:sSubSup>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𝑛</m:t>
                        </m:r>
                      </m:sub>
                    </m:sSub>
                    <m:r>
                      <a:rPr lang="en-US" i="1" dirty="0">
                        <a:latin typeface="Cambria Math"/>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534400" cy="5257801"/>
              </a:xfrm>
              <a:blipFill rotWithShape="1">
                <a:blip r:embed="rId3"/>
                <a:stretch>
                  <a:fillRect t="-1856" r="-857"/>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31</a:t>
            </a:fld>
            <a:endParaRPr lang="en-US"/>
          </a:p>
        </p:txBody>
      </p:sp>
      <p:grpSp>
        <p:nvGrpSpPr>
          <p:cNvPr id="7" name="Group 6"/>
          <p:cNvGrpSpPr/>
          <p:nvPr/>
        </p:nvGrpSpPr>
        <p:grpSpPr>
          <a:xfrm>
            <a:off x="7696200" y="0"/>
            <a:ext cx="1447800" cy="685800"/>
            <a:chOff x="7696200" y="0"/>
            <a:chExt cx="1447800" cy="685800"/>
          </a:xfrm>
        </p:grpSpPr>
        <p:sp>
          <p:nvSpPr>
            <p:cNvPr id="8" name="Teardrop 7"/>
            <p:cNvSpPr/>
            <p:nvPr/>
          </p:nvSpPr>
          <p:spPr>
            <a:xfrm>
              <a:off x="7696200" y="0"/>
              <a:ext cx="1447800" cy="685800"/>
            </a:xfrm>
            <a:prstGeom prst="teardrop">
              <a:avLst/>
            </a:prstGeom>
            <a:solidFill>
              <a:srgbClr val="FF0000"/>
            </a:solidFill>
            <a:ln w="38100">
              <a:solidFill>
                <a:schemeClr val="bg1"/>
              </a:solidFill>
            </a:ln>
          </p:spPr>
          <p:style>
            <a:lnRef idx="1">
              <a:schemeClr val="dk1"/>
            </a:lnRef>
            <a:fillRef idx="0">
              <a:schemeClr val="dk1"/>
            </a:fillRef>
            <a:effectRef idx="0">
              <a:schemeClr val="dk1"/>
            </a:effectRef>
            <a:fontRef idx="minor">
              <a:schemeClr val="tx1"/>
            </a:fontRef>
          </p:style>
          <p:txBody>
            <a:bodyPr lIns="0" rIns="0" rtlCol="0" anchor="ctr"/>
            <a:lstStyle/>
            <a:p>
              <a:pPr algn="ctr"/>
              <a:endParaRPr lang="en-US" sz="2800" b="1" dirty="0">
                <a:solidFill>
                  <a:schemeClr val="bg1"/>
                </a:solidFill>
              </a:endParaRPr>
            </a:p>
          </p:txBody>
        </p:sp>
        <p:sp>
          <p:nvSpPr>
            <p:cNvPr id="9" name="Rectangle 8"/>
            <p:cNvSpPr/>
            <p:nvPr/>
          </p:nvSpPr>
          <p:spPr>
            <a:xfrm>
              <a:off x="7768302" y="76200"/>
              <a:ext cx="1375698" cy="523220"/>
            </a:xfrm>
            <a:prstGeom prst="rect">
              <a:avLst/>
            </a:prstGeom>
          </p:spPr>
          <p:txBody>
            <a:bodyPr wrap="none">
              <a:spAutoFit/>
            </a:bodyPr>
            <a:lstStyle/>
            <a:p>
              <a:pPr algn="ctr"/>
              <a:r>
                <a:rPr lang="en-US" sz="2800" b="1" dirty="0">
                  <a:solidFill>
                    <a:schemeClr val="bg1"/>
                  </a:solidFill>
                </a:rPr>
                <a:t>Details!</a:t>
              </a:r>
            </a:p>
          </p:txBody>
        </p:sp>
      </p:grpSp>
    </p:spTree>
    <p:extLst>
      <p:ext uri="{BB962C8B-B14F-4D97-AF65-F5344CB8AC3E}">
        <p14:creationId xmlns:p14="http://schemas.microsoft.com/office/powerpoint/2010/main" val="24098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Power Iteration works? (3)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458200" cy="5410200"/>
              </a:xfrm>
            </p:spPr>
            <p:txBody>
              <a:bodyPr>
                <a:normAutofit fontScale="85000" lnSpcReduction="20000"/>
              </a:bodyPr>
              <a:lstStyle/>
              <a:p>
                <a:r>
                  <a:rPr lang="en-US" b="1" dirty="0">
                    <a:solidFill>
                      <a:srgbClr val="D60093"/>
                    </a:solidFill>
                  </a:rPr>
                  <a:t>Claim:</a:t>
                </a:r>
                <a:r>
                  <a:rPr lang="en-US" dirty="0">
                    <a:solidFill>
                      <a:srgbClr val="D60093"/>
                    </a:solidFill>
                  </a:rPr>
                  <a:t> </a:t>
                </a:r>
                <a:r>
                  <a:rPr lang="en-US" dirty="0"/>
                  <a:t>Sequence </a:t>
                </a:r>
                <a14:m>
                  <m:oMath xmlns:m="http://schemas.openxmlformats.org/officeDocument/2006/math">
                    <m:r>
                      <a:rPr lang="en-US" b="1" i="1">
                        <a:latin typeface="Cambria Math"/>
                      </a:rPr>
                      <m:t>𝑴</m:t>
                    </m:r>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a:latin typeface="Cambria Math"/>
                              </a:rPr>
                              <m:t>𝟎</m:t>
                            </m:r>
                          </m:e>
                        </m:d>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𝑴</m:t>
                        </m:r>
                      </m:e>
                      <m:sup>
                        <m:r>
                          <a:rPr lang="en-US" b="1" i="1">
                            <a:latin typeface="Cambria Math"/>
                          </a:rPr>
                          <m:t>𝟐</m:t>
                        </m:r>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a:latin typeface="Cambria Math"/>
                              </a:rPr>
                              <m:t>𝟎</m:t>
                            </m:r>
                          </m:e>
                        </m:d>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𝑴</m:t>
                        </m:r>
                      </m:e>
                      <m:sup>
                        <m:r>
                          <a:rPr lang="en-US" b="1" i="1">
                            <a:latin typeface="Cambria Math"/>
                          </a:rPr>
                          <m:t>𝒌</m:t>
                        </m:r>
                      </m:sup>
                    </m:sSup>
                    <m:r>
                      <a:rPr lang="en-US" b="1" i="1">
                        <a:latin typeface="Cambria Math"/>
                      </a:rPr>
                      <m:t>⋅</m:t>
                    </m:r>
                    <m:sSup>
                      <m:sSupPr>
                        <m:ctrlPr>
                          <a:rPr lang="en-US" b="1" i="1">
                            <a:latin typeface="Cambria Math" panose="02040503050406030204" pitchFamily="18" charset="0"/>
                          </a:rPr>
                        </m:ctrlPr>
                      </m:sSupPr>
                      <m:e>
                        <m:r>
                          <a:rPr lang="en-US" b="1" i="1">
                            <a:latin typeface="Cambria Math"/>
                          </a:rPr>
                          <m:t>𝒓</m:t>
                        </m:r>
                      </m:e>
                      <m:sup>
                        <m:d>
                          <m:dPr>
                            <m:ctrlPr>
                              <a:rPr lang="en-US" b="1" i="1">
                                <a:latin typeface="Cambria Math" panose="02040503050406030204" pitchFamily="18" charset="0"/>
                              </a:rPr>
                            </m:ctrlPr>
                          </m:dPr>
                          <m:e>
                            <m:r>
                              <a:rPr lang="en-US" b="1" i="1">
                                <a:latin typeface="Cambria Math"/>
                              </a:rPr>
                              <m:t>𝟎</m:t>
                            </m:r>
                          </m:e>
                        </m:d>
                      </m:sup>
                    </m:sSup>
                    <m:r>
                      <a:rPr lang="en-US" b="1" i="1">
                        <a:latin typeface="Cambria Math"/>
                      </a:rPr>
                      <m:t>,…</m:t>
                    </m:r>
                  </m:oMath>
                </a14:m>
                <a:r>
                  <a:rPr lang="en-US" dirty="0"/>
                  <a:t> approaches the dominant eigenvector of </a:t>
                </a:r>
                <a14:m>
                  <m:oMath xmlns:m="http://schemas.openxmlformats.org/officeDocument/2006/math">
                    <m:r>
                      <a:rPr lang="en-US" b="1" i="1" dirty="0">
                        <a:latin typeface="Cambria Math"/>
                      </a:rPr>
                      <m:t>𝑴</m:t>
                    </m:r>
                  </m:oMath>
                </a14:m>
                <a:endParaRPr lang="en-US" b="1" dirty="0"/>
              </a:p>
              <a:p>
                <a:r>
                  <a:rPr lang="en-US" b="1" dirty="0">
                    <a:solidFill>
                      <a:srgbClr val="008000"/>
                    </a:solidFill>
                  </a:rPr>
                  <a:t>Proof (continued):</a:t>
                </a:r>
              </a:p>
              <a:p>
                <a:pPr lvl="1"/>
                <a:r>
                  <a:rPr lang="en-US" dirty="0">
                    <a:solidFill>
                      <a:srgbClr val="008000"/>
                    </a:solidFill>
                  </a:rPr>
                  <a:t>Repeated multiplication on both sides produces</a:t>
                </a:r>
              </a:p>
              <a:p>
                <a:pPr marL="457200" lvl="1" indent="0">
                  <a:buNone/>
                </a:pPr>
                <a:r>
                  <a:rPr lang="en-US" dirty="0">
                    <a:solidFill>
                      <a:srgbClr val="008000"/>
                    </a:solidFill>
                  </a:rPr>
                  <a:t>  </a:t>
                </a:r>
                <a:r>
                  <a:rPr lang="en-US" dirty="0"/>
                  <a:t>  </a:t>
                </a:r>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𝑀</m:t>
                        </m:r>
                      </m:e>
                      <m:sup>
                        <m:r>
                          <a:rPr lang="en-US" i="1" dirty="0">
                            <a:latin typeface="Cambria Math"/>
                          </a:rPr>
                          <m:t>𝑘</m:t>
                        </m:r>
                      </m:sup>
                    </m:sSup>
                    <m:sSup>
                      <m:sSupPr>
                        <m:ctrlPr>
                          <a:rPr lang="en-US" i="1" dirty="0">
                            <a:latin typeface="Cambria Math" panose="02040503050406030204" pitchFamily="18" charset="0"/>
                          </a:rPr>
                        </m:ctrlPr>
                      </m:sSupPr>
                      <m:e>
                        <m:r>
                          <a:rPr lang="en-US" i="1" dirty="0">
                            <a:latin typeface="Cambria Math"/>
                          </a:rPr>
                          <m:t>𝑟</m:t>
                        </m:r>
                      </m:e>
                      <m:sup>
                        <m:r>
                          <a:rPr lang="en-US" i="1" dirty="0">
                            <a:latin typeface="Cambria Math"/>
                          </a:rPr>
                          <m:t>(0)</m:t>
                        </m:r>
                      </m:sup>
                    </m:sSup>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1</m:t>
                        </m:r>
                      </m:sub>
                    </m:sSub>
                    <m:r>
                      <a:rPr lang="en-US" i="1" dirty="0">
                        <a:latin typeface="Cambria Math"/>
                      </a:rPr>
                      <m:t>(</m:t>
                    </m:r>
                    <m:sSubSup>
                      <m:sSubSupPr>
                        <m:ctrlPr>
                          <a:rPr lang="en-US" i="1">
                            <a:latin typeface="Cambria Math" panose="02040503050406030204" pitchFamily="18" charset="0"/>
                          </a:rPr>
                        </m:ctrlPr>
                      </m:sSubSupPr>
                      <m:e>
                        <m:r>
                          <a:rPr lang="en-US" i="1">
                            <a:latin typeface="Cambria Math"/>
                          </a:rPr>
                          <m:t>𝜆</m:t>
                        </m:r>
                      </m:e>
                      <m:sub>
                        <m:r>
                          <a:rPr lang="en-US" i="1">
                            <a:latin typeface="Cambria Math"/>
                          </a:rPr>
                          <m:t>1</m:t>
                        </m:r>
                      </m:sub>
                      <m:sup>
                        <m:r>
                          <a:rPr lang="en-US" i="1">
                            <a:latin typeface="Cambria Math"/>
                          </a:rPr>
                          <m:t>𝑘</m:t>
                        </m:r>
                      </m:sup>
                    </m:sSubSup>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1</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2</m:t>
                        </m:r>
                      </m:sub>
                    </m:sSub>
                    <m:r>
                      <a:rPr lang="en-US" i="1" dirty="0">
                        <a:latin typeface="Cambria Math"/>
                      </a:rPr>
                      <m:t>(</m:t>
                    </m:r>
                    <m:sSubSup>
                      <m:sSubSupPr>
                        <m:ctrlPr>
                          <a:rPr lang="en-US" i="1">
                            <a:latin typeface="Cambria Math" panose="02040503050406030204" pitchFamily="18" charset="0"/>
                          </a:rPr>
                        </m:ctrlPr>
                      </m:sSubSupPr>
                      <m:e>
                        <m:r>
                          <a:rPr lang="en-US" i="1">
                            <a:latin typeface="Cambria Math"/>
                          </a:rPr>
                          <m:t>𝜆</m:t>
                        </m:r>
                      </m:e>
                      <m:sub>
                        <m:r>
                          <a:rPr lang="en-US" i="1">
                            <a:latin typeface="Cambria Math"/>
                          </a:rPr>
                          <m:t>2</m:t>
                        </m:r>
                      </m:sub>
                      <m:sup>
                        <m:r>
                          <a:rPr lang="en-US" i="1">
                            <a:latin typeface="Cambria Math"/>
                          </a:rPr>
                          <m:t>𝑘</m:t>
                        </m:r>
                      </m:sup>
                    </m:sSubSup>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2</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𝑛</m:t>
                        </m:r>
                      </m:sub>
                    </m:sSub>
                    <m:r>
                      <a:rPr lang="en-US" i="1" dirty="0">
                        <a:latin typeface="Cambria Math"/>
                      </a:rPr>
                      <m:t>(</m:t>
                    </m:r>
                    <m:sSubSup>
                      <m:sSubSupPr>
                        <m:ctrlPr>
                          <a:rPr lang="en-US" i="1">
                            <a:latin typeface="Cambria Math" panose="02040503050406030204" pitchFamily="18" charset="0"/>
                          </a:rPr>
                        </m:ctrlPr>
                      </m:sSubSupPr>
                      <m:e>
                        <m:r>
                          <a:rPr lang="en-US" i="1">
                            <a:latin typeface="Cambria Math"/>
                          </a:rPr>
                          <m:t>𝜆</m:t>
                        </m:r>
                      </m:e>
                      <m:sub>
                        <m:r>
                          <a:rPr lang="en-US" i="1">
                            <a:latin typeface="Cambria Math"/>
                          </a:rPr>
                          <m:t>𝑛</m:t>
                        </m:r>
                      </m:sub>
                      <m:sup>
                        <m:r>
                          <a:rPr lang="en-US" i="1">
                            <a:latin typeface="Cambria Math"/>
                          </a:rPr>
                          <m:t>𝑘</m:t>
                        </m:r>
                      </m:sup>
                    </m:sSubSup>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𝑛</m:t>
                        </m:r>
                      </m:sub>
                    </m:sSub>
                    <m:r>
                      <a:rPr lang="en-US" i="1" dirty="0">
                        <a:latin typeface="Cambria Math"/>
                      </a:rPr>
                      <m:t>)</m:t>
                    </m:r>
                  </m:oMath>
                </a14:m>
                <a:endParaRPr lang="en-US" dirty="0"/>
              </a:p>
              <a:p>
                <a:pPr lvl="1"/>
                <a14:m>
                  <m:oMath xmlns:m="http://schemas.openxmlformats.org/officeDocument/2006/math">
                    <m:sSup>
                      <m:sSupPr>
                        <m:ctrlPr>
                          <a:rPr lang="en-US" i="1" dirty="0">
                            <a:latin typeface="Cambria Math" panose="02040503050406030204" pitchFamily="18" charset="0"/>
                          </a:rPr>
                        </m:ctrlPr>
                      </m:sSupPr>
                      <m:e>
                        <m:r>
                          <a:rPr lang="en-US" i="1" dirty="0">
                            <a:latin typeface="Cambria Math"/>
                          </a:rPr>
                          <m:t>𝑀</m:t>
                        </m:r>
                      </m:e>
                      <m:sup>
                        <m:r>
                          <a:rPr lang="en-US" i="1" dirty="0">
                            <a:latin typeface="Cambria Math"/>
                          </a:rPr>
                          <m:t>𝑘</m:t>
                        </m:r>
                      </m:sup>
                    </m:sSup>
                    <m:sSup>
                      <m:sSupPr>
                        <m:ctrlPr>
                          <a:rPr lang="en-US" i="1" dirty="0">
                            <a:latin typeface="Cambria Math" panose="02040503050406030204" pitchFamily="18" charset="0"/>
                          </a:rPr>
                        </m:ctrlPr>
                      </m:sSupPr>
                      <m:e>
                        <m:r>
                          <a:rPr lang="en-US" i="1" dirty="0">
                            <a:latin typeface="Cambria Math"/>
                          </a:rPr>
                          <m:t>𝑟</m:t>
                        </m:r>
                      </m:e>
                      <m:sup>
                        <m:r>
                          <a:rPr lang="en-US" i="1" dirty="0">
                            <a:latin typeface="Cambria Math"/>
                          </a:rPr>
                          <m:t>(0)</m:t>
                        </m:r>
                      </m:sup>
                    </m:sSup>
                    <m:r>
                      <a:rPr lang="en-US" i="1" dirty="0">
                        <a:latin typeface="Cambria Math"/>
                      </a:rPr>
                      <m:t>=</m:t>
                    </m:r>
                    <m:sSubSup>
                      <m:sSubSupPr>
                        <m:ctrlPr>
                          <a:rPr lang="en-US" i="1">
                            <a:latin typeface="Cambria Math" panose="02040503050406030204" pitchFamily="18" charset="0"/>
                          </a:rPr>
                        </m:ctrlPr>
                      </m:sSubSupPr>
                      <m:e>
                        <m:r>
                          <a:rPr lang="en-US" i="1">
                            <a:latin typeface="Cambria Math"/>
                          </a:rPr>
                          <m:t>𝜆</m:t>
                        </m:r>
                      </m:e>
                      <m:sub>
                        <m:r>
                          <a:rPr lang="en-US" i="1">
                            <a:latin typeface="Cambria Math"/>
                          </a:rPr>
                          <m:t>1</m:t>
                        </m:r>
                      </m:sub>
                      <m:sup>
                        <m:r>
                          <a:rPr lang="en-US" i="1">
                            <a:latin typeface="Cambria Math"/>
                          </a:rPr>
                          <m:t>𝑘</m:t>
                        </m:r>
                      </m:sup>
                    </m:sSubSup>
                    <m:d>
                      <m:dPr>
                        <m:begChr m:val="["/>
                        <m:endChr m:val="]"/>
                        <m:ctrlPr>
                          <a:rPr lang="en-US"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1</m:t>
                            </m:r>
                          </m:sub>
                        </m:sSub>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1</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2</m:t>
                            </m:r>
                          </m:sub>
                        </m:sSub>
                        <m:sSup>
                          <m:sSupPr>
                            <m:ctrlPr>
                              <a:rPr lang="en-US" b="0" i="1" dirty="0" smtClean="0">
                                <a:latin typeface="Cambria Math" panose="02040503050406030204" pitchFamily="18" charset="0"/>
                              </a:rPr>
                            </m:ctrlPr>
                          </m:sSupPr>
                          <m:e>
                            <m:d>
                              <m:dPr>
                                <m:ctrlPr>
                                  <a:rPr lang="en-US" i="1" dirty="0" smtClean="0">
                                    <a:latin typeface="Cambria Math" panose="02040503050406030204" pitchFamily="18" charset="0"/>
                                  </a:rPr>
                                </m:ctrlPr>
                              </m:dPr>
                              <m:e>
                                <m:f>
                                  <m:fPr>
                                    <m:ctrlPr>
                                      <a:rPr lang="en-US" i="1" dirty="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a:rPr>
                                          <m:t>𝜆</m:t>
                                        </m:r>
                                      </m:e>
                                      <m:sub>
                                        <m:r>
                                          <a:rPr lang="en-US" i="1">
                                            <a:latin typeface="Cambria Math"/>
                                          </a:rPr>
                                          <m:t>2</m:t>
                                        </m:r>
                                      </m:sub>
                                      <m:sup/>
                                    </m:sSubSup>
                                  </m:num>
                                  <m:den>
                                    <m:sSubSup>
                                      <m:sSubSupPr>
                                        <m:ctrlPr>
                                          <a:rPr lang="en-US" i="1">
                                            <a:latin typeface="Cambria Math" panose="02040503050406030204" pitchFamily="18" charset="0"/>
                                          </a:rPr>
                                        </m:ctrlPr>
                                      </m:sSubSupPr>
                                      <m:e>
                                        <m:r>
                                          <a:rPr lang="en-US" i="1">
                                            <a:latin typeface="Cambria Math"/>
                                          </a:rPr>
                                          <m:t>𝜆</m:t>
                                        </m:r>
                                      </m:e>
                                      <m:sub>
                                        <m:r>
                                          <a:rPr lang="en-US" i="1">
                                            <a:latin typeface="Cambria Math"/>
                                          </a:rPr>
                                          <m:t>1</m:t>
                                        </m:r>
                                      </m:sub>
                                      <m:sup/>
                                    </m:sSubSup>
                                  </m:den>
                                </m:f>
                              </m:e>
                            </m:d>
                          </m:e>
                          <m:sup>
                            <m:r>
                              <a:rPr lang="en-US" b="0" i="1" dirty="0" smtClean="0">
                                <a:latin typeface="Cambria Math"/>
                              </a:rPr>
                              <m:t>𝑘</m:t>
                            </m:r>
                          </m:sup>
                        </m:sSup>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2</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𝑛</m:t>
                            </m:r>
                          </m:sub>
                        </m:sSub>
                        <m:sSup>
                          <m:sSupPr>
                            <m:ctrlPr>
                              <a:rPr lang="en-US" i="1" dirty="0">
                                <a:latin typeface="Cambria Math" panose="02040503050406030204" pitchFamily="18" charset="0"/>
                              </a:rPr>
                            </m:ctrlPr>
                          </m:sSupPr>
                          <m:e>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a:rPr>
                                          <m:t>𝜆</m:t>
                                        </m:r>
                                      </m:e>
                                      <m:sub>
                                        <m:r>
                                          <a:rPr lang="en-US" i="1">
                                            <a:latin typeface="Cambria Math"/>
                                          </a:rPr>
                                          <m:t>2</m:t>
                                        </m:r>
                                      </m:sub>
                                      <m:sup/>
                                    </m:sSubSup>
                                  </m:num>
                                  <m:den>
                                    <m:sSubSup>
                                      <m:sSubSupPr>
                                        <m:ctrlPr>
                                          <a:rPr lang="en-US" i="1">
                                            <a:latin typeface="Cambria Math" panose="02040503050406030204" pitchFamily="18" charset="0"/>
                                          </a:rPr>
                                        </m:ctrlPr>
                                      </m:sSubSupPr>
                                      <m:e>
                                        <m:r>
                                          <a:rPr lang="en-US" i="1">
                                            <a:latin typeface="Cambria Math"/>
                                          </a:rPr>
                                          <m:t>𝜆</m:t>
                                        </m:r>
                                      </m:e>
                                      <m:sub>
                                        <m:r>
                                          <a:rPr lang="en-US" i="1">
                                            <a:latin typeface="Cambria Math"/>
                                          </a:rPr>
                                          <m:t>1</m:t>
                                        </m:r>
                                      </m:sub>
                                      <m:sup/>
                                    </m:sSubSup>
                                  </m:den>
                                </m:f>
                              </m:e>
                            </m:d>
                          </m:e>
                          <m:sup>
                            <m:r>
                              <a:rPr lang="en-US" i="1" dirty="0">
                                <a:latin typeface="Cambria Math"/>
                              </a:rPr>
                              <m:t>𝑘</m:t>
                            </m:r>
                          </m:sup>
                        </m:sSup>
                        <m:sSub>
                          <m:sSubPr>
                            <m:ctrlPr>
                              <a:rPr lang="en-US" i="1" dirty="0">
                                <a:latin typeface="Cambria Math" panose="02040503050406030204" pitchFamily="18" charset="0"/>
                              </a:rPr>
                            </m:ctrlPr>
                          </m:sSubPr>
                          <m:e>
                            <m:r>
                              <a:rPr lang="en-US" b="0" i="1" dirty="0" smtClean="0">
                                <a:latin typeface="Cambria Math"/>
                              </a:rPr>
                              <m:t>𝑥</m:t>
                            </m:r>
                          </m:e>
                          <m:sub>
                            <m:r>
                              <a:rPr lang="en-US" i="1" dirty="0">
                                <a:latin typeface="Cambria Math"/>
                              </a:rPr>
                              <m:t>𝑛</m:t>
                            </m:r>
                          </m:sub>
                        </m:sSub>
                      </m:e>
                    </m:d>
                  </m:oMath>
                </a14:m>
                <a:endParaRPr lang="en-US" dirty="0"/>
              </a:p>
              <a:p>
                <a:pPr lvl="1"/>
                <a:r>
                  <a:rPr lang="en-US" dirty="0"/>
                  <a:t>Since </a:t>
                </a:r>
                <a14:m>
                  <m:oMath xmlns:m="http://schemas.openxmlformats.org/officeDocument/2006/math">
                    <m:sSubSup>
                      <m:sSubSupPr>
                        <m:ctrlPr>
                          <a:rPr lang="en-US" i="1">
                            <a:latin typeface="Cambria Math" panose="02040503050406030204" pitchFamily="18" charset="0"/>
                          </a:rPr>
                        </m:ctrlPr>
                      </m:sSubSupPr>
                      <m:e>
                        <m:r>
                          <a:rPr lang="en-US" i="1">
                            <a:latin typeface="Cambria Math"/>
                          </a:rPr>
                          <m:t>𝜆</m:t>
                        </m:r>
                      </m:e>
                      <m:sub>
                        <m:r>
                          <a:rPr lang="en-US" i="1">
                            <a:latin typeface="Cambria Math"/>
                          </a:rPr>
                          <m:t>1</m:t>
                        </m:r>
                      </m:sub>
                      <m:sup/>
                    </m:sSubSup>
                    <m:r>
                      <a:rPr lang="en-US" b="0" i="1" smtClean="0">
                        <a:latin typeface="Cambria Math"/>
                      </a:rPr>
                      <m:t>&gt;</m:t>
                    </m:r>
                    <m:sSubSup>
                      <m:sSubSupPr>
                        <m:ctrlPr>
                          <a:rPr lang="en-US" i="1">
                            <a:latin typeface="Cambria Math" panose="02040503050406030204" pitchFamily="18" charset="0"/>
                          </a:rPr>
                        </m:ctrlPr>
                      </m:sSubSupPr>
                      <m:e>
                        <m:r>
                          <a:rPr lang="en-US" i="1">
                            <a:latin typeface="Cambria Math"/>
                          </a:rPr>
                          <m:t>𝜆</m:t>
                        </m:r>
                      </m:e>
                      <m:sub>
                        <m:r>
                          <a:rPr lang="en-US" b="0" i="1" smtClean="0">
                            <a:latin typeface="Cambria Math"/>
                          </a:rPr>
                          <m:t>2</m:t>
                        </m:r>
                      </m:sub>
                      <m:sup/>
                    </m:sSubSup>
                  </m:oMath>
                </a14:m>
                <a:r>
                  <a:rPr lang="en-US" dirty="0"/>
                  <a:t> then fractions </a:t>
                </a:r>
                <a14:m>
                  <m:oMath xmlns:m="http://schemas.openxmlformats.org/officeDocument/2006/math">
                    <m:f>
                      <m:fPr>
                        <m:ctrlPr>
                          <a:rPr lang="en-US" i="1" dirty="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a:rPr>
                              <m:t>𝜆</m:t>
                            </m:r>
                          </m:e>
                          <m:sub>
                            <m:r>
                              <a:rPr lang="en-US" i="1">
                                <a:latin typeface="Cambria Math"/>
                              </a:rPr>
                              <m:t>2</m:t>
                            </m:r>
                          </m:sub>
                          <m:sup/>
                        </m:sSubSup>
                      </m:num>
                      <m:den>
                        <m:sSubSup>
                          <m:sSubSupPr>
                            <m:ctrlPr>
                              <a:rPr lang="en-US" i="1">
                                <a:latin typeface="Cambria Math" panose="02040503050406030204" pitchFamily="18" charset="0"/>
                              </a:rPr>
                            </m:ctrlPr>
                          </m:sSubSupPr>
                          <m:e>
                            <m:r>
                              <a:rPr lang="en-US" i="1">
                                <a:latin typeface="Cambria Math"/>
                              </a:rPr>
                              <m:t>𝜆</m:t>
                            </m:r>
                          </m:e>
                          <m:sub>
                            <m:r>
                              <a:rPr lang="en-US" i="1">
                                <a:latin typeface="Cambria Math"/>
                              </a:rPr>
                              <m:t>1</m:t>
                            </m:r>
                          </m:sub>
                          <m:sup/>
                        </m:sSubSup>
                      </m:den>
                    </m:f>
                    <m:r>
                      <a:rPr lang="en-US" b="0" i="1" smtClean="0">
                        <a:latin typeface="Cambria Math"/>
                      </a:rPr>
                      <m:t>,</m:t>
                    </m:r>
                    <m:f>
                      <m:fPr>
                        <m:ctrlPr>
                          <a:rPr lang="en-US" i="1" dirty="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a:rPr>
                              <m:t>𝜆</m:t>
                            </m:r>
                          </m:e>
                          <m:sub>
                            <m:r>
                              <a:rPr lang="en-US" b="0" i="1" smtClean="0">
                                <a:latin typeface="Cambria Math"/>
                              </a:rPr>
                              <m:t>3</m:t>
                            </m:r>
                          </m:sub>
                          <m:sup/>
                        </m:sSubSup>
                      </m:num>
                      <m:den>
                        <m:sSubSup>
                          <m:sSubSupPr>
                            <m:ctrlPr>
                              <a:rPr lang="en-US" i="1">
                                <a:latin typeface="Cambria Math" panose="02040503050406030204" pitchFamily="18" charset="0"/>
                              </a:rPr>
                            </m:ctrlPr>
                          </m:sSubSupPr>
                          <m:e>
                            <m:r>
                              <a:rPr lang="en-US" i="1">
                                <a:latin typeface="Cambria Math"/>
                              </a:rPr>
                              <m:t>𝜆</m:t>
                            </m:r>
                          </m:e>
                          <m:sub>
                            <m:r>
                              <a:rPr lang="en-US" i="1">
                                <a:latin typeface="Cambria Math"/>
                              </a:rPr>
                              <m:t>1</m:t>
                            </m:r>
                          </m:sub>
                          <m:sup/>
                        </m:sSubSup>
                      </m:den>
                    </m:f>
                    <m:r>
                      <a:rPr lang="en-US" b="0" i="1" smtClean="0">
                        <a:latin typeface="Cambria Math"/>
                      </a:rPr>
                      <m:t>…&lt;1</m:t>
                    </m:r>
                  </m:oMath>
                </a14:m>
                <a:r>
                  <a:rPr lang="en-US" dirty="0"/>
                  <a:t> </a:t>
                </a:r>
                <a:br>
                  <a:rPr lang="en-US" dirty="0"/>
                </a:br>
                <a:r>
                  <a:rPr lang="en-US" dirty="0"/>
                  <a:t>and so </a:t>
                </a:r>
                <a14:m>
                  <m:oMath xmlns:m="http://schemas.openxmlformats.org/officeDocument/2006/math">
                    <m:sSup>
                      <m:sSupPr>
                        <m:ctrlPr>
                          <a:rPr lang="en-US" i="1" dirty="0">
                            <a:latin typeface="Cambria Math" panose="02040503050406030204" pitchFamily="18" charset="0"/>
                          </a:rPr>
                        </m:ctrlPr>
                      </m:sSupPr>
                      <m:e>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a:rPr>
                                      <m:t>𝜆</m:t>
                                    </m:r>
                                  </m:e>
                                  <m:sub>
                                    <m:r>
                                      <a:rPr lang="en-US" b="0" i="1" smtClean="0">
                                        <a:latin typeface="Cambria Math"/>
                                      </a:rPr>
                                      <m:t>𝑖</m:t>
                                    </m:r>
                                  </m:sub>
                                  <m:sup/>
                                </m:sSubSup>
                              </m:num>
                              <m:den>
                                <m:sSubSup>
                                  <m:sSubSupPr>
                                    <m:ctrlPr>
                                      <a:rPr lang="en-US" i="1">
                                        <a:latin typeface="Cambria Math" panose="02040503050406030204" pitchFamily="18" charset="0"/>
                                      </a:rPr>
                                    </m:ctrlPr>
                                  </m:sSubSupPr>
                                  <m:e>
                                    <m:r>
                                      <a:rPr lang="en-US" i="1">
                                        <a:latin typeface="Cambria Math"/>
                                      </a:rPr>
                                      <m:t>𝜆</m:t>
                                    </m:r>
                                  </m:e>
                                  <m:sub>
                                    <m:r>
                                      <a:rPr lang="en-US" i="1">
                                        <a:latin typeface="Cambria Math"/>
                                      </a:rPr>
                                      <m:t>1</m:t>
                                    </m:r>
                                  </m:sub>
                                  <m:sup/>
                                </m:sSubSup>
                              </m:den>
                            </m:f>
                          </m:e>
                        </m:d>
                      </m:e>
                      <m:sup>
                        <m:r>
                          <a:rPr lang="en-US" i="1" dirty="0">
                            <a:latin typeface="Cambria Math"/>
                          </a:rPr>
                          <m:t>𝑘</m:t>
                        </m:r>
                      </m:sup>
                    </m:sSup>
                    <m:r>
                      <a:rPr lang="en-US" b="0" i="1" dirty="0" smtClean="0">
                        <a:latin typeface="Cambria Math"/>
                      </a:rPr>
                      <m:t>=0</m:t>
                    </m:r>
                  </m:oMath>
                </a14:m>
                <a:r>
                  <a:rPr lang="en-US" dirty="0"/>
                  <a:t> as </a:t>
                </a:r>
                <a14:m>
                  <m:oMath xmlns:m="http://schemas.openxmlformats.org/officeDocument/2006/math">
                    <m:r>
                      <a:rPr lang="en-US" b="0" i="1" smtClean="0">
                        <a:latin typeface="Cambria Math"/>
                      </a:rPr>
                      <m:t>𝑘</m:t>
                    </m:r>
                    <m:r>
                      <a:rPr lang="en-US" b="0" i="1" smtClean="0">
                        <a:latin typeface="Cambria Math"/>
                      </a:rPr>
                      <m:t>→∞</m:t>
                    </m:r>
                  </m:oMath>
                </a14:m>
                <a:r>
                  <a:rPr lang="en-US" dirty="0"/>
                  <a:t>  (for all </a:t>
                </a:r>
                <a14:m>
                  <m:oMath xmlns:m="http://schemas.openxmlformats.org/officeDocument/2006/math">
                    <m:r>
                      <a:rPr lang="en-US" i="1" dirty="0" smtClean="0">
                        <a:latin typeface="Cambria Math"/>
                      </a:rPr>
                      <m:t>𝑖</m:t>
                    </m:r>
                    <m:r>
                      <a:rPr lang="en-US" i="1" dirty="0" smtClean="0">
                        <a:latin typeface="Cambria Math"/>
                      </a:rPr>
                      <m:t>=2…</m:t>
                    </m:r>
                    <m:r>
                      <a:rPr lang="en-US" i="1" dirty="0" smtClean="0">
                        <a:latin typeface="Cambria Math"/>
                      </a:rPr>
                      <m:t>𝑛</m:t>
                    </m:r>
                  </m:oMath>
                </a14:m>
                <a:r>
                  <a:rPr lang="en-US" dirty="0"/>
                  <a:t>).</a:t>
                </a:r>
              </a:p>
              <a:p>
                <a:pPr lvl="1"/>
                <a:r>
                  <a:rPr lang="en-US" sz="3300" b="1" dirty="0">
                    <a:solidFill>
                      <a:srgbClr val="0000FF"/>
                    </a:solidFill>
                  </a:rPr>
                  <a:t>Thus: </a:t>
                </a:r>
                <a14:m>
                  <m:oMath xmlns:m="http://schemas.openxmlformats.org/officeDocument/2006/math">
                    <m:sSup>
                      <m:sSupPr>
                        <m:ctrlPr>
                          <a:rPr lang="en-US" sz="3300" b="1" i="1" dirty="0">
                            <a:solidFill>
                              <a:srgbClr val="0000FF"/>
                            </a:solidFill>
                            <a:latin typeface="Cambria Math" panose="02040503050406030204" pitchFamily="18" charset="0"/>
                          </a:rPr>
                        </m:ctrlPr>
                      </m:sSupPr>
                      <m:e>
                        <m:r>
                          <a:rPr lang="en-US" sz="3300" b="1" i="1" dirty="0">
                            <a:solidFill>
                              <a:srgbClr val="0000FF"/>
                            </a:solidFill>
                            <a:latin typeface="Cambria Math"/>
                          </a:rPr>
                          <m:t>𝑴</m:t>
                        </m:r>
                      </m:e>
                      <m:sup>
                        <m:r>
                          <a:rPr lang="en-US" sz="3300" b="1" i="1" dirty="0">
                            <a:solidFill>
                              <a:srgbClr val="0000FF"/>
                            </a:solidFill>
                            <a:latin typeface="Cambria Math"/>
                          </a:rPr>
                          <m:t>𝒌</m:t>
                        </m:r>
                      </m:sup>
                    </m:sSup>
                    <m:sSup>
                      <m:sSupPr>
                        <m:ctrlPr>
                          <a:rPr lang="en-US" sz="3300" b="1" i="1" dirty="0">
                            <a:solidFill>
                              <a:srgbClr val="0000FF"/>
                            </a:solidFill>
                            <a:latin typeface="Cambria Math" panose="02040503050406030204" pitchFamily="18" charset="0"/>
                          </a:rPr>
                        </m:ctrlPr>
                      </m:sSupPr>
                      <m:e>
                        <m:r>
                          <a:rPr lang="en-US" sz="3300" b="1" i="1" dirty="0">
                            <a:solidFill>
                              <a:srgbClr val="0000FF"/>
                            </a:solidFill>
                            <a:latin typeface="Cambria Math"/>
                          </a:rPr>
                          <m:t>𝒓</m:t>
                        </m:r>
                      </m:e>
                      <m:sup>
                        <m:r>
                          <a:rPr lang="en-US" sz="3300" b="1" i="1" dirty="0">
                            <a:solidFill>
                              <a:srgbClr val="0000FF"/>
                            </a:solidFill>
                            <a:latin typeface="Cambria Math"/>
                          </a:rPr>
                          <m:t>(</m:t>
                        </m:r>
                        <m:r>
                          <a:rPr lang="en-US" sz="3300" b="1" i="1" dirty="0">
                            <a:solidFill>
                              <a:srgbClr val="0000FF"/>
                            </a:solidFill>
                            <a:latin typeface="Cambria Math"/>
                          </a:rPr>
                          <m:t>𝟎</m:t>
                        </m:r>
                        <m:r>
                          <a:rPr lang="en-US" sz="3300" b="1" i="1" dirty="0">
                            <a:solidFill>
                              <a:srgbClr val="0000FF"/>
                            </a:solidFill>
                            <a:latin typeface="Cambria Math"/>
                          </a:rPr>
                          <m:t>)</m:t>
                        </m:r>
                      </m:sup>
                    </m:sSup>
                    <m:r>
                      <a:rPr lang="en-US" sz="3300" b="1" i="1" dirty="0" smtClean="0">
                        <a:solidFill>
                          <a:srgbClr val="0000FF"/>
                        </a:solidFill>
                        <a:latin typeface="Cambria Math"/>
                      </a:rPr>
                      <m:t>≈</m:t>
                    </m:r>
                    <m:sSub>
                      <m:sSubPr>
                        <m:ctrlPr>
                          <a:rPr lang="en-US" sz="3300" b="1" i="1" dirty="0">
                            <a:solidFill>
                              <a:srgbClr val="0000FF"/>
                            </a:solidFill>
                            <a:latin typeface="Cambria Math" panose="02040503050406030204" pitchFamily="18" charset="0"/>
                          </a:rPr>
                        </m:ctrlPr>
                      </m:sSubPr>
                      <m:e>
                        <m:r>
                          <a:rPr lang="en-US" sz="3300" b="1" i="1" dirty="0">
                            <a:solidFill>
                              <a:srgbClr val="0000FF"/>
                            </a:solidFill>
                            <a:latin typeface="Cambria Math"/>
                          </a:rPr>
                          <m:t>𝒄</m:t>
                        </m:r>
                      </m:e>
                      <m:sub>
                        <m:r>
                          <a:rPr lang="en-US" sz="3300" b="1" i="1" dirty="0">
                            <a:solidFill>
                              <a:srgbClr val="0000FF"/>
                            </a:solidFill>
                            <a:latin typeface="Cambria Math"/>
                          </a:rPr>
                          <m:t>𝟏</m:t>
                        </m:r>
                      </m:sub>
                    </m:sSub>
                    <m:d>
                      <m:dPr>
                        <m:ctrlPr>
                          <a:rPr lang="en-US" sz="3300" b="1" i="1" dirty="0">
                            <a:solidFill>
                              <a:srgbClr val="0000FF"/>
                            </a:solidFill>
                            <a:latin typeface="Cambria Math" panose="02040503050406030204" pitchFamily="18" charset="0"/>
                          </a:rPr>
                        </m:ctrlPr>
                      </m:dPr>
                      <m:e>
                        <m:sSubSup>
                          <m:sSubSupPr>
                            <m:ctrlPr>
                              <a:rPr lang="en-US" sz="3300" b="1" i="1">
                                <a:solidFill>
                                  <a:srgbClr val="0000FF"/>
                                </a:solidFill>
                                <a:latin typeface="Cambria Math" panose="02040503050406030204" pitchFamily="18" charset="0"/>
                              </a:rPr>
                            </m:ctrlPr>
                          </m:sSubSupPr>
                          <m:e>
                            <m:r>
                              <a:rPr lang="en-US" sz="3300" b="1" i="1">
                                <a:solidFill>
                                  <a:srgbClr val="0000FF"/>
                                </a:solidFill>
                                <a:latin typeface="Cambria Math"/>
                              </a:rPr>
                              <m:t>𝝀</m:t>
                            </m:r>
                          </m:e>
                          <m:sub>
                            <m:r>
                              <a:rPr lang="en-US" sz="3300" b="1" i="1">
                                <a:solidFill>
                                  <a:srgbClr val="0000FF"/>
                                </a:solidFill>
                                <a:latin typeface="Cambria Math"/>
                              </a:rPr>
                              <m:t>𝟏</m:t>
                            </m:r>
                          </m:sub>
                          <m:sup>
                            <m:r>
                              <a:rPr lang="en-US" sz="3300" b="1" i="1">
                                <a:solidFill>
                                  <a:srgbClr val="0000FF"/>
                                </a:solidFill>
                                <a:latin typeface="Cambria Math"/>
                              </a:rPr>
                              <m:t>𝒌</m:t>
                            </m:r>
                          </m:sup>
                        </m:sSubSup>
                        <m:sSub>
                          <m:sSubPr>
                            <m:ctrlPr>
                              <a:rPr lang="en-US" sz="3300" b="1" i="1" dirty="0">
                                <a:solidFill>
                                  <a:srgbClr val="0000FF"/>
                                </a:solidFill>
                                <a:latin typeface="Cambria Math" panose="02040503050406030204" pitchFamily="18" charset="0"/>
                              </a:rPr>
                            </m:ctrlPr>
                          </m:sSubPr>
                          <m:e>
                            <m:r>
                              <a:rPr lang="en-US" sz="3300" b="1" i="1" dirty="0" smtClean="0">
                                <a:solidFill>
                                  <a:srgbClr val="0000FF"/>
                                </a:solidFill>
                                <a:latin typeface="Cambria Math"/>
                              </a:rPr>
                              <m:t>𝒙</m:t>
                            </m:r>
                          </m:e>
                          <m:sub>
                            <m:r>
                              <a:rPr lang="en-US" sz="3300" b="1" i="1" dirty="0">
                                <a:solidFill>
                                  <a:srgbClr val="0000FF"/>
                                </a:solidFill>
                                <a:latin typeface="Cambria Math"/>
                              </a:rPr>
                              <m:t>𝟏</m:t>
                            </m:r>
                          </m:sub>
                        </m:sSub>
                      </m:e>
                    </m:d>
                  </m:oMath>
                </a14:m>
                <a:endParaRPr lang="en-US" sz="3300" b="1" dirty="0">
                  <a:solidFill>
                    <a:srgbClr val="0000FF"/>
                  </a:solidFill>
                </a:endParaRPr>
              </a:p>
              <a:p>
                <a:pPr lvl="2"/>
                <a:r>
                  <a:rPr lang="en-US" dirty="0"/>
                  <a:t>Note if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a:rPr>
                          <m:t>𝑐</m:t>
                        </m:r>
                      </m:e>
                      <m:sub>
                        <m:r>
                          <a:rPr lang="en-US" i="1" dirty="0" smtClean="0">
                            <a:latin typeface="Cambria Math"/>
                          </a:rPr>
                          <m:t>1</m:t>
                        </m:r>
                      </m:sub>
                    </m:sSub>
                    <m:r>
                      <a:rPr lang="en-US" i="1" dirty="0" smtClean="0">
                        <a:latin typeface="Cambria Math"/>
                      </a:rPr>
                      <m:t>=0</m:t>
                    </m:r>
                  </m:oMath>
                </a14:m>
                <a:r>
                  <a:rPr lang="en-US" dirty="0"/>
                  <a:t> then the method won’t converge</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458200" cy="5410200"/>
              </a:xfrm>
              <a:blipFill>
                <a:blip r:embed="rId2"/>
                <a:stretch>
                  <a:fillRect t="-1171"/>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32</a:t>
            </a:fld>
            <a:endParaRPr lang="en-US"/>
          </a:p>
        </p:txBody>
      </p:sp>
      <p:grpSp>
        <p:nvGrpSpPr>
          <p:cNvPr id="7" name="Group 6"/>
          <p:cNvGrpSpPr/>
          <p:nvPr/>
        </p:nvGrpSpPr>
        <p:grpSpPr>
          <a:xfrm>
            <a:off x="7696200" y="0"/>
            <a:ext cx="1447800" cy="685800"/>
            <a:chOff x="7696200" y="0"/>
            <a:chExt cx="1447800" cy="685800"/>
          </a:xfrm>
        </p:grpSpPr>
        <p:sp>
          <p:nvSpPr>
            <p:cNvPr id="8" name="Teardrop 7"/>
            <p:cNvSpPr/>
            <p:nvPr/>
          </p:nvSpPr>
          <p:spPr>
            <a:xfrm>
              <a:off x="7696200" y="0"/>
              <a:ext cx="1447800" cy="685800"/>
            </a:xfrm>
            <a:prstGeom prst="teardrop">
              <a:avLst/>
            </a:prstGeom>
            <a:solidFill>
              <a:srgbClr val="FF0000"/>
            </a:solidFill>
            <a:ln w="38100">
              <a:solidFill>
                <a:schemeClr val="bg1"/>
              </a:solidFill>
            </a:ln>
          </p:spPr>
          <p:style>
            <a:lnRef idx="1">
              <a:schemeClr val="dk1"/>
            </a:lnRef>
            <a:fillRef idx="0">
              <a:schemeClr val="dk1"/>
            </a:fillRef>
            <a:effectRef idx="0">
              <a:schemeClr val="dk1"/>
            </a:effectRef>
            <a:fontRef idx="minor">
              <a:schemeClr val="tx1"/>
            </a:fontRef>
          </p:style>
          <p:txBody>
            <a:bodyPr lIns="0" rIns="0" rtlCol="0" anchor="ctr"/>
            <a:lstStyle/>
            <a:p>
              <a:pPr algn="ctr"/>
              <a:endParaRPr lang="en-US" sz="2800" b="1" dirty="0">
                <a:solidFill>
                  <a:schemeClr val="bg1"/>
                </a:solidFill>
              </a:endParaRPr>
            </a:p>
          </p:txBody>
        </p:sp>
        <p:sp>
          <p:nvSpPr>
            <p:cNvPr id="9" name="Rectangle 8"/>
            <p:cNvSpPr/>
            <p:nvPr/>
          </p:nvSpPr>
          <p:spPr>
            <a:xfrm>
              <a:off x="7768302" y="76200"/>
              <a:ext cx="1375698" cy="523220"/>
            </a:xfrm>
            <a:prstGeom prst="rect">
              <a:avLst/>
            </a:prstGeom>
          </p:spPr>
          <p:txBody>
            <a:bodyPr wrap="none">
              <a:spAutoFit/>
            </a:bodyPr>
            <a:lstStyle/>
            <a:p>
              <a:pPr algn="ctr"/>
              <a:r>
                <a:rPr lang="en-US" sz="2800" b="1" dirty="0">
                  <a:solidFill>
                    <a:schemeClr val="bg1"/>
                  </a:solidFill>
                </a:rPr>
                <a:t>Details!</a:t>
              </a:r>
            </a:p>
          </p:txBody>
        </p:sp>
      </p:grpSp>
    </p:spTree>
    <p:extLst>
      <p:ext uri="{BB962C8B-B14F-4D97-AF65-F5344CB8AC3E}">
        <p14:creationId xmlns:p14="http://schemas.microsoft.com/office/powerpoint/2010/main" val="60016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2" name="Straight Connector 1"/>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6626" name="Rectangle 2"/>
          <p:cNvSpPr>
            <a:spLocks noGrp="1" noChangeArrowheads="1"/>
          </p:cNvSpPr>
          <p:nvPr>
            <p:ph type="title"/>
          </p:nvPr>
        </p:nvSpPr>
        <p:spPr/>
        <p:txBody>
          <a:bodyPr/>
          <a:lstStyle/>
          <a:p>
            <a:pPr fontAlgn="auto">
              <a:spcAft>
                <a:spcPts val="0"/>
              </a:spcAft>
              <a:defRPr/>
            </a:pPr>
            <a:r>
              <a:rPr lang="en-US">
                <a:solidFill>
                  <a:schemeClr val="accent1">
                    <a:satMod val="150000"/>
                  </a:schemeClr>
                </a:solidFill>
              </a:rPr>
              <a:t>Random Walk Interpretation</a:t>
            </a:r>
          </a:p>
        </p:txBody>
      </p:sp>
      <mc:AlternateContent xmlns:mc="http://schemas.openxmlformats.org/markup-compatibility/2006" xmlns:a14="http://schemas.microsoft.com/office/drawing/2010/main">
        <mc:Choice Requires="a14">
          <p:sp>
            <p:nvSpPr>
              <p:cNvPr id="26627" name="Rectangle 3"/>
              <p:cNvSpPr>
                <a:spLocks noGrp="1" noChangeArrowheads="1"/>
              </p:cNvSpPr>
              <p:nvPr>
                <p:ph idx="1"/>
              </p:nvPr>
            </p:nvSpPr>
            <p:spPr/>
            <p:txBody>
              <a:bodyPr rtlCol="0">
                <a:normAutofit/>
              </a:bodyPr>
              <a:lstStyle/>
              <a:p>
                <a:pPr marL="438912" indent="-320040" fontAlgn="auto">
                  <a:spcBef>
                    <a:spcPts val="0"/>
                  </a:spcBef>
                  <a:spcAft>
                    <a:spcPts val="0"/>
                  </a:spcAft>
                  <a:buFont typeface="Wingdings 2"/>
                  <a:buChar char=""/>
                  <a:defRPr/>
                </a:pPr>
                <a:r>
                  <a:rPr lang="en-US" b="1" dirty="0">
                    <a:solidFill>
                      <a:srgbClr val="0000FF"/>
                    </a:solidFill>
                    <a:ea typeface="+mn-ea"/>
                  </a:rPr>
                  <a:t>Imagine a random web surfer:</a:t>
                </a:r>
              </a:p>
              <a:p>
                <a:pPr lvl="1">
                  <a:defRPr/>
                </a:pPr>
                <a:r>
                  <a:rPr lang="en-US" dirty="0">
                    <a:ea typeface="+mn-ea"/>
                  </a:rPr>
                  <a:t>At any time </a:t>
                </a:r>
                <a14:m>
                  <m:oMath xmlns:m="http://schemas.openxmlformats.org/officeDocument/2006/math">
                    <m:r>
                      <a:rPr lang="en-US" b="1" i="1" dirty="0" smtClean="0">
                        <a:latin typeface="Cambria Math"/>
                        <a:cs typeface="Times New Roman" pitchFamily="18" charset="0"/>
                      </a:rPr>
                      <m:t>𝒕</m:t>
                    </m:r>
                  </m:oMath>
                </a14:m>
                <a:r>
                  <a:rPr lang="en-US" dirty="0">
                    <a:ea typeface="+mn-ea"/>
                  </a:rPr>
                  <a:t>, surfer is on some page</a:t>
                </a:r>
                <a:r>
                  <a:rPr lang="en-US" b="1" dirty="0"/>
                  <a:t> </a:t>
                </a:r>
                <a14:m>
                  <m:oMath xmlns:m="http://schemas.openxmlformats.org/officeDocument/2006/math">
                    <m:r>
                      <a:rPr lang="en-US" b="1" i="1" dirty="0" smtClean="0">
                        <a:latin typeface="Cambria Math"/>
                        <a:cs typeface="Times New Roman" pitchFamily="18" charset="0"/>
                      </a:rPr>
                      <m:t>𝒊</m:t>
                    </m:r>
                  </m:oMath>
                </a14:m>
                <a:endParaRPr lang="en-US" b="1" dirty="0"/>
              </a:p>
              <a:p>
                <a:pPr lvl="1">
                  <a:defRPr/>
                </a:pPr>
                <a:r>
                  <a:rPr lang="en-US" dirty="0">
                    <a:ea typeface="+mn-ea"/>
                  </a:rPr>
                  <a:t>At time </a:t>
                </a:r>
                <a14:m>
                  <m:oMath xmlns:m="http://schemas.openxmlformats.org/officeDocument/2006/math">
                    <m:r>
                      <a:rPr lang="en-US" b="1" i="1" dirty="0" smtClean="0">
                        <a:latin typeface="Cambria Math"/>
                        <a:cs typeface="Times New Roman" pitchFamily="18" charset="0"/>
                      </a:rPr>
                      <m:t>𝒕</m:t>
                    </m:r>
                    <m:r>
                      <a:rPr lang="en-US" b="1" i="1" dirty="0" smtClean="0">
                        <a:latin typeface="Cambria Math"/>
                        <a:cs typeface="Times New Roman" pitchFamily="18" charset="0"/>
                      </a:rPr>
                      <m:t>+</m:t>
                    </m:r>
                    <m:r>
                      <a:rPr lang="en-US" b="1" i="1" dirty="0" smtClean="0">
                        <a:latin typeface="Cambria Math"/>
                        <a:cs typeface="Times New Roman" pitchFamily="18" charset="0"/>
                      </a:rPr>
                      <m:t>𝟏</m:t>
                    </m:r>
                  </m:oMath>
                </a14:m>
                <a:r>
                  <a:rPr lang="en-US" dirty="0">
                    <a:ea typeface="+mn-ea"/>
                  </a:rPr>
                  <a:t>, the surfer follows an </a:t>
                </a:r>
                <a:br>
                  <a:rPr lang="en-US" dirty="0">
                    <a:ea typeface="+mn-ea"/>
                  </a:rPr>
                </a:br>
                <a:r>
                  <a:rPr lang="en-US" dirty="0">
                    <a:ea typeface="+mn-ea"/>
                  </a:rPr>
                  <a:t>out-link from </a:t>
                </a:r>
                <a14:m>
                  <m:oMath xmlns:m="http://schemas.openxmlformats.org/officeDocument/2006/math">
                    <m:r>
                      <a:rPr lang="en-US" b="1" i="1" dirty="0" smtClean="0">
                        <a:latin typeface="Cambria Math"/>
                        <a:cs typeface="Times New Roman" pitchFamily="18" charset="0"/>
                      </a:rPr>
                      <m:t>𝒊</m:t>
                    </m:r>
                  </m:oMath>
                </a14:m>
                <a:r>
                  <a:rPr lang="en-US" dirty="0">
                    <a:ea typeface="+mn-ea"/>
                  </a:rPr>
                  <a:t> uniformly at random</a:t>
                </a:r>
              </a:p>
              <a:p>
                <a:pPr lvl="1">
                  <a:defRPr/>
                </a:pPr>
                <a:r>
                  <a:rPr lang="en-US" dirty="0">
                    <a:ea typeface="+mn-ea"/>
                  </a:rPr>
                  <a:t>Ends up on some page </a:t>
                </a:r>
                <a14:m>
                  <m:oMath xmlns:m="http://schemas.openxmlformats.org/officeDocument/2006/math">
                    <m:r>
                      <a:rPr lang="en-US" b="1" i="1" dirty="0" smtClean="0">
                        <a:latin typeface="Cambria Math"/>
                        <a:cs typeface="Times New Roman" pitchFamily="18" charset="0"/>
                      </a:rPr>
                      <m:t>𝒋</m:t>
                    </m:r>
                  </m:oMath>
                </a14:m>
                <a:r>
                  <a:rPr lang="en-US" dirty="0">
                    <a:ea typeface="+mn-ea"/>
                  </a:rPr>
                  <a:t> linked from </a:t>
                </a:r>
                <a14:m>
                  <m:oMath xmlns:m="http://schemas.openxmlformats.org/officeDocument/2006/math">
                    <m:r>
                      <a:rPr lang="en-US" b="1" i="1" dirty="0" smtClean="0">
                        <a:latin typeface="Cambria Math"/>
                        <a:cs typeface="Times New Roman" pitchFamily="18" charset="0"/>
                      </a:rPr>
                      <m:t>𝒊</m:t>
                    </m:r>
                  </m:oMath>
                </a14:m>
                <a:endParaRPr lang="en-US" b="1" dirty="0"/>
              </a:p>
              <a:p>
                <a:pPr marL="731520" lvl="1" indent="-274320" fontAlgn="auto">
                  <a:spcAft>
                    <a:spcPts val="0"/>
                  </a:spcAft>
                  <a:defRPr/>
                </a:pPr>
                <a:r>
                  <a:rPr lang="en-US" dirty="0">
                    <a:ea typeface="+mn-ea"/>
                  </a:rPr>
                  <a:t>Process repeats indefinitely</a:t>
                </a:r>
              </a:p>
              <a:p>
                <a:pPr marL="438912" indent="-320040" fontAlgn="auto">
                  <a:spcBef>
                    <a:spcPts val="0"/>
                  </a:spcBef>
                  <a:spcAft>
                    <a:spcPts val="0"/>
                  </a:spcAft>
                  <a:buFont typeface="Wingdings 2"/>
                  <a:buChar char=""/>
                  <a:defRPr/>
                </a:pPr>
                <a:r>
                  <a:rPr lang="en-US" b="1" dirty="0">
                    <a:solidFill>
                      <a:srgbClr val="D60093"/>
                    </a:solidFill>
                    <a:ea typeface="+mn-ea"/>
                  </a:rPr>
                  <a:t>Let:</a:t>
                </a:r>
              </a:p>
              <a:p>
                <a:pPr lvl="1" indent="-320040">
                  <a:spcBef>
                    <a:spcPts val="0"/>
                  </a:spcBef>
                  <a:buFont typeface="Wingdings 2"/>
                  <a:buChar char=""/>
                  <a:defRPr/>
                </a:pPr>
                <a14:m>
                  <m:oMath xmlns:m="http://schemas.openxmlformats.org/officeDocument/2006/math">
                    <m:r>
                      <a:rPr lang="en-US" b="1" i="1" dirty="0" smtClean="0">
                        <a:latin typeface="Cambria Math"/>
                        <a:cs typeface="Times New Roman" pitchFamily="18" charset="0"/>
                      </a:rPr>
                      <m:t>𝒑</m:t>
                    </m:r>
                    <m:r>
                      <a:rPr lang="en-US" b="1" i="1" dirty="0" smtClean="0">
                        <a:latin typeface="Cambria Math"/>
                        <a:cs typeface="Times New Roman" pitchFamily="18" charset="0"/>
                      </a:rPr>
                      <m:t>(</m:t>
                    </m:r>
                    <m:r>
                      <a:rPr lang="en-US" b="1" i="1" dirty="0" smtClean="0">
                        <a:latin typeface="Cambria Math"/>
                        <a:cs typeface="Times New Roman" pitchFamily="18" charset="0"/>
                      </a:rPr>
                      <m:t>𝒕</m:t>
                    </m:r>
                    <m:r>
                      <a:rPr lang="en-US" b="1" i="1" dirty="0">
                        <a:latin typeface="Cambria Math"/>
                        <a:cs typeface="Times New Roman" pitchFamily="18" charset="0"/>
                      </a:rPr>
                      <m:t>)</m:t>
                    </m:r>
                  </m:oMath>
                </a14:m>
                <a:r>
                  <a:rPr lang="en-US" dirty="0">
                    <a:ea typeface="+mn-ea"/>
                  </a:rPr>
                  <a:t> … vector whose </a:t>
                </a:r>
                <a14:m>
                  <m:oMath xmlns:m="http://schemas.openxmlformats.org/officeDocument/2006/math">
                    <m:r>
                      <a:rPr lang="en-US" b="1" i="1" dirty="0" smtClean="0">
                        <a:latin typeface="Cambria Math"/>
                        <a:cs typeface="Times New Roman" pitchFamily="18" charset="0"/>
                      </a:rPr>
                      <m:t>𝒊</m:t>
                    </m:r>
                  </m:oMath>
                </a14:m>
                <a:r>
                  <a:rPr lang="en-US" baseline="30000" dirty="0" err="1">
                    <a:ea typeface="+mn-ea"/>
                  </a:rPr>
                  <a:t>th</a:t>
                </a:r>
                <a:r>
                  <a:rPr lang="en-US" dirty="0">
                    <a:ea typeface="+mn-ea"/>
                  </a:rPr>
                  <a:t> coordinate is the </a:t>
                </a:r>
                <a:br>
                  <a:rPr lang="en-US" dirty="0">
                    <a:ea typeface="+mn-ea"/>
                  </a:rPr>
                </a:br>
                <a:r>
                  <a:rPr lang="en-US" dirty="0">
                    <a:ea typeface="+mn-ea"/>
                  </a:rPr>
                  <a:t>prob. that the surfer is at page </a:t>
                </a:r>
                <a14:m>
                  <m:oMath xmlns:m="http://schemas.openxmlformats.org/officeDocument/2006/math">
                    <m:r>
                      <a:rPr lang="en-US" b="1" i="1" dirty="0" smtClean="0">
                        <a:latin typeface="Cambria Math"/>
                        <a:cs typeface="Times New Roman" pitchFamily="18" charset="0"/>
                      </a:rPr>
                      <m:t>𝒊</m:t>
                    </m:r>
                  </m:oMath>
                </a14:m>
                <a:r>
                  <a:rPr lang="en-US" dirty="0">
                    <a:ea typeface="+mn-ea"/>
                  </a:rPr>
                  <a:t> at time</a:t>
                </a:r>
                <a:r>
                  <a:rPr lang="en-US" b="1" dirty="0"/>
                  <a:t> </a:t>
                </a:r>
                <a14:m>
                  <m:oMath xmlns:m="http://schemas.openxmlformats.org/officeDocument/2006/math">
                    <m:r>
                      <a:rPr lang="en-US" b="1" i="1" dirty="0" smtClean="0">
                        <a:latin typeface="Cambria Math"/>
                        <a:cs typeface="Times New Roman" pitchFamily="18" charset="0"/>
                      </a:rPr>
                      <m:t>𝒕</m:t>
                    </m:r>
                  </m:oMath>
                </a14:m>
                <a:endParaRPr lang="en-US" b="1" dirty="0"/>
              </a:p>
              <a:p>
                <a:pPr lvl="1">
                  <a:defRPr/>
                </a:pPr>
                <a:r>
                  <a:rPr lang="en-US" dirty="0">
                    <a:cs typeface="Times New Roman" pitchFamily="18" charset="0"/>
                  </a:rPr>
                  <a:t>So,</a:t>
                </a:r>
                <a:r>
                  <a:rPr lang="en-US" b="1" dirty="0">
                    <a:cs typeface="Times New Roman" pitchFamily="18" charset="0"/>
                  </a:rPr>
                  <a:t> </a:t>
                </a:r>
                <a14:m>
                  <m:oMath xmlns:m="http://schemas.openxmlformats.org/officeDocument/2006/math">
                    <m:r>
                      <a:rPr lang="en-US" b="1" i="1" dirty="0" smtClean="0">
                        <a:latin typeface="Cambria Math"/>
                        <a:cs typeface="Times New Roman" pitchFamily="18" charset="0"/>
                      </a:rPr>
                      <m:t>𝒑</m:t>
                    </m:r>
                    <m:r>
                      <a:rPr lang="en-US" b="1" i="1" dirty="0" smtClean="0">
                        <a:latin typeface="Cambria Math"/>
                        <a:cs typeface="Times New Roman" pitchFamily="18" charset="0"/>
                      </a:rPr>
                      <m:t>(</m:t>
                    </m:r>
                    <m:r>
                      <a:rPr lang="en-US" b="1" i="1" dirty="0" smtClean="0">
                        <a:latin typeface="Cambria Math"/>
                        <a:cs typeface="Times New Roman" pitchFamily="18" charset="0"/>
                      </a:rPr>
                      <m:t>𝒕</m:t>
                    </m:r>
                    <m:r>
                      <a:rPr lang="en-US" b="1" i="1" dirty="0" smtClean="0">
                        <a:latin typeface="Cambria Math"/>
                        <a:cs typeface="Times New Roman" pitchFamily="18" charset="0"/>
                      </a:rPr>
                      <m:t>)</m:t>
                    </m:r>
                  </m:oMath>
                </a14:m>
                <a:r>
                  <a:rPr lang="en-US" dirty="0">
                    <a:ea typeface="+mn-ea"/>
                  </a:rPr>
                  <a:t> is a probability distribution over pages</a:t>
                </a:r>
              </a:p>
            </p:txBody>
          </p:sp>
        </mc:Choice>
        <mc:Fallback xmlns="">
          <p:sp>
            <p:nvSpPr>
              <p:cNvPr id="26627" name="Rectangle 3"/>
              <p:cNvSpPr>
                <a:spLocks noGrp="1" noRot="1" noChangeAspect="1" noMove="1" noResize="1" noEditPoints="1" noAdjustHandles="1" noChangeArrowheads="1" noChangeShapeType="1" noTextEdit="1"/>
              </p:cNvSpPr>
              <p:nvPr>
                <p:ph idx="1"/>
              </p:nvPr>
            </p:nvSpPr>
            <p:spPr>
              <a:blipFill rotWithShape="1">
                <a:blip r:embed="rId4"/>
                <a:stretch>
                  <a:fillRect t="-696"/>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pPr>
              <a:defRPr/>
            </a:pPr>
            <a:r>
              <a:rPr lang="nn-NO"/>
              <a:t>J. Leskovec, A. Rajaraman, J. Ullman: Mining of Massive Datasets, http://www.mmds.org</a:t>
            </a:r>
            <a:endParaRPr lang="en-US"/>
          </a:p>
        </p:txBody>
      </p:sp>
      <p:sp>
        <p:nvSpPr>
          <p:cNvPr id="5" name="Slide Number Placeholder 4"/>
          <p:cNvSpPr>
            <a:spLocks noGrp="1"/>
          </p:cNvSpPr>
          <p:nvPr>
            <p:ph type="sldNum" sz="quarter" idx="12"/>
          </p:nvPr>
        </p:nvSpPr>
        <p:spPr/>
        <p:txBody>
          <a:bodyPr/>
          <a:lstStyle/>
          <a:p>
            <a:pPr>
              <a:defRPr/>
            </a:pPr>
            <a:fld id="{12AA374B-8330-4BF2-88A5-5A2633069F38}" type="slidenum">
              <a:rPr lang="en-US"/>
              <a:pPr>
                <a:defRPr/>
              </a:pPr>
              <a:t>33</a:t>
            </a:fld>
            <a:endParaRPr lang="en-US"/>
          </a:p>
        </p:txBody>
      </p:sp>
      <p:graphicFrame>
        <p:nvGraphicFramePr>
          <p:cNvPr id="15" name="Object 14"/>
          <p:cNvGraphicFramePr>
            <a:graphicFrameLocks noChangeAspect="1"/>
          </p:cNvGraphicFramePr>
          <p:nvPr>
            <p:extLst>
              <p:ext uri="{D42A27DB-BD31-4B8C-83A1-F6EECF244321}">
                <p14:modId xmlns:p14="http://schemas.microsoft.com/office/powerpoint/2010/main" val="1879687158"/>
              </p:ext>
            </p:extLst>
          </p:nvPr>
        </p:nvGraphicFramePr>
        <p:xfrm>
          <a:off x="7067550" y="2743200"/>
          <a:ext cx="2000250" cy="985962"/>
        </p:xfrm>
        <a:graphic>
          <a:graphicData uri="http://schemas.openxmlformats.org/presentationml/2006/ole">
            <mc:AlternateContent xmlns:mc="http://schemas.openxmlformats.org/markup-compatibility/2006">
              <mc:Choice xmlns:v="urn:schemas-microsoft-com:vml" Requires="v">
                <p:oleObj spid="_x0000_s5121" name="Equation" r:id="rId5" imgW="876240" imgH="431640" progId="Equation.3">
                  <p:embed/>
                </p:oleObj>
              </mc:Choice>
              <mc:Fallback>
                <p:oleObj name="Equation" r:id="rId5" imgW="87624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550" y="2743200"/>
                        <a:ext cx="2000250" cy="985962"/>
                      </a:xfrm>
                      <a:prstGeom prst="rect">
                        <a:avLst/>
                      </a:prstGeom>
                      <a:noFill/>
                      <a:ln>
                        <a:noFill/>
                      </a:ln>
                    </p:spPr>
                  </p:pic>
                </p:oleObj>
              </mc:Fallback>
            </mc:AlternateContent>
          </a:graphicData>
        </a:graphic>
      </p:graphicFrame>
      <p:sp>
        <p:nvSpPr>
          <p:cNvPr id="17" name="Oval 16"/>
          <p:cNvSpPr/>
          <p:nvPr/>
        </p:nvSpPr>
        <p:spPr>
          <a:xfrm>
            <a:off x="7719096" y="2438225"/>
            <a:ext cx="419358" cy="416891"/>
          </a:xfrm>
          <a:prstGeom prst="ellipse">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latin typeface="Arial" pitchFamily="34" charset="0"/>
                <a:cs typeface="Arial" pitchFamily="34" charset="0"/>
              </a:rPr>
              <a:t>j</a:t>
            </a:r>
          </a:p>
        </p:txBody>
      </p:sp>
      <p:cxnSp>
        <p:nvCxnSpPr>
          <p:cNvPr id="19" name="Straight Arrow Connector 18"/>
          <p:cNvCxnSpPr/>
          <p:nvPr/>
        </p:nvCxnSpPr>
        <p:spPr>
          <a:xfrm>
            <a:off x="7435721" y="1503845"/>
            <a:ext cx="410375" cy="94463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a:off x="7973096" y="1503845"/>
            <a:ext cx="165358" cy="94463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a:endCxn id="17" idx="7"/>
          </p:cNvCxnSpPr>
          <p:nvPr/>
        </p:nvCxnSpPr>
        <p:spPr>
          <a:xfrm flipH="1">
            <a:off x="8077040" y="1493592"/>
            <a:ext cx="781081" cy="100568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3" name="Oval 22"/>
          <p:cNvSpPr/>
          <p:nvPr/>
        </p:nvSpPr>
        <p:spPr>
          <a:xfrm>
            <a:off x="7226042" y="1295400"/>
            <a:ext cx="419358" cy="416891"/>
          </a:xfrm>
          <a:prstGeom prst="ellipse">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2000" b="1" dirty="0">
                <a:latin typeface="Arial" pitchFamily="34" charset="0"/>
                <a:cs typeface="Arial" pitchFamily="34" charset="0"/>
              </a:rPr>
              <a:t>i</a:t>
            </a:r>
            <a:r>
              <a:rPr lang="en-US" sz="2000" b="1" baseline="-25000" dirty="0">
                <a:latin typeface="Arial" pitchFamily="34" charset="0"/>
                <a:cs typeface="Arial" pitchFamily="34" charset="0"/>
              </a:rPr>
              <a:t>1</a:t>
            </a:r>
          </a:p>
        </p:txBody>
      </p:sp>
      <p:sp>
        <p:nvSpPr>
          <p:cNvPr id="24" name="Oval 23"/>
          <p:cNvSpPr/>
          <p:nvPr/>
        </p:nvSpPr>
        <p:spPr>
          <a:xfrm>
            <a:off x="7937242" y="1295400"/>
            <a:ext cx="419358" cy="416891"/>
          </a:xfrm>
          <a:prstGeom prst="ellipse">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2000" b="1" dirty="0">
                <a:latin typeface="Arial" pitchFamily="34" charset="0"/>
                <a:cs typeface="Arial" pitchFamily="34" charset="0"/>
              </a:rPr>
              <a:t>i</a:t>
            </a:r>
            <a:r>
              <a:rPr lang="en-US" sz="2000" b="1" baseline="-25000" dirty="0">
                <a:latin typeface="Arial" pitchFamily="34" charset="0"/>
                <a:cs typeface="Arial" pitchFamily="34" charset="0"/>
              </a:rPr>
              <a:t>2</a:t>
            </a:r>
          </a:p>
        </p:txBody>
      </p:sp>
      <p:sp>
        <p:nvSpPr>
          <p:cNvPr id="25" name="Oval 24"/>
          <p:cNvSpPr/>
          <p:nvPr/>
        </p:nvSpPr>
        <p:spPr>
          <a:xfrm>
            <a:off x="8648442" y="1295400"/>
            <a:ext cx="419358" cy="416891"/>
          </a:xfrm>
          <a:prstGeom prst="ellipse">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2000" b="1" dirty="0">
                <a:latin typeface="Arial" pitchFamily="34" charset="0"/>
                <a:cs typeface="Arial" pitchFamily="34" charset="0"/>
              </a:rPr>
              <a:t>i</a:t>
            </a:r>
            <a:r>
              <a:rPr lang="en-US" sz="2000" b="1" baseline="-25000" dirty="0">
                <a:latin typeface="Arial" pitchFamily="34" charset="0"/>
                <a:cs typeface="Arial" pitchFamily="34" charset="0"/>
              </a:rPr>
              <a:t>3</a:t>
            </a:r>
          </a:p>
        </p:txBody>
      </p:sp>
    </p:spTree>
    <p:extLst>
      <p:ext uri="{BB962C8B-B14F-4D97-AF65-F5344CB8AC3E}">
        <p14:creationId xmlns:p14="http://schemas.microsoft.com/office/powerpoint/2010/main" val="293901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6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2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fontAlgn="auto">
              <a:spcAft>
                <a:spcPts val="0"/>
              </a:spcAft>
              <a:defRPr/>
            </a:pPr>
            <a:r>
              <a:rPr lang="en-US" dirty="0">
                <a:solidFill>
                  <a:schemeClr val="accent1">
                    <a:satMod val="150000"/>
                  </a:schemeClr>
                </a:solidFill>
              </a:rPr>
              <a:t>The Stationary Distribution</a:t>
            </a:r>
          </a:p>
        </p:txBody>
      </p:sp>
      <mc:AlternateContent xmlns:mc="http://schemas.openxmlformats.org/markup-compatibility/2006" xmlns:a14="http://schemas.microsoft.com/office/drawing/2010/main">
        <mc:Choice Requires="a14">
          <p:sp>
            <p:nvSpPr>
              <p:cNvPr id="27651" name="Rectangle 3"/>
              <p:cNvSpPr>
                <a:spLocks noGrp="1" noChangeArrowheads="1"/>
              </p:cNvSpPr>
              <p:nvPr>
                <p:ph idx="1"/>
              </p:nvPr>
            </p:nvSpPr>
            <p:spPr>
              <a:xfrm>
                <a:off x="457200" y="1295400"/>
                <a:ext cx="8534400" cy="5257801"/>
              </a:xfrm>
            </p:spPr>
            <p:txBody>
              <a:bodyPr rtlCol="0">
                <a:normAutofit/>
              </a:bodyPr>
              <a:lstStyle/>
              <a:p>
                <a:pPr>
                  <a:defRPr/>
                </a:pPr>
                <a:r>
                  <a:rPr lang="en-US" b="1" dirty="0">
                    <a:solidFill>
                      <a:srgbClr val="D60093"/>
                    </a:solidFill>
                  </a:rPr>
                  <a:t>Where is the surfer at time </a:t>
                </a:r>
                <a:r>
                  <a:rPr lang="en-US" b="1" i="1" dirty="0">
                    <a:solidFill>
                      <a:srgbClr val="D60093"/>
                    </a:solidFill>
                    <a:latin typeface="Times New Roman" pitchFamily="18" charset="0"/>
                    <a:cs typeface="Times New Roman" pitchFamily="18" charset="0"/>
                  </a:rPr>
                  <a:t>t+1</a:t>
                </a:r>
                <a:r>
                  <a:rPr lang="en-US" b="1" dirty="0">
                    <a:solidFill>
                      <a:srgbClr val="D60093"/>
                    </a:solidFill>
                  </a:rPr>
                  <a:t>?</a:t>
                </a:r>
              </a:p>
              <a:p>
                <a:pPr marL="731520" lvl="1" indent="-274320" fontAlgn="auto">
                  <a:spcAft>
                    <a:spcPts val="0"/>
                  </a:spcAft>
                  <a:defRPr/>
                </a:pPr>
                <a:r>
                  <a:rPr lang="en-US" dirty="0">
                    <a:ea typeface="+mn-ea"/>
                  </a:rPr>
                  <a:t>Follows a link uniformly at random</a:t>
                </a:r>
              </a:p>
              <a:p>
                <a:pPr indent="-274320">
                  <a:buNone/>
                  <a:defRPr/>
                </a:pPr>
                <a:r>
                  <a:rPr lang="en-US" b="1" i="1" dirty="0">
                    <a:latin typeface="Times New Roman" pitchFamily="18" charset="0"/>
                    <a:cs typeface="Times New Roman" pitchFamily="18" charset="0"/>
                  </a:rPr>
                  <a:t>		</a:t>
                </a:r>
                <a14:m>
                  <m:oMath xmlns:m="http://schemas.openxmlformats.org/officeDocument/2006/math">
                    <m:r>
                      <a:rPr lang="en-US" b="1" i="1" dirty="0" smtClean="0">
                        <a:latin typeface="Cambria Math"/>
                        <a:cs typeface="Times New Roman" pitchFamily="18" charset="0"/>
                      </a:rPr>
                      <m:t>𝒑</m:t>
                    </m:r>
                    <m:d>
                      <m:dPr>
                        <m:ctrlPr>
                          <a:rPr lang="en-US" b="1" i="1" dirty="0" smtClean="0">
                            <a:latin typeface="Cambria Math" panose="02040503050406030204" pitchFamily="18" charset="0"/>
                            <a:cs typeface="Times New Roman" pitchFamily="18" charset="0"/>
                          </a:rPr>
                        </m:ctrlPr>
                      </m:dPr>
                      <m:e>
                        <m:r>
                          <a:rPr lang="en-US" b="1" i="1" dirty="0" smtClean="0">
                            <a:latin typeface="Cambria Math"/>
                            <a:cs typeface="Times New Roman" pitchFamily="18" charset="0"/>
                          </a:rPr>
                          <m:t>𝒕</m:t>
                        </m:r>
                        <m:r>
                          <a:rPr lang="en-US" b="1" i="1" dirty="0" smtClean="0">
                            <a:latin typeface="Cambria Math"/>
                            <a:cs typeface="Times New Roman" pitchFamily="18" charset="0"/>
                          </a:rPr>
                          <m:t>+</m:t>
                        </m:r>
                        <m:r>
                          <a:rPr lang="en-US" b="1" i="1" dirty="0" smtClean="0">
                            <a:latin typeface="Cambria Math"/>
                            <a:cs typeface="Times New Roman" pitchFamily="18" charset="0"/>
                          </a:rPr>
                          <m:t>𝟏</m:t>
                        </m:r>
                      </m:e>
                    </m:d>
                    <m:r>
                      <a:rPr lang="en-US" b="1" i="1" dirty="0">
                        <a:latin typeface="Cambria Math"/>
                        <a:cs typeface="Times New Roman" pitchFamily="18" charset="0"/>
                      </a:rPr>
                      <m:t>= </m:t>
                    </m:r>
                    <m:r>
                      <a:rPr lang="en-US" b="1" i="1" dirty="0" smtClean="0">
                        <a:latin typeface="Cambria Math"/>
                        <a:cs typeface="Times New Roman" pitchFamily="18" charset="0"/>
                      </a:rPr>
                      <m:t>𝑴</m:t>
                    </m:r>
                    <m:r>
                      <a:rPr lang="en-US" b="1" i="1" dirty="0" smtClean="0">
                        <a:latin typeface="Cambria Math"/>
                        <a:cs typeface="Times New Roman" pitchFamily="18" charset="0"/>
                      </a:rPr>
                      <m:t>⋅</m:t>
                    </m:r>
                    <m:r>
                      <a:rPr lang="en-US" b="1" i="1" dirty="0" smtClean="0">
                        <a:latin typeface="Cambria Math"/>
                        <a:cs typeface="Times New Roman" pitchFamily="18" charset="0"/>
                      </a:rPr>
                      <m:t>𝒑</m:t>
                    </m:r>
                    <m:r>
                      <a:rPr lang="en-US" b="1" i="1" dirty="0" smtClean="0">
                        <a:latin typeface="Cambria Math"/>
                        <a:cs typeface="Times New Roman" pitchFamily="18" charset="0"/>
                      </a:rPr>
                      <m:t>(</m:t>
                    </m:r>
                    <m:r>
                      <a:rPr lang="en-US" b="1" i="1" dirty="0" smtClean="0">
                        <a:latin typeface="Cambria Math"/>
                        <a:cs typeface="Times New Roman" pitchFamily="18" charset="0"/>
                      </a:rPr>
                      <m:t>𝒕</m:t>
                    </m:r>
                    <m:r>
                      <a:rPr lang="en-US" b="1" i="1" dirty="0" smtClean="0">
                        <a:latin typeface="Cambria Math"/>
                        <a:cs typeface="Times New Roman" pitchFamily="18" charset="0"/>
                      </a:rPr>
                      <m:t>)</m:t>
                    </m:r>
                  </m:oMath>
                </a14:m>
                <a:endParaRPr lang="en-US" b="1" i="1" dirty="0">
                  <a:latin typeface="Times New Roman" pitchFamily="18" charset="0"/>
                  <a:cs typeface="Times New Roman" pitchFamily="18" charset="0"/>
                </a:endParaRPr>
              </a:p>
              <a:p>
                <a:pPr marL="731520" lvl="1" indent="-274320" fontAlgn="auto">
                  <a:spcAft>
                    <a:spcPts val="0"/>
                  </a:spcAft>
                  <a:buNone/>
                  <a:defRPr/>
                </a:pPr>
                <a:endParaRPr lang="en-US" sz="500" i="1" dirty="0">
                  <a:latin typeface="Times New Roman" pitchFamily="18" charset="0"/>
                  <a:cs typeface="Times New Roman" pitchFamily="18" charset="0"/>
                </a:endParaRPr>
              </a:p>
              <a:p>
                <a:pPr marL="438912" indent="-320040" fontAlgn="auto">
                  <a:spcBef>
                    <a:spcPts val="0"/>
                  </a:spcBef>
                  <a:spcAft>
                    <a:spcPts val="0"/>
                  </a:spcAft>
                  <a:buFont typeface="Wingdings 2"/>
                  <a:buChar char=""/>
                  <a:defRPr/>
                </a:pPr>
                <a:r>
                  <a:rPr lang="en-US" dirty="0">
                    <a:ea typeface="+mn-ea"/>
                  </a:rPr>
                  <a:t>Suppose the random walk reaches a state </a:t>
                </a:r>
                <a14:m>
                  <m:oMath xmlns:m="http://schemas.openxmlformats.org/officeDocument/2006/math">
                    <m:r>
                      <a:rPr lang="en-US" b="1" i="1" dirty="0" smtClean="0">
                        <a:latin typeface="Cambria Math"/>
                      </a:rPr>
                      <m:t>	</m:t>
                    </m:r>
                    <m:r>
                      <a:rPr lang="en-US" b="1" i="1" dirty="0" smtClean="0">
                        <a:latin typeface="Cambria Math"/>
                        <a:cs typeface="Times New Roman" pitchFamily="18" charset="0"/>
                      </a:rPr>
                      <m:t>𝒑</m:t>
                    </m:r>
                    <m:d>
                      <m:dPr>
                        <m:ctrlPr>
                          <a:rPr lang="en-US" b="1" i="1" dirty="0" smtClean="0">
                            <a:latin typeface="Cambria Math" panose="02040503050406030204" pitchFamily="18" charset="0"/>
                            <a:cs typeface="Times New Roman" pitchFamily="18" charset="0"/>
                          </a:rPr>
                        </m:ctrlPr>
                      </m:dPr>
                      <m:e>
                        <m:r>
                          <a:rPr lang="en-US" b="1" i="1" dirty="0" smtClean="0">
                            <a:latin typeface="Cambria Math"/>
                            <a:cs typeface="Times New Roman" pitchFamily="18" charset="0"/>
                          </a:rPr>
                          <m:t>𝒕</m:t>
                        </m:r>
                        <m:r>
                          <a:rPr lang="en-US" b="1" i="1" dirty="0" smtClean="0">
                            <a:latin typeface="Cambria Math"/>
                            <a:cs typeface="Times New Roman" pitchFamily="18" charset="0"/>
                          </a:rPr>
                          <m:t>+</m:t>
                        </m:r>
                        <m:r>
                          <a:rPr lang="en-US" b="1" i="1" dirty="0" smtClean="0">
                            <a:latin typeface="Cambria Math"/>
                            <a:cs typeface="Times New Roman" pitchFamily="18" charset="0"/>
                          </a:rPr>
                          <m:t>𝟏</m:t>
                        </m:r>
                      </m:e>
                    </m:d>
                    <m:r>
                      <a:rPr lang="en-US" b="1" i="1" dirty="0">
                        <a:latin typeface="Cambria Math"/>
                        <a:cs typeface="Times New Roman" pitchFamily="18" charset="0"/>
                      </a:rPr>
                      <m:t>= </m:t>
                    </m:r>
                    <m:r>
                      <a:rPr lang="en-US" b="1" i="1" dirty="0">
                        <a:latin typeface="Cambria Math"/>
                        <a:cs typeface="Times New Roman" pitchFamily="18" charset="0"/>
                      </a:rPr>
                      <m:t>𝑴</m:t>
                    </m:r>
                    <m:r>
                      <a:rPr lang="en-US" b="1" i="1" dirty="0" smtClean="0">
                        <a:latin typeface="Cambria Math"/>
                        <a:cs typeface="Times New Roman" pitchFamily="18" charset="0"/>
                      </a:rPr>
                      <m:t>⋅</m:t>
                    </m:r>
                    <m:r>
                      <a:rPr lang="en-US" b="1" i="1" dirty="0">
                        <a:latin typeface="Cambria Math"/>
                        <a:cs typeface="Times New Roman" pitchFamily="18" charset="0"/>
                      </a:rPr>
                      <m:t>𝒑</m:t>
                    </m:r>
                    <m:r>
                      <a:rPr lang="en-US" b="1" i="1" dirty="0">
                        <a:latin typeface="Cambria Math"/>
                        <a:cs typeface="Times New Roman" pitchFamily="18" charset="0"/>
                      </a:rPr>
                      <m:t>(</m:t>
                    </m:r>
                    <m:r>
                      <a:rPr lang="en-US" b="1" i="1" dirty="0">
                        <a:latin typeface="Cambria Math"/>
                        <a:cs typeface="Times New Roman" pitchFamily="18" charset="0"/>
                      </a:rPr>
                      <m:t>𝒕</m:t>
                    </m:r>
                    <m:r>
                      <a:rPr lang="en-US" b="1" i="1" dirty="0">
                        <a:latin typeface="Cambria Math"/>
                        <a:cs typeface="Times New Roman" pitchFamily="18" charset="0"/>
                      </a:rPr>
                      <m:t>) = </m:t>
                    </m:r>
                    <m:r>
                      <a:rPr lang="en-US" b="1" i="1" dirty="0">
                        <a:latin typeface="Cambria Math"/>
                        <a:cs typeface="Times New Roman" pitchFamily="18" charset="0"/>
                      </a:rPr>
                      <m:t>𝒑</m:t>
                    </m:r>
                    <m:r>
                      <a:rPr lang="en-US" b="1" i="1" dirty="0">
                        <a:latin typeface="Cambria Math"/>
                        <a:cs typeface="Times New Roman" pitchFamily="18" charset="0"/>
                      </a:rPr>
                      <m:t>(</m:t>
                    </m:r>
                    <m:r>
                      <a:rPr lang="en-US" b="1" i="1" dirty="0">
                        <a:latin typeface="Cambria Math"/>
                        <a:cs typeface="Times New Roman" pitchFamily="18" charset="0"/>
                      </a:rPr>
                      <m:t>𝒕</m:t>
                    </m:r>
                    <m:r>
                      <a:rPr lang="en-US" b="1" i="1" dirty="0">
                        <a:latin typeface="Cambria Math"/>
                        <a:cs typeface="Times New Roman" pitchFamily="18" charset="0"/>
                      </a:rPr>
                      <m:t>)</m:t>
                    </m:r>
                  </m:oMath>
                </a14:m>
                <a:endParaRPr lang="en-US" b="1" i="1" dirty="0">
                  <a:latin typeface="Times New Roman" pitchFamily="18" charset="0"/>
                  <a:cs typeface="Times New Roman" pitchFamily="18" charset="0"/>
                </a:endParaRPr>
              </a:p>
              <a:p>
                <a:pPr marL="457200" lvl="1" indent="0" fontAlgn="auto">
                  <a:spcAft>
                    <a:spcPts val="0"/>
                  </a:spcAft>
                  <a:buNone/>
                  <a:defRPr/>
                </a:pPr>
                <a:r>
                  <a:rPr lang="en-US" dirty="0">
                    <a:ea typeface="+mn-ea"/>
                  </a:rPr>
                  <a:t>then </a:t>
                </a:r>
                <a14:m>
                  <m:oMath xmlns:m="http://schemas.openxmlformats.org/officeDocument/2006/math">
                    <m:r>
                      <a:rPr lang="en-US" b="1" i="1" dirty="0" smtClean="0">
                        <a:latin typeface="Cambria Math"/>
                        <a:cs typeface="Times New Roman" pitchFamily="18" charset="0"/>
                      </a:rPr>
                      <m:t>𝒑</m:t>
                    </m:r>
                    <m:r>
                      <a:rPr lang="en-US" b="1" i="1" dirty="0" smtClean="0">
                        <a:latin typeface="Cambria Math"/>
                        <a:cs typeface="Times New Roman" pitchFamily="18" charset="0"/>
                      </a:rPr>
                      <m:t>(</m:t>
                    </m:r>
                    <m:r>
                      <a:rPr lang="en-US" b="1" i="1" dirty="0" smtClean="0">
                        <a:latin typeface="Cambria Math"/>
                        <a:cs typeface="Times New Roman" pitchFamily="18" charset="0"/>
                      </a:rPr>
                      <m:t>𝒕</m:t>
                    </m:r>
                    <m:r>
                      <a:rPr lang="en-US" b="1" i="1" dirty="0">
                        <a:latin typeface="Cambria Math"/>
                        <a:cs typeface="Times New Roman" pitchFamily="18" charset="0"/>
                      </a:rPr>
                      <m:t>)</m:t>
                    </m:r>
                  </m:oMath>
                </a14:m>
                <a:r>
                  <a:rPr lang="en-US" b="1" dirty="0"/>
                  <a:t> </a:t>
                </a:r>
                <a:r>
                  <a:rPr lang="en-US" dirty="0"/>
                  <a:t>is </a:t>
                </a:r>
                <a:r>
                  <a:rPr lang="en-US" b="1" dirty="0">
                    <a:solidFill>
                      <a:srgbClr val="0000FF"/>
                    </a:solidFill>
                    <a:ea typeface="+mn-ea"/>
                  </a:rPr>
                  <a:t>stationary distribution </a:t>
                </a:r>
                <a:r>
                  <a:rPr lang="en-US" dirty="0">
                    <a:ea typeface="+mn-ea"/>
                  </a:rPr>
                  <a:t>of a random walk</a:t>
                </a:r>
              </a:p>
              <a:p>
                <a:pPr marL="438912" indent="-320040" fontAlgn="auto">
                  <a:spcBef>
                    <a:spcPts val="0"/>
                  </a:spcBef>
                  <a:spcAft>
                    <a:spcPts val="0"/>
                  </a:spcAft>
                  <a:buFont typeface="Wingdings 2"/>
                  <a:buChar char=""/>
                  <a:defRPr/>
                </a:pPr>
                <a:r>
                  <a:rPr lang="en-US" b="1" dirty="0">
                    <a:solidFill>
                      <a:srgbClr val="0000FF"/>
                    </a:solidFill>
                    <a:ea typeface="+mn-ea"/>
                  </a:rPr>
                  <a:t>Our original rank vector</a:t>
                </a:r>
                <a:r>
                  <a:rPr lang="en-US" dirty="0">
                    <a:ea typeface="+mn-ea"/>
                  </a:rPr>
                  <a:t> </a:t>
                </a:r>
                <a14:m>
                  <m:oMath xmlns:m="http://schemas.openxmlformats.org/officeDocument/2006/math">
                    <m:r>
                      <a:rPr lang="en-US" b="1" i="1" dirty="0" smtClean="0">
                        <a:latin typeface="Cambria Math"/>
                        <a:cs typeface="Times New Roman" pitchFamily="18" charset="0"/>
                      </a:rPr>
                      <m:t>𝒓</m:t>
                    </m:r>
                  </m:oMath>
                </a14:m>
                <a:r>
                  <a:rPr lang="en-US" dirty="0">
                    <a:ea typeface="+mn-ea"/>
                  </a:rPr>
                  <a:t> satisfies  </a:t>
                </a:r>
                <a14:m>
                  <m:oMath xmlns:m="http://schemas.openxmlformats.org/officeDocument/2006/math">
                    <m:r>
                      <a:rPr lang="en-US" b="1" i="1" dirty="0" smtClean="0">
                        <a:latin typeface="Cambria Math"/>
                        <a:cs typeface="Times New Roman" pitchFamily="18" charset="0"/>
                      </a:rPr>
                      <m:t>𝒓</m:t>
                    </m:r>
                    <m:r>
                      <a:rPr lang="en-US" b="1" i="1" dirty="0" smtClean="0">
                        <a:latin typeface="Cambria Math"/>
                        <a:cs typeface="Times New Roman" pitchFamily="18" charset="0"/>
                      </a:rPr>
                      <m:t> </m:t>
                    </m:r>
                    <m:r>
                      <a:rPr lang="en-US" i="1" dirty="0" smtClean="0">
                        <a:latin typeface="Cambria Math"/>
                        <a:cs typeface="Times New Roman" pitchFamily="18" charset="0"/>
                      </a:rPr>
                      <m:t>= </m:t>
                    </m:r>
                    <m:r>
                      <a:rPr lang="en-US" b="1" i="1" dirty="0" err="1" smtClean="0">
                        <a:latin typeface="Cambria Math"/>
                        <a:cs typeface="Times New Roman" pitchFamily="18" charset="0"/>
                      </a:rPr>
                      <m:t>𝑴</m:t>
                    </m:r>
                    <m:r>
                      <a:rPr lang="en-US" b="1" i="1" dirty="0" smtClean="0">
                        <a:latin typeface="Cambria Math"/>
                        <a:cs typeface="Times New Roman" pitchFamily="18" charset="0"/>
                      </a:rPr>
                      <m:t>⋅</m:t>
                    </m:r>
                    <m:r>
                      <a:rPr lang="en-US" b="1" i="1" dirty="0" err="1" smtClean="0">
                        <a:latin typeface="Cambria Math"/>
                        <a:cs typeface="Times New Roman" pitchFamily="18" charset="0"/>
                      </a:rPr>
                      <m:t>𝒓</m:t>
                    </m:r>
                  </m:oMath>
                </a14:m>
                <a:endParaRPr lang="en-US" b="1" i="1" dirty="0">
                  <a:latin typeface="Times New Roman" pitchFamily="18" charset="0"/>
                  <a:cs typeface="Times New Roman" pitchFamily="18" charset="0"/>
                </a:endParaRPr>
              </a:p>
              <a:p>
                <a:pPr marL="731520" lvl="1" indent="-274320" fontAlgn="auto">
                  <a:spcAft>
                    <a:spcPts val="0"/>
                  </a:spcAft>
                  <a:defRPr/>
                </a:pPr>
                <a:r>
                  <a:rPr lang="en-US" b="1" dirty="0">
                    <a:solidFill>
                      <a:srgbClr val="D60093"/>
                    </a:solidFill>
                    <a:ea typeface="+mn-ea"/>
                  </a:rPr>
                  <a:t>So, </a:t>
                </a:r>
                <a14:m>
                  <m:oMath xmlns:m="http://schemas.openxmlformats.org/officeDocument/2006/math">
                    <m:r>
                      <a:rPr lang="en-US" b="1" i="1" dirty="0" smtClean="0">
                        <a:solidFill>
                          <a:srgbClr val="D60093"/>
                        </a:solidFill>
                        <a:latin typeface="Cambria Math"/>
                        <a:ea typeface="+mn-ea"/>
                      </a:rPr>
                      <m:t>𝒓</m:t>
                    </m:r>
                  </m:oMath>
                </a14:m>
                <a:r>
                  <a:rPr lang="en-US" b="1" dirty="0">
                    <a:solidFill>
                      <a:srgbClr val="D60093"/>
                    </a:solidFill>
                    <a:ea typeface="+mn-ea"/>
                  </a:rPr>
                  <a:t> is a stationary distribution for </a:t>
                </a:r>
                <a:br>
                  <a:rPr lang="en-US" b="1" dirty="0">
                    <a:solidFill>
                      <a:srgbClr val="D60093"/>
                    </a:solidFill>
                    <a:ea typeface="+mn-ea"/>
                  </a:rPr>
                </a:br>
                <a:r>
                  <a:rPr lang="en-US" b="1" dirty="0">
                    <a:solidFill>
                      <a:srgbClr val="D60093"/>
                    </a:solidFill>
                    <a:ea typeface="+mn-ea"/>
                  </a:rPr>
                  <a:t>the random walk</a:t>
                </a:r>
              </a:p>
              <a:p>
                <a:pPr marL="438912" indent="-320040" fontAlgn="auto">
                  <a:spcBef>
                    <a:spcPts val="0"/>
                  </a:spcBef>
                  <a:spcAft>
                    <a:spcPts val="0"/>
                  </a:spcAft>
                  <a:buFont typeface="Wingdings" pitchFamily="2" charset="2"/>
                  <a:buNone/>
                  <a:defRPr/>
                </a:pPr>
                <a:endParaRPr lang="en-US" dirty="0">
                  <a:ea typeface="+mn-ea"/>
                </a:endParaRPr>
              </a:p>
              <a:p>
                <a:pPr marL="438912" indent="-320040" fontAlgn="auto">
                  <a:spcBef>
                    <a:spcPts val="0"/>
                  </a:spcBef>
                  <a:spcAft>
                    <a:spcPts val="0"/>
                  </a:spcAft>
                  <a:buFont typeface="Wingdings" pitchFamily="2" charset="2"/>
                  <a:buNone/>
                  <a:defRPr/>
                </a:pPr>
                <a:endParaRPr lang="en-US" dirty="0">
                  <a:ea typeface="+mn-ea"/>
                </a:endParaRPr>
              </a:p>
            </p:txBody>
          </p:sp>
        </mc:Choice>
        <mc:Fallback xmlns="">
          <p:sp>
            <p:nvSpPr>
              <p:cNvPr id="27651" name="Rectangle 3"/>
              <p:cNvSpPr>
                <a:spLocks noGrp="1" noRot="1" noChangeAspect="1" noMove="1" noResize="1" noEditPoints="1" noAdjustHandles="1" noChangeArrowheads="1" noChangeShapeType="1" noTextEdit="1"/>
              </p:cNvSpPr>
              <p:nvPr>
                <p:ph idx="1"/>
              </p:nvPr>
            </p:nvSpPr>
            <p:spPr>
              <a:xfrm>
                <a:off x="457200" y="1295400"/>
                <a:ext cx="8534400" cy="5257801"/>
              </a:xfrm>
              <a:blipFill rotWithShape="1">
                <a:blip r:embed="rId4"/>
                <a:stretch>
                  <a:fillRect t="-928"/>
                </a:stretch>
              </a:blipFill>
            </p:spPr>
            <p:txBody>
              <a:bodyPr/>
              <a:lstStyle/>
              <a:p>
                <a:r>
                  <a:rPr lang="en-US">
                    <a:noFill/>
                  </a:rPr>
                  <a:t> </a:t>
                </a:r>
              </a:p>
            </p:txBody>
          </p:sp>
        </mc:Fallback>
      </mc:AlternateContent>
      <p:graphicFrame>
        <p:nvGraphicFramePr>
          <p:cNvPr id="26" name="Object 25"/>
          <p:cNvGraphicFramePr>
            <a:graphicFrameLocks noChangeAspect="1"/>
          </p:cNvGraphicFramePr>
          <p:nvPr>
            <p:extLst>
              <p:ext uri="{D42A27DB-BD31-4B8C-83A1-F6EECF244321}">
                <p14:modId xmlns:p14="http://schemas.microsoft.com/office/powerpoint/2010/main" val="3961489597"/>
              </p:ext>
            </p:extLst>
          </p:nvPr>
        </p:nvGraphicFramePr>
        <p:xfrm>
          <a:off x="6809710" y="2584450"/>
          <a:ext cx="2344738" cy="463550"/>
        </p:xfrm>
        <a:graphic>
          <a:graphicData uri="http://schemas.openxmlformats.org/presentationml/2006/ole">
            <mc:AlternateContent xmlns:mc="http://schemas.openxmlformats.org/markup-compatibility/2006">
              <mc:Choice xmlns:v="urn:schemas-microsoft-com:vml" Requires="v">
                <p:oleObj spid="_x0000_s6145" name="Equation" r:id="rId5" imgW="1104840" imgH="203040" progId="Equation.3">
                  <p:embed/>
                </p:oleObj>
              </mc:Choice>
              <mc:Fallback>
                <p:oleObj name="Equation" r:id="rId5" imgW="1104840" imgH="203040" progId="Equation.3">
                  <p:embed/>
                  <p:pic>
                    <p:nvPicPr>
                      <p:cNvPr id="0" name=""/>
                      <p:cNvPicPr>
                        <a:picLocks noChangeAspect="1" noChangeArrowheads="1"/>
                      </p:cNvPicPr>
                      <p:nvPr/>
                    </p:nvPicPr>
                    <p:blipFill>
                      <a:blip r:embed="rId6"/>
                      <a:srcRect/>
                      <a:stretch>
                        <a:fillRect/>
                      </a:stretch>
                    </p:blipFill>
                    <p:spPr bwMode="auto">
                      <a:xfrm>
                        <a:off x="6809710" y="2584450"/>
                        <a:ext cx="2344738" cy="463550"/>
                      </a:xfrm>
                      <a:prstGeom prst="rect">
                        <a:avLst/>
                      </a:prstGeom>
                      <a:noFill/>
                      <a:ln>
                        <a:noFill/>
                      </a:ln>
                    </p:spPr>
                  </p:pic>
                </p:oleObj>
              </mc:Fallback>
            </mc:AlternateContent>
          </a:graphicData>
        </a:graphic>
      </p:graphicFrame>
      <p:sp>
        <p:nvSpPr>
          <p:cNvPr id="27" name="Oval 26"/>
          <p:cNvSpPr/>
          <p:nvPr/>
        </p:nvSpPr>
        <p:spPr>
          <a:xfrm>
            <a:off x="7772400" y="2173909"/>
            <a:ext cx="419358" cy="416891"/>
          </a:xfrm>
          <a:prstGeom prst="ellipse">
            <a:avLst/>
          </a:prstGeom>
          <a:solidFill>
            <a:srgbClr val="FF0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latin typeface="Arial" pitchFamily="34" charset="0"/>
                <a:cs typeface="Arial" pitchFamily="34" charset="0"/>
              </a:rPr>
              <a:t>j</a:t>
            </a:r>
          </a:p>
        </p:txBody>
      </p:sp>
      <p:cxnSp>
        <p:nvCxnSpPr>
          <p:cNvPr id="28" name="Straight Arrow Connector 27"/>
          <p:cNvCxnSpPr>
            <a:endCxn id="27" idx="1"/>
          </p:cNvCxnSpPr>
          <p:nvPr/>
        </p:nvCxnSpPr>
        <p:spPr>
          <a:xfrm>
            <a:off x="7489025" y="1391754"/>
            <a:ext cx="344789" cy="84320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a:endCxn id="27" idx="0"/>
          </p:cNvCxnSpPr>
          <p:nvPr/>
        </p:nvCxnSpPr>
        <p:spPr>
          <a:xfrm flipH="1">
            <a:off x="7982079" y="1391754"/>
            <a:ext cx="209679" cy="78215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a:endCxn id="27" idx="7"/>
          </p:cNvCxnSpPr>
          <p:nvPr/>
        </p:nvCxnSpPr>
        <p:spPr>
          <a:xfrm flipH="1">
            <a:off x="8130344" y="1391754"/>
            <a:ext cx="727777" cy="84320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1" name="Oval 30"/>
          <p:cNvSpPr/>
          <p:nvPr/>
        </p:nvSpPr>
        <p:spPr>
          <a:xfrm>
            <a:off x="7226042" y="1219200"/>
            <a:ext cx="419358" cy="416891"/>
          </a:xfrm>
          <a:prstGeom prst="ellipse">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2000" b="1" dirty="0">
                <a:latin typeface="Arial" pitchFamily="34" charset="0"/>
                <a:cs typeface="Arial" pitchFamily="34" charset="0"/>
              </a:rPr>
              <a:t>i</a:t>
            </a:r>
            <a:r>
              <a:rPr lang="en-US" sz="2000" b="1" baseline="-25000" dirty="0">
                <a:latin typeface="Arial" pitchFamily="34" charset="0"/>
                <a:cs typeface="Arial" pitchFamily="34" charset="0"/>
              </a:rPr>
              <a:t>1</a:t>
            </a:r>
          </a:p>
        </p:txBody>
      </p:sp>
      <p:sp>
        <p:nvSpPr>
          <p:cNvPr id="32" name="Oval 31"/>
          <p:cNvSpPr/>
          <p:nvPr/>
        </p:nvSpPr>
        <p:spPr>
          <a:xfrm>
            <a:off x="7937242" y="1219200"/>
            <a:ext cx="419358" cy="416891"/>
          </a:xfrm>
          <a:prstGeom prst="ellipse">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2000" b="1" dirty="0">
                <a:latin typeface="Arial" pitchFamily="34" charset="0"/>
                <a:cs typeface="Arial" pitchFamily="34" charset="0"/>
              </a:rPr>
              <a:t>i</a:t>
            </a:r>
            <a:r>
              <a:rPr lang="en-US" sz="2000" b="1" baseline="-25000" dirty="0">
                <a:latin typeface="Arial" pitchFamily="34" charset="0"/>
                <a:cs typeface="Arial" pitchFamily="34" charset="0"/>
              </a:rPr>
              <a:t>2</a:t>
            </a:r>
          </a:p>
        </p:txBody>
      </p:sp>
      <p:sp>
        <p:nvSpPr>
          <p:cNvPr id="33" name="Oval 32"/>
          <p:cNvSpPr/>
          <p:nvPr/>
        </p:nvSpPr>
        <p:spPr>
          <a:xfrm>
            <a:off x="8648442" y="1219200"/>
            <a:ext cx="419358" cy="416891"/>
          </a:xfrm>
          <a:prstGeom prst="ellipse">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algn="ctr"/>
            <a:r>
              <a:rPr lang="en-US" sz="2000" b="1" dirty="0">
                <a:latin typeface="Arial" pitchFamily="34" charset="0"/>
                <a:cs typeface="Arial" pitchFamily="34" charset="0"/>
              </a:rPr>
              <a:t>i</a:t>
            </a:r>
            <a:r>
              <a:rPr lang="en-US" sz="2000" b="1" baseline="-25000" dirty="0">
                <a:latin typeface="Arial" pitchFamily="34" charset="0"/>
                <a:cs typeface="Arial" pitchFamily="34" charset="0"/>
              </a:rPr>
              <a:t>3</a:t>
            </a:r>
          </a:p>
        </p:txBody>
      </p:sp>
      <p:sp>
        <p:nvSpPr>
          <p:cNvPr id="4" name="Slide Number Placeholder 3"/>
          <p:cNvSpPr>
            <a:spLocks noGrp="1"/>
          </p:cNvSpPr>
          <p:nvPr>
            <p:ph type="sldNum" sz="quarter" idx="12"/>
          </p:nvPr>
        </p:nvSpPr>
        <p:spPr/>
        <p:txBody>
          <a:bodyPr/>
          <a:lstStyle/>
          <a:p>
            <a:fld id="{19B12225-5612-419B-A8D5-4B8EEE4C217E}" type="slidenum">
              <a:rPr lang="en-US" smtClean="0"/>
              <a:pPr/>
              <a:t>34</a:t>
            </a:fld>
            <a:endParaRPr lang="en-US"/>
          </a:p>
        </p:txBody>
      </p:sp>
      <p:sp>
        <p:nvSpPr>
          <p:cNvPr id="3" name="Footer Placeholder 2"/>
          <p:cNvSpPr>
            <a:spLocks noGrp="1"/>
          </p:cNvSpPr>
          <p:nvPr>
            <p:ph type="ftr" sz="quarter" idx="11"/>
          </p:nvPr>
        </p:nvSpPr>
        <p:spPr/>
        <p:txBody>
          <a:bodyPr/>
          <a:lstStyle/>
          <a:p>
            <a:r>
              <a:rPr lang="en-US"/>
              <a:t>J. Leskovec, A. Rajaraman, J. Ullman: Mining of Massive Datasets, http://www.mmds.org</a:t>
            </a:r>
          </a:p>
        </p:txBody>
      </p:sp>
    </p:spTree>
    <p:extLst>
      <p:ext uri="{BB962C8B-B14F-4D97-AF65-F5344CB8AC3E}">
        <p14:creationId xmlns:p14="http://schemas.microsoft.com/office/powerpoint/2010/main" val="304264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6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Existence and Uniqueness</a:t>
            </a:r>
          </a:p>
        </p:txBody>
      </p:sp>
      <p:sp>
        <p:nvSpPr>
          <p:cNvPr id="61442" name="Rectangle 3"/>
          <p:cNvSpPr>
            <a:spLocks noGrp="1" noChangeArrowheads="1"/>
          </p:cNvSpPr>
          <p:nvPr>
            <p:ph idx="1"/>
          </p:nvPr>
        </p:nvSpPr>
        <p:spPr>
          <a:xfrm>
            <a:off x="457200" y="1295401"/>
            <a:ext cx="8229600" cy="1295400"/>
          </a:xfrm>
        </p:spPr>
        <p:txBody>
          <a:bodyPr/>
          <a:lstStyle/>
          <a:p>
            <a:r>
              <a:rPr lang="en-US" b="1" dirty="0">
                <a:solidFill>
                  <a:srgbClr val="0000FF"/>
                </a:solidFill>
              </a:rPr>
              <a:t>A central result from the theory of random walks (a.k.a. Markov processes):</a:t>
            </a:r>
          </a:p>
          <a:p>
            <a:endParaRPr lang="en-US" dirty="0"/>
          </a:p>
        </p:txBody>
      </p:sp>
      <p:sp>
        <p:nvSpPr>
          <p:cNvPr id="10" name="Rounded Rectangle 9"/>
          <p:cNvSpPr/>
          <p:nvPr/>
        </p:nvSpPr>
        <p:spPr>
          <a:xfrm>
            <a:off x="533400" y="2743200"/>
            <a:ext cx="8229600" cy="3048000"/>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a:latin typeface="Calibri" pitchFamily="34" charset="0"/>
              </a:rPr>
              <a:t>For graphs that satisfy </a:t>
            </a:r>
            <a:r>
              <a:rPr lang="en-US" sz="3200" b="1" dirty="0">
                <a:latin typeface="Calibri" pitchFamily="34" charset="0"/>
              </a:rPr>
              <a:t>certain conditions</a:t>
            </a:r>
            <a:r>
              <a:rPr lang="en-US" sz="3200" dirty="0">
                <a:latin typeface="Calibri" pitchFamily="34" charset="0"/>
              </a:rPr>
              <a:t>, </a:t>
            </a:r>
            <a:br>
              <a:rPr lang="en-US" sz="3200" dirty="0">
                <a:latin typeface="Calibri" pitchFamily="34" charset="0"/>
              </a:rPr>
            </a:br>
            <a:r>
              <a:rPr lang="en-US" sz="3200" dirty="0">
                <a:latin typeface="Calibri" pitchFamily="34" charset="0"/>
              </a:rPr>
              <a:t>the </a:t>
            </a:r>
            <a:r>
              <a:rPr lang="en-US" sz="3200" b="1" dirty="0">
                <a:latin typeface="Calibri" pitchFamily="34" charset="0"/>
              </a:rPr>
              <a:t>stationary distribution is unique</a:t>
            </a:r>
            <a:r>
              <a:rPr lang="en-US" sz="3200" dirty="0">
                <a:latin typeface="Calibri" pitchFamily="34" charset="0"/>
              </a:rPr>
              <a:t> and eventually will be reached no matter what the initial probability distribution at time </a:t>
            </a:r>
            <a:r>
              <a:rPr lang="en-US" sz="3200" b="1" dirty="0">
                <a:latin typeface="Calibri" pitchFamily="34" charset="0"/>
              </a:rPr>
              <a:t>t = 0</a:t>
            </a:r>
          </a:p>
        </p:txBody>
      </p:sp>
      <p:sp>
        <p:nvSpPr>
          <p:cNvPr id="11" name="Slide Number Placeholder 10"/>
          <p:cNvSpPr>
            <a:spLocks noGrp="1"/>
          </p:cNvSpPr>
          <p:nvPr>
            <p:ph type="sldNum" sz="quarter" idx="12"/>
          </p:nvPr>
        </p:nvSpPr>
        <p:spPr/>
        <p:txBody>
          <a:bodyPr/>
          <a:lstStyle/>
          <a:p>
            <a:fld id="{19B12225-5612-419B-A8D5-4B8EEE4C217E}" type="slidenum">
              <a:rPr lang="en-US" smtClean="0"/>
              <a:pPr/>
              <a:t>35</a:t>
            </a:fld>
            <a:endParaRPr lang="en-US"/>
          </a:p>
        </p:txBody>
      </p:sp>
      <p:sp>
        <p:nvSpPr>
          <p:cNvPr id="3" name="Footer Placeholder 2"/>
          <p:cNvSpPr>
            <a:spLocks noGrp="1"/>
          </p:cNvSpPr>
          <p:nvPr>
            <p:ph type="ftr" sz="quarter" idx="11"/>
          </p:nvPr>
        </p:nvSpPr>
        <p:spPr/>
        <p:txBody>
          <a:bodyPr/>
          <a:lstStyle/>
          <a:p>
            <a:r>
              <a:rPr lang="en-US"/>
              <a:t>J. Leskovec, A. Rajaraman, J. Ullman: Mining of Massive Datasets, http://www.mmds.org</a:t>
            </a:r>
          </a:p>
        </p:txBody>
      </p:sp>
    </p:spTree>
    <p:extLst>
      <p:ext uri="{BB962C8B-B14F-4D97-AF65-F5344CB8AC3E}">
        <p14:creationId xmlns:p14="http://schemas.microsoft.com/office/powerpoint/2010/main" val="3712048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81200"/>
            <a:ext cx="8077200" cy="2590800"/>
          </a:xfrm>
        </p:spPr>
        <p:txBody>
          <a:bodyPr anchor="b">
            <a:normAutofit/>
          </a:bodyPr>
          <a:lstStyle/>
          <a:p>
            <a:r>
              <a:rPr lang="en-US" sz="4800" dirty="0"/>
              <a:t>PageRank: </a:t>
            </a:r>
            <a:br>
              <a:rPr lang="en-US" sz="4800" dirty="0"/>
            </a:br>
            <a:r>
              <a:rPr lang="en-US" sz="4800" dirty="0"/>
              <a:t>The Google Formulation</a:t>
            </a:r>
          </a:p>
        </p:txBody>
      </p:sp>
    </p:spTree>
    <p:extLst>
      <p:ext uri="{BB962C8B-B14F-4D97-AF65-F5344CB8AC3E}">
        <p14:creationId xmlns:p14="http://schemas.microsoft.com/office/powerpoint/2010/main" val="351677648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PageRank: Three Questions</a:t>
            </a:r>
          </a:p>
        </p:txBody>
      </p:sp>
      <p:sp>
        <p:nvSpPr>
          <p:cNvPr id="3" name="Content Placeholder 2"/>
          <p:cNvSpPr>
            <a:spLocks noGrp="1"/>
          </p:cNvSpPr>
          <p:nvPr>
            <p:ph idx="1"/>
          </p:nvPr>
        </p:nvSpPr>
        <p:spPr/>
        <p:txBody>
          <a:bodyPr/>
          <a:lstStyle/>
          <a:p>
            <a:endParaRPr lang="en-US" b="1" dirty="0"/>
          </a:p>
          <a:p>
            <a:endParaRPr lang="en-US" b="1" dirty="0"/>
          </a:p>
          <a:p>
            <a:endParaRPr lang="en-US" b="1" dirty="0"/>
          </a:p>
          <a:p>
            <a:endParaRPr lang="en-US" b="1" dirty="0"/>
          </a:p>
          <a:p>
            <a:r>
              <a:rPr lang="en-US" sz="3600" b="1" dirty="0">
                <a:solidFill>
                  <a:srgbClr val="D60093"/>
                </a:solidFill>
              </a:rPr>
              <a:t>Does this converge?</a:t>
            </a:r>
          </a:p>
          <a:p>
            <a:pPr lvl="8"/>
            <a:endParaRPr lang="en-US" sz="2000" b="1" dirty="0">
              <a:solidFill>
                <a:srgbClr val="D60093"/>
              </a:solidFill>
            </a:endParaRPr>
          </a:p>
          <a:p>
            <a:r>
              <a:rPr lang="en-US" sz="3600" b="1" dirty="0">
                <a:solidFill>
                  <a:srgbClr val="D60093"/>
                </a:solidFill>
              </a:rPr>
              <a:t>Does it converge to what we want?</a:t>
            </a:r>
          </a:p>
          <a:p>
            <a:pPr lvl="8"/>
            <a:endParaRPr lang="en-US" sz="2000" b="1" dirty="0">
              <a:solidFill>
                <a:srgbClr val="D60093"/>
              </a:solidFill>
            </a:endParaRPr>
          </a:p>
          <a:p>
            <a:r>
              <a:rPr lang="en-US" sz="3600" b="1" dirty="0">
                <a:solidFill>
                  <a:srgbClr val="D60093"/>
                </a:solidFill>
              </a:rPr>
              <a:t>Are results reasonable?</a:t>
            </a:r>
          </a:p>
        </p:txBody>
      </p:sp>
      <p:graphicFrame>
        <p:nvGraphicFramePr>
          <p:cNvPr id="7" name="Object 6"/>
          <p:cNvGraphicFramePr>
            <a:graphicFrameLocks noChangeAspect="1"/>
          </p:cNvGraphicFramePr>
          <p:nvPr>
            <p:extLst>
              <p:ext uri="{D42A27DB-BD31-4B8C-83A1-F6EECF244321}">
                <p14:modId xmlns:p14="http://schemas.microsoft.com/office/powerpoint/2010/main" val="1822117703"/>
              </p:ext>
            </p:extLst>
          </p:nvPr>
        </p:nvGraphicFramePr>
        <p:xfrm>
          <a:off x="762000" y="1371600"/>
          <a:ext cx="3314700" cy="1752600"/>
        </p:xfrm>
        <a:graphic>
          <a:graphicData uri="http://schemas.openxmlformats.org/presentationml/2006/ole">
            <mc:AlternateContent xmlns:mc="http://schemas.openxmlformats.org/markup-compatibility/2006">
              <mc:Choice xmlns:v="urn:schemas-microsoft-com:vml" Requires="v">
                <p:oleObj spid="_x0000_s7169" name="Equation" r:id="rId3" imgW="888840" imgH="469800" progId="Equation.3">
                  <p:embed/>
                </p:oleObj>
              </mc:Choice>
              <mc:Fallback>
                <p:oleObj name="Equation" r:id="rId3" imgW="888840" imgH="46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33147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097845827"/>
              </p:ext>
            </p:extLst>
          </p:nvPr>
        </p:nvGraphicFramePr>
        <p:xfrm>
          <a:off x="6096000" y="1905000"/>
          <a:ext cx="2337749" cy="844550"/>
        </p:xfrm>
        <a:graphic>
          <a:graphicData uri="http://schemas.openxmlformats.org/presentationml/2006/ole">
            <mc:AlternateContent xmlns:mc="http://schemas.openxmlformats.org/markup-compatibility/2006">
              <mc:Choice xmlns:v="urn:schemas-microsoft-com:vml" Requires="v">
                <p:oleObj spid="_x0000_s7170" name="Equation" r:id="rId5" imgW="457200" imgH="164880" progId="Equation.3">
                  <p:embed/>
                </p:oleObj>
              </mc:Choice>
              <mc:Fallback>
                <p:oleObj name="Equation" r:id="rId5" imgW="457200" imgH="164880" progId="Equation.3">
                  <p:embed/>
                  <p:pic>
                    <p:nvPicPr>
                      <p:cNvPr id="0" name=""/>
                      <p:cNvPicPr>
                        <a:picLocks noChangeAspect="1" noChangeArrowheads="1"/>
                      </p:cNvPicPr>
                      <p:nvPr/>
                    </p:nvPicPr>
                    <p:blipFill>
                      <a:blip r:embed="rId6"/>
                      <a:srcRect/>
                      <a:stretch>
                        <a:fillRect/>
                      </a:stretch>
                    </p:blipFill>
                    <p:spPr bwMode="auto">
                      <a:xfrm>
                        <a:off x="6096000" y="1905000"/>
                        <a:ext cx="2337749" cy="844550"/>
                      </a:xfrm>
                      <a:prstGeom prst="rect">
                        <a:avLst/>
                      </a:prstGeom>
                      <a:noFill/>
                      <a:ln>
                        <a:noFill/>
                      </a:ln>
                    </p:spPr>
                  </p:pic>
                </p:oleObj>
              </mc:Fallback>
            </mc:AlternateContent>
          </a:graphicData>
        </a:graphic>
      </p:graphicFrame>
      <p:sp>
        <p:nvSpPr>
          <p:cNvPr id="9" name="TextBox 8"/>
          <p:cNvSpPr txBox="1"/>
          <p:nvPr/>
        </p:nvSpPr>
        <p:spPr>
          <a:xfrm>
            <a:off x="4285692" y="2057400"/>
            <a:ext cx="1582484" cy="646331"/>
          </a:xfrm>
          <a:prstGeom prst="rect">
            <a:avLst/>
          </a:prstGeom>
          <a:noFill/>
        </p:spPr>
        <p:txBody>
          <a:bodyPr wrap="none" rtlCol="0">
            <a:spAutoFit/>
          </a:bodyPr>
          <a:lstStyle/>
          <a:p>
            <a:pPr algn="ctr"/>
            <a:r>
              <a:rPr lang="en-US" b="1" dirty="0">
                <a:solidFill>
                  <a:srgbClr val="008000"/>
                </a:solidFill>
                <a:latin typeface="Arial" pitchFamily="34" charset="0"/>
                <a:cs typeface="Arial" pitchFamily="34" charset="0"/>
              </a:rPr>
              <a:t>or</a:t>
            </a:r>
          </a:p>
          <a:p>
            <a:pPr algn="ctr"/>
            <a:r>
              <a:rPr lang="en-US" b="1" dirty="0">
                <a:solidFill>
                  <a:srgbClr val="008000"/>
                </a:solidFill>
                <a:latin typeface="Arial" pitchFamily="34" charset="0"/>
                <a:cs typeface="Arial" pitchFamily="34" charset="0"/>
              </a:rPr>
              <a:t> equivalently</a:t>
            </a:r>
          </a:p>
        </p:txBody>
      </p:sp>
      <p:sp>
        <p:nvSpPr>
          <p:cNvPr id="14" name="Slide Number Placeholder 13"/>
          <p:cNvSpPr>
            <a:spLocks noGrp="1"/>
          </p:cNvSpPr>
          <p:nvPr>
            <p:ph type="sldNum" sz="quarter" idx="12"/>
          </p:nvPr>
        </p:nvSpPr>
        <p:spPr/>
        <p:txBody>
          <a:bodyPr/>
          <a:lstStyle/>
          <a:p>
            <a:fld id="{19B12225-5612-419B-A8D5-4B8EEE4C217E}" type="slidenum">
              <a:rPr lang="en-US" smtClean="0"/>
              <a:pPr/>
              <a:t>37</a:t>
            </a:fld>
            <a:endParaRPr lang="en-US"/>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Tree>
    <p:extLst>
      <p:ext uri="{BB962C8B-B14F-4D97-AF65-F5344CB8AC3E}">
        <p14:creationId xmlns:p14="http://schemas.microsoft.com/office/powerpoint/2010/main" val="549130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Does this converge?</a:t>
            </a:r>
          </a:p>
        </p:txBody>
      </p:sp>
      <p:sp>
        <p:nvSpPr>
          <p:cNvPr id="3" name="Content Placeholder 2"/>
          <p:cNvSpPr>
            <a:spLocks noGrp="1"/>
          </p:cNvSpPr>
          <p:nvPr>
            <p:ph idx="1"/>
          </p:nvPr>
        </p:nvSpPr>
        <p:spPr/>
        <p:txBody>
          <a:bodyPr/>
          <a:lstStyle/>
          <a:p>
            <a:endParaRPr lang="en-US" b="1" dirty="0">
              <a:solidFill>
                <a:schemeClr val="accent3"/>
              </a:solidFill>
            </a:endParaRPr>
          </a:p>
          <a:p>
            <a:endParaRPr lang="en-US" b="1" dirty="0">
              <a:solidFill>
                <a:schemeClr val="accent3"/>
              </a:solidFill>
            </a:endParaRPr>
          </a:p>
          <a:p>
            <a:endParaRPr lang="en-US" b="1" dirty="0">
              <a:solidFill>
                <a:schemeClr val="accent3"/>
              </a:solidFill>
            </a:endParaRPr>
          </a:p>
          <a:p>
            <a:endParaRPr lang="en-US" b="1" dirty="0">
              <a:solidFill>
                <a:schemeClr val="accent3"/>
              </a:solidFill>
            </a:endParaRPr>
          </a:p>
          <a:p>
            <a:r>
              <a:rPr lang="en-US" b="1" dirty="0">
                <a:solidFill>
                  <a:srgbClr val="D60093"/>
                </a:solidFill>
              </a:rPr>
              <a:t>Example:</a:t>
            </a:r>
          </a:p>
          <a:p>
            <a:pPr>
              <a:buNone/>
            </a:pPr>
            <a:r>
              <a:rPr lang="en-US" dirty="0"/>
              <a:t>		</a:t>
            </a:r>
            <a:r>
              <a:rPr lang="en-US" dirty="0" err="1">
                <a:latin typeface="Times New Roman" pitchFamily="18" charset="0"/>
                <a:cs typeface="Times New Roman" pitchFamily="18" charset="0"/>
              </a:rPr>
              <a:t>r</a:t>
            </a:r>
            <a:r>
              <a:rPr lang="en-US" baseline="-25000" dirty="0" err="1">
                <a:latin typeface="Times New Roman" pitchFamily="18" charset="0"/>
                <a:cs typeface="Times New Roman" pitchFamily="18" charset="0"/>
              </a:rPr>
              <a:t>a</a:t>
            </a:r>
            <a:r>
              <a:rPr lang="en-US" dirty="0">
                <a:latin typeface="Times New Roman" pitchFamily="18" charset="0"/>
                <a:cs typeface="Times New Roman" pitchFamily="18" charset="0"/>
              </a:rPr>
              <a:t>		1	0	1	0	</a:t>
            </a:r>
          </a:p>
          <a:p>
            <a:pPr>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t>
            </a:r>
            <a:r>
              <a:rPr lang="en-US" baseline="-25000" dirty="0" err="1">
                <a:latin typeface="Times New Roman" pitchFamily="18" charset="0"/>
                <a:cs typeface="Times New Roman" pitchFamily="18" charset="0"/>
              </a:rPr>
              <a:t>b</a:t>
            </a:r>
            <a:r>
              <a:rPr lang="en-US" dirty="0">
                <a:latin typeface="Times New Roman" pitchFamily="18" charset="0"/>
                <a:cs typeface="Times New Roman" pitchFamily="18" charset="0"/>
              </a:rPr>
              <a:t>		0	1	0	1</a:t>
            </a:r>
            <a:endParaRPr lang="en-US" dirty="0"/>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38</a:t>
            </a:fld>
            <a:endParaRPr lang="en-US"/>
          </a:p>
        </p:txBody>
      </p:sp>
      <p:sp>
        <p:nvSpPr>
          <p:cNvPr id="8" name="TextBox 7"/>
          <p:cNvSpPr txBox="1"/>
          <p:nvPr/>
        </p:nvSpPr>
        <p:spPr>
          <a:xfrm>
            <a:off x="2133600" y="4038600"/>
            <a:ext cx="394660" cy="523220"/>
          </a:xfrm>
          <a:prstGeom prst="rect">
            <a:avLst/>
          </a:prstGeom>
          <a:noFill/>
        </p:spPr>
        <p:txBody>
          <a:bodyPr wrap="none" rtlCol="0">
            <a:spAutoFit/>
          </a:bodyPr>
          <a:lstStyle/>
          <a:p>
            <a:r>
              <a:rPr lang="en-US" sz="2800" dirty="0">
                <a:latin typeface="Arial" pitchFamily="34" charset="0"/>
                <a:cs typeface="Arial" pitchFamily="34" charset="0"/>
              </a:rPr>
              <a:t>=</a:t>
            </a:r>
          </a:p>
        </p:txBody>
      </p:sp>
      <p:cxnSp>
        <p:nvCxnSpPr>
          <p:cNvPr id="9" name="Straight Arrow Connector 8"/>
          <p:cNvCxnSpPr/>
          <p:nvPr/>
        </p:nvCxnSpPr>
        <p:spPr>
          <a:xfrm>
            <a:off x="3432387" y="2450037"/>
            <a:ext cx="1570929"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a:off x="3584787" y="2678637"/>
            <a:ext cx="1570929"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Oval 10"/>
          <p:cNvSpPr/>
          <p:nvPr/>
        </p:nvSpPr>
        <p:spPr>
          <a:xfrm>
            <a:off x="4998720" y="2255520"/>
            <a:ext cx="640080" cy="64008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solidFill>
                  <a:schemeClr val="bg1"/>
                </a:solidFill>
                <a:latin typeface="Arial" pitchFamily="34" charset="0"/>
                <a:cs typeface="Arial" pitchFamily="34" charset="0"/>
              </a:rPr>
              <a:t>b</a:t>
            </a:r>
          </a:p>
        </p:txBody>
      </p:sp>
      <p:sp>
        <p:nvSpPr>
          <p:cNvPr id="12" name="Oval 11"/>
          <p:cNvSpPr/>
          <p:nvPr/>
        </p:nvSpPr>
        <p:spPr>
          <a:xfrm>
            <a:off x="2975187" y="2255520"/>
            <a:ext cx="640080" cy="64008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solidFill>
                  <a:schemeClr val="bg1"/>
                </a:solidFill>
                <a:latin typeface="Arial" pitchFamily="34" charset="0"/>
                <a:cs typeface="Arial" pitchFamily="34" charset="0"/>
              </a:rPr>
              <a:t>a</a:t>
            </a:r>
          </a:p>
        </p:txBody>
      </p:sp>
      <p:sp>
        <p:nvSpPr>
          <p:cNvPr id="17" name="TextBox 16"/>
          <p:cNvSpPr txBox="1"/>
          <p:nvPr/>
        </p:nvSpPr>
        <p:spPr>
          <a:xfrm>
            <a:off x="3124200" y="4800600"/>
            <a:ext cx="2082621"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Iteration 0, 1, 2, …</a:t>
            </a:r>
          </a:p>
        </p:txBody>
      </p:sp>
      <p:graphicFrame>
        <p:nvGraphicFramePr>
          <p:cNvPr id="7" name="Object 6"/>
          <p:cNvGraphicFramePr>
            <a:graphicFrameLocks noChangeAspect="1"/>
          </p:cNvGraphicFramePr>
          <p:nvPr>
            <p:extLst>
              <p:ext uri="{D42A27DB-BD31-4B8C-83A1-F6EECF244321}">
                <p14:modId xmlns:p14="http://schemas.microsoft.com/office/powerpoint/2010/main" val="563052031"/>
              </p:ext>
            </p:extLst>
          </p:nvPr>
        </p:nvGraphicFramePr>
        <p:xfrm>
          <a:off x="6438900" y="1881188"/>
          <a:ext cx="2628900" cy="1389062"/>
        </p:xfrm>
        <a:graphic>
          <a:graphicData uri="http://schemas.openxmlformats.org/presentationml/2006/ole">
            <mc:AlternateContent xmlns:mc="http://schemas.openxmlformats.org/markup-compatibility/2006">
              <mc:Choice xmlns:v="urn:schemas-microsoft-com:vml" Requires="v">
                <p:oleObj spid="_x0000_s8193" name="Equation" r:id="rId3" imgW="888840" imgH="469800" progId="Equation.3">
                  <p:embed/>
                </p:oleObj>
              </mc:Choice>
              <mc:Fallback>
                <p:oleObj name="Equation" r:id="rId3" imgW="888840" imgH="46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1881188"/>
                        <a:ext cx="2628900"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26274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987552"/>
          </a:xfrm>
        </p:spPr>
        <p:txBody>
          <a:bodyPr>
            <a:normAutofit/>
          </a:bodyPr>
          <a:lstStyle/>
          <a:p>
            <a:r>
              <a:rPr lang="en-US" dirty="0"/>
              <a:t>Does it converge to what we want?</a:t>
            </a:r>
          </a:p>
        </p:txBody>
      </p:sp>
      <p:sp>
        <p:nvSpPr>
          <p:cNvPr id="3" name="Content Placeholder 2"/>
          <p:cNvSpPr>
            <a:spLocks noGrp="1"/>
          </p:cNvSpPr>
          <p:nvPr>
            <p:ph idx="1"/>
          </p:nvPr>
        </p:nvSpPr>
        <p:spPr/>
        <p:txBody>
          <a:bodyPr/>
          <a:lstStyle/>
          <a:p>
            <a:endParaRPr lang="en-US" b="1" dirty="0">
              <a:solidFill>
                <a:schemeClr val="accent3"/>
              </a:solidFill>
            </a:endParaRPr>
          </a:p>
          <a:p>
            <a:endParaRPr lang="en-US" b="1" dirty="0">
              <a:solidFill>
                <a:schemeClr val="accent3"/>
              </a:solidFill>
            </a:endParaRPr>
          </a:p>
          <a:p>
            <a:endParaRPr lang="en-US" b="1" dirty="0">
              <a:solidFill>
                <a:schemeClr val="accent3"/>
              </a:solidFill>
            </a:endParaRPr>
          </a:p>
          <a:p>
            <a:endParaRPr lang="en-US" b="1" dirty="0">
              <a:solidFill>
                <a:schemeClr val="accent3"/>
              </a:solidFill>
            </a:endParaRPr>
          </a:p>
          <a:p>
            <a:r>
              <a:rPr lang="en-US" b="1" dirty="0">
                <a:solidFill>
                  <a:srgbClr val="D60093"/>
                </a:solidFill>
              </a:rPr>
              <a:t>Example:</a:t>
            </a:r>
          </a:p>
          <a:p>
            <a:pPr>
              <a:buNone/>
            </a:pPr>
            <a:r>
              <a:rPr lang="en-US" dirty="0"/>
              <a:t>		</a:t>
            </a:r>
            <a:r>
              <a:rPr lang="en-US" dirty="0" err="1">
                <a:latin typeface="Times New Roman" pitchFamily="18" charset="0"/>
                <a:cs typeface="Times New Roman" pitchFamily="18" charset="0"/>
              </a:rPr>
              <a:t>r</a:t>
            </a:r>
            <a:r>
              <a:rPr lang="en-US" baseline="-25000" dirty="0" err="1">
                <a:latin typeface="Times New Roman" pitchFamily="18" charset="0"/>
                <a:cs typeface="Times New Roman" pitchFamily="18" charset="0"/>
              </a:rPr>
              <a:t>a</a:t>
            </a:r>
            <a:r>
              <a:rPr lang="en-US" dirty="0">
                <a:latin typeface="Times New Roman" pitchFamily="18" charset="0"/>
                <a:cs typeface="Times New Roman" pitchFamily="18" charset="0"/>
              </a:rPr>
              <a:t>		1	0	0	0	</a:t>
            </a:r>
          </a:p>
          <a:p>
            <a:pPr>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t>
            </a:r>
            <a:r>
              <a:rPr lang="en-US" baseline="-25000" dirty="0" err="1">
                <a:latin typeface="Times New Roman" pitchFamily="18" charset="0"/>
                <a:cs typeface="Times New Roman" pitchFamily="18" charset="0"/>
              </a:rPr>
              <a:t>b</a:t>
            </a:r>
            <a:r>
              <a:rPr lang="en-US" dirty="0">
                <a:latin typeface="Times New Roman" pitchFamily="18" charset="0"/>
                <a:cs typeface="Times New Roman" pitchFamily="18" charset="0"/>
              </a:rPr>
              <a:t>		0	1	0	0</a:t>
            </a:r>
            <a:endParaRPr lang="en-US" dirty="0"/>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39</a:t>
            </a:fld>
            <a:endParaRPr lang="en-US"/>
          </a:p>
        </p:txBody>
      </p:sp>
      <p:sp>
        <p:nvSpPr>
          <p:cNvPr id="8" name="TextBox 7"/>
          <p:cNvSpPr txBox="1"/>
          <p:nvPr/>
        </p:nvSpPr>
        <p:spPr>
          <a:xfrm>
            <a:off x="2133600" y="4038600"/>
            <a:ext cx="394660" cy="523220"/>
          </a:xfrm>
          <a:prstGeom prst="rect">
            <a:avLst/>
          </a:prstGeom>
          <a:noFill/>
        </p:spPr>
        <p:txBody>
          <a:bodyPr wrap="none" rtlCol="0">
            <a:spAutoFit/>
          </a:bodyPr>
          <a:lstStyle/>
          <a:p>
            <a:r>
              <a:rPr lang="en-US" sz="2800" dirty="0">
                <a:latin typeface="Arial" pitchFamily="34" charset="0"/>
                <a:cs typeface="Arial" pitchFamily="34" charset="0"/>
              </a:rPr>
              <a:t>=</a:t>
            </a:r>
          </a:p>
        </p:txBody>
      </p:sp>
      <p:cxnSp>
        <p:nvCxnSpPr>
          <p:cNvPr id="9" name="Straight Arrow Connector 8"/>
          <p:cNvCxnSpPr/>
          <p:nvPr/>
        </p:nvCxnSpPr>
        <p:spPr>
          <a:xfrm>
            <a:off x="3432387" y="2612597"/>
            <a:ext cx="1570929" cy="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11" name="Oval 10"/>
          <p:cNvSpPr/>
          <p:nvPr/>
        </p:nvSpPr>
        <p:spPr>
          <a:xfrm>
            <a:off x="4998720" y="2255520"/>
            <a:ext cx="640080" cy="64008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solidFill>
                  <a:schemeClr val="bg1"/>
                </a:solidFill>
                <a:latin typeface="Arial" pitchFamily="34" charset="0"/>
                <a:cs typeface="Arial" pitchFamily="34" charset="0"/>
              </a:rPr>
              <a:t>b</a:t>
            </a:r>
          </a:p>
        </p:txBody>
      </p:sp>
      <p:sp>
        <p:nvSpPr>
          <p:cNvPr id="12" name="Oval 11"/>
          <p:cNvSpPr/>
          <p:nvPr/>
        </p:nvSpPr>
        <p:spPr>
          <a:xfrm>
            <a:off x="2975187" y="2255520"/>
            <a:ext cx="640080" cy="64008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3200" b="1" dirty="0">
                <a:solidFill>
                  <a:schemeClr val="bg1"/>
                </a:solidFill>
                <a:latin typeface="Arial" pitchFamily="34" charset="0"/>
                <a:cs typeface="Arial" pitchFamily="34" charset="0"/>
              </a:rPr>
              <a:t>a</a:t>
            </a:r>
          </a:p>
        </p:txBody>
      </p:sp>
      <p:sp>
        <p:nvSpPr>
          <p:cNvPr id="13" name="TextBox 12"/>
          <p:cNvSpPr txBox="1"/>
          <p:nvPr/>
        </p:nvSpPr>
        <p:spPr>
          <a:xfrm>
            <a:off x="3200400" y="4812268"/>
            <a:ext cx="2082621"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Iteration 0, 1, 2, …</a:t>
            </a:r>
          </a:p>
        </p:txBody>
      </p:sp>
      <p:graphicFrame>
        <p:nvGraphicFramePr>
          <p:cNvPr id="10" name="Object 9"/>
          <p:cNvGraphicFramePr>
            <a:graphicFrameLocks noChangeAspect="1"/>
          </p:cNvGraphicFramePr>
          <p:nvPr>
            <p:extLst>
              <p:ext uri="{D42A27DB-BD31-4B8C-83A1-F6EECF244321}">
                <p14:modId xmlns:p14="http://schemas.microsoft.com/office/powerpoint/2010/main" val="2972184890"/>
              </p:ext>
            </p:extLst>
          </p:nvPr>
        </p:nvGraphicFramePr>
        <p:xfrm>
          <a:off x="6438900" y="1881188"/>
          <a:ext cx="2628900" cy="1389062"/>
        </p:xfrm>
        <a:graphic>
          <a:graphicData uri="http://schemas.openxmlformats.org/presentationml/2006/ole">
            <mc:AlternateContent xmlns:mc="http://schemas.openxmlformats.org/markup-compatibility/2006">
              <mc:Choice xmlns:v="urn:schemas-microsoft-com:vml" Requires="v">
                <p:oleObj spid="_x0000_s9217" name="Equation" r:id="rId3" imgW="888840" imgH="469800" progId="Equation.3">
                  <p:embed/>
                </p:oleObj>
              </mc:Choice>
              <mc:Fallback>
                <p:oleObj name="Equation" r:id="rId3" imgW="888840" imgH="469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900" y="1881188"/>
                        <a:ext cx="2628900"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Oval 3">
            <a:extLst>
              <a:ext uri="{FF2B5EF4-FFF2-40B4-BE49-F238E27FC236}">
                <a16:creationId xmlns:a16="http://schemas.microsoft.com/office/drawing/2014/main" id="{C9B26142-3FEE-1248-A93E-AF08BE8237C6}"/>
              </a:ext>
            </a:extLst>
          </p:cNvPr>
          <p:cNvSpPr/>
          <p:nvPr/>
        </p:nvSpPr>
        <p:spPr>
          <a:xfrm>
            <a:off x="4998720" y="3657600"/>
            <a:ext cx="640080" cy="1524000"/>
          </a:xfrm>
          <a:prstGeom prst="ellipse">
            <a:avLst/>
          </a:prstGeom>
          <a:ln w="38100">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7244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 Data: Media Networks</a:t>
            </a:r>
          </a:p>
        </p:txBody>
      </p:sp>
      <p:sp>
        <p:nvSpPr>
          <p:cNvPr id="4" name="Footer Placeholder 3"/>
          <p:cNvSpPr>
            <a:spLocks noGrp="1"/>
          </p:cNvSpPr>
          <p:nvPr>
            <p:ph type="ftr" sz="quarter" idx="11"/>
          </p:nvPr>
        </p:nvSpPr>
        <p:spPr/>
        <p:txBody>
          <a:bodyPr/>
          <a:lstStyle/>
          <a:p>
            <a:r>
              <a:rPr lang="en-US"/>
              <a:t>J. Leskovec, A. Rajaraman, J. Ullman: Mining of Massive Datasets, http://www.mmds.org</a:t>
            </a:r>
          </a:p>
        </p:txBody>
      </p:sp>
      <p:sp>
        <p:nvSpPr>
          <p:cNvPr id="5" name="Slide Number Placeholder 4"/>
          <p:cNvSpPr>
            <a:spLocks noGrp="1"/>
          </p:cNvSpPr>
          <p:nvPr>
            <p:ph type="sldNum" sz="quarter" idx="12"/>
          </p:nvPr>
        </p:nvSpPr>
        <p:spPr/>
        <p:txBody>
          <a:bodyPr/>
          <a:lstStyle/>
          <a:p>
            <a:fld id="{19B12225-5612-419B-A8D5-4B8EEE4C217E}" type="slidenum">
              <a:rPr lang="en-US" smtClean="0"/>
              <a:pPr/>
              <a:t>4</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970" y="1219200"/>
            <a:ext cx="6410060" cy="480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005603" y="6019800"/>
            <a:ext cx="5132798" cy="677108"/>
          </a:xfrm>
          <a:prstGeom prst="rect">
            <a:avLst/>
          </a:prstGeom>
          <a:noFill/>
        </p:spPr>
        <p:txBody>
          <a:bodyPr wrap="none" rtlCol="0">
            <a:spAutoFit/>
          </a:bodyPr>
          <a:lstStyle/>
          <a:p>
            <a:pPr algn="ctr"/>
            <a:r>
              <a:rPr lang="en-US" sz="2000" b="1" dirty="0"/>
              <a:t>Connections between political blogs</a:t>
            </a:r>
          </a:p>
          <a:p>
            <a:pPr algn="ctr"/>
            <a:r>
              <a:rPr lang="en-US" b="1" dirty="0">
                <a:solidFill>
                  <a:srgbClr val="7F7F7F"/>
                </a:solidFill>
              </a:rPr>
              <a:t>Polarization of the network [</a:t>
            </a:r>
            <a:r>
              <a:rPr lang="en-US" b="1" dirty="0" err="1">
                <a:solidFill>
                  <a:srgbClr val="7F7F7F"/>
                </a:solidFill>
              </a:rPr>
              <a:t>Adamic</a:t>
            </a:r>
            <a:r>
              <a:rPr lang="en-US" b="1" dirty="0">
                <a:solidFill>
                  <a:srgbClr val="7F7F7F"/>
                </a:solidFill>
              </a:rPr>
              <a:t>-Glance, 2005]</a:t>
            </a:r>
          </a:p>
        </p:txBody>
      </p:sp>
    </p:spTree>
    <p:extLst>
      <p:ext uri="{BB962C8B-B14F-4D97-AF65-F5344CB8AC3E}">
        <p14:creationId xmlns:p14="http://schemas.microsoft.com/office/powerpoint/2010/main" val="2985474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PageRank</a:t>
            </a:r>
            <a:r>
              <a:rPr lang="en-US" dirty="0"/>
              <a:t>: Problems</a:t>
            </a:r>
          </a:p>
        </p:txBody>
      </p:sp>
      <p:sp>
        <p:nvSpPr>
          <p:cNvPr id="3" name="Content Placeholder 2"/>
          <p:cNvSpPr>
            <a:spLocks noGrp="1"/>
          </p:cNvSpPr>
          <p:nvPr>
            <p:ph idx="1"/>
          </p:nvPr>
        </p:nvSpPr>
        <p:spPr>
          <a:xfrm>
            <a:off x="457199" y="1295400"/>
            <a:ext cx="8244336" cy="5257801"/>
          </a:xfrm>
        </p:spPr>
        <p:txBody>
          <a:bodyPr>
            <a:normAutofit/>
          </a:bodyPr>
          <a:lstStyle/>
          <a:p>
            <a:pPr marL="118872" indent="0">
              <a:buNone/>
            </a:pPr>
            <a:r>
              <a:rPr lang="en-US" b="1" u="sng" dirty="0">
                <a:solidFill>
                  <a:srgbClr val="D60093"/>
                </a:solidFill>
              </a:rPr>
              <a:t>2 problems:</a:t>
            </a:r>
          </a:p>
          <a:p>
            <a:r>
              <a:rPr lang="en-US" b="1" dirty="0"/>
              <a:t>(1)</a:t>
            </a:r>
            <a:r>
              <a:rPr lang="en-US" dirty="0"/>
              <a:t> Some pages are </a:t>
            </a:r>
            <a:br>
              <a:rPr lang="en-US" dirty="0"/>
            </a:br>
            <a:r>
              <a:rPr lang="en-US" b="1" dirty="0">
                <a:solidFill>
                  <a:srgbClr val="0000FF"/>
                </a:solidFill>
              </a:rPr>
              <a:t>dead ends</a:t>
            </a:r>
            <a:r>
              <a:rPr lang="en-US" dirty="0"/>
              <a:t> (have no out-links)</a:t>
            </a:r>
          </a:p>
          <a:p>
            <a:pPr lvl="1"/>
            <a:r>
              <a:rPr lang="en-US" dirty="0"/>
              <a:t>Random walk has “nowhere” to go to</a:t>
            </a:r>
          </a:p>
          <a:p>
            <a:pPr lvl="1"/>
            <a:r>
              <a:rPr lang="en-US" dirty="0"/>
              <a:t>Such pages cause importance to “leak out”</a:t>
            </a:r>
          </a:p>
          <a:p>
            <a:endParaRPr lang="en-US" dirty="0"/>
          </a:p>
          <a:p>
            <a:r>
              <a:rPr lang="en-US" b="1" dirty="0"/>
              <a:t>(2)</a:t>
            </a:r>
            <a:r>
              <a:rPr lang="en-US" b="1" dirty="0">
                <a:solidFill>
                  <a:srgbClr val="0000FF"/>
                </a:solidFill>
              </a:rPr>
              <a:t> </a:t>
            </a:r>
            <a:r>
              <a:rPr lang="en-US" b="1" dirty="0">
                <a:solidFill>
                  <a:srgbClr val="008000"/>
                </a:solidFill>
              </a:rPr>
              <a:t>Spider traps:</a:t>
            </a:r>
            <a:r>
              <a:rPr lang="en-US" dirty="0">
                <a:solidFill>
                  <a:srgbClr val="008000"/>
                </a:solidFill>
              </a:rPr>
              <a:t> </a:t>
            </a:r>
            <a:br>
              <a:rPr lang="en-US" dirty="0">
                <a:solidFill>
                  <a:srgbClr val="008000"/>
                </a:solidFill>
              </a:rPr>
            </a:br>
            <a:r>
              <a:rPr lang="en-US" dirty="0"/>
              <a:t>(all out-links are within the group)</a:t>
            </a:r>
          </a:p>
          <a:p>
            <a:pPr lvl="1"/>
            <a:r>
              <a:rPr lang="en-US" dirty="0"/>
              <a:t>Random walk gets “stuck” in a trap</a:t>
            </a:r>
          </a:p>
          <a:p>
            <a:pPr lvl="1"/>
            <a:r>
              <a:rPr lang="en-US" dirty="0"/>
              <a:t>And eventually spider traps absorb all importance</a:t>
            </a:r>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17" name="Slide Number Placeholder 16"/>
          <p:cNvSpPr>
            <a:spLocks noGrp="1"/>
          </p:cNvSpPr>
          <p:nvPr>
            <p:ph type="sldNum" sz="quarter" idx="12"/>
          </p:nvPr>
        </p:nvSpPr>
        <p:spPr/>
        <p:txBody>
          <a:bodyPr/>
          <a:lstStyle/>
          <a:p>
            <a:fld id="{19B12225-5612-419B-A8D5-4B8EEE4C217E}" type="slidenum">
              <a:rPr lang="en-US" smtClean="0"/>
              <a:pPr/>
              <a:t>40</a:t>
            </a:fld>
            <a:endParaRPr lang="en-US"/>
          </a:p>
        </p:txBody>
      </p:sp>
      <p:cxnSp>
        <p:nvCxnSpPr>
          <p:cNvPr id="9" name="Straight Arrow Connector 8"/>
          <p:cNvCxnSpPr>
            <a:endCxn id="24" idx="1"/>
          </p:cNvCxnSpPr>
          <p:nvPr/>
        </p:nvCxnSpPr>
        <p:spPr>
          <a:xfrm flipH="1">
            <a:off x="7091842" y="1679845"/>
            <a:ext cx="156098" cy="33206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7246210" y="1737857"/>
            <a:ext cx="754657" cy="332069"/>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26" idx="4"/>
            <a:endCxn id="27" idx="0"/>
          </p:cNvCxnSpPr>
          <p:nvPr/>
        </p:nvCxnSpPr>
        <p:spPr>
          <a:xfrm flipH="1">
            <a:off x="8065774" y="1771285"/>
            <a:ext cx="1481" cy="4952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a:stCxn id="27" idx="2"/>
            <a:endCxn id="24" idx="5"/>
          </p:cNvCxnSpPr>
          <p:nvPr/>
        </p:nvCxnSpPr>
        <p:spPr>
          <a:xfrm flipH="1" flipV="1">
            <a:off x="7221158" y="2141230"/>
            <a:ext cx="753176" cy="21678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26" idx="6"/>
            <a:endCxn id="29" idx="2"/>
          </p:cNvCxnSpPr>
          <p:nvPr/>
        </p:nvCxnSpPr>
        <p:spPr>
          <a:xfrm flipV="1">
            <a:off x="8158695" y="1508760"/>
            <a:ext cx="481880" cy="171085"/>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24" name="Oval 23"/>
          <p:cNvSpPr/>
          <p:nvPr/>
        </p:nvSpPr>
        <p:spPr>
          <a:xfrm>
            <a:off x="7065060" y="1985132"/>
            <a:ext cx="182880" cy="18288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5" name="Oval 24"/>
          <p:cNvSpPr/>
          <p:nvPr/>
        </p:nvSpPr>
        <p:spPr>
          <a:xfrm>
            <a:off x="7156500" y="1483097"/>
            <a:ext cx="182880" cy="18288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6" name="Oval 25"/>
          <p:cNvSpPr/>
          <p:nvPr/>
        </p:nvSpPr>
        <p:spPr>
          <a:xfrm>
            <a:off x="7975815" y="1588405"/>
            <a:ext cx="182880" cy="18288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7" name="Oval 26"/>
          <p:cNvSpPr/>
          <p:nvPr/>
        </p:nvSpPr>
        <p:spPr>
          <a:xfrm>
            <a:off x="7974334" y="2266573"/>
            <a:ext cx="182880" cy="18288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9" name="Oval 28"/>
          <p:cNvSpPr/>
          <p:nvPr/>
        </p:nvSpPr>
        <p:spPr>
          <a:xfrm>
            <a:off x="8640575" y="1417320"/>
            <a:ext cx="182880" cy="182880"/>
          </a:xfrm>
          <a:prstGeom prst="ellipse">
            <a:avLst/>
          </a:prstGeom>
          <a:solidFill>
            <a:srgbClr val="0000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cxnSp>
        <p:nvCxnSpPr>
          <p:cNvPr id="31" name="Straight Arrow Connector 30"/>
          <p:cNvCxnSpPr>
            <a:stCxn id="27" idx="4"/>
            <a:endCxn id="32" idx="0"/>
          </p:cNvCxnSpPr>
          <p:nvPr/>
        </p:nvCxnSpPr>
        <p:spPr>
          <a:xfrm>
            <a:off x="8065774" y="2449453"/>
            <a:ext cx="209041" cy="491867"/>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2" name="Oval 31"/>
          <p:cNvSpPr/>
          <p:nvPr/>
        </p:nvSpPr>
        <p:spPr>
          <a:xfrm>
            <a:off x="8183375" y="2941320"/>
            <a:ext cx="182880" cy="18288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cxnSp>
        <p:nvCxnSpPr>
          <p:cNvPr id="33" name="Straight Arrow Connector 32"/>
          <p:cNvCxnSpPr>
            <a:stCxn id="26" idx="1"/>
            <a:endCxn id="25" idx="7"/>
          </p:cNvCxnSpPr>
          <p:nvPr/>
        </p:nvCxnSpPr>
        <p:spPr>
          <a:xfrm flipH="1" flipV="1">
            <a:off x="7312598" y="1509879"/>
            <a:ext cx="689999" cy="10530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4" name="Oval 33"/>
          <p:cNvSpPr/>
          <p:nvPr/>
        </p:nvSpPr>
        <p:spPr>
          <a:xfrm>
            <a:off x="7884375" y="3352800"/>
            <a:ext cx="182880" cy="18288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cxnSp>
        <p:nvCxnSpPr>
          <p:cNvPr id="45" name="Straight Arrow Connector 44"/>
          <p:cNvCxnSpPr>
            <a:stCxn id="34" idx="6"/>
          </p:cNvCxnSpPr>
          <p:nvPr/>
        </p:nvCxnSpPr>
        <p:spPr>
          <a:xfrm>
            <a:off x="8067255" y="3444240"/>
            <a:ext cx="484780" cy="9144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a:stCxn id="32" idx="3"/>
            <a:endCxn id="34" idx="7"/>
          </p:cNvCxnSpPr>
          <p:nvPr/>
        </p:nvCxnSpPr>
        <p:spPr>
          <a:xfrm flipH="1">
            <a:off x="8040473" y="3097418"/>
            <a:ext cx="169684" cy="282164"/>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51" name="Oval 50"/>
          <p:cNvSpPr/>
          <p:nvPr/>
        </p:nvSpPr>
        <p:spPr>
          <a:xfrm>
            <a:off x="8518655" y="3474720"/>
            <a:ext cx="182880" cy="182880"/>
          </a:xfrm>
          <a:prstGeom prst="ellipse">
            <a:avLst/>
          </a:prstGeom>
          <a:solidFill>
            <a:srgbClr val="0080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cxnSp>
        <p:nvCxnSpPr>
          <p:cNvPr id="52" name="Straight Arrow Connector 51"/>
          <p:cNvCxnSpPr>
            <a:stCxn id="51" idx="0"/>
            <a:endCxn id="32" idx="5"/>
          </p:cNvCxnSpPr>
          <p:nvPr/>
        </p:nvCxnSpPr>
        <p:spPr>
          <a:xfrm flipH="1" flipV="1">
            <a:off x="8339473" y="3097418"/>
            <a:ext cx="270622" cy="37730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7924800" y="1130224"/>
            <a:ext cx="1184940" cy="369332"/>
          </a:xfrm>
          <a:prstGeom prst="rect">
            <a:avLst/>
          </a:prstGeom>
          <a:noFill/>
        </p:spPr>
        <p:txBody>
          <a:bodyPr wrap="none" rtlCol="0">
            <a:spAutoFit/>
          </a:bodyPr>
          <a:lstStyle/>
          <a:p>
            <a:r>
              <a:rPr lang="en-US" dirty="0">
                <a:solidFill>
                  <a:srgbClr val="0000FF"/>
                </a:solidFill>
                <a:latin typeface="Arial" pitchFamily="34" charset="0"/>
                <a:cs typeface="Arial" pitchFamily="34" charset="0"/>
              </a:rPr>
              <a:t>Dead end</a:t>
            </a:r>
          </a:p>
        </p:txBody>
      </p:sp>
      <p:sp>
        <p:nvSpPr>
          <p:cNvPr id="7" name="TextBox 6"/>
          <p:cNvSpPr txBox="1"/>
          <p:nvPr/>
        </p:nvSpPr>
        <p:spPr>
          <a:xfrm rot="622290">
            <a:off x="7636816" y="3523230"/>
            <a:ext cx="1313180"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Spider trap</a:t>
            </a:r>
          </a:p>
        </p:txBody>
      </p:sp>
    </p:spTree>
    <p:extLst>
      <p:ext uri="{BB962C8B-B14F-4D97-AF65-F5344CB8AC3E}">
        <p14:creationId xmlns:p14="http://schemas.microsoft.com/office/powerpoint/2010/main" val="174697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Spider Traps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dirty="0">
                    <a:solidFill>
                      <a:srgbClr val="008000"/>
                    </a:solidFill>
                  </a:rPr>
                  <a:t>Power Iteration:</a:t>
                </a:r>
              </a:p>
              <a:p>
                <a:pPr lvl="1"/>
                <a:r>
                  <a:rPr lang="en-US" dirty="0"/>
                  <a:t>Set </a:t>
                </a:r>
                <a14:m>
                  <m:oMath xmlns:m="http://schemas.openxmlformats.org/officeDocument/2006/math">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𝑟</m:t>
                        </m:r>
                      </m:e>
                      <m:sub>
                        <m:r>
                          <a:rPr lang="en-US" i="1">
                            <a:latin typeface="Cambria Math"/>
                            <a:cs typeface="Times New Roman" pitchFamily="18" charset="0"/>
                          </a:rPr>
                          <m:t>𝑗</m:t>
                        </m:r>
                      </m:sub>
                    </m:sSub>
                    <m:r>
                      <a:rPr lang="en-US" i="1">
                        <a:latin typeface="Cambria Math"/>
                        <a:cs typeface="Times New Roman" pitchFamily="18" charset="0"/>
                      </a:rPr>
                      <m:t>=1</m:t>
                    </m:r>
                  </m:oMath>
                </a14:m>
                <a:endParaRPr lang="en-US" i="1" dirty="0">
                  <a:latin typeface="Times New Roman" pitchFamily="18" charset="0"/>
                  <a:cs typeface="Times New Roman" pitchFamily="18" charset="0"/>
                </a:endParaRPr>
              </a:p>
              <a:p>
                <a:pPr lvl="1"/>
                <a14:m>
                  <m:oMath xmlns:m="http://schemas.openxmlformats.org/officeDocument/2006/math">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𝑟</m:t>
                        </m:r>
                      </m:e>
                      <m:sub>
                        <m:r>
                          <a:rPr lang="en-US" i="1">
                            <a:latin typeface="Cambria Math"/>
                            <a:cs typeface="Times New Roman" pitchFamily="18" charset="0"/>
                          </a:rPr>
                          <m:t>𝑗</m:t>
                        </m:r>
                      </m:sub>
                    </m:sSub>
                    <m:r>
                      <a:rPr lang="en-US" i="1">
                        <a:latin typeface="Cambria Math"/>
                        <a:cs typeface="Times New Roman" pitchFamily="18" charset="0"/>
                      </a:rPr>
                      <m:t>=</m:t>
                    </m:r>
                    <m:nary>
                      <m:naryPr>
                        <m:chr m:val="∑"/>
                        <m:supHide m:val="on"/>
                        <m:ctrlPr>
                          <a:rPr lang="en-US" i="1">
                            <a:latin typeface="Cambria Math" panose="02040503050406030204" pitchFamily="18" charset="0"/>
                            <a:cs typeface="Times New Roman" pitchFamily="18" charset="0"/>
                          </a:rPr>
                        </m:ctrlPr>
                      </m:naryPr>
                      <m:sub>
                        <m:r>
                          <m:rPr>
                            <m:brk m:alnAt="7"/>
                          </m:rPr>
                          <a:rPr lang="en-US" i="1">
                            <a:latin typeface="Cambria Math"/>
                            <a:cs typeface="Times New Roman" pitchFamily="18" charset="0"/>
                          </a:rPr>
                          <m:t>𝑖</m:t>
                        </m:r>
                        <m:r>
                          <a:rPr lang="en-US" i="1">
                            <a:latin typeface="Cambria Math"/>
                            <a:cs typeface="Times New Roman" pitchFamily="18" charset="0"/>
                          </a:rPr>
                          <m:t>→</m:t>
                        </m:r>
                        <m:r>
                          <a:rPr lang="en-US" i="1">
                            <a:latin typeface="Cambria Math"/>
                            <a:cs typeface="Times New Roman" pitchFamily="18" charset="0"/>
                          </a:rPr>
                          <m:t>𝑗</m:t>
                        </m:r>
                      </m:sub>
                      <m:sup/>
                      <m:e>
                        <m:f>
                          <m:fPr>
                            <m:ctrlPr>
                              <a:rPr lang="en-US" i="1">
                                <a:latin typeface="Cambria Math" panose="02040503050406030204" pitchFamily="18" charset="0"/>
                                <a:cs typeface="Times New Roman" pitchFamily="18" charset="0"/>
                              </a:rPr>
                            </m:ctrlPr>
                          </m:fPr>
                          <m:num>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𝑟</m:t>
                                </m:r>
                              </m:e>
                              <m:sub>
                                <m:r>
                                  <a:rPr lang="en-US" i="1">
                                    <a:latin typeface="Cambria Math"/>
                                    <a:cs typeface="Times New Roman" pitchFamily="18" charset="0"/>
                                  </a:rPr>
                                  <m:t>𝑖</m:t>
                                </m:r>
                              </m:sub>
                            </m:sSub>
                          </m:num>
                          <m:den>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𝑑</m:t>
                                </m:r>
                              </m:e>
                              <m:sub>
                                <m:r>
                                  <a:rPr lang="en-US" i="1">
                                    <a:latin typeface="Cambria Math"/>
                                    <a:cs typeface="Times New Roman" pitchFamily="18" charset="0"/>
                                  </a:rPr>
                                  <m:t>𝑖</m:t>
                                </m:r>
                              </m:sub>
                            </m:sSub>
                          </m:den>
                        </m:f>
                      </m:e>
                    </m:nary>
                  </m:oMath>
                </a14:m>
                <a:endParaRPr lang="en-US" i="1" dirty="0">
                  <a:latin typeface="Times New Roman" pitchFamily="18" charset="0"/>
                  <a:cs typeface="Times New Roman" pitchFamily="18" charset="0"/>
                </a:endParaRPr>
              </a:p>
              <a:p>
                <a:pPr lvl="2"/>
                <a:r>
                  <a:rPr lang="en-US" dirty="0"/>
                  <a:t>And iterate</a:t>
                </a:r>
              </a:p>
              <a:p>
                <a:endParaRPr lang="en-US" dirty="0"/>
              </a:p>
              <a:p>
                <a:r>
                  <a:rPr lang="en-US" b="1" dirty="0">
                    <a:solidFill>
                      <a:srgbClr val="D60093"/>
                    </a:solidFill>
                  </a:rPr>
                  <a:t>Example:</a:t>
                </a:r>
              </a:p>
              <a:p>
                <a:pPr>
                  <a:buNone/>
                </a:pPr>
                <a:r>
                  <a:rPr lang="en-US" dirty="0"/>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y</a:t>
                </a:r>
                <a:r>
                  <a:rPr lang="en-US" sz="2400" dirty="0">
                    <a:latin typeface="Times New Roman" pitchFamily="18" charset="0"/>
                    <a:cs typeface="Times New Roman" pitchFamily="18" charset="0"/>
                  </a:rPr>
                  <a:t>		1/3	2/6	3/12	5/24		0</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a</a:t>
                </a:r>
                <a:r>
                  <a:rPr lang="en-US" sz="2400" dirty="0">
                    <a:latin typeface="Times New Roman" pitchFamily="18" charset="0"/>
                    <a:cs typeface="Times New Roman" pitchFamily="18" charset="0"/>
                  </a:rPr>
                  <a:t>	=	1/3	1/6	2/12	3/24	…	0</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m</a:t>
                </a:r>
                <a:r>
                  <a:rPr lang="en-US" sz="2400" dirty="0">
                    <a:latin typeface="Times New Roman" pitchFamily="18" charset="0"/>
                    <a:cs typeface="Times New Roman" pitchFamily="18" charset="0"/>
                  </a:rPr>
                  <a:t>		1/3	3/6	7/12	16/24		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t="-696"/>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17" name="Slide Number Placeholder 16"/>
          <p:cNvSpPr>
            <a:spLocks noGrp="1"/>
          </p:cNvSpPr>
          <p:nvPr>
            <p:ph type="sldNum" sz="quarter" idx="12"/>
          </p:nvPr>
        </p:nvSpPr>
        <p:spPr/>
        <p:txBody>
          <a:bodyPr/>
          <a:lstStyle/>
          <a:p>
            <a:fld id="{19B12225-5612-419B-A8D5-4B8EEE4C217E}" type="slidenum">
              <a:rPr lang="en-US" smtClean="0"/>
              <a:pPr/>
              <a:t>41</a:t>
            </a:fld>
            <a:endParaRPr lang="en-US"/>
          </a:p>
        </p:txBody>
      </p:sp>
      <p:sp>
        <p:nvSpPr>
          <p:cNvPr id="28" name="Double Bracket 27"/>
          <p:cNvSpPr/>
          <p:nvPr/>
        </p:nvSpPr>
        <p:spPr>
          <a:xfrm>
            <a:off x="829733" y="4715936"/>
            <a:ext cx="457200" cy="1143000"/>
          </a:xfrm>
          <a:prstGeom prst="bracketPair">
            <a:avLst>
              <a:gd name="adj" fmla="val 16667"/>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TextBox 28"/>
          <p:cNvSpPr txBox="1"/>
          <p:nvPr/>
        </p:nvSpPr>
        <p:spPr>
          <a:xfrm>
            <a:off x="2286000" y="5867400"/>
            <a:ext cx="2082621"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Iteration 0, 1, 2, …</a:t>
            </a:r>
          </a:p>
        </p:txBody>
      </p:sp>
      <p:grpSp>
        <p:nvGrpSpPr>
          <p:cNvPr id="30" name="Group 20"/>
          <p:cNvGrpSpPr/>
          <p:nvPr/>
        </p:nvGrpSpPr>
        <p:grpSpPr>
          <a:xfrm>
            <a:off x="4884680" y="1434834"/>
            <a:ext cx="1752600" cy="1371600"/>
            <a:chOff x="5715000" y="1828800"/>
            <a:chExt cx="1752600" cy="1371600"/>
          </a:xfrm>
        </p:grpSpPr>
        <p:cxnSp>
          <p:nvCxnSpPr>
            <p:cNvPr id="31" name="Straight Arrow Connector 30"/>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5" name="Curved Connector 34"/>
            <p:cNvCxnSpPr>
              <a:stCxn id="36" idx="6"/>
              <a:endCxn id="36"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36" name="Oval 35"/>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y</a:t>
              </a:r>
            </a:p>
          </p:txBody>
        </p:sp>
        <p:sp>
          <p:nvSpPr>
            <p:cNvPr id="37" name="Oval 36"/>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a</a:t>
              </a:r>
            </a:p>
          </p:txBody>
        </p:sp>
        <p:sp>
          <p:nvSpPr>
            <p:cNvPr id="38" name="Oval 37"/>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m</a:t>
              </a:r>
            </a:p>
          </p:txBody>
        </p:sp>
      </p:grpSp>
      <p:graphicFrame>
        <p:nvGraphicFramePr>
          <p:cNvPr id="39" name="Table 38"/>
          <p:cNvGraphicFramePr>
            <a:graphicFrameLocks noGrp="1"/>
          </p:cNvGraphicFramePr>
          <p:nvPr>
            <p:extLst>
              <p:ext uri="{D42A27DB-BD31-4B8C-83A1-F6EECF244321}">
                <p14:modId xmlns:p14="http://schemas.microsoft.com/office/powerpoint/2010/main" val="2779869642"/>
              </p:ext>
            </p:extLst>
          </p:nvPr>
        </p:nvGraphicFramePr>
        <p:xfrm>
          <a:off x="6632961" y="1304305"/>
          <a:ext cx="2438400" cy="147828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52400">
                <a:tc>
                  <a:txBody>
                    <a:bodyPr/>
                    <a:lstStyle/>
                    <a:p>
                      <a:pPr algn="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y</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a</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Times New Roman" pitchFamily="18" charset="0"/>
                          <a:cs typeface="Times New Roman" pitchFamily="18" charset="0"/>
                        </a:rPr>
                        <a:t>y</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Times New Roman" pitchFamily="18" charset="0"/>
                          <a:cs typeface="Times New Roman" pitchFamily="18" charset="0"/>
                        </a:rPr>
                        <a:t>a</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dirty="0">
                          <a:latin typeface="Times New Roman" pitchFamily="18" charset="0"/>
                          <a:cs typeface="Times New Roman" pitchFamily="18" charset="0"/>
                        </a:rPr>
                        <a:t>m</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0" name="Rectangle 39"/>
          <p:cNvSpPr/>
          <p:nvPr/>
        </p:nvSpPr>
        <p:spPr>
          <a:xfrm>
            <a:off x="6553200" y="3052227"/>
            <a:ext cx="2514600" cy="1138773"/>
          </a:xfrm>
          <a:prstGeom prst="rect">
            <a:avLst/>
          </a:prstGeom>
          <a:noFill/>
        </p:spPr>
        <p:txBody>
          <a:bodyPr wrap="square">
            <a:spAutoFit/>
          </a:bodyPr>
          <a:lstStyle/>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a:t>
            </a:r>
            <a:endParaRPr lang="en-US" sz="2000" b="1" baseline="-25000" dirty="0">
              <a:solidFill>
                <a:srgbClr val="008000"/>
              </a:solidFill>
              <a:latin typeface="Times New Roman" pitchFamily="18" charset="0"/>
              <a:cs typeface="Times New Roman" pitchFamily="18" charset="0"/>
            </a:endParaRP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endParaRPr lang="en-US" sz="2000" b="1" baseline="-25000" dirty="0">
              <a:solidFill>
                <a:srgbClr val="008000"/>
              </a:solidFill>
              <a:latin typeface="Times New Roman" pitchFamily="18" charset="0"/>
              <a:cs typeface="Times New Roman" pitchFamily="18" charset="0"/>
            </a:endParaRPr>
          </a:p>
        </p:txBody>
      </p:sp>
      <p:cxnSp>
        <p:nvCxnSpPr>
          <p:cNvPr id="19" name="Curved Connector 18"/>
          <p:cNvCxnSpPr/>
          <p:nvPr/>
        </p:nvCxnSpPr>
        <p:spPr>
          <a:xfrm flipH="1" flipV="1">
            <a:off x="6408680" y="2349234"/>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4827419" y="2983468"/>
            <a:ext cx="1954381" cy="369332"/>
          </a:xfrm>
          <a:prstGeom prst="rect">
            <a:avLst/>
          </a:prstGeom>
          <a:noFill/>
        </p:spPr>
        <p:txBody>
          <a:bodyPr wrap="none" rtlCol="0">
            <a:spAutoFit/>
          </a:bodyPr>
          <a:lstStyle/>
          <a:p>
            <a:r>
              <a:rPr lang="en-US" dirty="0">
                <a:latin typeface="Arial" pitchFamily="34" charset="0"/>
                <a:cs typeface="Arial" pitchFamily="34" charset="0"/>
              </a:rPr>
              <a:t>m is a spider trap</a:t>
            </a:r>
          </a:p>
        </p:txBody>
      </p:sp>
      <p:sp>
        <p:nvSpPr>
          <p:cNvPr id="9" name="Rectangle 8"/>
          <p:cNvSpPr/>
          <p:nvPr/>
        </p:nvSpPr>
        <p:spPr>
          <a:xfrm>
            <a:off x="762000" y="6272977"/>
            <a:ext cx="5638800" cy="400110"/>
          </a:xfrm>
          <a:prstGeom prst="rect">
            <a:avLst/>
          </a:prstGeom>
        </p:spPr>
        <p:txBody>
          <a:bodyPr wrap="square">
            <a:spAutoFit/>
          </a:bodyPr>
          <a:lstStyle/>
          <a:p>
            <a:r>
              <a:rPr lang="en-US" sz="2000" dirty="0"/>
              <a:t>All the PageRank score gets “trapped” in node m.</a:t>
            </a:r>
          </a:p>
        </p:txBody>
      </p:sp>
    </p:spTree>
    <p:extLst>
      <p:ext uri="{BB962C8B-B14F-4D97-AF65-F5344CB8AC3E}">
        <p14:creationId xmlns:p14="http://schemas.microsoft.com/office/powerpoint/2010/main" val="7668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fontAlgn="auto">
              <a:spcAft>
                <a:spcPts val="0"/>
              </a:spcAft>
              <a:defRPr/>
            </a:pPr>
            <a:r>
              <a:rPr lang="en-US" dirty="0">
                <a:solidFill>
                  <a:schemeClr val="accent1">
                    <a:satMod val="150000"/>
                  </a:schemeClr>
                </a:solidFill>
              </a:rPr>
              <a:t>Solution: Teleports!</a:t>
            </a:r>
          </a:p>
        </p:txBody>
      </p:sp>
      <p:sp>
        <p:nvSpPr>
          <p:cNvPr id="33795" name="Rectangle 3"/>
          <p:cNvSpPr>
            <a:spLocks noGrp="1" noChangeArrowheads="1"/>
          </p:cNvSpPr>
          <p:nvPr>
            <p:ph type="body" idx="1"/>
          </p:nvPr>
        </p:nvSpPr>
        <p:spPr>
          <a:xfrm>
            <a:off x="457200" y="1295400"/>
            <a:ext cx="8534400" cy="5257801"/>
          </a:xfrm>
        </p:spPr>
        <p:txBody>
          <a:bodyPr>
            <a:normAutofit/>
          </a:bodyPr>
          <a:lstStyle/>
          <a:p>
            <a:r>
              <a:rPr lang="en-US" b="1" dirty="0"/>
              <a:t>The Google solution for spider traps: </a:t>
            </a:r>
            <a:r>
              <a:rPr lang="en-US" b="1" dirty="0">
                <a:solidFill>
                  <a:srgbClr val="D60093"/>
                </a:solidFill>
              </a:rPr>
              <a:t>At each time step, the random surfer has two options</a:t>
            </a:r>
          </a:p>
          <a:p>
            <a:pPr lvl="1"/>
            <a:r>
              <a:rPr lang="en-US" dirty="0"/>
              <a:t>With prob. </a:t>
            </a:r>
            <a:r>
              <a:rPr lang="en-US" b="1" i="1" dirty="0">
                <a:latin typeface="Symbol" pitchFamily="18" charset="2"/>
                <a:sym typeface="Symbol" pitchFamily="18" charset="2"/>
              </a:rPr>
              <a:t></a:t>
            </a:r>
            <a:r>
              <a:rPr lang="en-US" dirty="0"/>
              <a:t>, follow a link at random</a:t>
            </a:r>
          </a:p>
          <a:p>
            <a:pPr lvl="1"/>
            <a:r>
              <a:rPr lang="en-US" dirty="0"/>
              <a:t>With prob. </a:t>
            </a:r>
            <a:r>
              <a:rPr lang="en-US" b="1" dirty="0"/>
              <a:t>1-</a:t>
            </a:r>
            <a:r>
              <a:rPr lang="en-US" b="1" i="1" dirty="0">
                <a:latin typeface="Symbol" pitchFamily="18" charset="2"/>
                <a:sym typeface="Symbol" pitchFamily="18" charset="2"/>
              </a:rPr>
              <a:t></a:t>
            </a:r>
            <a:r>
              <a:rPr lang="en-US" dirty="0"/>
              <a:t>, jump to some random page</a:t>
            </a:r>
          </a:p>
          <a:p>
            <a:pPr lvl="1"/>
            <a:r>
              <a:rPr lang="en-US" dirty="0"/>
              <a:t>Common values for </a:t>
            </a:r>
            <a:r>
              <a:rPr lang="en-US" b="1" i="1" dirty="0">
                <a:latin typeface="Symbol" pitchFamily="18" charset="2"/>
                <a:sym typeface="Symbol" pitchFamily="18" charset="2"/>
              </a:rPr>
              <a:t></a:t>
            </a:r>
            <a:r>
              <a:rPr lang="en-US" dirty="0"/>
              <a:t>  are in the range 0.8 to 0.9</a:t>
            </a:r>
          </a:p>
          <a:p>
            <a:r>
              <a:rPr lang="en-US" b="1" dirty="0">
                <a:solidFill>
                  <a:srgbClr val="0000FF"/>
                </a:solidFill>
              </a:rPr>
              <a:t>Surfer will teleport out of spider trap </a:t>
            </a:r>
            <a:br>
              <a:rPr lang="en-US" b="1" dirty="0">
                <a:solidFill>
                  <a:srgbClr val="0000FF"/>
                </a:solidFill>
              </a:rPr>
            </a:br>
            <a:r>
              <a:rPr lang="en-US" b="1" dirty="0">
                <a:solidFill>
                  <a:srgbClr val="0000FF"/>
                </a:solidFill>
              </a:rPr>
              <a:t>within a few time steps</a:t>
            </a:r>
          </a:p>
        </p:txBody>
      </p:sp>
      <p:sp>
        <p:nvSpPr>
          <p:cNvPr id="5" name="Slide Number Placeholder 4"/>
          <p:cNvSpPr>
            <a:spLocks noGrp="1"/>
          </p:cNvSpPr>
          <p:nvPr>
            <p:ph type="sldNum" sz="quarter" idx="12"/>
          </p:nvPr>
        </p:nvSpPr>
        <p:spPr/>
        <p:txBody>
          <a:bodyPr/>
          <a:lstStyle/>
          <a:p>
            <a:pPr>
              <a:defRPr/>
            </a:pPr>
            <a:fld id="{F5BD8557-800F-4A45-9A18-B90D31CEA0D6}" type="slidenum">
              <a:rPr lang="en-US"/>
              <a:pPr>
                <a:defRPr/>
              </a:pPr>
              <a:t>42</a:t>
            </a:fld>
            <a:endParaRPr lang="en-US"/>
          </a:p>
        </p:txBody>
      </p:sp>
      <p:sp>
        <p:nvSpPr>
          <p:cNvPr id="6" name="Footer Placeholder 5"/>
          <p:cNvSpPr>
            <a:spLocks noGrp="1"/>
          </p:cNvSpPr>
          <p:nvPr>
            <p:ph type="ftr" sz="quarter" idx="11"/>
          </p:nvPr>
        </p:nvSpPr>
        <p:spPr/>
        <p:txBody>
          <a:bodyPr/>
          <a:lstStyle/>
          <a:p>
            <a:pPr>
              <a:defRPr/>
            </a:pPr>
            <a:r>
              <a:rPr lang="nn-NO"/>
              <a:t>J. Leskovec, A. Rajaraman, J. Ullman: Mining of Massive Datasets, http://www.mmds.org</a:t>
            </a:r>
            <a:endParaRPr lang="en-US"/>
          </a:p>
        </p:txBody>
      </p:sp>
      <p:grpSp>
        <p:nvGrpSpPr>
          <p:cNvPr id="15" name="Group 20"/>
          <p:cNvGrpSpPr/>
          <p:nvPr/>
        </p:nvGrpSpPr>
        <p:grpSpPr>
          <a:xfrm>
            <a:off x="3729182" y="5181600"/>
            <a:ext cx="1752600" cy="1371600"/>
            <a:chOff x="5715000" y="1828800"/>
            <a:chExt cx="1752600" cy="1371600"/>
          </a:xfrm>
        </p:grpSpPr>
        <p:cxnSp>
          <p:nvCxnSpPr>
            <p:cNvPr id="16" name="Straight Arrow Connector 15"/>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9" name="Curved Connector 18"/>
            <p:cNvCxnSpPr>
              <a:stCxn id="20" idx="6"/>
              <a:endCxn id="20"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20" name="Oval 19"/>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y</a:t>
              </a:r>
            </a:p>
          </p:txBody>
        </p:sp>
        <p:sp>
          <p:nvSpPr>
            <p:cNvPr id="21" name="Oval 20"/>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a</a:t>
              </a:r>
            </a:p>
          </p:txBody>
        </p:sp>
        <p:sp>
          <p:nvSpPr>
            <p:cNvPr id="22" name="Oval 21"/>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m</a:t>
              </a:r>
            </a:p>
          </p:txBody>
        </p:sp>
      </p:grpSp>
      <p:cxnSp>
        <p:nvCxnSpPr>
          <p:cNvPr id="23" name="Curved Connector 22"/>
          <p:cNvCxnSpPr/>
          <p:nvPr/>
        </p:nvCxnSpPr>
        <p:spPr>
          <a:xfrm flipH="1" flipV="1">
            <a:off x="5253182" y="60960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cxnSp>
        <p:nvCxnSpPr>
          <p:cNvPr id="32" name="Curved Connector 31"/>
          <p:cNvCxnSpPr/>
          <p:nvPr/>
        </p:nvCxnSpPr>
        <p:spPr>
          <a:xfrm flipH="1" flipV="1">
            <a:off x="8610600" y="60960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2" name="Right Arrow 1"/>
          <p:cNvSpPr/>
          <p:nvPr/>
        </p:nvSpPr>
        <p:spPr>
          <a:xfrm>
            <a:off x="6027680" y="5638800"/>
            <a:ext cx="762000" cy="608828"/>
          </a:xfrm>
          <a:prstGeom prst="rightArrow">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7" name="Freeform 36"/>
          <p:cNvSpPr/>
          <p:nvPr/>
        </p:nvSpPr>
        <p:spPr>
          <a:xfrm rot="1803983">
            <a:off x="8319653" y="5794828"/>
            <a:ext cx="314036" cy="360219"/>
          </a:xfrm>
          <a:custGeom>
            <a:avLst/>
            <a:gdLst>
              <a:gd name="connsiteX0" fmla="*/ 314036 w 314036"/>
              <a:gd name="connsiteY0" fmla="*/ 360219 h 360219"/>
              <a:gd name="connsiteX1" fmla="*/ 101600 w 314036"/>
              <a:gd name="connsiteY1" fmla="*/ 295564 h 360219"/>
              <a:gd name="connsiteX2" fmla="*/ 110836 w 314036"/>
              <a:gd name="connsiteY2" fmla="*/ 92364 h 360219"/>
              <a:gd name="connsiteX3" fmla="*/ 0 w 314036"/>
              <a:gd name="connsiteY3" fmla="*/ 0 h 360219"/>
            </a:gdLst>
            <a:ahLst/>
            <a:cxnLst>
              <a:cxn ang="0">
                <a:pos x="connsiteX0" y="connsiteY0"/>
              </a:cxn>
              <a:cxn ang="0">
                <a:pos x="connsiteX1" y="connsiteY1"/>
              </a:cxn>
              <a:cxn ang="0">
                <a:pos x="connsiteX2" y="connsiteY2"/>
              </a:cxn>
              <a:cxn ang="0">
                <a:pos x="connsiteX3" y="connsiteY3"/>
              </a:cxn>
            </a:cxnLst>
            <a:rect l="l" t="t" r="r" b="b"/>
            <a:pathLst>
              <a:path w="314036" h="360219">
                <a:moveTo>
                  <a:pt x="314036" y="360219"/>
                </a:moveTo>
                <a:cubicBezTo>
                  <a:pt x="224751" y="350212"/>
                  <a:pt x="135467" y="340206"/>
                  <a:pt x="101600" y="295564"/>
                </a:cubicBezTo>
                <a:cubicBezTo>
                  <a:pt x="67733" y="250922"/>
                  <a:pt x="127769" y="141625"/>
                  <a:pt x="110836" y="92364"/>
                </a:cubicBezTo>
                <a:cubicBezTo>
                  <a:pt x="93903" y="43103"/>
                  <a:pt x="46951" y="21551"/>
                  <a:pt x="0" y="0"/>
                </a:cubicBezTo>
              </a:path>
            </a:pathLst>
          </a:custGeom>
          <a:noFill/>
          <a:ln w="38100">
            <a:solidFill>
              <a:srgbClr val="008000"/>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a:off x="7696204" y="5548299"/>
            <a:ext cx="288636" cy="307325"/>
          </a:xfrm>
          <a:custGeom>
            <a:avLst/>
            <a:gdLst>
              <a:gd name="connsiteX0" fmla="*/ 0 w 221672"/>
              <a:gd name="connsiteY0" fmla="*/ 2756 h 224429"/>
              <a:gd name="connsiteX1" fmla="*/ 138545 w 221672"/>
              <a:gd name="connsiteY1" fmla="*/ 21229 h 224429"/>
              <a:gd name="connsiteX2" fmla="*/ 120072 w 221672"/>
              <a:gd name="connsiteY2" fmla="*/ 159774 h 224429"/>
              <a:gd name="connsiteX3" fmla="*/ 221672 w 221672"/>
              <a:gd name="connsiteY3" fmla="*/ 224429 h 224429"/>
            </a:gdLst>
            <a:ahLst/>
            <a:cxnLst>
              <a:cxn ang="0">
                <a:pos x="connsiteX0" y="connsiteY0"/>
              </a:cxn>
              <a:cxn ang="0">
                <a:pos x="connsiteX1" y="connsiteY1"/>
              </a:cxn>
              <a:cxn ang="0">
                <a:pos x="connsiteX2" y="connsiteY2"/>
              </a:cxn>
              <a:cxn ang="0">
                <a:pos x="connsiteX3" y="connsiteY3"/>
              </a:cxn>
            </a:cxnLst>
            <a:rect l="l" t="t" r="r" b="b"/>
            <a:pathLst>
              <a:path w="221672" h="224429">
                <a:moveTo>
                  <a:pt x="0" y="2756"/>
                </a:moveTo>
                <a:cubicBezTo>
                  <a:pt x="59266" y="-1093"/>
                  <a:pt x="118533" y="-4941"/>
                  <a:pt x="138545" y="21229"/>
                </a:cubicBezTo>
                <a:cubicBezTo>
                  <a:pt x="158557" y="47399"/>
                  <a:pt x="106218" y="125907"/>
                  <a:pt x="120072" y="159774"/>
                </a:cubicBezTo>
                <a:cubicBezTo>
                  <a:pt x="133926" y="193641"/>
                  <a:pt x="177799" y="209035"/>
                  <a:pt x="221672" y="224429"/>
                </a:cubicBezTo>
              </a:path>
            </a:pathLst>
          </a:custGeom>
          <a:noFill/>
          <a:ln w="38100">
            <a:solidFill>
              <a:srgbClr val="008000"/>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9" name="Freeform 38"/>
          <p:cNvSpPr/>
          <p:nvPr/>
        </p:nvSpPr>
        <p:spPr>
          <a:xfrm rot="15957252">
            <a:off x="7476168" y="6036992"/>
            <a:ext cx="288636" cy="307325"/>
          </a:xfrm>
          <a:custGeom>
            <a:avLst/>
            <a:gdLst>
              <a:gd name="connsiteX0" fmla="*/ 0 w 221672"/>
              <a:gd name="connsiteY0" fmla="*/ 2756 h 224429"/>
              <a:gd name="connsiteX1" fmla="*/ 138545 w 221672"/>
              <a:gd name="connsiteY1" fmla="*/ 21229 h 224429"/>
              <a:gd name="connsiteX2" fmla="*/ 120072 w 221672"/>
              <a:gd name="connsiteY2" fmla="*/ 159774 h 224429"/>
              <a:gd name="connsiteX3" fmla="*/ 221672 w 221672"/>
              <a:gd name="connsiteY3" fmla="*/ 224429 h 224429"/>
            </a:gdLst>
            <a:ahLst/>
            <a:cxnLst>
              <a:cxn ang="0">
                <a:pos x="connsiteX0" y="connsiteY0"/>
              </a:cxn>
              <a:cxn ang="0">
                <a:pos x="connsiteX1" y="connsiteY1"/>
              </a:cxn>
              <a:cxn ang="0">
                <a:pos x="connsiteX2" y="connsiteY2"/>
              </a:cxn>
              <a:cxn ang="0">
                <a:pos x="connsiteX3" y="connsiteY3"/>
              </a:cxn>
            </a:cxnLst>
            <a:rect l="l" t="t" r="r" b="b"/>
            <a:pathLst>
              <a:path w="221672" h="224429">
                <a:moveTo>
                  <a:pt x="0" y="2756"/>
                </a:moveTo>
                <a:cubicBezTo>
                  <a:pt x="59266" y="-1093"/>
                  <a:pt x="118533" y="-4941"/>
                  <a:pt x="138545" y="21229"/>
                </a:cubicBezTo>
                <a:cubicBezTo>
                  <a:pt x="158557" y="47399"/>
                  <a:pt x="106218" y="125907"/>
                  <a:pt x="120072" y="159774"/>
                </a:cubicBezTo>
                <a:cubicBezTo>
                  <a:pt x="133926" y="193641"/>
                  <a:pt x="177799" y="209035"/>
                  <a:pt x="221672" y="224429"/>
                </a:cubicBezTo>
              </a:path>
            </a:pathLst>
          </a:custGeom>
          <a:noFill/>
          <a:ln w="38100">
            <a:solidFill>
              <a:srgbClr val="008000"/>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24" name="Group 20"/>
          <p:cNvGrpSpPr/>
          <p:nvPr/>
        </p:nvGrpSpPr>
        <p:grpSpPr>
          <a:xfrm>
            <a:off x="7086600" y="5181600"/>
            <a:ext cx="1752600" cy="1371600"/>
            <a:chOff x="5715000" y="1828800"/>
            <a:chExt cx="1752600" cy="1371600"/>
          </a:xfrm>
        </p:grpSpPr>
        <p:cxnSp>
          <p:nvCxnSpPr>
            <p:cNvPr id="25" name="Straight Arrow Connector 24"/>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8" name="Curved Connector 27"/>
            <p:cNvCxnSpPr>
              <a:stCxn id="29" idx="6"/>
              <a:endCxn id="29"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29" name="Oval 28"/>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y</a:t>
              </a:r>
            </a:p>
          </p:txBody>
        </p:sp>
        <p:sp>
          <p:nvSpPr>
            <p:cNvPr id="30" name="Oval 29"/>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a</a:t>
              </a:r>
            </a:p>
          </p:txBody>
        </p:sp>
        <p:sp>
          <p:nvSpPr>
            <p:cNvPr id="31" name="Oval 30"/>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m</a:t>
              </a:r>
            </a:p>
          </p:txBody>
        </p:sp>
      </p:grpSp>
    </p:spTree>
    <p:extLst>
      <p:ext uri="{BB962C8B-B14F-4D97-AF65-F5344CB8AC3E}">
        <p14:creationId xmlns:p14="http://schemas.microsoft.com/office/powerpoint/2010/main" val="1788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5" grpId="0" animBg="1"/>
      <p:bldP spid="3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Dead Ends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dirty="0">
                    <a:solidFill>
                      <a:srgbClr val="008000"/>
                    </a:solidFill>
                  </a:rPr>
                  <a:t>Power Iteration:</a:t>
                </a:r>
              </a:p>
              <a:p>
                <a:pPr lvl="1"/>
                <a:r>
                  <a:rPr lang="en-US" dirty="0"/>
                  <a:t>Set </a:t>
                </a:r>
                <a14:m>
                  <m:oMath xmlns:m="http://schemas.openxmlformats.org/officeDocument/2006/math">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𝑟</m:t>
                        </m:r>
                      </m:e>
                      <m:sub>
                        <m:r>
                          <a:rPr lang="en-US" i="1">
                            <a:latin typeface="Cambria Math"/>
                            <a:cs typeface="Times New Roman" pitchFamily="18" charset="0"/>
                          </a:rPr>
                          <m:t>𝑗</m:t>
                        </m:r>
                      </m:sub>
                    </m:sSub>
                    <m:r>
                      <a:rPr lang="en-US" i="1">
                        <a:latin typeface="Cambria Math"/>
                        <a:cs typeface="Times New Roman" pitchFamily="18" charset="0"/>
                      </a:rPr>
                      <m:t>=1</m:t>
                    </m:r>
                  </m:oMath>
                </a14:m>
                <a:endParaRPr lang="en-US" i="1" dirty="0">
                  <a:latin typeface="Times New Roman" pitchFamily="18" charset="0"/>
                  <a:cs typeface="Times New Roman" pitchFamily="18" charset="0"/>
                </a:endParaRPr>
              </a:p>
              <a:p>
                <a:pPr lvl="1"/>
                <a14:m>
                  <m:oMath xmlns:m="http://schemas.openxmlformats.org/officeDocument/2006/math">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𝑟</m:t>
                        </m:r>
                      </m:e>
                      <m:sub>
                        <m:r>
                          <a:rPr lang="en-US" i="1">
                            <a:latin typeface="Cambria Math"/>
                            <a:cs typeface="Times New Roman" pitchFamily="18" charset="0"/>
                          </a:rPr>
                          <m:t>𝑗</m:t>
                        </m:r>
                      </m:sub>
                    </m:sSub>
                    <m:r>
                      <a:rPr lang="en-US" i="1">
                        <a:latin typeface="Cambria Math"/>
                        <a:cs typeface="Times New Roman" pitchFamily="18" charset="0"/>
                      </a:rPr>
                      <m:t>=</m:t>
                    </m:r>
                    <m:nary>
                      <m:naryPr>
                        <m:chr m:val="∑"/>
                        <m:supHide m:val="on"/>
                        <m:ctrlPr>
                          <a:rPr lang="en-US" i="1">
                            <a:latin typeface="Cambria Math" panose="02040503050406030204" pitchFamily="18" charset="0"/>
                            <a:cs typeface="Times New Roman" pitchFamily="18" charset="0"/>
                          </a:rPr>
                        </m:ctrlPr>
                      </m:naryPr>
                      <m:sub>
                        <m:r>
                          <m:rPr>
                            <m:brk m:alnAt="7"/>
                          </m:rPr>
                          <a:rPr lang="en-US" i="1">
                            <a:latin typeface="Cambria Math"/>
                            <a:cs typeface="Times New Roman" pitchFamily="18" charset="0"/>
                          </a:rPr>
                          <m:t>𝑖</m:t>
                        </m:r>
                        <m:r>
                          <a:rPr lang="en-US" i="1">
                            <a:latin typeface="Cambria Math"/>
                            <a:cs typeface="Times New Roman" pitchFamily="18" charset="0"/>
                          </a:rPr>
                          <m:t>→</m:t>
                        </m:r>
                        <m:r>
                          <a:rPr lang="en-US" i="1">
                            <a:latin typeface="Cambria Math"/>
                            <a:cs typeface="Times New Roman" pitchFamily="18" charset="0"/>
                          </a:rPr>
                          <m:t>𝑗</m:t>
                        </m:r>
                      </m:sub>
                      <m:sup/>
                      <m:e>
                        <m:f>
                          <m:fPr>
                            <m:ctrlPr>
                              <a:rPr lang="en-US" i="1">
                                <a:latin typeface="Cambria Math" panose="02040503050406030204" pitchFamily="18" charset="0"/>
                                <a:cs typeface="Times New Roman" pitchFamily="18" charset="0"/>
                              </a:rPr>
                            </m:ctrlPr>
                          </m:fPr>
                          <m:num>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𝑟</m:t>
                                </m:r>
                              </m:e>
                              <m:sub>
                                <m:r>
                                  <a:rPr lang="en-US" i="1">
                                    <a:latin typeface="Cambria Math"/>
                                    <a:cs typeface="Times New Roman" pitchFamily="18" charset="0"/>
                                  </a:rPr>
                                  <m:t>𝑖</m:t>
                                </m:r>
                              </m:sub>
                            </m:sSub>
                          </m:num>
                          <m:den>
                            <m:sSub>
                              <m:sSubPr>
                                <m:ctrlPr>
                                  <a:rPr lang="en-US" i="1">
                                    <a:latin typeface="Cambria Math" panose="02040503050406030204" pitchFamily="18" charset="0"/>
                                    <a:cs typeface="Times New Roman" pitchFamily="18" charset="0"/>
                                  </a:rPr>
                                </m:ctrlPr>
                              </m:sSubPr>
                              <m:e>
                                <m:r>
                                  <a:rPr lang="en-US" i="1">
                                    <a:latin typeface="Cambria Math"/>
                                    <a:cs typeface="Times New Roman" pitchFamily="18" charset="0"/>
                                  </a:rPr>
                                  <m:t>𝑑</m:t>
                                </m:r>
                              </m:e>
                              <m:sub>
                                <m:r>
                                  <a:rPr lang="en-US" i="1">
                                    <a:latin typeface="Cambria Math"/>
                                    <a:cs typeface="Times New Roman" pitchFamily="18" charset="0"/>
                                  </a:rPr>
                                  <m:t>𝑖</m:t>
                                </m:r>
                              </m:sub>
                            </m:sSub>
                          </m:den>
                        </m:f>
                      </m:e>
                    </m:nary>
                  </m:oMath>
                </a14:m>
                <a:endParaRPr lang="en-US" i="1" dirty="0">
                  <a:latin typeface="Times New Roman" pitchFamily="18" charset="0"/>
                  <a:cs typeface="Times New Roman" pitchFamily="18" charset="0"/>
                </a:endParaRPr>
              </a:p>
              <a:p>
                <a:pPr lvl="2"/>
                <a:r>
                  <a:rPr lang="en-US" dirty="0"/>
                  <a:t>And iterate</a:t>
                </a:r>
              </a:p>
              <a:p>
                <a:endParaRPr lang="en-US" dirty="0"/>
              </a:p>
              <a:p>
                <a:r>
                  <a:rPr lang="en-US" b="1" dirty="0">
                    <a:solidFill>
                      <a:srgbClr val="D60093"/>
                    </a:solidFill>
                  </a:rPr>
                  <a:t>Example:</a:t>
                </a:r>
              </a:p>
              <a:p>
                <a:pPr>
                  <a:buNone/>
                </a:pPr>
                <a:r>
                  <a:rPr lang="en-US" dirty="0"/>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y</a:t>
                </a:r>
                <a:r>
                  <a:rPr lang="en-US" sz="2400" dirty="0">
                    <a:latin typeface="Times New Roman" pitchFamily="18" charset="0"/>
                    <a:cs typeface="Times New Roman" pitchFamily="18" charset="0"/>
                  </a:rPr>
                  <a:t>		1/3	2/6	3/12	5/24		0</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a</a:t>
                </a:r>
                <a:r>
                  <a:rPr lang="en-US" sz="2400" dirty="0">
                    <a:latin typeface="Times New Roman" pitchFamily="18" charset="0"/>
                    <a:cs typeface="Times New Roman" pitchFamily="18" charset="0"/>
                  </a:rPr>
                  <a:t>	=	1/3	1/6	2/12	3/24	…	0</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t>
                </a:r>
                <a:r>
                  <a:rPr lang="en-US" sz="2400" baseline="-25000" dirty="0" err="1">
                    <a:latin typeface="Times New Roman" pitchFamily="18" charset="0"/>
                    <a:cs typeface="Times New Roman" pitchFamily="18" charset="0"/>
                  </a:rPr>
                  <a:t>m</a:t>
                </a:r>
                <a:r>
                  <a:rPr lang="en-US" sz="2400" dirty="0">
                    <a:latin typeface="Times New Roman" pitchFamily="18" charset="0"/>
                    <a:cs typeface="Times New Roman" pitchFamily="18" charset="0"/>
                  </a:rPr>
                  <a:t>		1/3	1/6	1/12	2/24		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t="-696"/>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17" name="Slide Number Placeholder 16"/>
          <p:cNvSpPr>
            <a:spLocks noGrp="1"/>
          </p:cNvSpPr>
          <p:nvPr>
            <p:ph type="sldNum" sz="quarter" idx="12"/>
          </p:nvPr>
        </p:nvSpPr>
        <p:spPr/>
        <p:txBody>
          <a:bodyPr/>
          <a:lstStyle/>
          <a:p>
            <a:fld id="{19B12225-5612-419B-A8D5-4B8EEE4C217E}" type="slidenum">
              <a:rPr lang="en-US" smtClean="0"/>
              <a:pPr/>
              <a:t>43</a:t>
            </a:fld>
            <a:endParaRPr lang="en-US"/>
          </a:p>
        </p:txBody>
      </p:sp>
      <p:sp>
        <p:nvSpPr>
          <p:cNvPr id="28" name="Double Bracket 27"/>
          <p:cNvSpPr/>
          <p:nvPr/>
        </p:nvSpPr>
        <p:spPr>
          <a:xfrm>
            <a:off x="829733" y="4715936"/>
            <a:ext cx="457200" cy="1143000"/>
          </a:xfrm>
          <a:prstGeom prst="bracketPair">
            <a:avLst>
              <a:gd name="adj" fmla="val 16667"/>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TextBox 28"/>
          <p:cNvSpPr txBox="1"/>
          <p:nvPr/>
        </p:nvSpPr>
        <p:spPr>
          <a:xfrm>
            <a:off x="2286000" y="5867400"/>
            <a:ext cx="2082621" cy="369332"/>
          </a:xfrm>
          <a:prstGeom prst="rect">
            <a:avLst/>
          </a:prstGeom>
          <a:noFill/>
        </p:spPr>
        <p:txBody>
          <a:bodyPr wrap="none" rtlCol="0">
            <a:spAutoFit/>
          </a:bodyPr>
          <a:lstStyle/>
          <a:p>
            <a:r>
              <a:rPr lang="en-US" dirty="0">
                <a:solidFill>
                  <a:srgbClr val="008000"/>
                </a:solidFill>
                <a:latin typeface="Arial" pitchFamily="34" charset="0"/>
                <a:cs typeface="Arial" pitchFamily="34" charset="0"/>
              </a:rPr>
              <a:t>Iteration 0, 1, 2, …</a:t>
            </a:r>
          </a:p>
        </p:txBody>
      </p:sp>
      <p:grpSp>
        <p:nvGrpSpPr>
          <p:cNvPr id="30" name="Group 20"/>
          <p:cNvGrpSpPr/>
          <p:nvPr/>
        </p:nvGrpSpPr>
        <p:grpSpPr>
          <a:xfrm>
            <a:off x="4884680" y="1434834"/>
            <a:ext cx="1752600" cy="1371600"/>
            <a:chOff x="5715000" y="1828800"/>
            <a:chExt cx="1752600" cy="1371600"/>
          </a:xfrm>
        </p:grpSpPr>
        <p:cxnSp>
          <p:nvCxnSpPr>
            <p:cNvPr id="31" name="Straight Arrow Connector 30"/>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5" name="Curved Connector 34"/>
            <p:cNvCxnSpPr>
              <a:stCxn id="36" idx="6"/>
              <a:endCxn id="36"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36" name="Oval 35"/>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y</a:t>
              </a:r>
            </a:p>
          </p:txBody>
        </p:sp>
        <p:sp>
          <p:nvSpPr>
            <p:cNvPr id="37" name="Oval 36"/>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a</a:t>
              </a:r>
            </a:p>
          </p:txBody>
        </p:sp>
        <p:sp>
          <p:nvSpPr>
            <p:cNvPr id="38" name="Oval 37"/>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m</a:t>
              </a:r>
            </a:p>
          </p:txBody>
        </p:sp>
      </p:grpSp>
      <p:graphicFrame>
        <p:nvGraphicFramePr>
          <p:cNvPr id="39" name="Table 38"/>
          <p:cNvGraphicFramePr>
            <a:graphicFrameLocks noGrp="1"/>
          </p:cNvGraphicFramePr>
          <p:nvPr>
            <p:extLst>
              <p:ext uri="{D42A27DB-BD31-4B8C-83A1-F6EECF244321}">
                <p14:modId xmlns:p14="http://schemas.microsoft.com/office/powerpoint/2010/main" val="2948996396"/>
              </p:ext>
            </p:extLst>
          </p:nvPr>
        </p:nvGraphicFramePr>
        <p:xfrm>
          <a:off x="6632961" y="1304305"/>
          <a:ext cx="2438400" cy="147828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52400">
                <a:tc>
                  <a:txBody>
                    <a:bodyPr/>
                    <a:lstStyle/>
                    <a:p>
                      <a:pPr algn="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y</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a</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Times New Roman" pitchFamily="18" charset="0"/>
                          <a:cs typeface="Times New Roman" pitchFamily="18" charset="0"/>
                        </a:rPr>
                        <a:t>y</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Times New Roman" pitchFamily="18" charset="0"/>
                          <a:cs typeface="Times New Roman" pitchFamily="18" charset="0"/>
                        </a:rPr>
                        <a:t>a</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dirty="0">
                          <a:latin typeface="Times New Roman" pitchFamily="18" charset="0"/>
                          <a:cs typeface="Times New Roman" pitchFamily="18" charset="0"/>
                        </a:rPr>
                        <a:t>m</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0" name="Rectangle 39"/>
          <p:cNvSpPr/>
          <p:nvPr/>
        </p:nvSpPr>
        <p:spPr>
          <a:xfrm>
            <a:off x="6553200" y="3052227"/>
            <a:ext cx="2514600" cy="1138773"/>
          </a:xfrm>
          <a:prstGeom prst="rect">
            <a:avLst/>
          </a:prstGeom>
          <a:noFill/>
        </p:spPr>
        <p:txBody>
          <a:bodyPr wrap="square">
            <a:spAutoFit/>
          </a:bodyPr>
          <a:lstStyle/>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y</a:t>
            </a:r>
            <a:r>
              <a:rPr lang="en-US" sz="2000" b="1" baseline="-25000" dirty="0">
                <a:solidFill>
                  <a:srgbClr val="008000"/>
                </a:solidFill>
                <a:latin typeface="Times New Roman" pitchFamily="18" charset="0"/>
                <a:cs typeface="Times New Roman" pitchFamily="18" charset="0"/>
              </a:rPr>
              <a:t> </a:t>
            </a:r>
            <a:r>
              <a:rPr lang="en-US" sz="2000" b="1" dirty="0">
                <a:solidFill>
                  <a:srgbClr val="008000"/>
                </a:solidFill>
                <a:latin typeface="Times New Roman" pitchFamily="18" charset="0"/>
                <a:cs typeface="Times New Roman" pitchFamily="18" charset="0"/>
              </a:rPr>
              <a:t>/2</a:t>
            </a:r>
            <a:endParaRPr lang="en-US" sz="2000" b="1" baseline="-25000" dirty="0">
              <a:solidFill>
                <a:srgbClr val="008000"/>
              </a:solidFill>
              <a:latin typeface="Times New Roman" pitchFamily="18" charset="0"/>
              <a:cs typeface="Times New Roman" pitchFamily="18" charset="0"/>
            </a:endParaRPr>
          </a:p>
          <a:p>
            <a:pPr lvl="1">
              <a:spcBef>
                <a:spcPct val="20000"/>
              </a:spcBef>
              <a:buClr>
                <a:srgbClr val="CC00CC"/>
              </a:buClr>
              <a:buFont typeface="Monotype Sorts" pitchFamily="-32" charset="2"/>
              <a:buNone/>
            </a:pP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m</a:t>
            </a:r>
            <a:r>
              <a:rPr lang="en-US" sz="2000" b="1" dirty="0">
                <a:solidFill>
                  <a:srgbClr val="008000"/>
                </a:solidFill>
                <a:latin typeface="Times New Roman" pitchFamily="18" charset="0"/>
                <a:cs typeface="Times New Roman" pitchFamily="18" charset="0"/>
              </a:rPr>
              <a:t> = </a:t>
            </a:r>
            <a:r>
              <a:rPr lang="en-US" sz="2000" b="1" dirty="0" err="1">
                <a:solidFill>
                  <a:srgbClr val="008000"/>
                </a:solidFill>
                <a:latin typeface="Times New Roman" pitchFamily="18" charset="0"/>
                <a:cs typeface="Times New Roman" pitchFamily="18" charset="0"/>
              </a:rPr>
              <a:t>r</a:t>
            </a:r>
            <a:r>
              <a:rPr lang="en-US" sz="2000" b="1" baseline="-25000" dirty="0" err="1">
                <a:solidFill>
                  <a:srgbClr val="008000"/>
                </a:solidFill>
                <a:latin typeface="Times New Roman" pitchFamily="18" charset="0"/>
                <a:cs typeface="Times New Roman" pitchFamily="18" charset="0"/>
              </a:rPr>
              <a:t>a</a:t>
            </a:r>
            <a:r>
              <a:rPr lang="en-US" sz="2000" b="1" dirty="0">
                <a:solidFill>
                  <a:srgbClr val="008000"/>
                </a:solidFill>
                <a:latin typeface="Times New Roman" pitchFamily="18" charset="0"/>
                <a:cs typeface="Times New Roman" pitchFamily="18" charset="0"/>
              </a:rPr>
              <a:t> /2</a:t>
            </a:r>
          </a:p>
        </p:txBody>
      </p:sp>
      <p:sp>
        <p:nvSpPr>
          <p:cNvPr id="7" name="Rectangle 6"/>
          <p:cNvSpPr/>
          <p:nvPr/>
        </p:nvSpPr>
        <p:spPr>
          <a:xfrm>
            <a:off x="707200" y="6305490"/>
            <a:ext cx="7370000" cy="400110"/>
          </a:xfrm>
          <a:prstGeom prst="rect">
            <a:avLst/>
          </a:prstGeom>
        </p:spPr>
        <p:txBody>
          <a:bodyPr wrap="square">
            <a:spAutoFit/>
          </a:bodyPr>
          <a:lstStyle/>
          <a:p>
            <a:r>
              <a:rPr lang="en-US" sz="2000" dirty="0"/>
              <a:t>Here the PageRank “leaks” out since the matrix is not stochastic.</a:t>
            </a:r>
          </a:p>
        </p:txBody>
      </p:sp>
    </p:spTree>
    <p:extLst>
      <p:ext uri="{BB962C8B-B14F-4D97-AF65-F5344CB8AC3E}">
        <p14:creationId xmlns:p14="http://schemas.microsoft.com/office/powerpoint/2010/main" val="26559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p:nvPr>
        </p:nvSpPr>
        <p:spPr bwMode="auto">
          <a:noFill/>
        </p:spPr>
        <p:txBody>
          <a:bodyPr wrap="square" tIns="45720" bIns="45720" numCol="1" anchorCtr="0" compatLnSpc="1">
            <a:prstTxWarp prst="textNoShape">
              <a:avLst/>
            </a:prstTxWarp>
          </a:bodyPr>
          <a:lstStyle/>
          <a:p>
            <a:r>
              <a:rPr lang="en-US" dirty="0"/>
              <a:t>Solution: Always Teleport!</a:t>
            </a:r>
          </a:p>
        </p:txBody>
      </p:sp>
      <p:sp>
        <p:nvSpPr>
          <p:cNvPr id="86019" name="Rectangle 3"/>
          <p:cNvSpPr>
            <a:spLocks noGrp="1"/>
          </p:cNvSpPr>
          <p:nvPr>
            <p:ph idx="1"/>
          </p:nvPr>
        </p:nvSpPr>
        <p:spPr>
          <a:xfrm>
            <a:off x="457200" y="1295400"/>
            <a:ext cx="8229600" cy="2514600"/>
          </a:xfrm>
        </p:spPr>
        <p:txBody>
          <a:bodyPr/>
          <a:lstStyle/>
          <a:p>
            <a:r>
              <a:rPr lang="en-US" b="1" dirty="0">
                <a:solidFill>
                  <a:srgbClr val="D60093"/>
                </a:solidFill>
              </a:rPr>
              <a:t>Teleports: </a:t>
            </a:r>
            <a:r>
              <a:rPr lang="en-US" dirty="0"/>
              <a:t>Follow random teleport links with probability 1.0 from dead-ends</a:t>
            </a:r>
          </a:p>
          <a:p>
            <a:pPr lvl="1"/>
            <a:r>
              <a:rPr lang="en-US" dirty="0"/>
              <a:t>Adjust matrix accordingly</a:t>
            </a:r>
          </a:p>
          <a:p>
            <a:pPr>
              <a:buFont typeface="Wingdings 2" pitchFamily="18" charset="2"/>
              <a:buNone/>
            </a:pPr>
            <a:endParaRPr lang="en-US" dirty="0"/>
          </a:p>
        </p:txBody>
      </p:sp>
      <p:sp>
        <p:nvSpPr>
          <p:cNvPr id="6" name="Footer Placeholder 5"/>
          <p:cNvSpPr>
            <a:spLocks noGrp="1"/>
          </p:cNvSpPr>
          <p:nvPr>
            <p:ph type="ftr" sz="quarter" idx="11"/>
          </p:nvPr>
        </p:nvSpPr>
        <p:spPr/>
        <p:txBody>
          <a:bodyPr/>
          <a:lstStyle/>
          <a:p>
            <a:r>
              <a:rPr lang="en-US"/>
              <a:t>J. Leskovec, A. Rajaraman, J. Ullman: Mining of Massive Datasets, http://www.mmds.org</a:t>
            </a:r>
          </a:p>
        </p:txBody>
      </p:sp>
      <p:sp>
        <p:nvSpPr>
          <p:cNvPr id="5" name="Slide Number Placeholder 4"/>
          <p:cNvSpPr>
            <a:spLocks noGrp="1"/>
          </p:cNvSpPr>
          <p:nvPr>
            <p:ph type="sldNum" sz="quarter" idx="12"/>
          </p:nvPr>
        </p:nvSpPr>
        <p:spPr/>
        <p:txBody>
          <a:bodyPr/>
          <a:lstStyle/>
          <a:p>
            <a:fld id="{19B12225-5612-419B-A8D5-4B8EEE4C217E}" type="slidenum">
              <a:rPr lang="en-US" smtClean="0"/>
              <a:pPr/>
              <a:t>44</a:t>
            </a:fld>
            <a:endParaRPr lang="en-US"/>
          </a:p>
        </p:txBody>
      </p:sp>
      <p:grpSp>
        <p:nvGrpSpPr>
          <p:cNvPr id="7" name="Group 20"/>
          <p:cNvGrpSpPr/>
          <p:nvPr/>
        </p:nvGrpSpPr>
        <p:grpSpPr>
          <a:xfrm>
            <a:off x="1676400" y="3321086"/>
            <a:ext cx="1752600" cy="1371600"/>
            <a:chOff x="5715000" y="1828800"/>
            <a:chExt cx="1752600" cy="1371600"/>
          </a:xfrm>
        </p:grpSpPr>
        <p:cxnSp>
          <p:nvCxnSpPr>
            <p:cNvPr id="8" name="Straight Arrow Connector 7"/>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11" name="Curved Connector 10"/>
            <p:cNvCxnSpPr>
              <a:stCxn id="12" idx="6"/>
              <a:endCxn id="12"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12" name="Oval 11"/>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y</a:t>
              </a:r>
            </a:p>
          </p:txBody>
        </p:sp>
        <p:sp>
          <p:nvSpPr>
            <p:cNvPr id="13" name="Oval 12"/>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a</a:t>
              </a:r>
            </a:p>
          </p:txBody>
        </p:sp>
        <p:sp>
          <p:nvSpPr>
            <p:cNvPr id="14" name="Oval 13"/>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m</a:t>
              </a:r>
            </a:p>
          </p:txBody>
        </p:sp>
      </p:grpSp>
      <p:graphicFrame>
        <p:nvGraphicFramePr>
          <p:cNvPr id="15" name="Table 14"/>
          <p:cNvGraphicFramePr>
            <a:graphicFrameLocks noGrp="1"/>
          </p:cNvGraphicFramePr>
          <p:nvPr>
            <p:extLst>
              <p:ext uri="{D42A27DB-BD31-4B8C-83A1-F6EECF244321}">
                <p14:modId xmlns:p14="http://schemas.microsoft.com/office/powerpoint/2010/main" val="493275776"/>
              </p:ext>
            </p:extLst>
          </p:nvPr>
        </p:nvGraphicFramePr>
        <p:xfrm>
          <a:off x="4953000" y="4814606"/>
          <a:ext cx="2438400" cy="147828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52400">
                <a:tc>
                  <a:txBody>
                    <a:bodyPr/>
                    <a:lstStyle/>
                    <a:p>
                      <a:pPr algn="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y</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a</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Times New Roman" pitchFamily="18" charset="0"/>
                          <a:cs typeface="Times New Roman" pitchFamily="18" charset="0"/>
                        </a:rPr>
                        <a:t>y</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itchFamily="18" charset="0"/>
                          <a:cs typeface="Times New Roman" pitchFamily="18" charset="0"/>
                        </a:rPr>
                        <a:t>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Times New Roman" pitchFamily="18" charset="0"/>
                          <a:cs typeface="Times New Roman" pitchFamily="18" charset="0"/>
                        </a:rPr>
                        <a:t>a</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itchFamily="18" charset="0"/>
                          <a:cs typeface="Times New Roman" pitchFamily="18" charset="0"/>
                        </a:rPr>
                        <a:t>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dirty="0">
                          <a:latin typeface="Times New Roman" pitchFamily="18" charset="0"/>
                          <a:cs typeface="Times New Roman" pitchFamily="18" charset="0"/>
                        </a:rPr>
                        <a:t>m</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itchFamily="18" charset="0"/>
                          <a:cs typeface="Times New Roman" pitchFamily="18" charset="0"/>
                        </a:rPr>
                        <a:t>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270876360"/>
              </p:ext>
            </p:extLst>
          </p:nvPr>
        </p:nvGraphicFramePr>
        <p:xfrm>
          <a:off x="914400" y="4814606"/>
          <a:ext cx="2438400" cy="1478280"/>
        </p:xfrm>
        <a:graphic>
          <a:graphicData uri="http://schemas.openxmlformats.org/drawingml/2006/table">
            <a:tbl>
              <a:tblPr firstRow="1" bandRow="1">
                <a:tableStyleId>{2D5ABB26-0587-4C30-8999-92F81FD0307C}</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tblGrid>
              <a:tr h="152400">
                <a:tc>
                  <a:txBody>
                    <a:bodyPr/>
                    <a:lstStyle/>
                    <a:p>
                      <a:pPr algn="r"/>
                      <a:endParaRPr lang="en-US" dirty="0">
                        <a:latin typeface="Times New Roman" pitchFamily="18" charset="0"/>
                        <a:cs typeface="Times New Roman" pitchFamily="18" charset="0"/>
                      </a:endParaRPr>
                    </a:p>
                  </a:txBody>
                  <a:tcPr/>
                </a:tc>
                <a:tc>
                  <a:txBody>
                    <a:bodyPr/>
                    <a:lstStyle/>
                    <a:p>
                      <a:pPr algn="ctr"/>
                      <a:r>
                        <a:rPr lang="en-US" dirty="0">
                          <a:latin typeface="Times New Roman" pitchFamily="18" charset="0"/>
                          <a:cs typeface="Times New Roman" pitchFamily="18" charset="0"/>
                        </a:rPr>
                        <a:t>y</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a</a:t>
                      </a:r>
                    </a:p>
                  </a:txBody>
                  <a:tcPr>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r"/>
                      <a:r>
                        <a:rPr lang="en-US" dirty="0">
                          <a:latin typeface="Times New Roman" pitchFamily="18" charset="0"/>
                          <a:cs typeface="Times New Roman" pitchFamily="18" charset="0"/>
                        </a:rPr>
                        <a:t>y</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r"/>
                      <a:r>
                        <a:rPr lang="en-US" dirty="0">
                          <a:latin typeface="Times New Roman" pitchFamily="18" charset="0"/>
                          <a:cs typeface="Times New Roman" pitchFamily="18" charset="0"/>
                        </a:rPr>
                        <a:t>a</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r"/>
                      <a:r>
                        <a:rPr lang="en-US" dirty="0">
                          <a:latin typeface="Times New Roman" pitchFamily="18" charset="0"/>
                          <a:cs typeface="Times New Roman" pitchFamily="18" charset="0"/>
                        </a:rPr>
                        <a:t>m</a:t>
                      </a:r>
                    </a:p>
                  </a:txBody>
                  <a:tcPr>
                    <a:lnR w="12700" cap="flat" cmpd="sng" algn="ctr">
                      <a:solidFill>
                        <a:schemeClr val="tx1"/>
                      </a:solidFill>
                      <a:prstDash val="solid"/>
                      <a:round/>
                      <a:headEnd type="none" w="med" len="med"/>
                      <a:tailEnd type="none" w="med" len="med"/>
                    </a:lnR>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latin typeface="Times New Roman" pitchFamily="18" charset="0"/>
                          <a:cs typeface="Times New Roman"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Right Arrow 1"/>
          <p:cNvSpPr/>
          <p:nvPr/>
        </p:nvSpPr>
        <p:spPr>
          <a:xfrm>
            <a:off x="3810000" y="3464790"/>
            <a:ext cx="1373906" cy="869914"/>
          </a:xfrm>
          <a:prstGeom prst="rightArrow">
            <a:avLst/>
          </a:prstGeom>
          <a:ln w="38100">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9" name="Freeform 28"/>
          <p:cNvSpPr/>
          <p:nvPr/>
        </p:nvSpPr>
        <p:spPr>
          <a:xfrm rot="1803983">
            <a:off x="6774708" y="3887146"/>
            <a:ext cx="314036" cy="360219"/>
          </a:xfrm>
          <a:custGeom>
            <a:avLst/>
            <a:gdLst>
              <a:gd name="connsiteX0" fmla="*/ 314036 w 314036"/>
              <a:gd name="connsiteY0" fmla="*/ 360219 h 360219"/>
              <a:gd name="connsiteX1" fmla="*/ 101600 w 314036"/>
              <a:gd name="connsiteY1" fmla="*/ 295564 h 360219"/>
              <a:gd name="connsiteX2" fmla="*/ 110836 w 314036"/>
              <a:gd name="connsiteY2" fmla="*/ 92364 h 360219"/>
              <a:gd name="connsiteX3" fmla="*/ 0 w 314036"/>
              <a:gd name="connsiteY3" fmla="*/ 0 h 360219"/>
            </a:gdLst>
            <a:ahLst/>
            <a:cxnLst>
              <a:cxn ang="0">
                <a:pos x="connsiteX0" y="connsiteY0"/>
              </a:cxn>
              <a:cxn ang="0">
                <a:pos x="connsiteX1" y="connsiteY1"/>
              </a:cxn>
              <a:cxn ang="0">
                <a:pos x="connsiteX2" y="connsiteY2"/>
              </a:cxn>
              <a:cxn ang="0">
                <a:pos x="connsiteX3" y="connsiteY3"/>
              </a:cxn>
            </a:cxnLst>
            <a:rect l="l" t="t" r="r" b="b"/>
            <a:pathLst>
              <a:path w="314036" h="360219">
                <a:moveTo>
                  <a:pt x="314036" y="360219"/>
                </a:moveTo>
                <a:cubicBezTo>
                  <a:pt x="224751" y="350212"/>
                  <a:pt x="135467" y="340206"/>
                  <a:pt x="101600" y="295564"/>
                </a:cubicBezTo>
                <a:cubicBezTo>
                  <a:pt x="67733" y="250922"/>
                  <a:pt x="127769" y="141625"/>
                  <a:pt x="110836" y="92364"/>
                </a:cubicBezTo>
                <a:cubicBezTo>
                  <a:pt x="93903" y="43103"/>
                  <a:pt x="46951" y="21551"/>
                  <a:pt x="0" y="0"/>
                </a:cubicBezTo>
              </a:path>
            </a:pathLst>
          </a:custGeom>
          <a:noFill/>
          <a:ln w="38100">
            <a:solidFill>
              <a:srgbClr val="008000"/>
            </a:solidFill>
            <a:prstDash val="sys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8" name="Group 20"/>
          <p:cNvGrpSpPr/>
          <p:nvPr/>
        </p:nvGrpSpPr>
        <p:grpSpPr>
          <a:xfrm>
            <a:off x="5486400" y="3276600"/>
            <a:ext cx="1752600" cy="1371600"/>
            <a:chOff x="5715000" y="1828800"/>
            <a:chExt cx="1752600" cy="1371600"/>
          </a:xfrm>
        </p:grpSpPr>
        <p:cxnSp>
          <p:nvCxnSpPr>
            <p:cNvPr id="19" name="Straight Arrow Connector 18"/>
            <p:cNvCxnSpPr/>
            <p:nvPr/>
          </p:nvCxnSpPr>
          <p:spPr>
            <a:xfrm flipV="1">
              <a:off x="5804720" y="2254605"/>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a:xfrm flipH="1">
              <a:off x="6057900" y="2194492"/>
              <a:ext cx="304800" cy="51491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a:off x="6037509" y="2894828"/>
              <a:ext cx="972110" cy="7620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2" name="Curved Connector 21"/>
            <p:cNvCxnSpPr>
              <a:stCxn id="23" idx="6"/>
              <a:endCxn id="23" idx="0"/>
            </p:cNvCxnSpPr>
            <p:nvPr/>
          </p:nvCxnSpPr>
          <p:spPr>
            <a:xfrm flipH="1" flipV="1">
              <a:off x="6248400" y="1828800"/>
              <a:ext cx="228600" cy="228600"/>
            </a:xfrm>
            <a:prstGeom prst="curvedConnector4">
              <a:avLst>
                <a:gd name="adj1" fmla="val -100000"/>
                <a:gd name="adj2" fmla="val 200000"/>
              </a:avLst>
            </a:prstGeom>
            <a:ln w="28575">
              <a:tailEnd type="arrow"/>
            </a:ln>
          </p:spPr>
          <p:style>
            <a:lnRef idx="1">
              <a:schemeClr val="dk1"/>
            </a:lnRef>
            <a:fillRef idx="0">
              <a:schemeClr val="dk1"/>
            </a:fillRef>
            <a:effectRef idx="0">
              <a:schemeClr val="dk1"/>
            </a:effectRef>
            <a:fontRef idx="minor">
              <a:schemeClr val="tx1"/>
            </a:fontRef>
          </p:style>
        </p:cxnSp>
        <p:sp>
          <p:nvSpPr>
            <p:cNvPr id="23" name="Oval 22"/>
            <p:cNvSpPr/>
            <p:nvPr/>
          </p:nvSpPr>
          <p:spPr>
            <a:xfrm>
              <a:off x="6019800" y="18288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y</a:t>
              </a:r>
            </a:p>
          </p:txBody>
        </p:sp>
        <p:sp>
          <p:nvSpPr>
            <p:cNvPr id="24" name="Oval 23"/>
            <p:cNvSpPr/>
            <p:nvPr/>
          </p:nvSpPr>
          <p:spPr>
            <a:xfrm>
              <a:off x="5715000" y="26670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a</a:t>
              </a:r>
            </a:p>
          </p:txBody>
        </p:sp>
        <p:sp>
          <p:nvSpPr>
            <p:cNvPr id="25" name="Oval 24"/>
            <p:cNvSpPr/>
            <p:nvPr/>
          </p:nvSpPr>
          <p:spPr>
            <a:xfrm>
              <a:off x="7010400" y="2743200"/>
              <a:ext cx="457200" cy="45720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400" b="1" dirty="0">
                  <a:solidFill>
                    <a:schemeClr val="bg1"/>
                  </a:solidFill>
                  <a:latin typeface="Arial" pitchFamily="34" charset="0"/>
                  <a:cs typeface="Arial" pitchFamily="34" charset="0"/>
                </a:rPr>
                <a:t>m</a:t>
              </a:r>
            </a:p>
          </p:txBody>
        </p:sp>
      </p:grpSp>
    </p:spTree>
    <p:extLst>
      <p:ext uri="{BB962C8B-B14F-4D97-AF65-F5344CB8AC3E}">
        <p14:creationId xmlns:p14="http://schemas.microsoft.com/office/powerpoint/2010/main" val="3438121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987552"/>
          </a:xfrm>
        </p:spPr>
        <p:txBody>
          <a:bodyPr>
            <a:normAutofit/>
          </a:bodyPr>
          <a:lstStyle/>
          <a:p>
            <a:r>
              <a:rPr lang="en-US" dirty="0"/>
              <a:t>Why Teleports Solve the Problem?</a:t>
            </a:r>
          </a:p>
        </p:txBody>
      </p:sp>
      <p:sp>
        <p:nvSpPr>
          <p:cNvPr id="3" name="Content Placeholder 2"/>
          <p:cNvSpPr>
            <a:spLocks noGrp="1"/>
          </p:cNvSpPr>
          <p:nvPr>
            <p:ph idx="1"/>
          </p:nvPr>
        </p:nvSpPr>
        <p:spPr>
          <a:xfrm>
            <a:off x="457200" y="1295400"/>
            <a:ext cx="8686800" cy="5562600"/>
          </a:xfrm>
        </p:spPr>
        <p:txBody>
          <a:bodyPr>
            <a:normAutofit/>
          </a:bodyPr>
          <a:lstStyle/>
          <a:p>
            <a:pPr marL="118872" indent="0">
              <a:buNone/>
            </a:pPr>
            <a:r>
              <a:rPr lang="en-US" b="1" dirty="0">
                <a:solidFill>
                  <a:srgbClr val="0000FF"/>
                </a:solidFill>
              </a:rPr>
              <a:t>Why are dead-ends and spider traps a problem </a:t>
            </a:r>
            <a:br>
              <a:rPr lang="en-US" b="1" dirty="0">
                <a:solidFill>
                  <a:srgbClr val="0000FF"/>
                </a:solidFill>
              </a:rPr>
            </a:br>
            <a:r>
              <a:rPr lang="en-US" b="1" dirty="0"/>
              <a:t>and </a:t>
            </a:r>
            <a:r>
              <a:rPr lang="en-US" b="1" dirty="0">
                <a:solidFill>
                  <a:srgbClr val="FF0066"/>
                </a:solidFill>
              </a:rPr>
              <a:t>why do teleports solve the problem?</a:t>
            </a:r>
          </a:p>
          <a:p>
            <a:r>
              <a:rPr lang="en-US" b="1" dirty="0">
                <a:solidFill>
                  <a:srgbClr val="0000FF"/>
                </a:solidFill>
              </a:rPr>
              <a:t>Spider-traps</a:t>
            </a:r>
            <a:r>
              <a:rPr lang="en-US" dirty="0">
                <a:solidFill>
                  <a:srgbClr val="0000FF"/>
                </a:solidFill>
              </a:rPr>
              <a:t> </a:t>
            </a:r>
            <a:r>
              <a:rPr lang="en-US" dirty="0"/>
              <a:t>are not a problem, but with traps PageRank scores are </a:t>
            </a:r>
            <a:r>
              <a:rPr lang="en-US" b="1" dirty="0"/>
              <a:t>not</a:t>
            </a:r>
            <a:r>
              <a:rPr lang="en-US" dirty="0"/>
              <a:t> what we want</a:t>
            </a:r>
          </a:p>
          <a:p>
            <a:pPr lvl="1"/>
            <a:r>
              <a:rPr lang="en-US" b="1" dirty="0">
                <a:solidFill>
                  <a:srgbClr val="FF0066"/>
                </a:solidFill>
              </a:rPr>
              <a:t>Solution:</a:t>
            </a:r>
            <a:r>
              <a:rPr lang="en-US" dirty="0"/>
              <a:t> Never get stuck in a spider trap by </a:t>
            </a:r>
            <a:br>
              <a:rPr lang="en-US" dirty="0"/>
            </a:br>
            <a:r>
              <a:rPr lang="en-US" dirty="0"/>
              <a:t>teleporting out of it in a finite number of steps</a:t>
            </a:r>
            <a:endParaRPr lang="en-US" b="1" dirty="0"/>
          </a:p>
          <a:p>
            <a:r>
              <a:rPr lang="en-US" b="1" dirty="0">
                <a:solidFill>
                  <a:srgbClr val="0000FF"/>
                </a:solidFill>
              </a:rPr>
              <a:t>Dead-ends</a:t>
            </a:r>
            <a:r>
              <a:rPr lang="en-US" dirty="0"/>
              <a:t> are a problem</a:t>
            </a:r>
          </a:p>
          <a:p>
            <a:pPr lvl="1"/>
            <a:r>
              <a:rPr lang="en-US" dirty="0"/>
              <a:t>The matrix is not column stochastic so our initial assumptions are not met</a:t>
            </a:r>
          </a:p>
          <a:p>
            <a:pPr lvl="1"/>
            <a:r>
              <a:rPr lang="en-US" b="1" dirty="0">
                <a:solidFill>
                  <a:srgbClr val="FF0066"/>
                </a:solidFill>
              </a:rPr>
              <a:t>Solution:</a:t>
            </a:r>
            <a:r>
              <a:rPr lang="en-US" dirty="0"/>
              <a:t> Make matrix column stochastic by always teleporting when there is nowhere else to go</a:t>
            </a:r>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45</a:t>
            </a:fld>
            <a:endParaRPr lang="en-US"/>
          </a:p>
        </p:txBody>
      </p:sp>
    </p:spTree>
    <p:extLst>
      <p:ext uri="{BB962C8B-B14F-4D97-AF65-F5344CB8AC3E}">
        <p14:creationId xmlns:p14="http://schemas.microsoft.com/office/powerpoint/2010/main" val="707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Solution: Random Teleports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b="1" u="sng" dirty="0">
                    <a:solidFill>
                      <a:srgbClr val="D60093"/>
                    </a:solidFill>
                  </a:rPr>
                  <a:t>Google’s solution that does it all:</a:t>
                </a:r>
                <a:br>
                  <a:rPr lang="en-US" b="1" u="sng" dirty="0">
                    <a:solidFill>
                      <a:srgbClr val="D60093"/>
                    </a:solidFill>
                  </a:rPr>
                </a:br>
                <a:r>
                  <a:rPr lang="en-US" dirty="0">
                    <a:solidFill>
                      <a:srgbClr val="0000FF"/>
                    </a:solidFill>
                  </a:rPr>
                  <a:t>At each step, random surfer has two options:</a:t>
                </a:r>
              </a:p>
              <a:p>
                <a:pPr lvl="1"/>
                <a:r>
                  <a:rPr lang="en-US" dirty="0"/>
                  <a:t>With probability </a:t>
                </a:r>
                <a:r>
                  <a:rPr lang="en-US" b="1" i="1" dirty="0">
                    <a:latin typeface="Times New Roman" pitchFamily="18" charset="0"/>
                    <a:cs typeface="Times New Roman" pitchFamily="18" charset="0"/>
                    <a:sym typeface="Symbol" pitchFamily="18" charset="2"/>
                  </a:rPr>
                  <a:t></a:t>
                </a:r>
                <a:r>
                  <a:rPr lang="en-US" dirty="0"/>
                  <a:t>,  follow a link at random</a:t>
                </a:r>
              </a:p>
              <a:p>
                <a:pPr lvl="1"/>
                <a:r>
                  <a:rPr lang="en-US" dirty="0"/>
                  <a:t>With probability </a:t>
                </a:r>
                <a:r>
                  <a:rPr lang="en-US" b="1" i="1" dirty="0">
                    <a:latin typeface="Times New Roman" pitchFamily="18" charset="0"/>
                    <a:cs typeface="Times New Roman" pitchFamily="18" charset="0"/>
                  </a:rPr>
                  <a:t>1-</a:t>
                </a:r>
                <a:r>
                  <a:rPr lang="en-US" b="1" i="1" dirty="0">
                    <a:latin typeface="Times New Roman" pitchFamily="18" charset="0"/>
                    <a:cs typeface="Times New Roman" pitchFamily="18" charset="0"/>
                    <a:sym typeface="Symbol" pitchFamily="18" charset="2"/>
                  </a:rPr>
                  <a:t></a:t>
                </a:r>
                <a:r>
                  <a:rPr lang="en-US" dirty="0"/>
                  <a:t>, jump to some random page</a:t>
                </a:r>
              </a:p>
              <a:p>
                <a:pPr lvl="8"/>
                <a:endParaRPr lang="en-US" b="1" dirty="0">
                  <a:solidFill>
                    <a:srgbClr val="0000FF"/>
                  </a:solidFill>
                </a:endParaRPr>
              </a:p>
              <a:p>
                <a:r>
                  <a:rPr lang="en-US" b="1" dirty="0">
                    <a:solidFill>
                      <a:srgbClr val="0000FF"/>
                    </a:solidFill>
                  </a:rPr>
                  <a:t>PageRank equation </a:t>
                </a:r>
                <a:r>
                  <a:rPr lang="en-US" dirty="0">
                    <a:solidFill>
                      <a:schemeClr val="bg1">
                        <a:lumMod val="50000"/>
                      </a:schemeClr>
                    </a:solidFill>
                  </a:rPr>
                  <a:t>[</a:t>
                </a:r>
                <a:r>
                  <a:rPr lang="en-US" dirty="0" err="1">
                    <a:solidFill>
                      <a:schemeClr val="bg1">
                        <a:lumMod val="50000"/>
                      </a:schemeClr>
                    </a:solidFill>
                  </a:rPr>
                  <a:t>Brin</a:t>
                </a:r>
                <a:r>
                  <a:rPr lang="en-US" dirty="0">
                    <a:solidFill>
                      <a:schemeClr val="bg1">
                        <a:lumMod val="50000"/>
                      </a:schemeClr>
                    </a:solidFill>
                  </a:rPr>
                  <a:t>-Page, 98]</a:t>
                </a:r>
                <a:br>
                  <a:rPr lang="en-US" dirty="0"/>
                </a:br>
                <a14:m>
                  <m:oMath xmlns:m="http://schemas.openxmlformats.org/officeDocument/2006/math">
                    <m:sSub>
                      <m:sSubPr>
                        <m:ctrlPr>
                          <a:rPr lang="en-US" sz="4000" b="0" i="1" dirty="0" smtClean="0">
                            <a:latin typeface="Cambria Math" panose="02040503050406030204" pitchFamily="18" charset="0"/>
                            <a:cs typeface="Times New Roman" pitchFamily="18" charset="0"/>
                          </a:rPr>
                        </m:ctrlPr>
                      </m:sSubPr>
                      <m:e>
                        <m:r>
                          <a:rPr lang="en-US" sz="4000" b="0" i="1" dirty="0" smtClean="0">
                            <a:latin typeface="Cambria Math"/>
                            <a:cs typeface="Times New Roman" pitchFamily="18" charset="0"/>
                          </a:rPr>
                          <m:t>𝑟</m:t>
                        </m:r>
                      </m:e>
                      <m:sub>
                        <m:r>
                          <a:rPr lang="en-US" sz="4000" b="0" i="1" dirty="0" smtClean="0">
                            <a:latin typeface="Cambria Math"/>
                            <a:cs typeface="Times New Roman" pitchFamily="18" charset="0"/>
                          </a:rPr>
                          <m:t>𝑗</m:t>
                        </m:r>
                      </m:sub>
                    </m:sSub>
                    <m:r>
                      <a:rPr lang="en-US" sz="4000" b="0" i="1" dirty="0" smtClean="0">
                        <a:latin typeface="Cambria Math"/>
                        <a:cs typeface="Times New Roman" pitchFamily="18" charset="0"/>
                      </a:rPr>
                      <m:t>=</m:t>
                    </m:r>
                    <m:nary>
                      <m:naryPr>
                        <m:chr m:val="∑"/>
                        <m:supHide m:val="on"/>
                        <m:ctrlPr>
                          <a:rPr lang="en-US" sz="4000" i="1" dirty="0" smtClean="0">
                            <a:latin typeface="Cambria Math" panose="02040503050406030204" pitchFamily="18" charset="0"/>
                            <a:cs typeface="Times New Roman" pitchFamily="18" charset="0"/>
                          </a:rPr>
                        </m:ctrlPr>
                      </m:naryPr>
                      <m:sub>
                        <m:r>
                          <m:rPr>
                            <m:brk m:alnAt="7"/>
                          </m:rPr>
                          <a:rPr lang="en-US" sz="4000" b="0" i="1" dirty="0" smtClean="0">
                            <a:latin typeface="Cambria Math"/>
                            <a:cs typeface="Times New Roman" pitchFamily="18" charset="0"/>
                          </a:rPr>
                          <m:t>𝑖</m:t>
                        </m:r>
                        <m:r>
                          <a:rPr lang="en-US" sz="4000" b="0" i="1" dirty="0" smtClean="0">
                            <a:latin typeface="Cambria Math"/>
                            <a:cs typeface="Times New Roman" pitchFamily="18" charset="0"/>
                          </a:rPr>
                          <m:t>→</m:t>
                        </m:r>
                        <m:r>
                          <a:rPr lang="en-US" sz="4000" b="0" i="1" dirty="0" smtClean="0">
                            <a:latin typeface="Cambria Math"/>
                            <a:cs typeface="Times New Roman" pitchFamily="18" charset="0"/>
                          </a:rPr>
                          <m:t>𝑗</m:t>
                        </m:r>
                      </m:sub>
                      <m:sup/>
                      <m:e>
                        <m:r>
                          <a:rPr lang="en-US" sz="4000" b="0" i="1" dirty="0" smtClean="0">
                            <a:latin typeface="Cambria Math"/>
                            <a:cs typeface="Times New Roman" pitchFamily="18" charset="0"/>
                          </a:rPr>
                          <m:t>𝛽</m:t>
                        </m:r>
                        <m:r>
                          <a:rPr lang="en-US" sz="4000" b="0" i="1" dirty="0" smtClean="0">
                            <a:latin typeface="Cambria Math"/>
                            <a:cs typeface="Times New Roman" pitchFamily="18" charset="0"/>
                          </a:rPr>
                          <m:t> </m:t>
                        </m:r>
                        <m:f>
                          <m:fPr>
                            <m:ctrlPr>
                              <a:rPr lang="en-US" sz="4000" b="0" i="1" dirty="0" smtClean="0">
                                <a:latin typeface="Cambria Math" panose="02040503050406030204" pitchFamily="18" charset="0"/>
                                <a:cs typeface="Times New Roman" pitchFamily="18" charset="0"/>
                              </a:rPr>
                            </m:ctrlPr>
                          </m:fPr>
                          <m:num>
                            <m:sSub>
                              <m:sSubPr>
                                <m:ctrlPr>
                                  <a:rPr lang="en-US" sz="4000" b="0" i="1" dirty="0" smtClean="0">
                                    <a:latin typeface="Cambria Math" panose="02040503050406030204" pitchFamily="18" charset="0"/>
                                    <a:cs typeface="Times New Roman" pitchFamily="18" charset="0"/>
                                  </a:rPr>
                                </m:ctrlPr>
                              </m:sSubPr>
                              <m:e>
                                <m:r>
                                  <a:rPr lang="en-US" sz="4000" b="0" i="1" dirty="0" smtClean="0">
                                    <a:latin typeface="Cambria Math"/>
                                    <a:cs typeface="Times New Roman" pitchFamily="18" charset="0"/>
                                  </a:rPr>
                                  <m:t>𝑟</m:t>
                                </m:r>
                              </m:e>
                              <m:sub>
                                <m:r>
                                  <a:rPr lang="en-US" sz="4000" b="0" i="1" dirty="0" smtClean="0">
                                    <a:latin typeface="Cambria Math"/>
                                    <a:cs typeface="Times New Roman" pitchFamily="18" charset="0"/>
                                  </a:rPr>
                                  <m:t>𝑖</m:t>
                                </m:r>
                              </m:sub>
                            </m:sSub>
                          </m:num>
                          <m:den>
                            <m:sSub>
                              <m:sSubPr>
                                <m:ctrlPr>
                                  <a:rPr lang="en-US" sz="4000" b="0" i="1" dirty="0" smtClean="0">
                                    <a:latin typeface="Cambria Math" panose="02040503050406030204" pitchFamily="18" charset="0"/>
                                    <a:cs typeface="Times New Roman" pitchFamily="18" charset="0"/>
                                  </a:rPr>
                                </m:ctrlPr>
                              </m:sSubPr>
                              <m:e>
                                <m:r>
                                  <a:rPr lang="en-US" sz="4000" b="0" i="1" dirty="0" smtClean="0">
                                    <a:latin typeface="Cambria Math"/>
                                    <a:cs typeface="Times New Roman" pitchFamily="18" charset="0"/>
                                  </a:rPr>
                                  <m:t>𝑑</m:t>
                                </m:r>
                              </m:e>
                              <m:sub>
                                <m:r>
                                  <a:rPr lang="en-US" sz="4000" b="0" i="1" dirty="0" smtClean="0">
                                    <a:latin typeface="Cambria Math"/>
                                    <a:cs typeface="Times New Roman" pitchFamily="18" charset="0"/>
                                  </a:rPr>
                                  <m:t>𝑖</m:t>
                                </m:r>
                              </m:sub>
                            </m:sSub>
                          </m:den>
                        </m:f>
                      </m:e>
                    </m:nary>
                    <m:r>
                      <a:rPr lang="en-US" sz="4000" b="0" i="1" dirty="0" smtClean="0">
                        <a:latin typeface="Cambria Math"/>
                        <a:cs typeface="Times New Roman" pitchFamily="18" charset="0"/>
                      </a:rPr>
                      <m:t>+(1−</m:t>
                    </m:r>
                    <m:r>
                      <a:rPr lang="en-US" sz="4000" i="1" dirty="0">
                        <a:latin typeface="Cambria Math"/>
                        <a:cs typeface="Times New Roman" pitchFamily="18" charset="0"/>
                      </a:rPr>
                      <m:t>𝛽</m:t>
                    </m:r>
                    <m:r>
                      <a:rPr lang="en-US" sz="4000" b="0" i="1" dirty="0" smtClean="0">
                        <a:latin typeface="Cambria Math"/>
                        <a:cs typeface="Times New Roman" pitchFamily="18" charset="0"/>
                      </a:rPr>
                      <m:t>)</m:t>
                    </m:r>
                    <m:f>
                      <m:fPr>
                        <m:ctrlPr>
                          <a:rPr lang="en-US" sz="4000" b="0" i="1" dirty="0" smtClean="0">
                            <a:latin typeface="Cambria Math" panose="02040503050406030204" pitchFamily="18" charset="0"/>
                            <a:cs typeface="Times New Roman" pitchFamily="18" charset="0"/>
                          </a:rPr>
                        </m:ctrlPr>
                      </m:fPr>
                      <m:num>
                        <m:r>
                          <a:rPr lang="en-US" sz="4000" b="0" i="1" dirty="0" smtClean="0">
                            <a:latin typeface="Cambria Math"/>
                            <a:cs typeface="Times New Roman" pitchFamily="18" charset="0"/>
                          </a:rPr>
                          <m:t>1</m:t>
                        </m:r>
                      </m:num>
                      <m:den>
                        <m:r>
                          <a:rPr lang="en-US" sz="4000" b="0" i="1" dirty="0" smtClean="0">
                            <a:latin typeface="Cambria Math"/>
                            <a:cs typeface="Times New Roman" pitchFamily="18" charset="0"/>
                          </a:rPr>
                          <m:t>𝑁</m:t>
                        </m:r>
                      </m:den>
                    </m:f>
                  </m:oMath>
                </a14:m>
                <a:endParaRPr lang="en-US" sz="4000" i="1" dirty="0">
                  <a:latin typeface="Times New Roman" pitchFamily="18" charset="0"/>
                  <a:cs typeface="Times New Roman" pitchFamily="18" charset="0"/>
                  <a:sym typeface="Symbo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t="-696"/>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46</a:t>
            </a:fld>
            <a:endParaRPr lang="en-US"/>
          </a:p>
        </p:txBody>
      </p:sp>
      <p:sp>
        <p:nvSpPr>
          <p:cNvPr id="8" name="TextBox 7"/>
          <p:cNvSpPr txBox="1"/>
          <p:nvPr/>
        </p:nvSpPr>
        <p:spPr>
          <a:xfrm>
            <a:off x="6620933" y="4343400"/>
            <a:ext cx="2514600" cy="646331"/>
          </a:xfrm>
          <a:prstGeom prst="rect">
            <a:avLst/>
          </a:prstGeom>
          <a:noFill/>
        </p:spPr>
        <p:txBody>
          <a:bodyPr wrap="square" rtlCol="0">
            <a:spAutoFit/>
          </a:bodyPr>
          <a:lstStyle/>
          <a:p>
            <a:pPr algn="r"/>
            <a:r>
              <a:rPr lang="en-US" dirty="0">
                <a:solidFill>
                  <a:srgbClr val="008000"/>
                </a:solidFill>
              </a:rPr>
              <a:t>d</a:t>
            </a:r>
            <a:r>
              <a:rPr lang="en-US" baseline="-25000" dirty="0">
                <a:solidFill>
                  <a:srgbClr val="008000"/>
                </a:solidFill>
              </a:rPr>
              <a:t>i</a:t>
            </a:r>
            <a:r>
              <a:rPr lang="en-US" dirty="0">
                <a:solidFill>
                  <a:srgbClr val="008000"/>
                </a:solidFill>
              </a:rPr>
              <a:t> … out-degree </a:t>
            </a:r>
            <a:br>
              <a:rPr lang="en-US" dirty="0">
                <a:solidFill>
                  <a:srgbClr val="008000"/>
                </a:solidFill>
              </a:rPr>
            </a:br>
            <a:r>
              <a:rPr lang="en-US" dirty="0">
                <a:solidFill>
                  <a:srgbClr val="008000"/>
                </a:solidFill>
              </a:rPr>
              <a:t>of node i</a:t>
            </a:r>
          </a:p>
        </p:txBody>
      </p:sp>
      <mc:AlternateContent xmlns:mc="http://schemas.openxmlformats.org/markup-compatibility/2006" xmlns:a14="http://schemas.microsoft.com/office/drawing/2010/main">
        <mc:Choice Requires="a14">
          <p:sp>
            <p:nvSpPr>
              <p:cNvPr id="11" name="TextBox 10"/>
              <p:cNvSpPr txBox="1"/>
              <p:nvPr/>
            </p:nvSpPr>
            <p:spPr>
              <a:xfrm>
                <a:off x="1219200" y="5875100"/>
                <a:ext cx="6781800" cy="830997"/>
              </a:xfrm>
              <a:prstGeom prst="rect">
                <a:avLst/>
              </a:prstGeom>
              <a:noFill/>
            </p:spPr>
            <p:txBody>
              <a:bodyPr wrap="square" rtlCol="0">
                <a:spAutoFit/>
              </a:bodyPr>
              <a:lstStyle/>
              <a:p>
                <a:pPr algn="ctr"/>
                <a:r>
                  <a:rPr lang="en-US" sz="1600" dirty="0">
                    <a:solidFill>
                      <a:srgbClr val="008000"/>
                    </a:solidFill>
                    <a:latin typeface="Arial" pitchFamily="34" charset="0"/>
                    <a:cs typeface="Arial" pitchFamily="34" charset="0"/>
                  </a:rPr>
                  <a:t>This formulation assumes that </a:t>
                </a:r>
                <a14:m>
                  <m:oMath xmlns:m="http://schemas.openxmlformats.org/officeDocument/2006/math">
                    <m:r>
                      <a:rPr lang="en-US" sz="1600" b="1" i="1" dirty="0" smtClean="0">
                        <a:solidFill>
                          <a:srgbClr val="008000"/>
                        </a:solidFill>
                        <a:latin typeface="Cambria Math"/>
                        <a:cs typeface="Arial" pitchFamily="34" charset="0"/>
                      </a:rPr>
                      <m:t>𝑴</m:t>
                    </m:r>
                  </m:oMath>
                </a14:m>
                <a:r>
                  <a:rPr lang="en-US" sz="1600" dirty="0">
                    <a:solidFill>
                      <a:srgbClr val="008000"/>
                    </a:solidFill>
                    <a:latin typeface="Arial" pitchFamily="34" charset="0"/>
                    <a:cs typeface="Arial" pitchFamily="34" charset="0"/>
                  </a:rPr>
                  <a:t> has no dead ends.  We can either preprocess matrix </a:t>
                </a:r>
                <a14:m>
                  <m:oMath xmlns:m="http://schemas.openxmlformats.org/officeDocument/2006/math">
                    <m:r>
                      <a:rPr lang="en-US" sz="1600" b="1" i="1" dirty="0" smtClean="0">
                        <a:solidFill>
                          <a:srgbClr val="008000"/>
                        </a:solidFill>
                        <a:latin typeface="Cambria Math"/>
                        <a:cs typeface="Arial" pitchFamily="34" charset="0"/>
                      </a:rPr>
                      <m:t>𝑴</m:t>
                    </m:r>
                  </m:oMath>
                </a14:m>
                <a:r>
                  <a:rPr lang="en-US" sz="1600" dirty="0">
                    <a:solidFill>
                      <a:srgbClr val="008000"/>
                    </a:solidFill>
                    <a:latin typeface="Arial" pitchFamily="34" charset="0"/>
                    <a:cs typeface="Arial" pitchFamily="34" charset="0"/>
                  </a:rPr>
                  <a:t> to remove all dead ends or explicitly follow random teleport links with probability 1.0 from dead-ends.</a:t>
                </a:r>
              </a:p>
            </p:txBody>
          </p:sp>
        </mc:Choice>
        <mc:Fallback xmlns="">
          <p:sp>
            <p:nvSpPr>
              <p:cNvPr id="11" name="TextBox 10"/>
              <p:cNvSpPr txBox="1">
                <a:spLocks noRot="1" noChangeAspect="1" noMove="1" noResize="1" noEditPoints="1" noAdjustHandles="1" noChangeArrowheads="1" noChangeShapeType="1" noTextEdit="1"/>
              </p:cNvSpPr>
              <p:nvPr/>
            </p:nvSpPr>
            <p:spPr>
              <a:xfrm>
                <a:off x="1219200" y="5875100"/>
                <a:ext cx="6781800" cy="830997"/>
              </a:xfrm>
              <a:prstGeom prst="rect">
                <a:avLst/>
              </a:prstGeom>
              <a:blipFill rotWithShape="1">
                <a:blip r:embed="rId3"/>
                <a:stretch>
                  <a:fillRect t="-2206" r="-539" b="-8824"/>
                </a:stretch>
              </a:blipFill>
            </p:spPr>
            <p:txBody>
              <a:bodyPr/>
              <a:lstStyle/>
              <a:p>
                <a:r>
                  <a:rPr lang="en-US">
                    <a:noFill/>
                  </a:rPr>
                  <a:t> </a:t>
                </a:r>
              </a:p>
            </p:txBody>
          </p:sp>
        </mc:Fallback>
      </mc:AlternateContent>
    </p:spTree>
    <p:extLst>
      <p:ext uri="{BB962C8B-B14F-4D97-AF65-F5344CB8AC3E}">
        <p14:creationId xmlns:p14="http://schemas.microsoft.com/office/powerpoint/2010/main" val="23480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The Google Matrix</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458200" cy="5486400"/>
              </a:xfrm>
            </p:spPr>
            <p:txBody>
              <a:bodyPr>
                <a:normAutofit/>
              </a:bodyPr>
              <a:lstStyle/>
              <a:p>
                <a:r>
                  <a:rPr lang="en-US" b="1" dirty="0">
                    <a:solidFill>
                      <a:srgbClr val="0000FF"/>
                    </a:solidFill>
                  </a:rPr>
                  <a:t>PageRank equation</a:t>
                </a:r>
                <a:r>
                  <a:rPr lang="en-US" b="1" dirty="0">
                    <a:solidFill>
                      <a:schemeClr val="accent3"/>
                    </a:solidFill>
                  </a:rPr>
                  <a:t> </a:t>
                </a:r>
                <a:r>
                  <a:rPr lang="en-US" dirty="0">
                    <a:solidFill>
                      <a:schemeClr val="bg1">
                        <a:lumMod val="50000"/>
                      </a:schemeClr>
                    </a:solidFill>
                  </a:rPr>
                  <a:t>[</a:t>
                </a:r>
                <a:r>
                  <a:rPr lang="en-US" dirty="0" err="1">
                    <a:solidFill>
                      <a:schemeClr val="bg1">
                        <a:lumMod val="50000"/>
                      </a:schemeClr>
                    </a:solidFill>
                  </a:rPr>
                  <a:t>Brin</a:t>
                </a:r>
                <a:r>
                  <a:rPr lang="en-US" dirty="0">
                    <a:solidFill>
                      <a:schemeClr val="bg1">
                        <a:lumMod val="50000"/>
                      </a:schemeClr>
                    </a:solidFill>
                  </a:rPr>
                  <a:t>-Page, ‘98]</a:t>
                </a:r>
                <a:br>
                  <a:rPr lang="en-US" dirty="0"/>
                </a:br>
                <a14:m>
                  <m:oMath xmlns:m="http://schemas.openxmlformats.org/officeDocument/2006/math">
                    <m:sSub>
                      <m:sSubPr>
                        <m:ctrlPr>
                          <a:rPr lang="en-US" i="1" dirty="0">
                            <a:latin typeface="Cambria Math" panose="02040503050406030204" pitchFamily="18" charset="0"/>
                            <a:cs typeface="Times New Roman" pitchFamily="18" charset="0"/>
                          </a:rPr>
                        </m:ctrlPr>
                      </m:sSubPr>
                      <m:e>
                        <m:r>
                          <a:rPr lang="en-US" i="1" dirty="0">
                            <a:latin typeface="Cambria Math"/>
                            <a:cs typeface="Times New Roman" pitchFamily="18" charset="0"/>
                          </a:rPr>
                          <m:t>𝑟</m:t>
                        </m:r>
                      </m:e>
                      <m:sub>
                        <m:r>
                          <a:rPr lang="en-US" i="1" dirty="0">
                            <a:latin typeface="Cambria Math"/>
                            <a:cs typeface="Times New Roman" pitchFamily="18" charset="0"/>
                          </a:rPr>
                          <m:t>𝑗</m:t>
                        </m:r>
                      </m:sub>
                    </m:sSub>
                    <m:r>
                      <a:rPr lang="en-US" i="1" dirty="0">
                        <a:latin typeface="Cambria Math"/>
                        <a:cs typeface="Times New Roman" pitchFamily="18" charset="0"/>
                      </a:rPr>
                      <m:t>=</m:t>
                    </m:r>
                    <m:nary>
                      <m:naryPr>
                        <m:chr m:val="∑"/>
                        <m:supHide m:val="on"/>
                        <m:ctrlPr>
                          <a:rPr lang="en-US" i="1" dirty="0">
                            <a:latin typeface="Cambria Math" panose="02040503050406030204" pitchFamily="18" charset="0"/>
                            <a:cs typeface="Times New Roman" pitchFamily="18" charset="0"/>
                          </a:rPr>
                        </m:ctrlPr>
                      </m:naryPr>
                      <m:sub>
                        <m:r>
                          <m:rPr>
                            <m:brk m:alnAt="7"/>
                          </m:rPr>
                          <a:rPr lang="en-US" i="1" dirty="0">
                            <a:latin typeface="Cambria Math"/>
                            <a:cs typeface="Times New Roman" pitchFamily="18" charset="0"/>
                          </a:rPr>
                          <m:t>𝑖</m:t>
                        </m:r>
                        <m:r>
                          <a:rPr lang="en-US" i="1" dirty="0">
                            <a:latin typeface="Cambria Math"/>
                            <a:cs typeface="Times New Roman" pitchFamily="18" charset="0"/>
                          </a:rPr>
                          <m:t>→</m:t>
                        </m:r>
                        <m:r>
                          <a:rPr lang="en-US" i="1" dirty="0">
                            <a:latin typeface="Cambria Math"/>
                            <a:cs typeface="Times New Roman" pitchFamily="18" charset="0"/>
                          </a:rPr>
                          <m:t>𝑗</m:t>
                        </m:r>
                      </m:sub>
                      <m:sup/>
                      <m:e>
                        <m:r>
                          <a:rPr lang="en-US" i="1" dirty="0">
                            <a:latin typeface="Cambria Math"/>
                            <a:cs typeface="Times New Roman" pitchFamily="18" charset="0"/>
                          </a:rPr>
                          <m:t>𝛽</m:t>
                        </m:r>
                        <m:f>
                          <m:fPr>
                            <m:ctrlPr>
                              <a:rPr lang="en-US" i="1" dirty="0">
                                <a:latin typeface="Cambria Math" panose="02040503050406030204" pitchFamily="18" charset="0"/>
                                <a:cs typeface="Times New Roman" pitchFamily="18" charset="0"/>
                              </a:rPr>
                            </m:ctrlPr>
                          </m:fPr>
                          <m:num>
                            <m:sSub>
                              <m:sSubPr>
                                <m:ctrlPr>
                                  <a:rPr lang="en-US" i="1" dirty="0">
                                    <a:latin typeface="Cambria Math" panose="02040503050406030204" pitchFamily="18" charset="0"/>
                                    <a:cs typeface="Times New Roman" pitchFamily="18" charset="0"/>
                                  </a:rPr>
                                </m:ctrlPr>
                              </m:sSubPr>
                              <m:e>
                                <m:r>
                                  <a:rPr lang="en-US" i="1" dirty="0">
                                    <a:latin typeface="Cambria Math"/>
                                    <a:cs typeface="Times New Roman" pitchFamily="18" charset="0"/>
                                  </a:rPr>
                                  <m:t>𝑟</m:t>
                                </m:r>
                              </m:e>
                              <m:sub>
                                <m:r>
                                  <a:rPr lang="en-US" i="1" dirty="0">
                                    <a:latin typeface="Cambria Math"/>
                                    <a:cs typeface="Times New Roman" pitchFamily="18" charset="0"/>
                                  </a:rPr>
                                  <m:t>𝑖</m:t>
                                </m:r>
                              </m:sub>
                            </m:sSub>
                          </m:num>
                          <m:den>
                            <m:sSub>
                              <m:sSubPr>
                                <m:ctrlPr>
                                  <a:rPr lang="en-US" i="1" dirty="0">
                                    <a:latin typeface="Cambria Math" panose="02040503050406030204" pitchFamily="18" charset="0"/>
                                    <a:cs typeface="Times New Roman" pitchFamily="18" charset="0"/>
                                  </a:rPr>
                                </m:ctrlPr>
                              </m:sSubPr>
                              <m:e>
                                <m:r>
                                  <a:rPr lang="en-US" i="1" dirty="0">
                                    <a:latin typeface="Cambria Math"/>
                                    <a:cs typeface="Times New Roman" pitchFamily="18" charset="0"/>
                                  </a:rPr>
                                  <m:t>𝑑</m:t>
                                </m:r>
                              </m:e>
                              <m:sub>
                                <m:r>
                                  <a:rPr lang="en-US" i="1" dirty="0">
                                    <a:latin typeface="Cambria Math"/>
                                    <a:cs typeface="Times New Roman" pitchFamily="18" charset="0"/>
                                  </a:rPr>
                                  <m:t>𝑖</m:t>
                                </m:r>
                              </m:sub>
                            </m:sSub>
                          </m:den>
                        </m:f>
                      </m:e>
                    </m:nary>
                    <m:r>
                      <a:rPr lang="en-US" i="1" dirty="0">
                        <a:latin typeface="Cambria Math"/>
                        <a:cs typeface="Times New Roman" pitchFamily="18" charset="0"/>
                      </a:rPr>
                      <m:t>+</m:t>
                    </m:r>
                    <m:r>
                      <a:rPr lang="en-US" b="0" i="1" dirty="0" smtClean="0">
                        <a:latin typeface="Cambria Math"/>
                        <a:cs typeface="Times New Roman" pitchFamily="18" charset="0"/>
                      </a:rPr>
                      <m:t>(1−</m:t>
                    </m:r>
                    <m:r>
                      <a:rPr lang="en-US" i="1" dirty="0">
                        <a:latin typeface="Cambria Math"/>
                        <a:cs typeface="Times New Roman" pitchFamily="18" charset="0"/>
                      </a:rPr>
                      <m:t>𝛽</m:t>
                    </m:r>
                    <m:r>
                      <a:rPr lang="en-US" b="0" i="1" dirty="0" smtClean="0">
                        <a:latin typeface="Cambria Math"/>
                        <a:cs typeface="Times New Roman" pitchFamily="18" charset="0"/>
                      </a:rPr>
                      <m:t>)</m:t>
                    </m:r>
                    <m:f>
                      <m:fPr>
                        <m:ctrlPr>
                          <a:rPr lang="en-US" i="1" dirty="0">
                            <a:latin typeface="Cambria Math" panose="02040503050406030204" pitchFamily="18" charset="0"/>
                            <a:cs typeface="Times New Roman" pitchFamily="18" charset="0"/>
                          </a:rPr>
                        </m:ctrlPr>
                      </m:fPr>
                      <m:num>
                        <m:r>
                          <a:rPr lang="en-US" i="1" dirty="0">
                            <a:latin typeface="Cambria Math"/>
                            <a:cs typeface="Times New Roman" pitchFamily="18" charset="0"/>
                          </a:rPr>
                          <m:t>1</m:t>
                        </m:r>
                      </m:num>
                      <m:den>
                        <m:r>
                          <a:rPr lang="en-US" b="0" i="1" dirty="0" smtClean="0">
                            <a:latin typeface="Cambria Math"/>
                            <a:cs typeface="Times New Roman" pitchFamily="18" charset="0"/>
                          </a:rPr>
                          <m:t>𝑁</m:t>
                        </m:r>
                      </m:den>
                    </m:f>
                  </m:oMath>
                </a14:m>
                <a:endParaRPr lang="en-US" b="1" dirty="0">
                  <a:solidFill>
                    <a:schemeClr val="accent3"/>
                  </a:solidFill>
                </a:endParaRPr>
              </a:p>
              <a:p>
                <a:r>
                  <a:rPr lang="en-US" b="1" dirty="0">
                    <a:solidFill>
                      <a:srgbClr val="008000"/>
                    </a:solidFill>
                  </a:rPr>
                  <a:t>The Google Matrix </a:t>
                </a:r>
                <a:r>
                  <a:rPr lang="en-US" b="1" i="1" dirty="0">
                    <a:solidFill>
                      <a:srgbClr val="008000"/>
                    </a:solidFill>
                  </a:rPr>
                  <a:t>A</a:t>
                </a:r>
                <a:r>
                  <a:rPr lang="en-US" b="1" dirty="0">
                    <a:solidFill>
                      <a:srgbClr val="008000"/>
                    </a:solidFill>
                  </a:rPr>
                  <a:t>:</a:t>
                </a:r>
              </a:p>
              <a:p>
                <a:pPr marL="118872" indent="0">
                  <a:buNone/>
                </a:pPr>
                <a14:m>
                  <m:oMathPara xmlns:m="http://schemas.openxmlformats.org/officeDocument/2006/math">
                    <m:oMathParaPr>
                      <m:jc m:val="centerGroup"/>
                    </m:oMathParaPr>
                    <m:oMath xmlns:m="http://schemas.openxmlformats.org/officeDocument/2006/math">
                      <m:r>
                        <a:rPr lang="en-US" b="0" i="1" smtClean="0">
                          <a:latin typeface="Cambria Math"/>
                        </a:rPr>
                        <m:t>𝐴</m:t>
                      </m:r>
                      <m:r>
                        <a:rPr lang="en-US" b="0" i="1" smtClean="0">
                          <a:latin typeface="Cambria Math"/>
                        </a:rPr>
                        <m:t>=</m:t>
                      </m:r>
                      <m:r>
                        <a:rPr lang="en-US" b="0" i="1" smtClean="0">
                          <a:latin typeface="Cambria Math"/>
                        </a:rPr>
                        <m:t>𝛽</m:t>
                      </m:r>
                      <m:r>
                        <a:rPr lang="en-US" b="0" i="1" smtClean="0">
                          <a:latin typeface="Cambria Math"/>
                        </a:rPr>
                        <m:t> </m:t>
                      </m:r>
                      <m:r>
                        <a:rPr lang="en-US" b="0" i="1" smtClean="0">
                          <a:latin typeface="Cambria Math"/>
                        </a:rPr>
                        <m:t>𝑀</m:t>
                      </m:r>
                      <m:r>
                        <a:rPr lang="en-US" b="0" i="1" smtClean="0">
                          <a:latin typeface="Cambria Math"/>
                        </a:rPr>
                        <m:t>+</m:t>
                      </m:r>
                      <m:d>
                        <m:dPr>
                          <m:ctrlPr>
                            <a:rPr lang="en-US" b="0" i="1" smtClean="0">
                              <a:latin typeface="Cambria Math" panose="02040503050406030204" pitchFamily="18" charset="0"/>
                            </a:rPr>
                          </m:ctrlPr>
                        </m:dPr>
                        <m:e>
                          <m:r>
                            <a:rPr lang="en-US" b="0" i="1" smtClean="0">
                              <a:latin typeface="Cambria Math"/>
                            </a:rPr>
                            <m:t>1−</m:t>
                          </m:r>
                          <m:r>
                            <a:rPr lang="en-US" b="0" i="1" smtClean="0">
                              <a:latin typeface="Cambria Math"/>
                            </a:rPr>
                            <m:t>𝛽</m:t>
                          </m:r>
                        </m:e>
                      </m:d>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a:rPr>
                                    <m:t>1</m:t>
                                  </m:r>
                                </m:num>
                                <m:den>
                                  <m:r>
                                    <a:rPr lang="en-US" b="0" i="1" smtClean="0">
                                      <a:latin typeface="Cambria Math"/>
                                    </a:rPr>
                                    <m:t>𝑁</m:t>
                                  </m:r>
                                </m:den>
                              </m:f>
                            </m:e>
                          </m:d>
                        </m:e>
                        <m:sub>
                          <m:r>
                            <a:rPr lang="en-US" b="0" i="1" smtClean="0">
                              <a:latin typeface="Cambria Math"/>
                            </a:rPr>
                            <m:t>𝑁</m:t>
                          </m:r>
                          <m:r>
                            <a:rPr lang="en-US" b="0" i="1" smtClean="0">
                              <a:latin typeface="Cambria Math"/>
                            </a:rPr>
                            <m:t>×</m:t>
                          </m:r>
                          <m:r>
                            <a:rPr lang="en-US" b="0" i="1" smtClean="0">
                              <a:latin typeface="Cambria Math"/>
                            </a:rPr>
                            <m:t>𝑁</m:t>
                          </m:r>
                        </m:sub>
                      </m:sSub>
                    </m:oMath>
                  </m:oMathPara>
                </a14:m>
                <a:endParaRPr lang="en-US" dirty="0"/>
              </a:p>
              <a:p>
                <a:r>
                  <a:rPr lang="en-US" b="1" dirty="0">
                    <a:solidFill>
                      <a:srgbClr val="D60093"/>
                    </a:solidFill>
                  </a:rPr>
                  <a:t>We have a recursive problem: </a:t>
                </a:r>
                <a14:m>
                  <m:oMath xmlns:m="http://schemas.openxmlformats.org/officeDocument/2006/math">
                    <m:r>
                      <a:rPr lang="en-US" b="1" i="1" smtClean="0">
                        <a:solidFill>
                          <a:srgbClr val="008000"/>
                        </a:solidFill>
                        <a:latin typeface="Cambria Math"/>
                      </a:rPr>
                      <m:t>𝒓</m:t>
                    </m:r>
                    <m:r>
                      <a:rPr lang="en-US" b="1" i="1">
                        <a:solidFill>
                          <a:srgbClr val="008000"/>
                        </a:solidFill>
                        <a:latin typeface="Cambria Math"/>
                      </a:rPr>
                      <m:t>=</m:t>
                    </m:r>
                    <m:r>
                      <a:rPr lang="en-US" b="1" i="1">
                        <a:solidFill>
                          <a:srgbClr val="008000"/>
                        </a:solidFill>
                        <a:latin typeface="Cambria Math"/>
                      </a:rPr>
                      <m:t>𝑨</m:t>
                    </m:r>
                    <m:r>
                      <a:rPr lang="en-US" b="1" i="1">
                        <a:solidFill>
                          <a:srgbClr val="008000"/>
                        </a:solidFill>
                        <a:latin typeface="Cambria Math"/>
                      </a:rPr>
                      <m:t>⋅</m:t>
                    </m:r>
                    <m:r>
                      <a:rPr lang="en-US" b="1" i="1" smtClean="0">
                        <a:solidFill>
                          <a:srgbClr val="008000"/>
                        </a:solidFill>
                        <a:latin typeface="Cambria Math"/>
                      </a:rPr>
                      <m:t>𝒓</m:t>
                    </m:r>
                  </m:oMath>
                </a14:m>
                <a:r>
                  <a:rPr lang="en-US" b="1" dirty="0">
                    <a:solidFill>
                      <a:srgbClr val="D60093"/>
                    </a:solidFill>
                  </a:rPr>
                  <a:t> </a:t>
                </a:r>
                <a:br>
                  <a:rPr lang="en-US" b="1" dirty="0">
                    <a:solidFill>
                      <a:srgbClr val="D60093"/>
                    </a:solidFill>
                  </a:rPr>
                </a:br>
                <a:r>
                  <a:rPr lang="en-US" b="1" dirty="0"/>
                  <a:t>And the Power method still works!</a:t>
                </a:r>
                <a:endParaRPr lang="en-US" sz="2800" b="1" baseline="30000" dirty="0"/>
              </a:p>
              <a:p>
                <a:r>
                  <a:rPr lang="en-US" b="1" dirty="0">
                    <a:solidFill>
                      <a:srgbClr val="0000FF"/>
                    </a:solidFill>
                    <a:sym typeface="Symbol"/>
                  </a:rPr>
                  <a:t>What is </a:t>
                </a:r>
                <a:r>
                  <a:rPr lang="en-US" b="1" i="1" dirty="0">
                    <a:solidFill>
                      <a:srgbClr val="0000FF"/>
                    </a:solidFill>
                    <a:latin typeface="Times New Roman" pitchFamily="18" charset="0"/>
                    <a:cs typeface="Times New Roman" pitchFamily="18" charset="0"/>
                    <a:sym typeface="Symbol" pitchFamily="18" charset="2"/>
                  </a:rPr>
                  <a:t> </a:t>
                </a:r>
                <a:r>
                  <a:rPr lang="en-US" b="1" dirty="0">
                    <a:solidFill>
                      <a:srgbClr val="0000FF"/>
                    </a:solidFill>
                    <a:sym typeface="Symbol"/>
                  </a:rPr>
                  <a:t>?</a:t>
                </a:r>
              </a:p>
              <a:p>
                <a:pPr lvl="1"/>
                <a:r>
                  <a:rPr lang="en-US" dirty="0">
                    <a:sym typeface="Symbol"/>
                  </a:rPr>
                  <a:t>In practice </a:t>
                </a:r>
                <a:r>
                  <a:rPr lang="en-US" i="1" dirty="0">
                    <a:latin typeface="Times New Roman" pitchFamily="18" charset="0"/>
                    <a:cs typeface="Times New Roman" pitchFamily="18" charset="0"/>
                    <a:sym typeface="Symbol" pitchFamily="18" charset="2"/>
                  </a:rPr>
                  <a:t> </a:t>
                </a:r>
                <a:r>
                  <a:rPr lang="en-US" i="1" dirty="0">
                    <a:latin typeface="Times New Roman" pitchFamily="18" charset="0"/>
                    <a:cs typeface="Times New Roman" pitchFamily="18" charset="0"/>
                    <a:sym typeface="Symbol"/>
                  </a:rPr>
                  <a:t>=0.8,0.9 </a:t>
                </a:r>
                <a:r>
                  <a:rPr lang="en-US" dirty="0">
                    <a:sym typeface="Symbol"/>
                  </a:rPr>
                  <a:t>(make </a:t>
                </a:r>
                <a:r>
                  <a:rPr lang="en-US" i="1" dirty="0">
                    <a:latin typeface="Times New Roman" pitchFamily="18" charset="0"/>
                    <a:cs typeface="Times New Roman" pitchFamily="18" charset="0"/>
                    <a:sym typeface="Symbol"/>
                  </a:rPr>
                  <a:t>5</a:t>
                </a:r>
                <a:r>
                  <a:rPr lang="en-US" dirty="0">
                    <a:sym typeface="Symbol"/>
                  </a:rPr>
                  <a:t> steps on avg., jump)</a:t>
                </a:r>
              </a:p>
              <a:p>
                <a:endParaRPr lang="en-US" b="1" baseline="30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458200" cy="5486400"/>
              </a:xfrm>
              <a:blipFill rotWithShape="1">
                <a:blip r:embed="rId2"/>
                <a:stretch>
                  <a:fillRect t="-667" b="-111"/>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47</a:t>
            </a:fld>
            <a:endParaRPr lang="en-US"/>
          </a:p>
        </p:txBody>
      </p:sp>
      <p:sp>
        <p:nvSpPr>
          <p:cNvPr id="7" name="Rectangle 6"/>
          <p:cNvSpPr/>
          <p:nvPr/>
        </p:nvSpPr>
        <p:spPr>
          <a:xfrm>
            <a:off x="6735968" y="3124200"/>
            <a:ext cx="2408032" cy="584775"/>
          </a:xfrm>
          <a:prstGeom prst="rect">
            <a:avLst/>
          </a:prstGeom>
        </p:spPr>
        <p:txBody>
          <a:bodyPr wrap="none">
            <a:spAutoFit/>
          </a:bodyPr>
          <a:lstStyle/>
          <a:p>
            <a:r>
              <a:rPr lang="en-US" sz="1600" dirty="0">
                <a:solidFill>
                  <a:srgbClr val="008000"/>
                </a:solidFill>
                <a:latin typeface="Arial" pitchFamily="34" charset="0"/>
                <a:cs typeface="Arial" pitchFamily="34" charset="0"/>
              </a:rPr>
              <a:t>[1/N]</a:t>
            </a:r>
            <a:r>
              <a:rPr lang="en-US" sz="1600" baseline="-25000" dirty="0" err="1">
                <a:solidFill>
                  <a:srgbClr val="008000"/>
                </a:solidFill>
                <a:latin typeface="Arial" pitchFamily="34" charset="0"/>
                <a:cs typeface="Arial" pitchFamily="34" charset="0"/>
              </a:rPr>
              <a:t>NxN</a:t>
            </a:r>
            <a:r>
              <a:rPr lang="en-US" sz="1600" dirty="0">
                <a:solidFill>
                  <a:srgbClr val="008000"/>
                </a:solidFill>
                <a:latin typeface="Arial" pitchFamily="34" charset="0"/>
                <a:cs typeface="Arial" pitchFamily="34" charset="0"/>
              </a:rPr>
              <a:t>…N by N matrix</a:t>
            </a:r>
            <a:br>
              <a:rPr lang="en-US" sz="1600" dirty="0">
                <a:solidFill>
                  <a:srgbClr val="008000"/>
                </a:solidFill>
                <a:latin typeface="Arial" pitchFamily="34" charset="0"/>
                <a:cs typeface="Arial" pitchFamily="34" charset="0"/>
              </a:rPr>
            </a:br>
            <a:r>
              <a:rPr lang="en-US" sz="1600" dirty="0">
                <a:solidFill>
                  <a:srgbClr val="008000"/>
                </a:solidFill>
                <a:latin typeface="Arial" pitchFamily="34" charset="0"/>
                <a:cs typeface="Arial" pitchFamily="34" charset="0"/>
              </a:rPr>
              <a:t>where all entries are 1/N</a:t>
            </a:r>
          </a:p>
        </p:txBody>
      </p:sp>
    </p:spTree>
    <p:extLst>
      <p:ext uri="{BB962C8B-B14F-4D97-AF65-F5344CB8AC3E}">
        <p14:creationId xmlns:p14="http://schemas.microsoft.com/office/powerpoint/2010/main" val="2547674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fontAlgn="auto">
              <a:spcAft>
                <a:spcPts val="0"/>
              </a:spcAft>
              <a:defRPr/>
            </a:pPr>
            <a:r>
              <a:rPr lang="en-US" dirty="0">
                <a:solidFill>
                  <a:schemeClr val="accent1">
                    <a:satMod val="150000"/>
                  </a:schemeClr>
                </a:solidFill>
              </a:rPr>
              <a:t>Random Teleports (</a:t>
            </a:r>
            <a:r>
              <a:rPr lang="en-US" dirty="0">
                <a:solidFill>
                  <a:schemeClr val="accent1">
                    <a:satMod val="150000"/>
                  </a:schemeClr>
                </a:solidFill>
                <a:latin typeface="Symbol" pitchFamily="18" charset="2"/>
                <a:sym typeface="Symbol" pitchFamily="18" charset="2"/>
              </a:rPr>
              <a:t> = 0.8</a:t>
            </a:r>
            <a:r>
              <a:rPr lang="en-US" dirty="0">
                <a:solidFill>
                  <a:schemeClr val="accent1">
                    <a:satMod val="150000"/>
                  </a:schemeClr>
                </a:solidFill>
                <a:sym typeface="Symbol" pitchFamily="18" charset="2"/>
              </a:rPr>
              <a:t>)</a:t>
            </a:r>
          </a:p>
        </p:txBody>
      </p:sp>
      <p:sp>
        <p:nvSpPr>
          <p:cNvPr id="72722" name="Text Box 29"/>
          <p:cNvSpPr txBox="1">
            <a:spLocks noChangeArrowheads="1"/>
          </p:cNvSpPr>
          <p:nvPr/>
        </p:nvSpPr>
        <p:spPr bwMode="auto">
          <a:xfrm>
            <a:off x="990600" y="5089346"/>
            <a:ext cx="796925" cy="1187450"/>
          </a:xfrm>
          <a:prstGeom prst="rect">
            <a:avLst/>
          </a:prstGeom>
          <a:noFill/>
          <a:ln w="9525">
            <a:noFill/>
            <a:miter lim="800000"/>
            <a:headEnd/>
            <a:tailEnd/>
          </a:ln>
        </p:spPr>
        <p:txBody>
          <a:bodyPr wrap="none">
            <a:spAutoFit/>
          </a:bodyPr>
          <a:lstStyle/>
          <a:p>
            <a:r>
              <a:rPr lang="en-US" sz="2400">
                <a:latin typeface="Times New Roman" pitchFamily="18" charset="0"/>
              </a:rPr>
              <a:t>y</a:t>
            </a:r>
          </a:p>
          <a:p>
            <a:r>
              <a:rPr lang="en-US" sz="2400">
                <a:latin typeface="Times New Roman" pitchFamily="18" charset="0"/>
              </a:rPr>
              <a:t>a    =</a:t>
            </a:r>
          </a:p>
          <a:p>
            <a:r>
              <a:rPr lang="en-US" sz="2400">
                <a:latin typeface="Times New Roman" pitchFamily="18" charset="0"/>
              </a:rPr>
              <a:t>m</a:t>
            </a:r>
          </a:p>
        </p:txBody>
      </p:sp>
      <p:sp>
        <p:nvSpPr>
          <p:cNvPr id="72723" name="Text Box 30"/>
          <p:cNvSpPr txBox="1">
            <a:spLocks noChangeArrowheads="1"/>
          </p:cNvSpPr>
          <p:nvPr/>
        </p:nvSpPr>
        <p:spPr bwMode="auto">
          <a:xfrm>
            <a:off x="2378075" y="5124271"/>
            <a:ext cx="577402" cy="1200329"/>
          </a:xfrm>
          <a:prstGeom prst="rect">
            <a:avLst/>
          </a:prstGeom>
          <a:noFill/>
          <a:ln w="9525">
            <a:noFill/>
            <a:miter lim="800000"/>
            <a:headEnd/>
            <a:tailEnd/>
          </a:ln>
        </p:spPr>
        <p:txBody>
          <a:bodyPr wrap="none">
            <a:spAutoFit/>
          </a:bodyPr>
          <a:lstStyle/>
          <a:p>
            <a:r>
              <a:rPr lang="en-US" sz="2400" dirty="0">
                <a:latin typeface="Times New Roman" pitchFamily="18" charset="0"/>
              </a:rPr>
              <a:t>1/3</a:t>
            </a:r>
          </a:p>
          <a:p>
            <a:r>
              <a:rPr lang="en-US" sz="2400" dirty="0">
                <a:latin typeface="Times New Roman" pitchFamily="18" charset="0"/>
              </a:rPr>
              <a:t>1/3</a:t>
            </a:r>
          </a:p>
          <a:p>
            <a:r>
              <a:rPr lang="en-US" sz="2400" dirty="0">
                <a:latin typeface="Times New Roman" pitchFamily="18" charset="0"/>
              </a:rPr>
              <a:t>1/3</a:t>
            </a:r>
          </a:p>
        </p:txBody>
      </p:sp>
      <p:sp>
        <p:nvSpPr>
          <p:cNvPr id="37919" name="Text Box 31"/>
          <p:cNvSpPr txBox="1">
            <a:spLocks noChangeArrowheads="1"/>
          </p:cNvSpPr>
          <p:nvPr/>
        </p:nvSpPr>
        <p:spPr bwMode="auto">
          <a:xfrm>
            <a:off x="3140075" y="5124271"/>
            <a:ext cx="723275" cy="1200329"/>
          </a:xfrm>
          <a:prstGeom prst="rect">
            <a:avLst/>
          </a:prstGeom>
          <a:noFill/>
          <a:ln w="9525">
            <a:noFill/>
            <a:miter lim="800000"/>
            <a:headEnd/>
            <a:tailEnd/>
          </a:ln>
        </p:spPr>
        <p:txBody>
          <a:bodyPr wrap="none">
            <a:spAutoFit/>
          </a:bodyPr>
          <a:lstStyle/>
          <a:p>
            <a:r>
              <a:rPr lang="en-US" sz="2400" dirty="0">
                <a:latin typeface="Times New Roman" pitchFamily="18" charset="0"/>
              </a:rPr>
              <a:t>0.33</a:t>
            </a:r>
          </a:p>
          <a:p>
            <a:r>
              <a:rPr lang="en-US" sz="2400" dirty="0">
                <a:latin typeface="Times New Roman" pitchFamily="18" charset="0"/>
              </a:rPr>
              <a:t>0.20</a:t>
            </a:r>
          </a:p>
          <a:p>
            <a:r>
              <a:rPr lang="en-US" sz="2400" dirty="0">
                <a:latin typeface="Times New Roman" pitchFamily="18" charset="0"/>
              </a:rPr>
              <a:t>0.46</a:t>
            </a:r>
          </a:p>
        </p:txBody>
      </p:sp>
      <p:sp>
        <p:nvSpPr>
          <p:cNvPr id="37920" name="Text Box 32"/>
          <p:cNvSpPr txBox="1">
            <a:spLocks noChangeArrowheads="1"/>
          </p:cNvSpPr>
          <p:nvPr/>
        </p:nvSpPr>
        <p:spPr bwMode="auto">
          <a:xfrm>
            <a:off x="3978275" y="5124271"/>
            <a:ext cx="723275" cy="1200329"/>
          </a:xfrm>
          <a:prstGeom prst="rect">
            <a:avLst/>
          </a:prstGeom>
          <a:noFill/>
          <a:ln w="9525">
            <a:noFill/>
            <a:miter lim="800000"/>
            <a:headEnd/>
            <a:tailEnd/>
          </a:ln>
        </p:spPr>
        <p:txBody>
          <a:bodyPr wrap="none">
            <a:spAutoFit/>
          </a:bodyPr>
          <a:lstStyle/>
          <a:p>
            <a:r>
              <a:rPr lang="en-US" sz="2400" dirty="0">
                <a:latin typeface="Times New Roman" pitchFamily="18" charset="0"/>
              </a:rPr>
              <a:t>0.24</a:t>
            </a:r>
          </a:p>
          <a:p>
            <a:r>
              <a:rPr lang="en-US" sz="2400" dirty="0">
                <a:latin typeface="Times New Roman" pitchFamily="18" charset="0"/>
              </a:rPr>
              <a:t>0.20</a:t>
            </a:r>
          </a:p>
          <a:p>
            <a:r>
              <a:rPr lang="en-US" sz="2400" dirty="0">
                <a:latin typeface="Times New Roman" pitchFamily="18" charset="0"/>
              </a:rPr>
              <a:t>0.52</a:t>
            </a:r>
          </a:p>
        </p:txBody>
      </p:sp>
      <p:sp>
        <p:nvSpPr>
          <p:cNvPr id="37921" name="Text Box 33"/>
          <p:cNvSpPr txBox="1">
            <a:spLocks noChangeArrowheads="1"/>
          </p:cNvSpPr>
          <p:nvPr/>
        </p:nvSpPr>
        <p:spPr bwMode="auto">
          <a:xfrm>
            <a:off x="4892675" y="5124271"/>
            <a:ext cx="723275" cy="1200329"/>
          </a:xfrm>
          <a:prstGeom prst="rect">
            <a:avLst/>
          </a:prstGeom>
          <a:noFill/>
          <a:ln w="9525">
            <a:noFill/>
            <a:miter lim="800000"/>
            <a:headEnd/>
            <a:tailEnd/>
          </a:ln>
        </p:spPr>
        <p:txBody>
          <a:bodyPr wrap="none">
            <a:spAutoFit/>
          </a:bodyPr>
          <a:lstStyle/>
          <a:p>
            <a:r>
              <a:rPr lang="en-US" sz="2400" dirty="0">
                <a:latin typeface="Times New Roman" pitchFamily="18" charset="0"/>
              </a:rPr>
              <a:t>0.26</a:t>
            </a:r>
          </a:p>
          <a:p>
            <a:r>
              <a:rPr lang="en-US" sz="2400" dirty="0">
                <a:latin typeface="Times New Roman" pitchFamily="18" charset="0"/>
              </a:rPr>
              <a:t>0.18</a:t>
            </a:r>
          </a:p>
          <a:p>
            <a:r>
              <a:rPr lang="en-US" sz="2400" dirty="0">
                <a:latin typeface="Times New Roman" pitchFamily="18" charset="0"/>
              </a:rPr>
              <a:t>0.56</a:t>
            </a:r>
          </a:p>
        </p:txBody>
      </p:sp>
      <p:sp>
        <p:nvSpPr>
          <p:cNvPr id="37922" name="Text Box 34"/>
          <p:cNvSpPr txBox="1">
            <a:spLocks noChangeArrowheads="1"/>
          </p:cNvSpPr>
          <p:nvPr/>
        </p:nvSpPr>
        <p:spPr bwMode="auto">
          <a:xfrm>
            <a:off x="6797675" y="5124271"/>
            <a:ext cx="885179" cy="1200329"/>
          </a:xfrm>
          <a:prstGeom prst="rect">
            <a:avLst/>
          </a:prstGeom>
          <a:noFill/>
          <a:ln w="9525">
            <a:noFill/>
            <a:miter lim="800000"/>
            <a:headEnd/>
            <a:tailEnd/>
          </a:ln>
        </p:spPr>
        <p:txBody>
          <a:bodyPr wrap="none">
            <a:spAutoFit/>
          </a:bodyPr>
          <a:lstStyle/>
          <a:p>
            <a:r>
              <a:rPr lang="en-US" sz="2400" dirty="0">
                <a:latin typeface="Times New Roman" pitchFamily="18" charset="0"/>
              </a:rPr>
              <a:t>  7/33</a:t>
            </a:r>
          </a:p>
          <a:p>
            <a:r>
              <a:rPr lang="en-US" sz="2400" dirty="0">
                <a:latin typeface="Times New Roman" pitchFamily="18" charset="0"/>
              </a:rPr>
              <a:t>  5/33</a:t>
            </a:r>
          </a:p>
          <a:p>
            <a:r>
              <a:rPr lang="en-US" sz="2400" dirty="0">
                <a:latin typeface="Times New Roman" pitchFamily="18" charset="0"/>
              </a:rPr>
              <a:t>21/33</a:t>
            </a:r>
          </a:p>
        </p:txBody>
      </p:sp>
      <p:sp>
        <p:nvSpPr>
          <p:cNvPr id="37923" name="Text Box 35"/>
          <p:cNvSpPr txBox="1">
            <a:spLocks noChangeArrowheads="1"/>
          </p:cNvSpPr>
          <p:nvPr/>
        </p:nvSpPr>
        <p:spPr bwMode="auto">
          <a:xfrm>
            <a:off x="5867400" y="5470346"/>
            <a:ext cx="565150" cy="457200"/>
          </a:xfrm>
          <a:prstGeom prst="rect">
            <a:avLst/>
          </a:prstGeom>
          <a:noFill/>
          <a:ln w="9525">
            <a:noFill/>
            <a:miter lim="800000"/>
            <a:headEnd/>
            <a:tailEnd/>
          </a:ln>
        </p:spPr>
        <p:txBody>
          <a:bodyPr wrap="none">
            <a:spAutoFit/>
          </a:bodyPr>
          <a:lstStyle/>
          <a:p>
            <a:r>
              <a:rPr lang="en-US" sz="2400">
                <a:latin typeface="Times New Roman" pitchFamily="18" charset="0"/>
              </a:rPr>
              <a:t>. . .</a:t>
            </a:r>
          </a:p>
        </p:txBody>
      </p:sp>
      <p:sp>
        <p:nvSpPr>
          <p:cNvPr id="27" name="Slide Number Placeholder 26"/>
          <p:cNvSpPr>
            <a:spLocks noGrp="1"/>
          </p:cNvSpPr>
          <p:nvPr>
            <p:ph type="sldNum" sz="quarter" idx="12"/>
          </p:nvPr>
        </p:nvSpPr>
        <p:spPr/>
        <p:txBody>
          <a:bodyPr/>
          <a:lstStyle/>
          <a:p>
            <a:pPr>
              <a:defRPr/>
            </a:pPr>
            <a:fld id="{2F1ED495-67E5-48E0-A15B-A1339E69207C}" type="slidenum">
              <a:rPr lang="en-US"/>
              <a:pPr>
                <a:defRPr/>
              </a:pPr>
              <a:t>48</a:t>
            </a:fld>
            <a:endParaRPr lang="en-US"/>
          </a:p>
        </p:txBody>
      </p:sp>
      <p:sp>
        <p:nvSpPr>
          <p:cNvPr id="28" name="Footer Placeholder 27"/>
          <p:cNvSpPr>
            <a:spLocks noGrp="1"/>
          </p:cNvSpPr>
          <p:nvPr>
            <p:ph type="ftr" sz="quarter" idx="11"/>
          </p:nvPr>
        </p:nvSpPr>
        <p:spPr/>
        <p:txBody>
          <a:bodyPr/>
          <a:lstStyle/>
          <a:p>
            <a:pPr>
              <a:defRPr/>
            </a:pPr>
            <a:r>
              <a:rPr lang="nn-NO"/>
              <a:t>J. Leskovec, A. Rajaraman, J. Ullman: Mining of Massive Datasets, http://www.mmds.org</a:t>
            </a:r>
            <a:endParaRPr lang="en-US"/>
          </a:p>
        </p:txBody>
      </p:sp>
      <p:cxnSp>
        <p:nvCxnSpPr>
          <p:cNvPr id="30" name="Straight Arrow Connector 29"/>
          <p:cNvCxnSpPr>
            <a:stCxn id="51" idx="3"/>
            <a:endCxn id="50" idx="5"/>
          </p:cNvCxnSpPr>
          <p:nvPr/>
        </p:nvCxnSpPr>
        <p:spPr>
          <a:xfrm flipH="1" flipV="1">
            <a:off x="1017996" y="4058641"/>
            <a:ext cx="2461200" cy="185333"/>
          </a:xfrm>
          <a:prstGeom prst="straightConnector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cxnSp>
        <p:nvCxnSpPr>
          <p:cNvPr id="45" name="Straight Arrow Connector 44"/>
          <p:cNvCxnSpPr>
            <a:stCxn id="49" idx="4"/>
            <a:endCxn id="50" idx="7"/>
          </p:cNvCxnSpPr>
          <p:nvPr/>
        </p:nvCxnSpPr>
        <p:spPr>
          <a:xfrm flipH="1">
            <a:off x="1017997" y="2099876"/>
            <a:ext cx="979205" cy="157296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46" name="Straight Arrow Connector 45"/>
          <p:cNvCxnSpPr>
            <a:stCxn id="51" idx="0"/>
            <a:endCxn id="49" idx="5"/>
          </p:cNvCxnSpPr>
          <p:nvPr/>
        </p:nvCxnSpPr>
        <p:spPr>
          <a:xfrm flipH="1" flipV="1">
            <a:off x="2191176" y="2019973"/>
            <a:ext cx="1481994" cy="1758294"/>
          </a:xfrm>
          <a:prstGeom prst="straightConnector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cxnSp>
        <p:nvCxnSpPr>
          <p:cNvPr id="47" name="Straight Arrow Connector 46"/>
          <p:cNvCxnSpPr>
            <a:stCxn id="50" idx="6"/>
            <a:endCxn id="51" idx="2"/>
          </p:cNvCxnSpPr>
          <p:nvPr/>
        </p:nvCxnSpPr>
        <p:spPr>
          <a:xfrm>
            <a:off x="1098342" y="3865739"/>
            <a:ext cx="2300508" cy="185333"/>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48" name="Curved Connector 47"/>
          <p:cNvCxnSpPr>
            <a:stCxn id="49" idx="6"/>
            <a:endCxn id="49" idx="0"/>
          </p:cNvCxnSpPr>
          <p:nvPr/>
        </p:nvCxnSpPr>
        <p:spPr>
          <a:xfrm flipH="1" flipV="1">
            <a:off x="1997202" y="1554266"/>
            <a:ext cx="274320" cy="272805"/>
          </a:xfrm>
          <a:prstGeom prst="curvedConnector4">
            <a:avLst>
              <a:gd name="adj1" fmla="val -83333"/>
              <a:gd name="adj2" fmla="val 183796"/>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9" name="Oval 48"/>
          <p:cNvSpPr/>
          <p:nvPr/>
        </p:nvSpPr>
        <p:spPr>
          <a:xfrm>
            <a:off x="1722882" y="1554266"/>
            <a:ext cx="548640" cy="54561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a:solidFill>
                  <a:schemeClr val="bg1"/>
                </a:solidFill>
                <a:latin typeface="Arial" pitchFamily="34" charset="0"/>
                <a:cs typeface="Arial" pitchFamily="34" charset="0"/>
              </a:rPr>
              <a:t>y</a:t>
            </a:r>
          </a:p>
        </p:txBody>
      </p:sp>
      <p:sp>
        <p:nvSpPr>
          <p:cNvPr id="50" name="Oval 49"/>
          <p:cNvSpPr/>
          <p:nvPr/>
        </p:nvSpPr>
        <p:spPr>
          <a:xfrm>
            <a:off x="549702" y="3592934"/>
            <a:ext cx="548640" cy="54561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a:solidFill>
                  <a:schemeClr val="bg1"/>
                </a:solidFill>
                <a:latin typeface="Arial" pitchFamily="34" charset="0"/>
                <a:cs typeface="Arial" pitchFamily="34" charset="0"/>
              </a:rPr>
              <a:t>a</a:t>
            </a:r>
          </a:p>
        </p:txBody>
      </p:sp>
      <p:sp>
        <p:nvSpPr>
          <p:cNvPr id="51" name="Oval 50"/>
          <p:cNvSpPr/>
          <p:nvPr/>
        </p:nvSpPr>
        <p:spPr>
          <a:xfrm>
            <a:off x="3398850" y="3778267"/>
            <a:ext cx="548640" cy="545610"/>
          </a:xfrm>
          <a:prstGeom prst="ellipse">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sz="2800" b="1" dirty="0">
                <a:solidFill>
                  <a:schemeClr val="bg1"/>
                </a:solidFill>
                <a:latin typeface="Arial" pitchFamily="34" charset="0"/>
                <a:cs typeface="Arial" pitchFamily="34" charset="0"/>
              </a:rPr>
              <a:t>m</a:t>
            </a:r>
          </a:p>
        </p:txBody>
      </p:sp>
      <p:cxnSp>
        <p:nvCxnSpPr>
          <p:cNvPr id="32" name="Curved Connector 31"/>
          <p:cNvCxnSpPr/>
          <p:nvPr/>
        </p:nvCxnSpPr>
        <p:spPr>
          <a:xfrm flipH="1" flipV="1">
            <a:off x="3718864" y="3821793"/>
            <a:ext cx="228600" cy="228600"/>
          </a:xfrm>
          <a:prstGeom prst="curvedConnector4">
            <a:avLst>
              <a:gd name="adj1" fmla="val -100000"/>
              <a:gd name="adj2" fmla="val 200000"/>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49" idx="4"/>
            <a:endCxn id="51" idx="1"/>
          </p:cNvCxnSpPr>
          <p:nvPr/>
        </p:nvCxnSpPr>
        <p:spPr>
          <a:xfrm>
            <a:off x="1997202" y="2099876"/>
            <a:ext cx="1481994" cy="1758294"/>
          </a:xfrm>
          <a:prstGeom prst="straightConnector1">
            <a:avLst/>
          </a:prstGeom>
          <a:ln w="28575">
            <a:solidFill>
              <a:srgbClr val="008000"/>
            </a:solidFill>
            <a:tailEnd type="arrow"/>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50" idx="0"/>
            <a:endCxn id="49" idx="3"/>
          </p:cNvCxnSpPr>
          <p:nvPr/>
        </p:nvCxnSpPr>
        <p:spPr>
          <a:xfrm flipV="1">
            <a:off x="824022" y="2019973"/>
            <a:ext cx="979206" cy="1572961"/>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35" name="TextBox 34"/>
          <p:cNvSpPr txBox="1"/>
          <p:nvPr/>
        </p:nvSpPr>
        <p:spPr>
          <a:xfrm rot="18135060">
            <a:off x="782111" y="2682915"/>
            <a:ext cx="583814" cy="338554"/>
          </a:xfrm>
          <a:prstGeom prst="rect">
            <a:avLst/>
          </a:prstGeom>
          <a:noFill/>
        </p:spPr>
        <p:txBody>
          <a:bodyPr wrap="none" rtlCol="0">
            <a:spAutoFit/>
          </a:bodyPr>
          <a:lstStyle/>
          <a:p>
            <a:r>
              <a:rPr lang="en-US" sz="1600" dirty="0">
                <a:latin typeface="Arial" pitchFamily="34" charset="0"/>
                <a:cs typeface="Arial" pitchFamily="34" charset="0"/>
              </a:rPr>
              <a:t>7/15</a:t>
            </a:r>
          </a:p>
        </p:txBody>
      </p:sp>
      <p:sp>
        <p:nvSpPr>
          <p:cNvPr id="36" name="TextBox 35"/>
          <p:cNvSpPr txBox="1"/>
          <p:nvPr/>
        </p:nvSpPr>
        <p:spPr>
          <a:xfrm rot="318447">
            <a:off x="1769928" y="3636410"/>
            <a:ext cx="583814" cy="338554"/>
          </a:xfrm>
          <a:prstGeom prst="rect">
            <a:avLst/>
          </a:prstGeom>
          <a:noFill/>
        </p:spPr>
        <p:txBody>
          <a:bodyPr wrap="none" rtlCol="0">
            <a:spAutoFit/>
          </a:bodyPr>
          <a:lstStyle/>
          <a:p>
            <a:r>
              <a:rPr lang="en-US" sz="1600" dirty="0">
                <a:latin typeface="Arial" pitchFamily="34" charset="0"/>
                <a:cs typeface="Arial" pitchFamily="34" charset="0"/>
              </a:rPr>
              <a:t>7/15</a:t>
            </a:r>
          </a:p>
        </p:txBody>
      </p:sp>
      <p:sp>
        <p:nvSpPr>
          <p:cNvPr id="37" name="TextBox 36"/>
          <p:cNvSpPr txBox="1"/>
          <p:nvPr/>
        </p:nvSpPr>
        <p:spPr>
          <a:xfrm rot="419834">
            <a:off x="1727306" y="4094361"/>
            <a:ext cx="633507" cy="369332"/>
          </a:xfrm>
          <a:prstGeom prst="rect">
            <a:avLst/>
          </a:prstGeom>
          <a:noFill/>
        </p:spPr>
        <p:txBody>
          <a:bodyPr wrap="none" rtlCol="0">
            <a:spAutoFit/>
          </a:bodyPr>
          <a:lstStyle/>
          <a:p>
            <a:r>
              <a:rPr lang="en-US" dirty="0">
                <a:latin typeface="Arial" pitchFamily="34" charset="0"/>
                <a:cs typeface="Arial" pitchFamily="34" charset="0"/>
              </a:rPr>
              <a:t>1/15</a:t>
            </a:r>
          </a:p>
        </p:txBody>
      </p:sp>
      <p:sp>
        <p:nvSpPr>
          <p:cNvPr id="38" name="TextBox 37"/>
          <p:cNvSpPr txBox="1"/>
          <p:nvPr/>
        </p:nvSpPr>
        <p:spPr>
          <a:xfrm>
            <a:off x="3753833" y="3275894"/>
            <a:ext cx="697627" cy="338554"/>
          </a:xfrm>
          <a:prstGeom prst="rect">
            <a:avLst/>
          </a:prstGeom>
          <a:noFill/>
        </p:spPr>
        <p:txBody>
          <a:bodyPr wrap="none" rtlCol="0">
            <a:spAutoFit/>
          </a:bodyPr>
          <a:lstStyle/>
          <a:p>
            <a:r>
              <a:rPr lang="en-US" sz="1600" dirty="0">
                <a:latin typeface="Arial" pitchFamily="34" charset="0"/>
                <a:cs typeface="Arial" pitchFamily="34" charset="0"/>
              </a:rPr>
              <a:t>13/15</a:t>
            </a:r>
          </a:p>
        </p:txBody>
      </p:sp>
      <p:sp>
        <p:nvSpPr>
          <p:cNvPr id="39" name="TextBox 38"/>
          <p:cNvSpPr txBox="1"/>
          <p:nvPr/>
        </p:nvSpPr>
        <p:spPr>
          <a:xfrm rot="2896627">
            <a:off x="2776945" y="2631195"/>
            <a:ext cx="583814" cy="338554"/>
          </a:xfrm>
          <a:prstGeom prst="rect">
            <a:avLst/>
          </a:prstGeom>
          <a:noFill/>
        </p:spPr>
        <p:txBody>
          <a:bodyPr wrap="none" rtlCol="0">
            <a:spAutoFit/>
          </a:bodyPr>
          <a:lstStyle/>
          <a:p>
            <a:r>
              <a:rPr lang="en-US" sz="1600" dirty="0">
                <a:latin typeface="Arial" pitchFamily="34" charset="0"/>
                <a:cs typeface="Arial" pitchFamily="34" charset="0"/>
              </a:rPr>
              <a:t>1/15</a:t>
            </a:r>
          </a:p>
        </p:txBody>
      </p:sp>
      <p:sp>
        <p:nvSpPr>
          <p:cNvPr id="40" name="TextBox 39"/>
          <p:cNvSpPr txBox="1"/>
          <p:nvPr/>
        </p:nvSpPr>
        <p:spPr>
          <a:xfrm rot="2760934">
            <a:off x="2308959" y="2877238"/>
            <a:ext cx="583814" cy="338554"/>
          </a:xfrm>
          <a:prstGeom prst="rect">
            <a:avLst/>
          </a:prstGeom>
          <a:noFill/>
        </p:spPr>
        <p:txBody>
          <a:bodyPr wrap="none" rtlCol="0">
            <a:spAutoFit/>
          </a:bodyPr>
          <a:lstStyle/>
          <a:p>
            <a:r>
              <a:rPr lang="en-US" sz="1600" dirty="0">
                <a:latin typeface="Arial" pitchFamily="34" charset="0"/>
                <a:cs typeface="Arial" pitchFamily="34" charset="0"/>
              </a:rPr>
              <a:t>1/15</a:t>
            </a:r>
          </a:p>
        </p:txBody>
      </p:sp>
      <p:sp>
        <p:nvSpPr>
          <p:cNvPr id="41" name="TextBox 40"/>
          <p:cNvSpPr txBox="1"/>
          <p:nvPr/>
        </p:nvSpPr>
        <p:spPr>
          <a:xfrm rot="2424277">
            <a:off x="134652" y="4355068"/>
            <a:ext cx="633507" cy="369332"/>
          </a:xfrm>
          <a:prstGeom prst="rect">
            <a:avLst/>
          </a:prstGeom>
          <a:noFill/>
        </p:spPr>
        <p:txBody>
          <a:bodyPr wrap="none" rtlCol="0">
            <a:spAutoFit/>
          </a:bodyPr>
          <a:lstStyle/>
          <a:p>
            <a:r>
              <a:rPr lang="en-US" dirty="0">
                <a:latin typeface="Arial" pitchFamily="34" charset="0"/>
                <a:cs typeface="Arial" pitchFamily="34" charset="0"/>
              </a:rPr>
              <a:t>1/15</a:t>
            </a:r>
          </a:p>
        </p:txBody>
      </p:sp>
      <p:cxnSp>
        <p:nvCxnSpPr>
          <p:cNvPr id="42" name="Curved Connector 41"/>
          <p:cNvCxnSpPr>
            <a:stCxn id="50" idx="4"/>
            <a:endCxn id="50" idx="2"/>
          </p:cNvCxnSpPr>
          <p:nvPr/>
        </p:nvCxnSpPr>
        <p:spPr>
          <a:xfrm rot="5400000" flipH="1">
            <a:off x="550459" y="3864982"/>
            <a:ext cx="272805" cy="274320"/>
          </a:xfrm>
          <a:prstGeom prst="curvedConnector4">
            <a:avLst>
              <a:gd name="adj1" fmla="val -83796"/>
              <a:gd name="adj2" fmla="val 183333"/>
            </a:avLst>
          </a:prstGeom>
          <a:ln w="28575">
            <a:solidFill>
              <a:srgbClr val="008000"/>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43" name="TextBox 42"/>
          <p:cNvSpPr txBox="1"/>
          <p:nvPr/>
        </p:nvSpPr>
        <p:spPr>
          <a:xfrm>
            <a:off x="2472114" y="1321352"/>
            <a:ext cx="583814" cy="338554"/>
          </a:xfrm>
          <a:prstGeom prst="rect">
            <a:avLst/>
          </a:prstGeom>
          <a:noFill/>
        </p:spPr>
        <p:txBody>
          <a:bodyPr wrap="none" rtlCol="0">
            <a:spAutoFit/>
          </a:bodyPr>
          <a:lstStyle/>
          <a:p>
            <a:r>
              <a:rPr lang="en-US" sz="1600" dirty="0">
                <a:latin typeface="Arial" pitchFamily="34" charset="0"/>
                <a:cs typeface="Arial" pitchFamily="34" charset="0"/>
              </a:rPr>
              <a:t>7/15</a:t>
            </a:r>
          </a:p>
        </p:txBody>
      </p:sp>
      <p:sp>
        <p:nvSpPr>
          <p:cNvPr id="44" name="TextBox 43"/>
          <p:cNvSpPr txBox="1"/>
          <p:nvPr/>
        </p:nvSpPr>
        <p:spPr>
          <a:xfrm rot="18135060">
            <a:off x="1306275" y="2798371"/>
            <a:ext cx="583814" cy="338554"/>
          </a:xfrm>
          <a:prstGeom prst="rect">
            <a:avLst/>
          </a:prstGeom>
          <a:noFill/>
        </p:spPr>
        <p:txBody>
          <a:bodyPr wrap="none" rtlCol="0">
            <a:spAutoFit/>
          </a:bodyPr>
          <a:lstStyle/>
          <a:p>
            <a:r>
              <a:rPr lang="en-US" sz="1600" dirty="0">
                <a:latin typeface="Arial" pitchFamily="34" charset="0"/>
                <a:cs typeface="Arial" pitchFamily="34" charset="0"/>
              </a:rPr>
              <a:t>7/15</a:t>
            </a:r>
          </a:p>
        </p:txBody>
      </p:sp>
      <p:sp>
        <p:nvSpPr>
          <p:cNvPr id="52" name="Rectangle 43"/>
          <p:cNvSpPr>
            <a:spLocks noChangeArrowheads="1"/>
          </p:cNvSpPr>
          <p:nvPr/>
        </p:nvSpPr>
        <p:spPr bwMode="auto">
          <a:xfrm>
            <a:off x="4987502" y="1630660"/>
            <a:ext cx="1371600" cy="1219200"/>
          </a:xfrm>
          <a:prstGeom prst="rect">
            <a:avLst/>
          </a:prstGeom>
          <a:noFill/>
          <a:ln w="9525">
            <a:solidFill>
              <a:schemeClr val="tx1"/>
            </a:solidFill>
            <a:miter lim="800000"/>
            <a:headEnd/>
            <a:tailEnd/>
          </a:ln>
        </p:spPr>
        <p:txBody>
          <a:bodyPr wrap="none" anchor="ctr"/>
          <a:lstStyle/>
          <a:p>
            <a:endParaRPr lang="en-US">
              <a:latin typeface="Corbel" pitchFamily="34" charset="0"/>
            </a:endParaRPr>
          </a:p>
        </p:txBody>
      </p:sp>
      <p:sp>
        <p:nvSpPr>
          <p:cNvPr id="53" name="Text Box 44"/>
          <p:cNvSpPr txBox="1">
            <a:spLocks noChangeArrowheads="1"/>
          </p:cNvSpPr>
          <p:nvPr/>
        </p:nvSpPr>
        <p:spPr bwMode="auto">
          <a:xfrm>
            <a:off x="4584277" y="1595735"/>
            <a:ext cx="1816523" cy="1200329"/>
          </a:xfrm>
          <a:prstGeom prst="rect">
            <a:avLst/>
          </a:prstGeom>
          <a:noFill/>
          <a:ln w="9525">
            <a:noFill/>
            <a:miter lim="800000"/>
            <a:headEnd/>
            <a:tailEnd/>
          </a:ln>
        </p:spPr>
        <p:txBody>
          <a:bodyPr wrap="none">
            <a:spAutoFit/>
          </a:bodyPr>
          <a:lstStyle/>
          <a:p>
            <a:r>
              <a:rPr lang="en-US" sz="2400" dirty="0">
                <a:latin typeface="Times New Roman" pitchFamily="18" charset="0"/>
              </a:rPr>
              <a:t>     1/2 1/2   0</a:t>
            </a:r>
          </a:p>
          <a:p>
            <a:r>
              <a:rPr lang="en-US" sz="2400" dirty="0">
                <a:latin typeface="Times New Roman" pitchFamily="18" charset="0"/>
              </a:rPr>
              <a:t>     1/2   0    0</a:t>
            </a:r>
          </a:p>
          <a:p>
            <a:r>
              <a:rPr lang="en-US" sz="2400" dirty="0">
                <a:latin typeface="Times New Roman" pitchFamily="18" charset="0"/>
              </a:rPr>
              <a:t>      0   1/2   1</a:t>
            </a:r>
          </a:p>
        </p:txBody>
      </p:sp>
      <p:sp>
        <p:nvSpPr>
          <p:cNvPr id="54" name="Rectangle 45"/>
          <p:cNvSpPr>
            <a:spLocks noChangeArrowheads="1"/>
          </p:cNvSpPr>
          <p:nvPr/>
        </p:nvSpPr>
        <p:spPr bwMode="auto">
          <a:xfrm>
            <a:off x="7543800" y="1630660"/>
            <a:ext cx="1447800" cy="1219200"/>
          </a:xfrm>
          <a:prstGeom prst="rect">
            <a:avLst/>
          </a:prstGeom>
          <a:noFill/>
          <a:ln w="9525">
            <a:solidFill>
              <a:schemeClr val="tx1"/>
            </a:solidFill>
            <a:miter lim="800000"/>
            <a:headEnd/>
            <a:tailEnd/>
          </a:ln>
        </p:spPr>
        <p:txBody>
          <a:bodyPr wrap="none" anchor="ctr"/>
          <a:lstStyle/>
          <a:p>
            <a:endParaRPr lang="en-US">
              <a:latin typeface="Corbel" pitchFamily="34" charset="0"/>
            </a:endParaRPr>
          </a:p>
        </p:txBody>
      </p:sp>
      <p:sp>
        <p:nvSpPr>
          <p:cNvPr id="55" name="Text Box 46"/>
          <p:cNvSpPr txBox="1">
            <a:spLocks noChangeArrowheads="1"/>
          </p:cNvSpPr>
          <p:nvPr/>
        </p:nvSpPr>
        <p:spPr bwMode="auto">
          <a:xfrm>
            <a:off x="7251700" y="1595735"/>
            <a:ext cx="1733550" cy="1187450"/>
          </a:xfrm>
          <a:prstGeom prst="rect">
            <a:avLst/>
          </a:prstGeom>
          <a:noFill/>
          <a:ln w="9525">
            <a:noFill/>
            <a:miter lim="800000"/>
            <a:headEnd/>
            <a:tailEnd/>
          </a:ln>
        </p:spPr>
        <p:txBody>
          <a:bodyPr wrap="none">
            <a:spAutoFit/>
          </a:bodyPr>
          <a:lstStyle/>
          <a:p>
            <a:r>
              <a:rPr lang="en-US" sz="2400" dirty="0">
                <a:latin typeface="Times New Roman" pitchFamily="18" charset="0"/>
              </a:rPr>
              <a:t>   1/3 1/3 1/3</a:t>
            </a:r>
          </a:p>
          <a:p>
            <a:r>
              <a:rPr lang="en-US" sz="2400" dirty="0">
                <a:latin typeface="Times New Roman" pitchFamily="18" charset="0"/>
              </a:rPr>
              <a:t>   1/3 1/3 1/3</a:t>
            </a:r>
          </a:p>
          <a:p>
            <a:r>
              <a:rPr lang="en-US" sz="2400" dirty="0">
                <a:latin typeface="Times New Roman" pitchFamily="18" charset="0"/>
              </a:rPr>
              <a:t>   1/3 1/3 1/3</a:t>
            </a:r>
          </a:p>
        </p:txBody>
      </p:sp>
      <p:sp>
        <p:nvSpPr>
          <p:cNvPr id="56" name="Rectangle 47"/>
          <p:cNvSpPr>
            <a:spLocks noChangeArrowheads="1"/>
          </p:cNvSpPr>
          <p:nvPr/>
        </p:nvSpPr>
        <p:spPr bwMode="auto">
          <a:xfrm>
            <a:off x="5791200" y="2971800"/>
            <a:ext cx="2216150" cy="1260475"/>
          </a:xfrm>
          <a:prstGeom prst="rect">
            <a:avLst/>
          </a:prstGeom>
          <a:noFill/>
          <a:ln w="9525">
            <a:solidFill>
              <a:schemeClr val="tx1"/>
            </a:solidFill>
            <a:miter lim="800000"/>
            <a:headEnd/>
            <a:tailEnd/>
          </a:ln>
        </p:spPr>
        <p:txBody>
          <a:bodyPr wrap="none" anchor="ctr"/>
          <a:lstStyle/>
          <a:p>
            <a:endParaRPr lang="en-US">
              <a:latin typeface="Corbel" pitchFamily="34" charset="0"/>
            </a:endParaRPr>
          </a:p>
        </p:txBody>
      </p:sp>
      <p:sp>
        <p:nvSpPr>
          <p:cNvPr id="57" name="Text Box 48"/>
          <p:cNvSpPr txBox="1">
            <a:spLocks noChangeArrowheads="1"/>
          </p:cNvSpPr>
          <p:nvPr/>
        </p:nvSpPr>
        <p:spPr bwMode="auto">
          <a:xfrm>
            <a:off x="5387975" y="2971800"/>
            <a:ext cx="2755883" cy="1200329"/>
          </a:xfrm>
          <a:prstGeom prst="rect">
            <a:avLst/>
          </a:prstGeom>
          <a:noFill/>
          <a:ln w="9525">
            <a:noFill/>
            <a:miter lim="800000"/>
            <a:headEnd/>
            <a:tailEnd/>
          </a:ln>
        </p:spPr>
        <p:txBody>
          <a:bodyPr wrap="none">
            <a:spAutoFit/>
          </a:bodyPr>
          <a:lstStyle/>
          <a:p>
            <a:r>
              <a:rPr lang="en-US" sz="2400" dirty="0">
                <a:latin typeface="Times New Roman" pitchFamily="18" charset="0"/>
              </a:rPr>
              <a:t>y   7/15  7/15   1/15</a:t>
            </a:r>
          </a:p>
          <a:p>
            <a:r>
              <a:rPr lang="en-US" sz="2400" dirty="0">
                <a:latin typeface="Times New Roman" pitchFamily="18" charset="0"/>
              </a:rPr>
              <a:t>a   7/15  1/15   1/15</a:t>
            </a:r>
          </a:p>
          <a:p>
            <a:r>
              <a:rPr lang="en-US" sz="2400" dirty="0">
                <a:latin typeface="Times New Roman" pitchFamily="18" charset="0"/>
              </a:rPr>
              <a:t>m  1/15  7/15  13/15</a:t>
            </a:r>
          </a:p>
        </p:txBody>
      </p:sp>
      <p:sp>
        <p:nvSpPr>
          <p:cNvPr id="58" name="Text Box 49"/>
          <p:cNvSpPr txBox="1">
            <a:spLocks noChangeArrowheads="1"/>
          </p:cNvSpPr>
          <p:nvPr/>
        </p:nvSpPr>
        <p:spPr bwMode="auto">
          <a:xfrm>
            <a:off x="4431877" y="1935460"/>
            <a:ext cx="608013" cy="457200"/>
          </a:xfrm>
          <a:prstGeom prst="rect">
            <a:avLst/>
          </a:prstGeom>
          <a:noFill/>
          <a:ln w="9525">
            <a:noFill/>
            <a:miter lim="800000"/>
            <a:headEnd/>
            <a:tailEnd/>
          </a:ln>
        </p:spPr>
        <p:txBody>
          <a:bodyPr wrap="none">
            <a:spAutoFit/>
          </a:bodyPr>
          <a:lstStyle/>
          <a:p>
            <a:r>
              <a:rPr lang="en-US" sz="2400" dirty="0">
                <a:latin typeface="Corbel" pitchFamily="34" charset="0"/>
              </a:rPr>
              <a:t>0.8</a:t>
            </a:r>
          </a:p>
        </p:txBody>
      </p:sp>
      <p:sp>
        <p:nvSpPr>
          <p:cNvPr id="59" name="Text Box 50"/>
          <p:cNvSpPr txBox="1">
            <a:spLocks noChangeArrowheads="1"/>
          </p:cNvSpPr>
          <p:nvPr/>
        </p:nvSpPr>
        <p:spPr bwMode="auto">
          <a:xfrm>
            <a:off x="6689725" y="1898948"/>
            <a:ext cx="869950" cy="457200"/>
          </a:xfrm>
          <a:prstGeom prst="rect">
            <a:avLst/>
          </a:prstGeom>
          <a:noFill/>
          <a:ln w="9525">
            <a:noFill/>
            <a:miter lim="800000"/>
            <a:headEnd/>
            <a:tailEnd/>
          </a:ln>
        </p:spPr>
        <p:txBody>
          <a:bodyPr wrap="none">
            <a:spAutoFit/>
          </a:bodyPr>
          <a:lstStyle/>
          <a:p>
            <a:r>
              <a:rPr lang="en-US" sz="2400" dirty="0">
                <a:latin typeface="Corbel" pitchFamily="34" charset="0"/>
              </a:rPr>
              <a:t>+ 0.2</a:t>
            </a:r>
          </a:p>
        </p:txBody>
      </p:sp>
      <p:sp>
        <p:nvSpPr>
          <p:cNvPr id="60" name="TextBox 59"/>
          <p:cNvSpPr txBox="1"/>
          <p:nvPr/>
        </p:nvSpPr>
        <p:spPr>
          <a:xfrm>
            <a:off x="5449707" y="1101308"/>
            <a:ext cx="441146" cy="461665"/>
          </a:xfrm>
          <a:prstGeom prst="rect">
            <a:avLst/>
          </a:prstGeom>
          <a:noFill/>
        </p:spPr>
        <p:txBody>
          <a:bodyPr wrap="none" rtlCol="0">
            <a:spAutoFit/>
          </a:bodyPr>
          <a:lstStyle/>
          <a:p>
            <a:r>
              <a:rPr lang="en-US" sz="2400" b="1" dirty="0">
                <a:solidFill>
                  <a:srgbClr val="008000"/>
                </a:solidFill>
                <a:latin typeface="Arial" pitchFamily="34" charset="0"/>
                <a:cs typeface="Arial" pitchFamily="34" charset="0"/>
              </a:rPr>
              <a:t>M</a:t>
            </a:r>
          </a:p>
        </p:txBody>
      </p:sp>
      <p:sp>
        <p:nvSpPr>
          <p:cNvPr id="61" name="TextBox 60"/>
          <p:cNvSpPr txBox="1"/>
          <p:nvPr/>
        </p:nvSpPr>
        <p:spPr>
          <a:xfrm>
            <a:off x="7239000" y="1050943"/>
            <a:ext cx="1739579" cy="461665"/>
          </a:xfrm>
          <a:prstGeom prst="rect">
            <a:avLst/>
          </a:prstGeom>
          <a:noFill/>
        </p:spPr>
        <p:txBody>
          <a:bodyPr wrap="none" rtlCol="0">
            <a:spAutoFit/>
          </a:bodyPr>
          <a:lstStyle/>
          <a:p>
            <a:pPr lvl="1"/>
            <a:r>
              <a:rPr lang="en-US" sz="2400" b="1" dirty="0">
                <a:solidFill>
                  <a:srgbClr val="008000"/>
                </a:solidFill>
                <a:latin typeface="Arial" pitchFamily="34" charset="0"/>
                <a:cs typeface="Arial" pitchFamily="34" charset="0"/>
              </a:rPr>
              <a:t>[1/N]</a:t>
            </a:r>
            <a:r>
              <a:rPr lang="en-US" sz="2400" b="1" baseline="-25000" dirty="0" err="1">
                <a:solidFill>
                  <a:srgbClr val="008000"/>
                </a:solidFill>
                <a:latin typeface="Arial" pitchFamily="34" charset="0"/>
                <a:cs typeface="Arial" pitchFamily="34" charset="0"/>
              </a:rPr>
              <a:t>NxN</a:t>
            </a:r>
            <a:endParaRPr lang="en-US" sz="2400" b="1" baseline="-25000" dirty="0">
              <a:solidFill>
                <a:srgbClr val="008000"/>
              </a:solidFill>
              <a:latin typeface="Arial" pitchFamily="34" charset="0"/>
              <a:cs typeface="Arial" pitchFamily="34" charset="0"/>
            </a:endParaRPr>
          </a:p>
        </p:txBody>
      </p:sp>
      <p:sp>
        <p:nvSpPr>
          <p:cNvPr id="62" name="TextBox 61"/>
          <p:cNvSpPr txBox="1"/>
          <p:nvPr/>
        </p:nvSpPr>
        <p:spPr>
          <a:xfrm>
            <a:off x="6836316" y="4308475"/>
            <a:ext cx="407484" cy="461665"/>
          </a:xfrm>
          <a:prstGeom prst="rect">
            <a:avLst/>
          </a:prstGeom>
          <a:noFill/>
        </p:spPr>
        <p:txBody>
          <a:bodyPr wrap="none" rtlCol="0">
            <a:spAutoFit/>
          </a:bodyPr>
          <a:lstStyle/>
          <a:p>
            <a:r>
              <a:rPr lang="en-US" sz="2400" b="1" dirty="0">
                <a:solidFill>
                  <a:srgbClr val="008000"/>
                </a:solidFill>
                <a:latin typeface="Arial" pitchFamily="34" charset="0"/>
                <a:cs typeface="Arial" pitchFamily="34" charset="0"/>
              </a:rPr>
              <a:t>A</a:t>
            </a:r>
          </a:p>
        </p:txBody>
      </p:sp>
    </p:spTree>
    <p:extLst>
      <p:ext uri="{BB962C8B-B14F-4D97-AF65-F5344CB8AC3E}">
        <p14:creationId xmlns:p14="http://schemas.microsoft.com/office/powerpoint/2010/main" val="326000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dissolve">
                                      <p:cBhvr>
                                        <p:cTn id="7" dur="500"/>
                                        <p:tgtEl>
                                          <p:spTgt spid="5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dissolv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500"/>
                                        <p:tgtEl>
                                          <p:spTgt spid="5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500"/>
                                        <p:tgtEl>
                                          <p:spTgt spid="5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dissolve">
                                      <p:cBhvr>
                                        <p:cTn id="31" dur="500"/>
                                        <p:tgtEl>
                                          <p:spTgt spid="5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dissolve">
                                      <p:cBhvr>
                                        <p:cTn id="34" dur="500"/>
                                        <p:tgtEl>
                                          <p:spTgt spid="5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dissolve">
                                      <p:cBhvr>
                                        <p:cTn id="39" dur="500"/>
                                        <p:tgtEl>
                                          <p:spTgt spid="5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dissolve">
                                      <p:cBhvr>
                                        <p:cTn id="42" dur="500"/>
                                        <p:tgtEl>
                                          <p:spTgt spid="57"/>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9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79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92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9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19" grpId="0" autoUpdateAnimBg="0"/>
      <p:bldP spid="37920" grpId="0" autoUpdateAnimBg="0"/>
      <p:bldP spid="37921" grpId="0" autoUpdateAnimBg="0"/>
      <p:bldP spid="37922" grpId="0" autoUpdateAnimBg="0"/>
      <p:bldP spid="37923" grpId="0" autoUpdateAnimBg="0"/>
      <p:bldP spid="35" grpId="0"/>
      <p:bldP spid="36" grpId="0"/>
      <p:bldP spid="37" grpId="0"/>
      <p:bldP spid="38" grpId="0"/>
      <p:bldP spid="39" grpId="0"/>
      <p:bldP spid="40" grpId="0"/>
      <p:bldP spid="41" grpId="0"/>
      <p:bldP spid="43" grpId="0"/>
      <p:bldP spid="44" grpId="0"/>
      <p:bldP spid="52" grpId="0" animBg="1"/>
      <p:bldP spid="53" grpId="0"/>
      <p:bldP spid="54" grpId="0" animBg="1"/>
      <p:bldP spid="55" grpId="0"/>
      <p:bldP spid="56" grpId="0" animBg="1"/>
      <p:bldP spid="57" grpId="0"/>
      <p:bldP spid="58" grpId="0"/>
      <p:bldP spid="59" grpId="0"/>
      <p:bldP spid="6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10" name="Rectangle 9"/>
          <p:cNvSpPr/>
          <p:nvPr/>
        </p:nvSpPr>
        <p:spPr>
          <a:xfrm>
            <a:off x="533400" y="2407227"/>
            <a:ext cx="5943600" cy="4069773"/>
          </a:xfrm>
          <a:prstGeom prst="rect">
            <a:avLst/>
          </a:prstGeom>
          <a:solidFill>
            <a:schemeClr val="accent1">
              <a:lumMod val="20000"/>
              <a:lumOff val="80000"/>
            </a:schemeClr>
          </a:solidFill>
          <a:ln w="38100">
            <a:solidFill>
              <a:srgbClr val="FFC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9" name="Straight Connector 8"/>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457200" y="76200"/>
            <a:ext cx="8686800" cy="987552"/>
          </a:xfrm>
        </p:spPr>
        <p:txBody>
          <a:bodyPr>
            <a:normAutofit fontScale="90000"/>
          </a:bodyPr>
          <a:lstStyle/>
          <a:p>
            <a:r>
              <a:rPr lang="en-US" dirty="0"/>
              <a:t>PageRank: The Complete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95400"/>
                <a:ext cx="8610600" cy="5486400"/>
              </a:xfrm>
            </p:spPr>
            <p:txBody>
              <a:bodyPr>
                <a:normAutofit fontScale="85000" lnSpcReduction="20000"/>
              </a:bodyPr>
              <a:lstStyle/>
              <a:p>
                <a:r>
                  <a:rPr lang="en-US" b="1" u="sng" dirty="0">
                    <a:solidFill>
                      <a:srgbClr val="0000FF"/>
                    </a:solidFill>
                  </a:rPr>
                  <a:t>Input:</a:t>
                </a:r>
                <a:r>
                  <a:rPr lang="en-US" b="1" dirty="0">
                    <a:solidFill>
                      <a:srgbClr val="0000FF"/>
                    </a:solidFill>
                  </a:rPr>
                  <a:t> Graph </a:t>
                </a:r>
                <a14:m>
                  <m:oMath xmlns:m="http://schemas.openxmlformats.org/officeDocument/2006/math">
                    <m:r>
                      <a:rPr lang="en-US" b="1" i="1" dirty="0" smtClean="0">
                        <a:solidFill>
                          <a:srgbClr val="0000FF"/>
                        </a:solidFill>
                        <a:latin typeface="Cambria Math"/>
                      </a:rPr>
                      <m:t>𝑮</m:t>
                    </m:r>
                  </m:oMath>
                </a14:m>
                <a:r>
                  <a:rPr lang="en-US" b="1" dirty="0">
                    <a:solidFill>
                      <a:srgbClr val="0000FF"/>
                    </a:solidFill>
                  </a:rPr>
                  <a:t> and parameter </a:t>
                </a:r>
                <a14:m>
                  <m:oMath xmlns:m="http://schemas.openxmlformats.org/officeDocument/2006/math">
                    <m:r>
                      <a:rPr lang="en-US" b="1" i="1" dirty="0" smtClean="0">
                        <a:solidFill>
                          <a:srgbClr val="0000FF"/>
                        </a:solidFill>
                        <a:latin typeface="Cambria Math"/>
                      </a:rPr>
                      <m:t>𝜷</m:t>
                    </m:r>
                  </m:oMath>
                </a14:m>
                <a:endParaRPr lang="en-US" b="1" dirty="0">
                  <a:solidFill>
                    <a:srgbClr val="0000FF"/>
                  </a:solidFill>
                </a:endParaRPr>
              </a:p>
              <a:p>
                <a:pPr lvl="1"/>
                <a:r>
                  <a:rPr lang="en-US" dirty="0"/>
                  <a:t>Directed graph </a:t>
                </a:r>
                <a14:m>
                  <m:oMath xmlns:m="http://schemas.openxmlformats.org/officeDocument/2006/math">
                    <m:r>
                      <a:rPr lang="en-US" b="1" i="1" dirty="0">
                        <a:latin typeface="Cambria Math"/>
                      </a:rPr>
                      <m:t>𝑮</m:t>
                    </m:r>
                  </m:oMath>
                </a14:m>
                <a:r>
                  <a:rPr lang="en-US" dirty="0"/>
                  <a:t> with </a:t>
                </a:r>
                <a:r>
                  <a:rPr lang="en-US" b="1" dirty="0"/>
                  <a:t>spider traps </a:t>
                </a:r>
                <a:r>
                  <a:rPr lang="en-US" dirty="0"/>
                  <a:t>and</a:t>
                </a:r>
                <a:r>
                  <a:rPr lang="en-US" b="1" dirty="0"/>
                  <a:t> dead ends</a:t>
                </a:r>
              </a:p>
              <a:p>
                <a:pPr lvl="1"/>
                <a:r>
                  <a:rPr lang="en-US" dirty="0"/>
                  <a:t>Parameter </a:t>
                </a:r>
                <a14:m>
                  <m:oMath xmlns:m="http://schemas.openxmlformats.org/officeDocument/2006/math">
                    <m:r>
                      <a:rPr lang="en-US" i="1" dirty="0">
                        <a:latin typeface="Cambria Math"/>
                      </a:rPr>
                      <m:t>𝛽</m:t>
                    </m:r>
                  </m:oMath>
                </a14:m>
                <a:endParaRPr lang="en-US" b="1" dirty="0">
                  <a:solidFill>
                    <a:srgbClr val="0000FF"/>
                  </a:solidFill>
                </a:endParaRPr>
              </a:p>
              <a:p>
                <a:r>
                  <a:rPr lang="en-US" b="1" u="sng" dirty="0">
                    <a:solidFill>
                      <a:srgbClr val="D60093"/>
                    </a:solidFill>
                  </a:rPr>
                  <a:t>Output:</a:t>
                </a:r>
                <a:r>
                  <a:rPr lang="en-US" b="1" dirty="0">
                    <a:solidFill>
                      <a:srgbClr val="D60093"/>
                    </a:solidFill>
                  </a:rPr>
                  <a:t> PageRank vector </a:t>
                </a:r>
                <a14:m>
                  <m:oMath xmlns:m="http://schemas.openxmlformats.org/officeDocument/2006/math">
                    <m:r>
                      <a:rPr lang="en-US" b="1" i="1" dirty="0" smtClean="0">
                        <a:solidFill>
                          <a:srgbClr val="D60093"/>
                        </a:solidFill>
                        <a:latin typeface="Cambria Math"/>
                      </a:rPr>
                      <m:t>𝒓</m:t>
                    </m:r>
                  </m:oMath>
                </a14:m>
                <a:endParaRPr lang="en-US" b="1" dirty="0">
                  <a:solidFill>
                    <a:srgbClr val="D60093"/>
                  </a:solidFill>
                </a:endParaRPr>
              </a:p>
              <a:p>
                <a:pPr lvl="1"/>
                <a:r>
                  <a:rPr lang="en-US" b="1" dirty="0"/>
                  <a:t>Set:</a:t>
                </a:r>
                <a:r>
                  <a:rPr lang="en-US" dirty="0"/>
                  <a:t> </a:t>
                </a:r>
                <a14:m>
                  <m:oMath xmlns:m="http://schemas.openxmlformats.org/officeDocument/2006/math">
                    <m:sSubSup>
                      <m:sSubSupPr>
                        <m:ctrlPr>
                          <a:rPr lang="en-US" b="0" i="1" dirty="0" smtClean="0">
                            <a:latin typeface="Cambria Math" panose="02040503050406030204" pitchFamily="18" charset="0"/>
                          </a:rPr>
                        </m:ctrlPr>
                      </m:sSubSupPr>
                      <m:e>
                        <m:r>
                          <a:rPr lang="en-US" i="1" dirty="0" smtClean="0">
                            <a:latin typeface="Cambria Math"/>
                          </a:rPr>
                          <m:t>𝑟</m:t>
                        </m:r>
                      </m:e>
                      <m:sub>
                        <m:r>
                          <a:rPr lang="en-US" b="0" i="1" dirty="0" smtClean="0">
                            <a:latin typeface="Cambria Math"/>
                          </a:rPr>
                          <m:t>𝑗</m:t>
                        </m:r>
                      </m:sub>
                      <m:sup>
                        <m:d>
                          <m:dPr>
                            <m:ctrlPr>
                              <a:rPr lang="en-US" b="0" i="1" dirty="0" smtClean="0">
                                <a:latin typeface="Cambria Math" panose="02040503050406030204" pitchFamily="18" charset="0"/>
                              </a:rPr>
                            </m:ctrlPr>
                          </m:dPr>
                          <m:e>
                            <m:r>
                              <a:rPr lang="en-US" b="0" i="1" dirty="0" smtClean="0">
                                <a:latin typeface="Cambria Math"/>
                              </a:rPr>
                              <m:t>0</m:t>
                            </m:r>
                          </m:e>
                        </m:d>
                      </m:sup>
                    </m:sSubSup>
                    <m:r>
                      <a:rPr lang="en-US" i="1" dirty="0" smtClean="0">
                        <a:latin typeface="Cambria Math"/>
                      </a:rPr>
                      <m:t> =</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𝑁</m:t>
                        </m:r>
                      </m:den>
                    </m:f>
                    <m:r>
                      <a:rPr lang="en-US" b="0" i="1" dirty="0" smtClean="0">
                        <a:latin typeface="Cambria Math"/>
                      </a:rPr>
                      <m:t>,   </m:t>
                    </m:r>
                    <m:r>
                      <a:rPr lang="en-US" b="0" i="1" dirty="0" smtClean="0">
                        <a:latin typeface="Cambria Math"/>
                      </a:rPr>
                      <m:t>𝑡</m:t>
                    </m:r>
                    <m:r>
                      <a:rPr lang="en-US" b="0" i="1" dirty="0" smtClean="0">
                        <a:latin typeface="Cambria Math"/>
                      </a:rPr>
                      <m:t>=1</m:t>
                    </m:r>
                  </m:oMath>
                </a14:m>
                <a:endParaRPr lang="en-US" dirty="0"/>
              </a:p>
              <a:p>
                <a:pPr lvl="1"/>
                <a:r>
                  <a:rPr lang="en-US" b="1" dirty="0">
                    <a:solidFill>
                      <a:srgbClr val="008000"/>
                    </a:solidFill>
                  </a:rPr>
                  <a:t>do:</a:t>
                </a:r>
                <a:endParaRPr lang="en-US" dirty="0"/>
              </a:p>
              <a:p>
                <a:pPr lvl="2"/>
                <a14:m>
                  <m:oMath xmlns:m="http://schemas.openxmlformats.org/officeDocument/2006/math">
                    <m:r>
                      <a:rPr lang="en-US" b="0" i="1" dirty="0" smtClean="0">
                        <a:latin typeface="Cambria Math"/>
                        <a:ea typeface="Cambria Math"/>
                        <a:cs typeface="Times New Roman" pitchFamily="18" charset="0"/>
                      </a:rPr>
                      <m:t>∀</m:t>
                    </m:r>
                    <m:r>
                      <a:rPr lang="en-US" b="0" i="1" dirty="0" smtClean="0">
                        <a:latin typeface="Cambria Math"/>
                        <a:ea typeface="Cambria Math"/>
                        <a:cs typeface="Times New Roman" pitchFamily="18" charset="0"/>
                      </a:rPr>
                      <m:t>𝑗</m:t>
                    </m:r>
                    <m:r>
                      <a:rPr lang="en-US" b="0" i="1" dirty="0" smtClean="0">
                        <a:latin typeface="Cambria Math"/>
                        <a:ea typeface="Cambria Math"/>
                        <a:cs typeface="Times New Roman" pitchFamily="18" charset="0"/>
                      </a:rPr>
                      <m:t>: </m:t>
                    </m:r>
                    <m:sSubSup>
                      <m:sSubSupPr>
                        <m:ctrlPr>
                          <a:rPr lang="en-US" b="1" i="1" dirty="0" smtClean="0">
                            <a:latin typeface="Cambria Math" panose="02040503050406030204" pitchFamily="18" charset="0"/>
                            <a:cs typeface="Times New Roman" pitchFamily="18" charset="0"/>
                          </a:rPr>
                        </m:ctrlPr>
                      </m:sSubSupPr>
                      <m:e>
                        <m:r>
                          <a:rPr lang="en-US" b="1" i="1" dirty="0">
                            <a:latin typeface="Cambria Math"/>
                            <a:cs typeface="Times New Roman" pitchFamily="18" charset="0"/>
                          </a:rPr>
                          <m:t>𝒓</m:t>
                        </m:r>
                        <m:r>
                          <a:rPr lang="en-US" b="1" i="1" dirty="0" smtClean="0">
                            <a:latin typeface="Cambria Math"/>
                            <a:cs typeface="Times New Roman" pitchFamily="18" charset="0"/>
                          </a:rPr>
                          <m:t>′</m:t>
                        </m:r>
                      </m:e>
                      <m:sub>
                        <m:r>
                          <a:rPr lang="en-US" b="1" i="1" dirty="0">
                            <a:latin typeface="Cambria Math"/>
                            <a:cs typeface="Times New Roman" pitchFamily="18" charset="0"/>
                          </a:rPr>
                          <m:t>𝒋</m:t>
                        </m:r>
                      </m:sub>
                      <m:sup>
                        <m:r>
                          <a:rPr lang="en-US" b="1" i="1" dirty="0" smtClean="0">
                            <a:latin typeface="Cambria Math"/>
                            <a:cs typeface="Times New Roman" pitchFamily="18" charset="0"/>
                          </a:rPr>
                          <m:t>(</m:t>
                        </m:r>
                        <m:r>
                          <a:rPr lang="en-US" b="1" i="1" dirty="0" smtClean="0">
                            <a:latin typeface="Cambria Math"/>
                            <a:cs typeface="Times New Roman" pitchFamily="18" charset="0"/>
                          </a:rPr>
                          <m:t>𝒕</m:t>
                        </m:r>
                        <m:r>
                          <a:rPr lang="en-US" b="1" i="1" dirty="0" smtClean="0">
                            <a:latin typeface="Cambria Math"/>
                            <a:cs typeface="Times New Roman" pitchFamily="18" charset="0"/>
                          </a:rPr>
                          <m:t>)</m:t>
                        </m:r>
                      </m:sup>
                    </m:sSubSup>
                    <m:r>
                      <a:rPr lang="en-US" b="1" i="1" dirty="0">
                        <a:latin typeface="Cambria Math"/>
                        <a:cs typeface="Times New Roman" pitchFamily="18" charset="0"/>
                      </a:rPr>
                      <m:t>=</m:t>
                    </m:r>
                    <m:nary>
                      <m:naryPr>
                        <m:chr m:val="∑"/>
                        <m:supHide m:val="on"/>
                        <m:ctrlPr>
                          <a:rPr lang="en-US" b="1" i="1" dirty="0">
                            <a:latin typeface="Cambria Math" panose="02040503050406030204" pitchFamily="18" charset="0"/>
                            <a:cs typeface="Times New Roman" pitchFamily="18" charset="0"/>
                          </a:rPr>
                        </m:ctrlPr>
                      </m:naryPr>
                      <m:sub>
                        <m:r>
                          <m:rPr>
                            <m:brk m:alnAt="7"/>
                          </m:rPr>
                          <a:rPr lang="en-US" b="1" i="1" dirty="0">
                            <a:latin typeface="Cambria Math"/>
                            <a:cs typeface="Times New Roman" pitchFamily="18" charset="0"/>
                          </a:rPr>
                          <m:t>𝒊</m:t>
                        </m:r>
                        <m:r>
                          <a:rPr lang="en-US" b="1" i="1" dirty="0">
                            <a:latin typeface="Cambria Math"/>
                            <a:cs typeface="Times New Roman" pitchFamily="18" charset="0"/>
                          </a:rPr>
                          <m:t>→</m:t>
                        </m:r>
                        <m:r>
                          <a:rPr lang="en-US" b="1" i="1" dirty="0">
                            <a:latin typeface="Cambria Math"/>
                            <a:cs typeface="Times New Roman" pitchFamily="18" charset="0"/>
                          </a:rPr>
                          <m:t>𝒋</m:t>
                        </m:r>
                      </m:sub>
                      <m:sup/>
                      <m:e>
                        <m:r>
                          <a:rPr lang="en-US" b="1" i="1" dirty="0">
                            <a:latin typeface="Cambria Math"/>
                            <a:cs typeface="Times New Roman" pitchFamily="18" charset="0"/>
                          </a:rPr>
                          <m:t>𝜷</m:t>
                        </m:r>
                        <m:r>
                          <a:rPr lang="en-US" b="1" i="1" dirty="0">
                            <a:latin typeface="Cambria Math"/>
                            <a:cs typeface="Times New Roman" pitchFamily="18" charset="0"/>
                          </a:rPr>
                          <m:t> </m:t>
                        </m:r>
                        <m:f>
                          <m:fPr>
                            <m:ctrlPr>
                              <a:rPr lang="en-US" b="1" i="1" dirty="0">
                                <a:latin typeface="Cambria Math" panose="02040503050406030204" pitchFamily="18" charset="0"/>
                                <a:cs typeface="Times New Roman" pitchFamily="18" charset="0"/>
                              </a:rPr>
                            </m:ctrlPr>
                          </m:fPr>
                          <m:num>
                            <m:sSubSup>
                              <m:sSubSupPr>
                                <m:ctrlPr>
                                  <a:rPr lang="en-US" b="1" i="1" dirty="0" smtClean="0">
                                    <a:latin typeface="Cambria Math" panose="02040503050406030204" pitchFamily="18" charset="0"/>
                                    <a:cs typeface="Times New Roman" pitchFamily="18" charset="0"/>
                                  </a:rPr>
                                </m:ctrlPr>
                              </m:sSubSupPr>
                              <m:e>
                                <m:r>
                                  <a:rPr lang="en-US" b="1" i="1" dirty="0">
                                    <a:latin typeface="Cambria Math"/>
                                    <a:cs typeface="Times New Roman" pitchFamily="18" charset="0"/>
                                  </a:rPr>
                                  <m:t>𝒓</m:t>
                                </m:r>
                              </m:e>
                              <m:sub>
                                <m:r>
                                  <a:rPr lang="en-US" b="1" i="1" dirty="0">
                                    <a:latin typeface="Cambria Math"/>
                                    <a:cs typeface="Times New Roman" pitchFamily="18" charset="0"/>
                                  </a:rPr>
                                  <m:t>𝒊</m:t>
                                </m:r>
                              </m:sub>
                              <m:sup>
                                <m:r>
                                  <a:rPr lang="en-US" b="1" i="1" dirty="0" smtClean="0">
                                    <a:latin typeface="Cambria Math"/>
                                    <a:cs typeface="Times New Roman" pitchFamily="18" charset="0"/>
                                  </a:rPr>
                                  <m:t>(</m:t>
                                </m:r>
                                <m:r>
                                  <a:rPr lang="en-US" b="1" i="1" dirty="0" smtClean="0">
                                    <a:latin typeface="Cambria Math"/>
                                    <a:cs typeface="Times New Roman" pitchFamily="18" charset="0"/>
                                  </a:rPr>
                                  <m:t>𝒕</m:t>
                                </m:r>
                                <m:r>
                                  <a:rPr lang="en-US" b="1" i="1" dirty="0" smtClean="0">
                                    <a:latin typeface="Cambria Math"/>
                                    <a:cs typeface="Times New Roman" pitchFamily="18" charset="0"/>
                                  </a:rPr>
                                  <m:t>−</m:t>
                                </m:r>
                                <m:r>
                                  <a:rPr lang="en-US" b="1" i="1" dirty="0" smtClean="0">
                                    <a:latin typeface="Cambria Math"/>
                                    <a:cs typeface="Times New Roman" pitchFamily="18" charset="0"/>
                                  </a:rPr>
                                  <m:t>𝟏</m:t>
                                </m:r>
                                <m:r>
                                  <a:rPr lang="en-US" b="1" i="1" dirty="0" smtClean="0">
                                    <a:latin typeface="Cambria Math"/>
                                    <a:cs typeface="Times New Roman" pitchFamily="18" charset="0"/>
                                  </a:rPr>
                                  <m:t>)</m:t>
                                </m:r>
                              </m:sup>
                            </m:sSubSup>
                          </m:num>
                          <m:den>
                            <m:sSub>
                              <m:sSubPr>
                                <m:ctrlPr>
                                  <a:rPr lang="en-US" b="1" i="1" dirty="0">
                                    <a:latin typeface="Cambria Math" panose="02040503050406030204" pitchFamily="18" charset="0"/>
                                    <a:cs typeface="Times New Roman" pitchFamily="18" charset="0"/>
                                  </a:rPr>
                                </m:ctrlPr>
                              </m:sSubPr>
                              <m:e>
                                <m:r>
                                  <a:rPr lang="en-US" b="1" i="1" dirty="0">
                                    <a:latin typeface="Cambria Math"/>
                                    <a:cs typeface="Times New Roman" pitchFamily="18" charset="0"/>
                                  </a:rPr>
                                  <m:t>𝒅</m:t>
                                </m:r>
                              </m:e>
                              <m:sub>
                                <m:r>
                                  <a:rPr lang="en-US" b="1" i="1" dirty="0">
                                    <a:latin typeface="Cambria Math"/>
                                    <a:cs typeface="Times New Roman" pitchFamily="18" charset="0"/>
                                  </a:rPr>
                                  <m:t>𝒊</m:t>
                                </m:r>
                              </m:sub>
                            </m:sSub>
                          </m:den>
                        </m:f>
                      </m:e>
                    </m:nary>
                  </m:oMath>
                </a14:m>
                <a:r>
                  <a:rPr lang="en-US" dirty="0"/>
                  <a:t> </a:t>
                </a:r>
              </a:p>
              <a:p>
                <a:pPr marL="768096" lvl="2" indent="0">
                  <a:buNone/>
                </a:pPr>
                <a:r>
                  <a:rPr lang="en-US" dirty="0"/>
                  <a:t>           </a:t>
                </a:r>
                <a14:m>
                  <m:oMath xmlns:m="http://schemas.openxmlformats.org/officeDocument/2006/math">
                    <m:sSubSup>
                      <m:sSubSupPr>
                        <m:ctrlPr>
                          <a:rPr lang="en-US" b="1" i="1" dirty="0">
                            <a:latin typeface="Cambria Math" panose="02040503050406030204" pitchFamily="18" charset="0"/>
                            <a:cs typeface="Times New Roman" pitchFamily="18" charset="0"/>
                          </a:rPr>
                        </m:ctrlPr>
                      </m:sSubSupPr>
                      <m:e>
                        <m:r>
                          <a:rPr lang="en-US" b="1" i="1" dirty="0">
                            <a:latin typeface="Cambria Math"/>
                            <a:cs typeface="Times New Roman" pitchFamily="18" charset="0"/>
                          </a:rPr>
                          <m:t>𝒓</m:t>
                        </m:r>
                        <m:r>
                          <a:rPr lang="en-US" b="1" i="1" dirty="0" smtClean="0">
                            <a:latin typeface="Cambria Math"/>
                            <a:cs typeface="Times New Roman" pitchFamily="18" charset="0"/>
                          </a:rPr>
                          <m:t>′</m:t>
                        </m:r>
                      </m:e>
                      <m:sub>
                        <m:r>
                          <a:rPr lang="en-US" b="1" i="1" dirty="0">
                            <a:latin typeface="Cambria Math"/>
                            <a:cs typeface="Times New Roman" pitchFamily="18" charset="0"/>
                          </a:rPr>
                          <m:t>𝒋</m:t>
                        </m:r>
                      </m:sub>
                      <m:sup>
                        <m:r>
                          <a:rPr lang="en-US" b="1" i="1" dirty="0">
                            <a:latin typeface="Cambria Math"/>
                            <a:cs typeface="Times New Roman" pitchFamily="18" charset="0"/>
                          </a:rPr>
                          <m:t>(</m:t>
                        </m:r>
                        <m:r>
                          <a:rPr lang="en-US" b="1" i="1" dirty="0">
                            <a:latin typeface="Cambria Math"/>
                            <a:cs typeface="Times New Roman" pitchFamily="18" charset="0"/>
                          </a:rPr>
                          <m:t>𝒕</m:t>
                        </m:r>
                        <m:r>
                          <a:rPr lang="en-US" b="1" i="1" dirty="0">
                            <a:latin typeface="Cambria Math"/>
                            <a:cs typeface="Times New Roman" pitchFamily="18" charset="0"/>
                          </a:rPr>
                          <m:t>)</m:t>
                        </m:r>
                      </m:sup>
                    </m:sSubSup>
                    <m:r>
                      <a:rPr lang="en-US" b="1" i="1" dirty="0" smtClean="0">
                        <a:latin typeface="Cambria Math"/>
                      </a:rPr>
                      <m:t>=</m:t>
                    </m:r>
                    <m:r>
                      <a:rPr lang="en-US" b="1" i="1" dirty="0" smtClean="0">
                        <a:latin typeface="Cambria Math"/>
                      </a:rPr>
                      <m:t>𝟎</m:t>
                    </m:r>
                  </m:oMath>
                </a14:m>
                <a:r>
                  <a:rPr lang="en-US" dirty="0"/>
                  <a:t>  if in-degree of </a:t>
                </a:r>
                <a14:m>
                  <m:oMath xmlns:m="http://schemas.openxmlformats.org/officeDocument/2006/math">
                    <m:r>
                      <a:rPr lang="en-US" b="1" i="1" dirty="0">
                        <a:latin typeface="Cambria Math"/>
                      </a:rPr>
                      <m:t>𝒋</m:t>
                    </m:r>
                  </m:oMath>
                </a14:m>
                <a:r>
                  <a:rPr lang="en-US" dirty="0"/>
                  <a:t> is </a:t>
                </a:r>
                <a:r>
                  <a:rPr lang="en-US" b="1" dirty="0"/>
                  <a:t>0</a:t>
                </a:r>
              </a:p>
              <a:p>
                <a:pPr lvl="2"/>
                <a:r>
                  <a:rPr lang="en-US" b="1" dirty="0">
                    <a:solidFill>
                      <a:srgbClr val="008000"/>
                    </a:solidFill>
                  </a:rPr>
                  <a:t>Now re-insert the leaked PageRank:</a:t>
                </a:r>
              </a:p>
              <a:p>
                <a:pPr marL="768096" lvl="2" indent="0">
                  <a:buNone/>
                </a:pPr>
                <a:r>
                  <a:rPr lang="en-US" dirty="0">
                    <a:ea typeface="Cambria Math"/>
                    <a:cs typeface="Times New Roman" pitchFamily="18" charset="0"/>
                  </a:rPr>
                  <a:t>    </a:t>
                </a:r>
                <a14:m>
                  <m:oMath xmlns:m="http://schemas.openxmlformats.org/officeDocument/2006/math">
                    <m:r>
                      <a:rPr lang="en-US" b="1" i="1" dirty="0">
                        <a:latin typeface="Cambria Math"/>
                        <a:ea typeface="Cambria Math"/>
                        <a:cs typeface="Times New Roman" pitchFamily="18" charset="0"/>
                      </a:rPr>
                      <m:t>∀</m:t>
                    </m:r>
                    <m:r>
                      <a:rPr lang="en-US" b="1" i="1" dirty="0">
                        <a:latin typeface="Cambria Math"/>
                        <a:ea typeface="Cambria Math"/>
                        <a:cs typeface="Times New Roman" pitchFamily="18" charset="0"/>
                      </a:rPr>
                      <m:t>𝒋</m:t>
                    </m:r>
                    <m:r>
                      <a:rPr lang="en-US" b="1" i="1" dirty="0">
                        <a:latin typeface="Cambria Math"/>
                        <a:ea typeface="Cambria Math"/>
                        <a:cs typeface="Times New Roman" pitchFamily="18" charset="0"/>
                      </a:rPr>
                      <m:t>: </m:t>
                    </m:r>
                    <m:sSubSup>
                      <m:sSubSupPr>
                        <m:ctrlPr>
                          <a:rPr lang="en-US" b="1" i="1" dirty="0" smtClean="0">
                            <a:latin typeface="Cambria Math" panose="02040503050406030204" pitchFamily="18" charset="0"/>
                          </a:rPr>
                        </m:ctrlPr>
                      </m:sSubSupPr>
                      <m:e>
                        <m:r>
                          <a:rPr lang="en-US" b="1" i="1" dirty="0" smtClean="0">
                            <a:latin typeface="Cambria Math"/>
                          </a:rPr>
                          <m:t>𝒓</m:t>
                        </m:r>
                      </m:e>
                      <m:sub>
                        <m:r>
                          <a:rPr lang="en-US" b="1" i="1" dirty="0" smtClean="0">
                            <a:latin typeface="Cambria Math"/>
                          </a:rPr>
                          <m:t>𝒋</m:t>
                        </m:r>
                      </m:sub>
                      <m:sup>
                        <m:d>
                          <m:dPr>
                            <m:ctrlPr>
                              <a:rPr lang="en-US" b="1" i="1" dirty="0" smtClean="0">
                                <a:latin typeface="Cambria Math" panose="02040503050406030204" pitchFamily="18" charset="0"/>
                              </a:rPr>
                            </m:ctrlPr>
                          </m:dPr>
                          <m:e>
                            <m:r>
                              <a:rPr lang="en-US" b="1" i="1" dirty="0" smtClean="0">
                                <a:latin typeface="Cambria Math"/>
                              </a:rPr>
                              <m:t>𝒕</m:t>
                            </m:r>
                          </m:e>
                        </m:d>
                      </m:sup>
                    </m:sSubSup>
                    <m:r>
                      <a:rPr lang="en-US" b="1" i="1" dirty="0" smtClean="0">
                        <a:latin typeface="Cambria Math"/>
                      </a:rPr>
                      <m:t>=</m:t>
                    </m:r>
                    <m:sSubSup>
                      <m:sSubSupPr>
                        <m:ctrlPr>
                          <a:rPr lang="en-US" b="1" i="1">
                            <a:latin typeface="Cambria Math" panose="02040503050406030204" pitchFamily="18" charset="0"/>
                          </a:rPr>
                        </m:ctrlPr>
                      </m:sSubSupPr>
                      <m:e>
                        <m:sSup>
                          <m:sSupPr>
                            <m:ctrlPr>
                              <a:rPr lang="en-US" b="1" i="1">
                                <a:latin typeface="Cambria Math" panose="02040503050406030204" pitchFamily="18" charset="0"/>
                              </a:rPr>
                            </m:ctrlPr>
                          </m:sSupPr>
                          <m:e>
                            <m:r>
                              <a:rPr lang="en-US" b="1" i="1">
                                <a:latin typeface="Cambria Math"/>
                              </a:rPr>
                              <m:t>𝒓</m:t>
                            </m:r>
                          </m:e>
                          <m:sup>
                            <m:r>
                              <a:rPr lang="en-US" b="1" i="1">
                                <a:latin typeface="Cambria Math"/>
                              </a:rPr>
                              <m:t>′</m:t>
                            </m:r>
                          </m:sup>
                        </m:sSup>
                      </m:e>
                      <m:sub>
                        <m:r>
                          <a:rPr lang="en-US" b="1" i="1" smtClean="0">
                            <a:latin typeface="Cambria Math"/>
                          </a:rPr>
                          <m:t>𝒋</m:t>
                        </m:r>
                      </m:sub>
                      <m:sup>
                        <m:d>
                          <m:dPr>
                            <m:ctrlPr>
                              <a:rPr lang="en-US" b="1" i="1">
                                <a:latin typeface="Cambria Math" panose="02040503050406030204" pitchFamily="18" charset="0"/>
                              </a:rPr>
                            </m:ctrlPr>
                          </m:dPr>
                          <m:e>
                            <m:r>
                              <a:rPr lang="en-US" b="1" i="1">
                                <a:latin typeface="Cambria Math"/>
                              </a:rPr>
                              <m:t>𝒕</m:t>
                            </m:r>
                          </m:e>
                        </m:d>
                      </m:sup>
                    </m:sSubSup>
                    <m:r>
                      <a:rPr lang="en-US" b="1" i="1" smtClean="0">
                        <a:latin typeface="Cambria Math"/>
                      </a:rPr>
                      <m:t>+</m:t>
                    </m:r>
                    <m:f>
                      <m:fPr>
                        <m:ctrlPr>
                          <a:rPr lang="en-US" b="1" i="1" smtClean="0">
                            <a:latin typeface="Cambria Math" panose="02040503050406030204" pitchFamily="18" charset="0"/>
                          </a:rPr>
                        </m:ctrlPr>
                      </m:fPr>
                      <m:num>
                        <m:r>
                          <a:rPr lang="en-US" b="1" i="1" smtClean="0">
                            <a:latin typeface="Cambria Math"/>
                          </a:rPr>
                          <m:t>𝟏</m:t>
                        </m:r>
                        <m:r>
                          <a:rPr lang="en-US" b="1" i="1" smtClean="0">
                            <a:latin typeface="Cambria Math"/>
                          </a:rPr>
                          <m:t>−</m:t>
                        </m:r>
                        <m:r>
                          <a:rPr lang="en-US" b="1" i="1" smtClean="0">
                            <a:latin typeface="Cambria Math"/>
                          </a:rPr>
                          <m:t>𝑺</m:t>
                        </m:r>
                      </m:num>
                      <m:den>
                        <m:r>
                          <a:rPr lang="en-US" b="1" i="1" smtClean="0">
                            <a:latin typeface="Cambria Math"/>
                          </a:rPr>
                          <m:t>𝑵</m:t>
                        </m:r>
                      </m:den>
                    </m:f>
                  </m:oMath>
                </a14:m>
                <a:endParaRPr lang="en-US" b="1" dirty="0"/>
              </a:p>
              <a:p>
                <a:pPr lvl="2"/>
                <a14:m>
                  <m:oMath xmlns:m="http://schemas.openxmlformats.org/officeDocument/2006/math">
                    <m:r>
                      <a:rPr lang="en-US" b="1" i="1" dirty="0" smtClean="0">
                        <a:latin typeface="Cambria Math"/>
                      </a:rPr>
                      <m:t>𝒕</m:t>
                    </m:r>
                    <m:r>
                      <a:rPr lang="en-US" b="1" i="1" dirty="0" smtClean="0">
                        <a:latin typeface="Cambria Math"/>
                      </a:rPr>
                      <m:t>=</m:t>
                    </m:r>
                    <m:r>
                      <a:rPr lang="en-US" b="1" i="1" dirty="0" smtClean="0">
                        <a:latin typeface="Cambria Math"/>
                      </a:rPr>
                      <m:t>𝒕</m:t>
                    </m:r>
                    <m:r>
                      <a:rPr lang="en-US" b="1" i="1" dirty="0" smtClean="0">
                        <a:latin typeface="Cambria Math"/>
                      </a:rPr>
                      <m:t>+</m:t>
                    </m:r>
                    <m:r>
                      <a:rPr lang="en-US" b="1" i="1" dirty="0" smtClean="0">
                        <a:latin typeface="Cambria Math"/>
                      </a:rPr>
                      <m:t>𝟏</m:t>
                    </m:r>
                  </m:oMath>
                </a14:m>
                <a:endParaRPr lang="en-US" b="1" dirty="0"/>
              </a:p>
              <a:p>
                <a:pPr lvl="1"/>
                <a:r>
                  <a:rPr lang="en-US" b="1" dirty="0">
                    <a:solidFill>
                      <a:srgbClr val="008000"/>
                    </a:solidFill>
                  </a:rPr>
                  <a:t>while</a:t>
                </a:r>
                <a:r>
                  <a:rPr lang="en-US" dirty="0">
                    <a:solidFill>
                      <a:srgbClr val="008000"/>
                    </a:solidFill>
                  </a:rPr>
                  <a:t> </a:t>
                </a:r>
                <a14:m>
                  <m:oMath xmlns:m="http://schemas.openxmlformats.org/officeDocument/2006/math">
                    <m:nary>
                      <m:naryPr>
                        <m:chr m:val="∑"/>
                        <m:supHide m:val="on"/>
                        <m:ctrlPr>
                          <a:rPr lang="en-US" i="1">
                            <a:latin typeface="Cambria Math" panose="02040503050406030204" pitchFamily="18" charset="0"/>
                          </a:rPr>
                        </m:ctrlPr>
                      </m:naryPr>
                      <m:sub>
                        <m:r>
                          <a:rPr lang="en-US" i="1">
                            <a:latin typeface="Cambria Math"/>
                          </a:rPr>
                          <m:t>𝑗</m:t>
                        </m:r>
                      </m:sub>
                      <m:sup/>
                      <m:e>
                        <m:d>
                          <m:dPr>
                            <m:begChr m:val="|"/>
                            <m:endChr m:val="|"/>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a:rPr>
                                  <m:t>𝑟</m:t>
                                </m:r>
                              </m:e>
                              <m:sub>
                                <m:r>
                                  <a:rPr lang="en-US" i="1">
                                    <a:latin typeface="Cambria Math"/>
                                  </a:rPr>
                                  <m:t>𝑗</m:t>
                                </m:r>
                              </m:sub>
                              <m:sup>
                                <m:r>
                                  <a:rPr lang="en-US" i="1">
                                    <a:latin typeface="Cambria Math"/>
                                  </a:rPr>
                                  <m:t>(</m:t>
                                </m:r>
                                <m:r>
                                  <a:rPr lang="en-US" i="1">
                                    <a:latin typeface="Cambria Math"/>
                                  </a:rPr>
                                  <m:t>𝑡</m:t>
                                </m:r>
                                <m:r>
                                  <a:rPr lang="en-US" i="1">
                                    <a:latin typeface="Cambria Math"/>
                                  </a:rPr>
                                  <m:t>)</m:t>
                                </m:r>
                              </m:sup>
                            </m:sSubSup>
                            <m:r>
                              <a:rPr lang="en-US" i="1">
                                <a:latin typeface="Cambria Math"/>
                              </a:rPr>
                              <m:t>−</m:t>
                            </m:r>
                            <m:sSubSup>
                              <m:sSubSupPr>
                                <m:ctrlPr>
                                  <a:rPr lang="en-US" i="1">
                                    <a:latin typeface="Cambria Math" panose="02040503050406030204" pitchFamily="18" charset="0"/>
                                  </a:rPr>
                                </m:ctrlPr>
                              </m:sSubSupPr>
                              <m:e>
                                <m:r>
                                  <a:rPr lang="en-US" i="1">
                                    <a:latin typeface="Cambria Math"/>
                                  </a:rPr>
                                  <m:t>𝑟</m:t>
                                </m:r>
                              </m:e>
                              <m:sub>
                                <m:r>
                                  <a:rPr lang="en-US" i="1">
                                    <a:latin typeface="Cambria Math"/>
                                  </a:rPr>
                                  <m:t>𝑗</m:t>
                                </m:r>
                              </m:sub>
                              <m:sup>
                                <m:r>
                                  <a:rPr lang="en-US" i="1">
                                    <a:latin typeface="Cambria Math"/>
                                  </a:rPr>
                                  <m:t>(</m:t>
                                </m:r>
                                <m:r>
                                  <a:rPr lang="en-US" i="1">
                                    <a:latin typeface="Cambria Math"/>
                                  </a:rPr>
                                  <m:t>𝑡</m:t>
                                </m:r>
                                <m:r>
                                  <a:rPr lang="en-US" i="1">
                                    <a:latin typeface="Cambria Math"/>
                                  </a:rPr>
                                  <m:t>−1)</m:t>
                                </m:r>
                              </m:sup>
                            </m:sSubSup>
                          </m:e>
                        </m:d>
                        <m:r>
                          <a:rPr lang="en-US" b="0" i="1" smtClean="0">
                            <a:latin typeface="Cambria Math"/>
                          </a:rPr>
                          <m:t>&gt;</m:t>
                        </m:r>
                        <m:r>
                          <a:rPr lang="en-US" i="1">
                            <a:latin typeface="Cambria Math"/>
                          </a:rPr>
                          <m:t>𝜀</m:t>
                        </m:r>
                      </m:e>
                    </m:nary>
                  </m:oMath>
                </a14:m>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95400"/>
                <a:ext cx="8610600" cy="5486400"/>
              </a:xfrm>
              <a:blipFill rotWithShape="1">
                <a:blip r:embed="rId2"/>
                <a:stretch>
                  <a:fillRect t="-1444"/>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19B12225-5612-419B-A8D5-4B8EEE4C217E}" type="slidenum">
              <a:rPr lang="en-US" smtClean="0"/>
              <a:pPr/>
              <a:t>49</a:t>
            </a:fld>
            <a:endParaRPr lang="en-US"/>
          </a:p>
        </p:txBody>
      </p:sp>
      <mc:AlternateContent xmlns:mc="http://schemas.openxmlformats.org/markup-compatibility/2006" xmlns:a14="http://schemas.microsoft.com/office/drawing/2010/main">
        <mc:Choice Requires="a14">
          <p:sp>
            <p:nvSpPr>
              <p:cNvPr id="7" name="Rectangle 6"/>
              <p:cNvSpPr/>
              <p:nvPr/>
            </p:nvSpPr>
            <p:spPr>
              <a:xfrm>
                <a:off x="3352799" y="5348232"/>
                <a:ext cx="3276601" cy="518925"/>
              </a:xfrm>
              <a:prstGeom prst="rect">
                <a:avLst/>
              </a:prstGeom>
            </p:spPr>
            <p:txBody>
              <a:bodyPr wrap="square">
                <a:spAutoFit/>
              </a:bodyPr>
              <a:lstStyle/>
              <a:p>
                <a:pPr lvl="2"/>
                <a:r>
                  <a:rPr lang="en-US" sz="2000" b="1" dirty="0">
                    <a:solidFill>
                      <a:srgbClr val="008000"/>
                    </a:solidFill>
                  </a:rPr>
                  <a:t>where: </a:t>
                </a:r>
                <a14:m>
                  <m:oMath xmlns:m="http://schemas.openxmlformats.org/officeDocument/2006/math">
                    <m:r>
                      <a:rPr lang="en-US" sz="2000" i="1">
                        <a:latin typeface="Cambria Math"/>
                      </a:rPr>
                      <m:t>𝑆</m:t>
                    </m:r>
                    <m:r>
                      <a:rPr lang="en-US" sz="2000" i="1">
                        <a:latin typeface="Cambria Math"/>
                      </a:rPr>
                      <m:t>=</m:t>
                    </m:r>
                    <m:nary>
                      <m:naryPr>
                        <m:chr m:val="∑"/>
                        <m:supHide m:val="on"/>
                        <m:ctrlPr>
                          <a:rPr lang="en-US" sz="2000" i="1">
                            <a:latin typeface="Cambria Math" panose="02040503050406030204" pitchFamily="18" charset="0"/>
                          </a:rPr>
                        </m:ctrlPr>
                      </m:naryPr>
                      <m:sub>
                        <m:r>
                          <a:rPr lang="en-US" sz="2000" i="1">
                            <a:latin typeface="Cambria Math"/>
                          </a:rPr>
                          <m:t>𝑗</m:t>
                        </m:r>
                      </m:sub>
                      <m:sup/>
                      <m:e>
                        <m:sSubSup>
                          <m:sSubSupPr>
                            <m:ctrlPr>
                              <a:rPr lang="en-US" sz="2000" i="1">
                                <a:latin typeface="Cambria Math" panose="02040503050406030204" pitchFamily="18" charset="0"/>
                              </a:rPr>
                            </m:ctrlPr>
                          </m:sSubSupPr>
                          <m:e>
                            <m:r>
                              <a:rPr lang="en-US" sz="2000" i="1">
                                <a:latin typeface="Cambria Math"/>
                              </a:rPr>
                              <m:t>𝑟</m:t>
                            </m:r>
                            <m:r>
                              <a:rPr lang="en-US" sz="2000" i="1">
                                <a:latin typeface="Cambria Math"/>
                              </a:rPr>
                              <m:t>′</m:t>
                            </m:r>
                          </m:e>
                          <m:sub>
                            <m:r>
                              <a:rPr lang="en-US" sz="2000" i="1">
                                <a:latin typeface="Cambria Math"/>
                              </a:rPr>
                              <m:t>𝑗</m:t>
                            </m:r>
                          </m:sub>
                          <m:sup>
                            <m:r>
                              <a:rPr lang="en-US" sz="2000" i="1">
                                <a:latin typeface="Cambria Math"/>
                              </a:rPr>
                              <m:t>(</m:t>
                            </m:r>
                            <m:r>
                              <a:rPr lang="en-US" sz="2000" i="1">
                                <a:latin typeface="Cambria Math"/>
                              </a:rPr>
                              <m:t>𝑡</m:t>
                            </m:r>
                            <m:r>
                              <a:rPr lang="en-US" sz="2000" i="1">
                                <a:latin typeface="Cambria Math"/>
                              </a:rPr>
                              <m:t>)</m:t>
                            </m:r>
                          </m:sup>
                        </m:sSubSup>
                      </m:e>
                    </m:nary>
                  </m:oMath>
                </a14:m>
                <a:endParaRPr lang="en-US" sz="2000" dirty="0"/>
              </a:p>
            </p:txBody>
          </p:sp>
        </mc:Choice>
        <mc:Fallback xmlns="">
          <p:sp>
            <p:nvSpPr>
              <p:cNvPr id="7" name="Rectangle 6"/>
              <p:cNvSpPr>
                <a:spLocks noRot="1" noChangeAspect="1" noMove="1" noResize="1" noEditPoints="1" noAdjustHandles="1" noChangeArrowheads="1" noChangeShapeType="1" noTextEdit="1"/>
              </p:cNvSpPr>
              <p:nvPr/>
            </p:nvSpPr>
            <p:spPr>
              <a:xfrm>
                <a:off x="3352799" y="5348232"/>
                <a:ext cx="3276601" cy="518925"/>
              </a:xfrm>
              <a:prstGeom prst="rect">
                <a:avLst/>
              </a:prstGeom>
              <a:blipFill rotWithShape="1">
                <a:blip r:embed="rId3"/>
                <a:stretch>
                  <a:fillRect b="-10588"/>
                </a:stretch>
              </a:blipFill>
            </p:spPr>
            <p:txBody>
              <a:bodyPr/>
              <a:lstStyle/>
              <a:p>
                <a:r>
                  <a:rPr lang="en-US">
                    <a:noFill/>
                  </a:rPr>
                  <a:t> </a:t>
                </a:r>
              </a:p>
            </p:txBody>
          </p:sp>
        </mc:Fallback>
      </mc:AlternateContent>
      <p:sp>
        <p:nvSpPr>
          <p:cNvPr id="4" name="TextBox 3"/>
          <p:cNvSpPr txBox="1"/>
          <p:nvPr/>
        </p:nvSpPr>
        <p:spPr>
          <a:xfrm>
            <a:off x="6629400" y="4965918"/>
            <a:ext cx="2514600" cy="1815882"/>
          </a:xfrm>
          <a:prstGeom prst="rect">
            <a:avLst/>
          </a:prstGeom>
          <a:noFill/>
        </p:spPr>
        <p:txBody>
          <a:bodyPr wrap="square" rtlCol="0">
            <a:spAutoFit/>
          </a:bodyPr>
          <a:lstStyle/>
          <a:p>
            <a:r>
              <a:rPr lang="en-US" sz="1400" dirty="0">
                <a:solidFill>
                  <a:srgbClr val="008000"/>
                </a:solidFill>
                <a:latin typeface="Arial" pitchFamily="34" charset="0"/>
                <a:cs typeface="Arial" pitchFamily="34" charset="0"/>
              </a:rPr>
              <a:t>If the graph has no dead-ends then the amount of leaked PageRank is </a:t>
            </a:r>
            <a:r>
              <a:rPr lang="en-US" sz="1400" b="1" dirty="0">
                <a:solidFill>
                  <a:srgbClr val="008000"/>
                </a:solidFill>
                <a:latin typeface="Arial" pitchFamily="34" charset="0"/>
                <a:cs typeface="Arial" pitchFamily="34" charset="0"/>
              </a:rPr>
              <a:t>1-</a:t>
            </a:r>
            <a:r>
              <a:rPr lang="el-GR" sz="1400" b="1" dirty="0">
                <a:solidFill>
                  <a:srgbClr val="008000"/>
                </a:solidFill>
                <a:latin typeface="Arial" pitchFamily="34" charset="0"/>
                <a:cs typeface="Arial" pitchFamily="34" charset="0"/>
              </a:rPr>
              <a:t>β</a:t>
            </a:r>
            <a:r>
              <a:rPr lang="en-US" sz="1400" dirty="0">
                <a:solidFill>
                  <a:srgbClr val="008000"/>
                </a:solidFill>
                <a:latin typeface="Arial" pitchFamily="34" charset="0"/>
                <a:cs typeface="Arial" pitchFamily="34" charset="0"/>
              </a:rPr>
              <a:t>. But since we have dead-ends the amount of leaked PageRank may be larger. We have to explicitly account for it by computing </a:t>
            </a:r>
            <a:r>
              <a:rPr lang="en-US" sz="1400" b="1" dirty="0">
                <a:solidFill>
                  <a:srgbClr val="008000"/>
                </a:solidFill>
                <a:latin typeface="Arial" pitchFamily="34" charset="0"/>
                <a:cs typeface="Arial" pitchFamily="34" charset="0"/>
              </a:rPr>
              <a:t>S</a:t>
            </a:r>
            <a:r>
              <a:rPr lang="en-US" sz="1400" dirty="0">
                <a:solidFill>
                  <a:srgbClr val="008000"/>
                </a:solidFill>
                <a:latin typeface="Arial" pitchFamily="34" charset="0"/>
                <a:cs typeface="Arial" pitchFamily="34" charset="0"/>
              </a:rPr>
              <a:t>.</a:t>
            </a:r>
          </a:p>
        </p:txBody>
      </p:sp>
      <p:sp>
        <p:nvSpPr>
          <p:cNvPr id="13" name="Footer Placeholder 12"/>
          <p:cNvSpPr>
            <a:spLocks noGrp="1"/>
          </p:cNvSpPr>
          <p:nvPr>
            <p:ph type="ftr" sz="quarter" idx="11"/>
          </p:nvPr>
        </p:nvSpPr>
        <p:spPr/>
        <p:txBody>
          <a:bodyPr/>
          <a:lstStyle/>
          <a:p>
            <a:r>
              <a:rPr lang="en-US"/>
              <a:t>J. Leskovec, A. Rajaraman, J. Ullman: Mining of Massive Datasets, http://www.mmds.org</a:t>
            </a:r>
          </a:p>
        </p:txBody>
      </p:sp>
    </p:spTree>
    <p:extLst>
      <p:ext uri="{BB962C8B-B14F-4D97-AF65-F5344CB8AC3E}">
        <p14:creationId xmlns:p14="http://schemas.microsoft.com/office/powerpoint/2010/main" val="4054361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t="26159"/>
          <a:stretch/>
        </p:blipFill>
        <p:spPr>
          <a:xfrm>
            <a:off x="228601" y="1676400"/>
            <a:ext cx="8686800" cy="4810800"/>
          </a:xfrm>
          <a:prstGeom prst="rect">
            <a:avLst/>
          </a:prstGeom>
        </p:spPr>
      </p:pic>
      <p:sp>
        <p:nvSpPr>
          <p:cNvPr id="2" name="Title 1"/>
          <p:cNvSpPr>
            <a:spLocks noGrp="1"/>
          </p:cNvSpPr>
          <p:nvPr>
            <p:ph type="title"/>
          </p:nvPr>
        </p:nvSpPr>
        <p:spPr/>
        <p:txBody>
          <a:bodyPr/>
          <a:lstStyle/>
          <a:p>
            <a:r>
              <a:rPr lang="en-US" dirty="0"/>
              <a:t>Graph Data: Information Nets</a:t>
            </a:r>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5</a:t>
            </a:fld>
            <a:endParaRPr lang="en-US"/>
          </a:p>
        </p:txBody>
      </p:sp>
      <p:sp>
        <p:nvSpPr>
          <p:cNvPr id="12" name="TextBox 11"/>
          <p:cNvSpPr txBox="1"/>
          <p:nvPr/>
        </p:nvSpPr>
        <p:spPr>
          <a:xfrm>
            <a:off x="2364970" y="5943600"/>
            <a:ext cx="4414089" cy="677108"/>
          </a:xfrm>
          <a:prstGeom prst="rect">
            <a:avLst/>
          </a:prstGeom>
          <a:noFill/>
        </p:spPr>
        <p:txBody>
          <a:bodyPr wrap="none" rtlCol="0">
            <a:spAutoFit/>
          </a:bodyPr>
          <a:lstStyle/>
          <a:p>
            <a:pPr algn="ctr"/>
            <a:r>
              <a:rPr lang="en-US" sz="2000" b="1" dirty="0"/>
              <a:t>Citation networks and Maps of science</a:t>
            </a:r>
          </a:p>
          <a:p>
            <a:pPr algn="ctr"/>
            <a:r>
              <a:rPr lang="en-US" b="1" dirty="0">
                <a:solidFill>
                  <a:srgbClr val="7F7F7F"/>
                </a:solidFill>
              </a:rPr>
              <a:t>[</a:t>
            </a:r>
            <a:r>
              <a:rPr lang="en-US" b="1" dirty="0" err="1">
                <a:solidFill>
                  <a:srgbClr val="7F7F7F"/>
                </a:solidFill>
              </a:rPr>
              <a:t>Börner</a:t>
            </a:r>
            <a:r>
              <a:rPr lang="en-US" b="1" dirty="0">
                <a:solidFill>
                  <a:srgbClr val="7F7F7F"/>
                </a:solidFill>
              </a:rPr>
              <a:t> et al., 2012]</a:t>
            </a:r>
          </a:p>
        </p:txBody>
      </p:sp>
    </p:spTree>
    <p:extLst>
      <p:ext uri="{BB962C8B-B14F-4D97-AF65-F5344CB8AC3E}">
        <p14:creationId xmlns:p14="http://schemas.microsoft.com/office/powerpoint/2010/main" val="4254829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85800" y="685800"/>
            <a:ext cx="8077200" cy="1673352"/>
          </a:xfrm>
        </p:spPr>
        <p:txBody>
          <a:bodyPr/>
          <a:lstStyle/>
          <a:p>
            <a:r>
              <a:rPr lang="en-US" dirty="0"/>
              <a:t>How do we actually compute the PageRank?</a:t>
            </a:r>
          </a:p>
        </p:txBody>
      </p:sp>
      <p:sp>
        <p:nvSpPr>
          <p:cNvPr id="2" name="TextBox 1">
            <a:extLst>
              <a:ext uri="{FF2B5EF4-FFF2-40B4-BE49-F238E27FC236}">
                <a16:creationId xmlns:a16="http://schemas.microsoft.com/office/drawing/2014/main" id="{430EFB6B-C8D2-3E4C-9AAA-56B1A2BEB5B4}"/>
              </a:ext>
            </a:extLst>
          </p:cNvPr>
          <p:cNvSpPr txBox="1"/>
          <p:nvPr/>
        </p:nvSpPr>
        <p:spPr>
          <a:xfrm>
            <a:off x="1066801" y="3048000"/>
            <a:ext cx="76962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itchFamily="34" charset="0"/>
                <a:cs typeface="Arial" pitchFamily="34" charset="0"/>
              </a:rPr>
              <a:t>Need compact representation of the Web structure (matrix -&gt; list)</a:t>
            </a:r>
          </a:p>
          <a:p>
            <a:pPr marL="285750" indent="-285750">
              <a:buFont typeface="Arial" panose="020B0604020202020204" pitchFamily="34" charset="0"/>
              <a:buChar char="•"/>
            </a:pPr>
            <a:r>
              <a:rPr lang="en-US" sz="2400" dirty="0">
                <a:latin typeface="Arial" pitchFamily="34" charset="0"/>
                <a:cs typeface="Arial" pitchFamily="34" charset="0"/>
              </a:rPr>
              <a:t>Efficient PageRank iteration (e.g., using MapReduce)</a:t>
            </a:r>
          </a:p>
        </p:txBody>
      </p:sp>
      <p:sp>
        <p:nvSpPr>
          <p:cNvPr id="6" name="Footer Placeholder 3">
            <a:extLst>
              <a:ext uri="{FF2B5EF4-FFF2-40B4-BE49-F238E27FC236}">
                <a16:creationId xmlns:a16="http://schemas.microsoft.com/office/drawing/2014/main" id="{7379F100-EF65-6B44-AFA6-6397ED71EEC6}"/>
              </a:ext>
            </a:extLst>
          </p:cNvPr>
          <p:cNvSpPr>
            <a:spLocks noGrp="1"/>
          </p:cNvSpPr>
          <p:nvPr>
            <p:ph type="ftr" sz="quarter" idx="11"/>
          </p:nvPr>
        </p:nvSpPr>
        <p:spPr>
          <a:xfrm>
            <a:off x="2514600" y="6470904"/>
            <a:ext cx="5507719" cy="274320"/>
          </a:xfrm>
        </p:spPr>
        <p:txBody>
          <a:bodyPr/>
          <a:lstStyle/>
          <a:p>
            <a:r>
              <a:rPr lang="en-US" dirty="0"/>
              <a:t>Yuzhen Ye</a:t>
            </a:r>
          </a:p>
        </p:txBody>
      </p:sp>
    </p:spTree>
    <p:extLst>
      <p:ext uri="{BB962C8B-B14F-4D97-AF65-F5344CB8AC3E}">
        <p14:creationId xmlns:p14="http://schemas.microsoft.com/office/powerpoint/2010/main" val="3379687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dirty="0"/>
              <a:t>Some Problems with PageRank</a:t>
            </a:r>
          </a:p>
        </p:txBody>
      </p:sp>
      <p:sp>
        <p:nvSpPr>
          <p:cNvPr id="56323" name="Rectangle 3"/>
          <p:cNvSpPr>
            <a:spLocks noGrp="1" noChangeArrowheads="1"/>
          </p:cNvSpPr>
          <p:nvPr>
            <p:ph idx="1"/>
          </p:nvPr>
        </p:nvSpPr>
        <p:spPr/>
        <p:txBody>
          <a:bodyPr>
            <a:normAutofit/>
          </a:bodyPr>
          <a:lstStyle/>
          <a:p>
            <a:r>
              <a:rPr lang="en-US" b="1" dirty="0">
                <a:solidFill>
                  <a:srgbClr val="D60093"/>
                </a:solidFill>
              </a:rPr>
              <a:t>Measures generic popularity of a page</a:t>
            </a:r>
          </a:p>
          <a:p>
            <a:pPr lvl="1"/>
            <a:r>
              <a:rPr lang="en-US" dirty="0"/>
              <a:t>Will ignore/miss topic-specific authorities</a:t>
            </a:r>
          </a:p>
          <a:p>
            <a:pPr lvl="1"/>
            <a:r>
              <a:rPr lang="en-US" b="1" dirty="0">
                <a:solidFill>
                  <a:srgbClr val="008000"/>
                </a:solidFill>
              </a:rPr>
              <a:t>Solution:</a:t>
            </a:r>
            <a:r>
              <a:rPr lang="en-US" dirty="0"/>
              <a:t> Topic-Specific PageRank (</a:t>
            </a:r>
            <a:r>
              <a:rPr lang="en-US" b="1" dirty="0"/>
              <a:t>next</a:t>
            </a:r>
            <a:r>
              <a:rPr lang="en-US" dirty="0"/>
              <a:t>)</a:t>
            </a:r>
          </a:p>
          <a:p>
            <a:r>
              <a:rPr lang="en-US" b="1" dirty="0">
                <a:solidFill>
                  <a:srgbClr val="D60093"/>
                </a:solidFill>
              </a:rPr>
              <a:t>Uses a single measure of importance</a:t>
            </a:r>
          </a:p>
          <a:p>
            <a:pPr lvl="1"/>
            <a:r>
              <a:rPr lang="en-US" dirty="0"/>
              <a:t>Other models of importance</a:t>
            </a:r>
            <a:endParaRPr lang="en-US" b="1" dirty="0">
              <a:solidFill>
                <a:srgbClr val="0000FF"/>
              </a:solidFill>
            </a:endParaRPr>
          </a:p>
          <a:p>
            <a:pPr lvl="1"/>
            <a:r>
              <a:rPr lang="en-US" b="1" dirty="0">
                <a:solidFill>
                  <a:srgbClr val="008000"/>
                </a:solidFill>
              </a:rPr>
              <a:t>Solution:</a:t>
            </a:r>
            <a:r>
              <a:rPr lang="en-US" dirty="0">
                <a:solidFill>
                  <a:srgbClr val="008000"/>
                </a:solidFill>
              </a:rPr>
              <a:t> </a:t>
            </a:r>
            <a:r>
              <a:rPr lang="en-US" dirty="0"/>
              <a:t>Hubs-and-Authorities</a:t>
            </a:r>
          </a:p>
          <a:p>
            <a:r>
              <a:rPr lang="en-US" b="1" dirty="0">
                <a:solidFill>
                  <a:srgbClr val="D60093"/>
                </a:solidFill>
              </a:rPr>
              <a:t>Susceptible to Link spam</a:t>
            </a:r>
          </a:p>
          <a:p>
            <a:pPr lvl="1"/>
            <a:r>
              <a:rPr lang="en-US" dirty="0"/>
              <a:t>Artificial link topographies created in order to boost page rank</a:t>
            </a:r>
          </a:p>
          <a:p>
            <a:pPr lvl="1"/>
            <a:r>
              <a:rPr lang="en-US" b="1" dirty="0">
                <a:solidFill>
                  <a:srgbClr val="008000"/>
                </a:solidFill>
              </a:rPr>
              <a:t>Solution:</a:t>
            </a:r>
            <a:r>
              <a:rPr lang="en-US" dirty="0">
                <a:solidFill>
                  <a:srgbClr val="008000"/>
                </a:solidFill>
              </a:rPr>
              <a:t> </a:t>
            </a:r>
            <a:r>
              <a:rPr lang="en-US" dirty="0" err="1"/>
              <a:t>TrustRank</a:t>
            </a:r>
            <a:endParaRPr lang="en-US" dirty="0"/>
          </a:p>
          <a:p>
            <a:pPr lvl="1"/>
            <a:endParaRPr lang="en-US" dirty="0"/>
          </a:p>
        </p:txBody>
      </p:sp>
      <p:sp>
        <p:nvSpPr>
          <p:cNvPr id="6" name="Footer Placeholder 5"/>
          <p:cNvSpPr>
            <a:spLocks noGrp="1"/>
          </p:cNvSpPr>
          <p:nvPr>
            <p:ph type="ftr" sz="quarter" idx="11"/>
          </p:nvPr>
        </p:nvSpPr>
        <p:spPr/>
        <p:txBody>
          <a:bodyPr/>
          <a:lstStyle/>
          <a:p>
            <a:r>
              <a:rPr lang="en-US"/>
              <a:t>J. Leskovec, A. Rajaraman, J. Ullman: Mining of Massive Datasets, http://www.mmds.org</a:t>
            </a:r>
          </a:p>
        </p:txBody>
      </p:sp>
      <p:sp>
        <p:nvSpPr>
          <p:cNvPr id="5" name="Slide Number Placeholder 4"/>
          <p:cNvSpPr>
            <a:spLocks noGrp="1"/>
          </p:cNvSpPr>
          <p:nvPr>
            <p:ph type="sldNum" sz="quarter" idx="12"/>
          </p:nvPr>
        </p:nvSpPr>
        <p:spPr/>
        <p:txBody>
          <a:bodyPr/>
          <a:lstStyle/>
          <a:p>
            <a:fld id="{19B12225-5612-419B-A8D5-4B8EEE4C217E}" type="slidenum">
              <a:rPr lang="en-US" smtClean="0"/>
              <a:pPr/>
              <a:t>51</a:t>
            </a:fld>
            <a:endParaRPr lang="en-US"/>
          </a:p>
        </p:txBody>
      </p:sp>
    </p:spTree>
    <p:extLst>
      <p:ext uri="{BB962C8B-B14F-4D97-AF65-F5344CB8AC3E}">
        <p14:creationId xmlns:p14="http://schemas.microsoft.com/office/powerpoint/2010/main" val="273028129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3" name="Straight Connector 2"/>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2" name="Straight Connector 1"/>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7" name="Title 6"/>
          <p:cNvSpPr>
            <a:spLocks noGrp="1"/>
          </p:cNvSpPr>
          <p:nvPr>
            <p:ph type="ctrTitle"/>
          </p:nvPr>
        </p:nvSpPr>
        <p:spPr/>
        <p:txBody>
          <a:bodyPr/>
          <a:lstStyle/>
          <a:p>
            <a:br>
              <a:rPr lang="en-US" dirty="0"/>
            </a:br>
            <a:r>
              <a:rPr lang="en-US" dirty="0"/>
              <a:t>Topic-Specific PageRank</a:t>
            </a:r>
          </a:p>
        </p:txBody>
      </p:sp>
      <p:sp>
        <p:nvSpPr>
          <p:cNvPr id="8" name="Subtitle 7"/>
          <p:cNvSpPr>
            <a:spLocks noGrp="1"/>
          </p:cNvSpPr>
          <p:nvPr>
            <p:ph type="subTitle" idx="1"/>
          </p:nvPr>
        </p:nvSpPr>
        <p:spPr/>
        <p:txBody>
          <a:bodyPr/>
          <a:lstStyle/>
          <a:p>
            <a:endParaRPr lang="en-US"/>
          </a:p>
        </p:txBody>
      </p:sp>
    </p:spTree>
    <p:extLst>
      <p:ext uri="{BB962C8B-B14F-4D97-AF65-F5344CB8AC3E}">
        <p14:creationId xmlns:p14="http://schemas.microsoft.com/office/powerpoint/2010/main" val="725607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3" name="Straight Connector 2"/>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2" name="Straight Connector 1"/>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59394" name="Rectangle 2"/>
          <p:cNvSpPr>
            <a:spLocks noGrp="1" noChangeArrowheads="1"/>
          </p:cNvSpPr>
          <p:nvPr>
            <p:ph type="title"/>
          </p:nvPr>
        </p:nvSpPr>
        <p:spPr/>
        <p:txBody>
          <a:bodyPr/>
          <a:lstStyle/>
          <a:p>
            <a:r>
              <a:rPr lang="en-US" dirty="0"/>
              <a:t>Topic-Specific </a:t>
            </a:r>
            <a:r>
              <a:rPr lang="en-US" dirty="0" err="1"/>
              <a:t>PageRank</a:t>
            </a:r>
            <a:endParaRPr lang="en-US" dirty="0"/>
          </a:p>
        </p:txBody>
      </p:sp>
      <p:sp>
        <p:nvSpPr>
          <p:cNvPr id="59395" name="Rectangle 3"/>
          <p:cNvSpPr>
            <a:spLocks noGrp="1" noChangeArrowheads="1"/>
          </p:cNvSpPr>
          <p:nvPr>
            <p:ph type="body" idx="1"/>
          </p:nvPr>
        </p:nvSpPr>
        <p:spPr/>
        <p:txBody>
          <a:bodyPr>
            <a:normAutofit/>
          </a:bodyPr>
          <a:lstStyle/>
          <a:p>
            <a:r>
              <a:rPr lang="en-US" b="1" dirty="0">
                <a:solidFill>
                  <a:srgbClr val="D60093"/>
                </a:solidFill>
              </a:rPr>
              <a:t>Instead of generic popularity, can we measure popularity within a topic?</a:t>
            </a:r>
          </a:p>
          <a:p>
            <a:r>
              <a:rPr lang="en-US" b="1" dirty="0">
                <a:solidFill>
                  <a:srgbClr val="008000"/>
                </a:solidFill>
              </a:rPr>
              <a:t>Goal:</a:t>
            </a:r>
            <a:r>
              <a:rPr lang="en-US" dirty="0"/>
              <a:t> Evaluate Web pages not just according to their popularity, but by how close they are to a particular topic, e.g. “sports” or “history”</a:t>
            </a:r>
          </a:p>
          <a:p>
            <a:r>
              <a:rPr lang="en-US" b="1" dirty="0">
                <a:solidFill>
                  <a:srgbClr val="0000FF"/>
                </a:solidFill>
              </a:rPr>
              <a:t>Allows search queries to be answered based on interests of the user</a:t>
            </a:r>
          </a:p>
          <a:p>
            <a:pPr lvl="1"/>
            <a:r>
              <a:rPr lang="en-US" b="1" dirty="0">
                <a:solidFill>
                  <a:srgbClr val="D60093"/>
                </a:solidFill>
              </a:rPr>
              <a:t>Example:</a:t>
            </a:r>
            <a:r>
              <a:rPr lang="en-US" dirty="0"/>
              <a:t> Query “Trojan” wants different pages depending on whether you are interested in sports, history and computer security</a:t>
            </a:r>
          </a:p>
        </p:txBody>
      </p:sp>
      <p:sp>
        <p:nvSpPr>
          <p:cNvPr id="5" name="Slide Number Placeholder 4"/>
          <p:cNvSpPr>
            <a:spLocks noGrp="1"/>
          </p:cNvSpPr>
          <p:nvPr>
            <p:ph type="sldNum" sz="quarter" idx="12"/>
          </p:nvPr>
        </p:nvSpPr>
        <p:spPr/>
        <p:txBody>
          <a:bodyPr/>
          <a:lstStyle/>
          <a:p>
            <a:fld id="{19B12225-5612-419B-A8D5-4B8EEE4C217E}" type="slidenum">
              <a:rPr lang="en-US" smtClean="0"/>
              <a:pPr/>
              <a:t>53</a:t>
            </a:fld>
            <a:endParaRPr lang="en-US"/>
          </a:p>
        </p:txBody>
      </p:sp>
      <p:sp>
        <p:nvSpPr>
          <p:cNvPr id="6" name="Footer Placeholder 5"/>
          <p:cNvSpPr>
            <a:spLocks noGrp="1"/>
          </p:cNvSpPr>
          <p:nvPr>
            <p:ph type="ftr" sz="quarter" idx="11"/>
          </p:nvPr>
        </p:nvSpPr>
        <p:spPr/>
        <p:txBody>
          <a:bodyPr/>
          <a:lstStyle/>
          <a:p>
            <a:r>
              <a:rPr lang="nn-NO"/>
              <a:t>J. Leskovec, A. Rajaraman, J. Ullman: Mining of Massive Datasets, http://www.mmds.org</a:t>
            </a:r>
            <a:endParaRPr lang="en-US"/>
          </a:p>
        </p:txBody>
      </p:sp>
    </p:spTree>
    <p:extLst>
      <p:ext uri="{BB962C8B-B14F-4D97-AF65-F5344CB8AC3E}">
        <p14:creationId xmlns:p14="http://schemas.microsoft.com/office/powerpoint/2010/main" val="3858221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3" name="Straight Connector 2"/>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2" name="Straight Connector 1"/>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59394" name="Rectangle 2"/>
          <p:cNvSpPr>
            <a:spLocks noGrp="1" noChangeArrowheads="1"/>
          </p:cNvSpPr>
          <p:nvPr>
            <p:ph type="title"/>
          </p:nvPr>
        </p:nvSpPr>
        <p:spPr/>
        <p:txBody>
          <a:bodyPr/>
          <a:lstStyle/>
          <a:p>
            <a:r>
              <a:rPr lang="en-US" dirty="0"/>
              <a:t>Topic-Specific </a:t>
            </a:r>
            <a:r>
              <a:rPr lang="en-US" dirty="0" err="1"/>
              <a:t>PageRank</a:t>
            </a:r>
            <a:endParaRPr lang="en-US" dirty="0"/>
          </a:p>
        </p:txBody>
      </p:sp>
      <p:sp>
        <p:nvSpPr>
          <p:cNvPr id="59395" name="Rectangle 3"/>
          <p:cNvSpPr>
            <a:spLocks noGrp="1" noChangeArrowheads="1"/>
          </p:cNvSpPr>
          <p:nvPr>
            <p:ph type="body" idx="1"/>
          </p:nvPr>
        </p:nvSpPr>
        <p:spPr>
          <a:xfrm>
            <a:off x="457200" y="1295400"/>
            <a:ext cx="8534400" cy="5410200"/>
          </a:xfrm>
        </p:spPr>
        <p:txBody>
          <a:bodyPr>
            <a:normAutofit fontScale="92500" lnSpcReduction="10000"/>
          </a:bodyPr>
          <a:lstStyle/>
          <a:p>
            <a:r>
              <a:rPr lang="en-US" dirty="0"/>
              <a:t>Random walker has a small probability of teleporting at any step</a:t>
            </a:r>
          </a:p>
          <a:p>
            <a:r>
              <a:rPr lang="en-US" b="1" dirty="0">
                <a:solidFill>
                  <a:srgbClr val="FF0066"/>
                </a:solidFill>
              </a:rPr>
              <a:t>Teleport can go to:</a:t>
            </a:r>
          </a:p>
          <a:p>
            <a:pPr lvl="1"/>
            <a:r>
              <a:rPr lang="en-US" b="1" dirty="0">
                <a:solidFill>
                  <a:srgbClr val="0000FF"/>
                </a:solidFill>
              </a:rPr>
              <a:t>Standard PageRank: </a:t>
            </a:r>
            <a:r>
              <a:rPr lang="en-US" b="1" dirty="0"/>
              <a:t>Any page with equal probability</a:t>
            </a:r>
          </a:p>
          <a:p>
            <a:pPr lvl="2"/>
            <a:r>
              <a:rPr lang="en-US" dirty="0"/>
              <a:t>To avoid dead-end and spider-trap problems</a:t>
            </a:r>
          </a:p>
          <a:p>
            <a:pPr lvl="1"/>
            <a:r>
              <a:rPr lang="en-US" b="1" dirty="0">
                <a:solidFill>
                  <a:srgbClr val="0000FF"/>
                </a:solidFill>
              </a:rPr>
              <a:t>Topic Specific PageRank: </a:t>
            </a:r>
            <a:r>
              <a:rPr lang="en-US" b="1" dirty="0"/>
              <a:t>A topic-specific set of “relevant” pages (</a:t>
            </a:r>
            <a:r>
              <a:rPr lang="en-US" b="1" dirty="0">
                <a:solidFill>
                  <a:srgbClr val="008000"/>
                </a:solidFill>
              </a:rPr>
              <a:t>teleport set</a:t>
            </a:r>
            <a:r>
              <a:rPr lang="en-US" b="1" dirty="0"/>
              <a:t>)</a:t>
            </a:r>
          </a:p>
          <a:p>
            <a:r>
              <a:rPr lang="en-US" b="1" dirty="0">
                <a:solidFill>
                  <a:srgbClr val="D60093"/>
                </a:solidFill>
              </a:rPr>
              <a:t>Idea: Bias the random walk</a:t>
            </a:r>
          </a:p>
          <a:p>
            <a:pPr lvl="1"/>
            <a:r>
              <a:rPr lang="en-US" dirty="0"/>
              <a:t>When walker teleports, she pick a page from a set </a:t>
            </a:r>
            <a:r>
              <a:rPr lang="en-US" b="1" i="1" dirty="0"/>
              <a:t>S</a:t>
            </a:r>
            <a:endParaRPr lang="en-US" b="1" dirty="0"/>
          </a:p>
          <a:p>
            <a:pPr lvl="1"/>
            <a:r>
              <a:rPr lang="en-US" b="1" i="1" dirty="0"/>
              <a:t>S</a:t>
            </a:r>
            <a:r>
              <a:rPr lang="en-US" dirty="0"/>
              <a:t> contains only pages that are relevant to the topic</a:t>
            </a:r>
          </a:p>
          <a:p>
            <a:pPr lvl="2"/>
            <a:r>
              <a:rPr lang="en-US" dirty="0"/>
              <a:t>E.g., Open Directory (DMOZ) pages for a given topic/query</a:t>
            </a:r>
          </a:p>
          <a:p>
            <a:pPr lvl="1"/>
            <a:r>
              <a:rPr lang="en-US" dirty="0"/>
              <a:t>For each teleport set </a:t>
            </a:r>
            <a:r>
              <a:rPr lang="en-US" b="1" i="1" dirty="0"/>
              <a:t>S</a:t>
            </a:r>
            <a:r>
              <a:rPr lang="en-US" dirty="0"/>
              <a:t>, we get a different vector </a:t>
            </a:r>
            <a:r>
              <a:rPr lang="en-US" b="1" i="1" dirty="0" err="1"/>
              <a:t>r</a:t>
            </a:r>
            <a:r>
              <a:rPr lang="en-US" b="1" i="1" baseline="-25000" dirty="0" err="1"/>
              <a:t>S</a:t>
            </a:r>
            <a:endParaRPr lang="en-US" b="1" i="1" baseline="-25000" dirty="0"/>
          </a:p>
        </p:txBody>
      </p:sp>
      <p:sp>
        <p:nvSpPr>
          <p:cNvPr id="5" name="Slide Number Placeholder 4"/>
          <p:cNvSpPr>
            <a:spLocks noGrp="1"/>
          </p:cNvSpPr>
          <p:nvPr>
            <p:ph type="sldNum" sz="quarter" idx="12"/>
          </p:nvPr>
        </p:nvSpPr>
        <p:spPr/>
        <p:txBody>
          <a:bodyPr/>
          <a:lstStyle/>
          <a:p>
            <a:fld id="{19B12225-5612-419B-A8D5-4B8EEE4C217E}" type="slidenum">
              <a:rPr lang="en-US" smtClean="0"/>
              <a:pPr/>
              <a:t>54</a:t>
            </a:fld>
            <a:endParaRPr lang="en-US"/>
          </a:p>
        </p:txBody>
      </p:sp>
      <p:sp>
        <p:nvSpPr>
          <p:cNvPr id="6" name="Footer Placeholder 5"/>
          <p:cNvSpPr>
            <a:spLocks noGrp="1"/>
          </p:cNvSpPr>
          <p:nvPr>
            <p:ph type="ftr" sz="quarter" idx="11"/>
          </p:nvPr>
        </p:nvSpPr>
        <p:spPr/>
        <p:txBody>
          <a:bodyPr/>
          <a:lstStyle/>
          <a:p>
            <a:r>
              <a:rPr lang="nn-NO"/>
              <a:t>J. Leskovec, A. Rajaraman, J. Ullman: Mining of Massive Datasets, http://www.mmds.org</a:t>
            </a:r>
            <a:endParaRPr lang="en-US"/>
          </a:p>
        </p:txBody>
      </p:sp>
    </p:spTree>
    <p:extLst>
      <p:ext uri="{BB962C8B-B14F-4D97-AF65-F5344CB8AC3E}">
        <p14:creationId xmlns:p14="http://schemas.microsoft.com/office/powerpoint/2010/main" val="1133355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9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39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39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39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939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39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39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39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3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2" name="Straight Connector 1"/>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61442" name="Rectangle 2"/>
          <p:cNvSpPr>
            <a:spLocks noGrp="1" noChangeArrowheads="1"/>
          </p:cNvSpPr>
          <p:nvPr>
            <p:ph type="title"/>
          </p:nvPr>
        </p:nvSpPr>
        <p:spPr/>
        <p:txBody>
          <a:bodyPr/>
          <a:lstStyle/>
          <a:p>
            <a:r>
              <a:rPr lang="en-US" dirty="0"/>
              <a:t>Matrix Formulation</a:t>
            </a:r>
          </a:p>
        </p:txBody>
      </p:sp>
      <mc:AlternateContent xmlns:mc="http://schemas.openxmlformats.org/markup-compatibility/2006" xmlns:a14="http://schemas.microsoft.com/office/drawing/2010/main">
        <mc:Choice Requires="a14">
          <p:sp>
            <p:nvSpPr>
              <p:cNvPr id="61443" name="Rectangle 3"/>
              <p:cNvSpPr>
                <a:spLocks noGrp="1" noChangeArrowheads="1"/>
              </p:cNvSpPr>
              <p:nvPr>
                <p:ph idx="1"/>
              </p:nvPr>
            </p:nvSpPr>
            <p:spPr>
              <a:xfrm>
                <a:off x="457200" y="1295400"/>
                <a:ext cx="8534400" cy="5410200"/>
              </a:xfrm>
            </p:spPr>
            <p:txBody>
              <a:bodyPr>
                <a:normAutofit fontScale="92500"/>
              </a:bodyPr>
              <a:lstStyle/>
              <a:p>
                <a:r>
                  <a:rPr lang="en-US" b="1" dirty="0">
                    <a:solidFill>
                      <a:srgbClr val="008000"/>
                    </a:solidFill>
                  </a:rPr>
                  <a:t>To make this work all we need is to update the teleportation part of the PageRank formulation: </a:t>
                </a:r>
              </a:p>
              <a:p>
                <a:pPr lvl="2">
                  <a:buNone/>
                </a:pPr>
                <a14:m>
                  <m:oMath xmlns:m="http://schemas.openxmlformats.org/officeDocument/2006/math">
                    <m:r>
                      <a:rPr lang="en-US" sz="3200" b="1" i="1" dirty="0" smtClean="0">
                        <a:latin typeface="Cambria Math"/>
                        <a:cs typeface="Times New Roman" pitchFamily="18" charset="0"/>
                        <a:sym typeface="Symbol"/>
                      </a:rPr>
                      <m:t>𝑨</m:t>
                    </m:r>
                    <m:r>
                      <a:rPr lang="en-US" sz="3200" b="1" i="1" baseline="-25000" dirty="0" err="1">
                        <a:latin typeface="Cambria Math"/>
                        <a:cs typeface="Times New Roman" pitchFamily="18" charset="0"/>
                        <a:sym typeface="Symbol"/>
                      </a:rPr>
                      <m:t>𝒊𝒋</m:t>
                    </m:r>
                    <m:r>
                      <a:rPr lang="en-US" sz="3200" b="1" i="1" dirty="0">
                        <a:latin typeface="Cambria Math"/>
                        <a:cs typeface="Times New Roman" pitchFamily="18" charset="0"/>
                        <a:sym typeface="Symbol"/>
                      </a:rPr>
                      <m:t> =</m:t>
                    </m:r>
                    <m:r>
                      <a:rPr lang="en-US" sz="3200" b="1" i="1" dirty="0" smtClean="0">
                        <a:latin typeface="Cambria Math"/>
                        <a:cs typeface="Times New Roman" pitchFamily="18" charset="0"/>
                        <a:sym typeface="Symbol"/>
                      </a:rPr>
                      <m:t>     </m:t>
                    </m:r>
                    <m:r>
                      <a:rPr lang="en-US" sz="3200" b="1" i="1" dirty="0" smtClean="0">
                        <a:latin typeface="Cambria Math"/>
                        <a:cs typeface="Times New Roman" pitchFamily="18" charset="0"/>
                        <a:sym typeface="Symbol"/>
                      </a:rPr>
                      <m:t>𝜷</m:t>
                    </m:r>
                    <m:r>
                      <a:rPr lang="en-US" sz="3200" b="1" i="1" dirty="0">
                        <a:latin typeface="Cambria Math"/>
                        <a:cs typeface="Times New Roman" pitchFamily="18" charset="0"/>
                        <a:sym typeface="Symbol"/>
                      </a:rPr>
                      <m:t> </m:t>
                    </m:r>
                    <m:sSub>
                      <m:sSubPr>
                        <m:ctrlPr>
                          <a:rPr lang="en-US" sz="3200" b="1" i="1" dirty="0" smtClean="0">
                            <a:latin typeface="Cambria Math" panose="02040503050406030204" pitchFamily="18" charset="0"/>
                            <a:cs typeface="Times New Roman" pitchFamily="18" charset="0"/>
                          </a:rPr>
                        </m:ctrlPr>
                      </m:sSubPr>
                      <m:e>
                        <m:r>
                          <a:rPr lang="en-US" sz="3200" b="1" i="1" dirty="0" smtClean="0">
                            <a:latin typeface="Cambria Math"/>
                            <a:cs typeface="Times New Roman" pitchFamily="18" charset="0"/>
                          </a:rPr>
                          <m:t>𝑴</m:t>
                        </m:r>
                      </m:e>
                      <m:sub>
                        <m:r>
                          <a:rPr lang="en-US" sz="3200" b="1" i="1" dirty="0" smtClean="0">
                            <a:latin typeface="Cambria Math"/>
                            <a:cs typeface="Times New Roman" pitchFamily="18" charset="0"/>
                          </a:rPr>
                          <m:t>𝒊𝒋</m:t>
                        </m:r>
                      </m:sub>
                    </m:sSub>
                    <m:r>
                      <a:rPr lang="en-US" sz="3200" b="1" i="1" dirty="0">
                        <a:latin typeface="Cambria Math"/>
                        <a:cs typeface="Times New Roman" pitchFamily="18" charset="0"/>
                      </a:rPr>
                      <m:t>+</m:t>
                    </m:r>
                    <m:r>
                      <a:rPr lang="en-US" sz="3200" b="1" i="1" dirty="0" smtClean="0">
                        <a:solidFill>
                          <a:srgbClr val="0000FF"/>
                        </a:solidFill>
                        <a:latin typeface="Cambria Math"/>
                        <a:cs typeface="Times New Roman" pitchFamily="18" charset="0"/>
                      </a:rPr>
                      <m:t>(</m:t>
                    </m:r>
                    <m:r>
                      <a:rPr lang="en-US" sz="3200" b="1" i="1" dirty="0" smtClean="0">
                        <a:solidFill>
                          <a:srgbClr val="0000FF"/>
                        </a:solidFill>
                        <a:latin typeface="Cambria Math"/>
                        <a:cs typeface="Times New Roman" pitchFamily="18" charset="0"/>
                      </a:rPr>
                      <m:t>𝟏</m:t>
                    </m:r>
                    <m:r>
                      <a:rPr lang="en-US" sz="3200" b="1" i="1" dirty="0" smtClean="0">
                        <a:solidFill>
                          <a:srgbClr val="0000FF"/>
                        </a:solidFill>
                        <a:latin typeface="Cambria Math"/>
                        <a:cs typeface="Times New Roman" pitchFamily="18" charset="0"/>
                      </a:rPr>
                      <m:t>−</m:t>
                    </m:r>
                    <m:r>
                      <a:rPr lang="en-US" sz="3200" b="1" i="1" dirty="0" smtClean="0">
                        <a:solidFill>
                          <a:srgbClr val="0000FF"/>
                        </a:solidFill>
                        <a:latin typeface="Cambria Math"/>
                        <a:cs typeface="Times New Roman" pitchFamily="18" charset="0"/>
                      </a:rPr>
                      <m:t>𝜷</m:t>
                    </m:r>
                    <m:r>
                      <a:rPr lang="en-US" sz="3200" b="1" i="1" dirty="0" smtClean="0">
                        <a:solidFill>
                          <a:srgbClr val="0000FF"/>
                        </a:solidFill>
                        <a:latin typeface="Cambria Math"/>
                        <a:cs typeface="Times New Roman" pitchFamily="18" charset="0"/>
                      </a:rPr>
                      <m:t>)/|</m:t>
                    </m:r>
                    <m:r>
                      <a:rPr lang="en-US" sz="3200" b="1" i="1" dirty="0">
                        <a:solidFill>
                          <a:srgbClr val="0000FF"/>
                        </a:solidFill>
                        <a:latin typeface="Cambria Math"/>
                        <a:cs typeface="Times New Roman" pitchFamily="18" charset="0"/>
                        <a:sym typeface="Symbol"/>
                      </a:rPr>
                      <m:t>𝑺</m:t>
                    </m:r>
                    <m:r>
                      <a:rPr lang="en-US" sz="3200" b="1" i="1" dirty="0">
                        <a:solidFill>
                          <a:srgbClr val="0000FF"/>
                        </a:solidFill>
                        <a:latin typeface="Cambria Math"/>
                        <a:cs typeface="Times New Roman" pitchFamily="18" charset="0"/>
                        <a:sym typeface="Symbol"/>
                      </a:rPr>
                      <m:t>|</m:t>
                    </m:r>
                  </m:oMath>
                </a14:m>
                <a:r>
                  <a:rPr lang="en-US" b="1" dirty="0">
                    <a:solidFill>
                      <a:srgbClr val="0000FF"/>
                    </a:solidFill>
                    <a:sym typeface="Symbol"/>
                  </a:rPr>
                  <a:t>     </a:t>
                </a:r>
                <a:r>
                  <a:rPr lang="en-US" sz="3200" b="1" dirty="0">
                    <a:sym typeface="Symbol"/>
                  </a:rPr>
                  <a:t>if </a:t>
                </a:r>
                <a14:m>
                  <m:oMath xmlns:m="http://schemas.openxmlformats.org/officeDocument/2006/math">
                    <m:r>
                      <a:rPr lang="en-US" sz="3200" b="1" i="1" dirty="0">
                        <a:latin typeface="Cambria Math"/>
                        <a:sym typeface="Symbol"/>
                      </a:rPr>
                      <m:t>𝒊</m:t>
                    </m:r>
                    <m:r>
                      <a:rPr lang="en-US" sz="3200" b="1" i="1" dirty="0">
                        <a:latin typeface="Cambria Math"/>
                        <a:sym typeface="Symbol"/>
                      </a:rPr>
                      <m:t>∈ </m:t>
                    </m:r>
                    <m:r>
                      <a:rPr lang="en-US" sz="3200" b="1" i="1" dirty="0">
                        <a:latin typeface="Cambria Math"/>
                        <a:sym typeface="Symbol"/>
                      </a:rPr>
                      <m:t>𝑺</m:t>
                    </m:r>
                  </m:oMath>
                </a14:m>
                <a:endParaRPr lang="en-US" sz="3200" b="1" dirty="0">
                  <a:sym typeface="Symbol"/>
                </a:endParaRPr>
              </a:p>
              <a:p>
                <a:pPr lvl="2">
                  <a:buNone/>
                </a:pPr>
                <a:r>
                  <a:rPr lang="en-US" sz="3200" b="1" i="1" dirty="0">
                    <a:latin typeface="Times New Roman" pitchFamily="18" charset="0"/>
                    <a:cs typeface="Times New Roman" pitchFamily="18" charset="0"/>
                  </a:rPr>
                  <a:t>	      </a:t>
                </a:r>
                <a14:m>
                  <m:oMath xmlns:m="http://schemas.openxmlformats.org/officeDocument/2006/math">
                    <m:r>
                      <a:rPr lang="en-US" sz="3200" b="1" i="1" dirty="0" smtClean="0">
                        <a:latin typeface="Cambria Math"/>
                        <a:cs typeface="Times New Roman" pitchFamily="18" charset="0"/>
                      </a:rPr>
                      <m:t>        </m:t>
                    </m:r>
                    <m:r>
                      <a:rPr lang="en-US" sz="3200" b="1" i="1" dirty="0">
                        <a:latin typeface="Cambria Math"/>
                        <a:cs typeface="Times New Roman" pitchFamily="18" charset="0"/>
                      </a:rPr>
                      <m:t>𝜷</m:t>
                    </m:r>
                    <m:r>
                      <a:rPr lang="en-US" sz="3200" b="1" i="1" dirty="0">
                        <a:latin typeface="Cambria Math"/>
                        <a:cs typeface="Times New Roman" pitchFamily="18" charset="0"/>
                      </a:rPr>
                      <m:t> </m:t>
                    </m:r>
                    <m:sSub>
                      <m:sSubPr>
                        <m:ctrlPr>
                          <a:rPr lang="en-US" sz="3200" b="1" i="1" dirty="0" smtClean="0">
                            <a:latin typeface="Cambria Math" panose="02040503050406030204" pitchFamily="18" charset="0"/>
                            <a:cs typeface="Times New Roman" pitchFamily="18" charset="0"/>
                          </a:rPr>
                        </m:ctrlPr>
                      </m:sSubPr>
                      <m:e>
                        <m:r>
                          <a:rPr lang="en-US" sz="3200" b="1" i="1" dirty="0" smtClean="0">
                            <a:latin typeface="Cambria Math"/>
                            <a:cs typeface="Times New Roman" pitchFamily="18" charset="0"/>
                          </a:rPr>
                          <m:t>𝑴</m:t>
                        </m:r>
                      </m:e>
                      <m:sub>
                        <m:r>
                          <a:rPr lang="en-US" sz="3200" b="1" i="1" dirty="0" smtClean="0">
                            <a:latin typeface="Cambria Math"/>
                            <a:cs typeface="Times New Roman" pitchFamily="18" charset="0"/>
                          </a:rPr>
                          <m:t>𝒊𝒋</m:t>
                        </m:r>
                      </m:sub>
                    </m:sSub>
                    <m:r>
                      <a:rPr lang="en-US" sz="3200" b="1" i="1" dirty="0" smtClean="0">
                        <a:latin typeface="Cambria Math"/>
                        <a:cs typeface="Times New Roman" pitchFamily="18" charset="0"/>
                      </a:rPr>
                      <m:t>+</m:t>
                    </m:r>
                    <m:r>
                      <a:rPr lang="en-US" sz="3200" b="1" i="1" dirty="0" smtClean="0">
                        <a:latin typeface="Cambria Math"/>
                        <a:cs typeface="Times New Roman" pitchFamily="18" charset="0"/>
                      </a:rPr>
                      <m:t>𝟎</m:t>
                    </m:r>
                  </m:oMath>
                </a14:m>
                <a:r>
                  <a:rPr lang="en-US" sz="3200" b="1" i="1" baseline="-25000" dirty="0">
                    <a:latin typeface="Times New Roman" pitchFamily="18" charset="0"/>
                    <a:cs typeface="Times New Roman" pitchFamily="18" charset="0"/>
                  </a:rPr>
                  <a:t>                              </a:t>
                </a:r>
                <a:r>
                  <a:rPr lang="en-US" sz="3200" b="1" dirty="0">
                    <a:sym typeface="Symbol"/>
                  </a:rPr>
                  <a:t>otherwise</a:t>
                </a:r>
              </a:p>
              <a:p>
                <a:pPr lvl="1"/>
                <a:r>
                  <a:rPr lang="en-US" b="1" i="1" dirty="0"/>
                  <a:t>A</a:t>
                </a:r>
                <a:r>
                  <a:rPr lang="en-US" dirty="0"/>
                  <a:t> is stochastic!</a:t>
                </a:r>
              </a:p>
              <a:p>
                <a:r>
                  <a:rPr lang="en-US" dirty="0"/>
                  <a:t>We weighted all pages in the teleport set </a:t>
                </a:r>
                <a:r>
                  <a:rPr lang="en-US" b="1" i="1" dirty="0">
                    <a:solidFill>
                      <a:srgbClr val="0000FF"/>
                    </a:solidFill>
                  </a:rPr>
                  <a:t>S</a:t>
                </a:r>
                <a:r>
                  <a:rPr lang="en-US" dirty="0"/>
                  <a:t> equally</a:t>
                </a:r>
              </a:p>
              <a:p>
                <a:pPr lvl="1"/>
                <a:r>
                  <a:rPr lang="en-US" b="1" dirty="0">
                    <a:solidFill>
                      <a:srgbClr val="D60093"/>
                    </a:solidFill>
                  </a:rPr>
                  <a:t>Could also assign different weights to pages!</a:t>
                </a:r>
              </a:p>
              <a:p>
                <a:r>
                  <a:rPr lang="pt-BR" b="1" dirty="0">
                    <a:solidFill>
                      <a:srgbClr val="D60093"/>
                    </a:solidFill>
                  </a:rPr>
                  <a:t>Compute as for regular PageRank:</a:t>
                </a:r>
              </a:p>
              <a:p>
                <a:pPr lvl="1"/>
                <a:r>
                  <a:rPr lang="en-US" dirty="0"/>
                  <a:t>Multiply by </a:t>
                </a:r>
                <a:r>
                  <a:rPr lang="en-US" b="1" i="1" dirty="0"/>
                  <a:t>M</a:t>
                </a:r>
                <a:r>
                  <a:rPr lang="en-US" dirty="0"/>
                  <a:t>, then add a vector</a:t>
                </a:r>
              </a:p>
              <a:p>
                <a:pPr lvl="1"/>
                <a:r>
                  <a:rPr lang="en-US" dirty="0"/>
                  <a:t>Maintains sparseness</a:t>
                </a:r>
                <a:endParaRPr lang="en-US" dirty="0">
                  <a:solidFill>
                    <a:schemeClr val="accent3"/>
                  </a:solidFill>
                </a:endParaRPr>
              </a:p>
            </p:txBody>
          </p:sp>
        </mc:Choice>
        <mc:Fallback xmlns="">
          <p:sp>
            <p:nvSpPr>
              <p:cNvPr id="61443" name="Rectangle 3"/>
              <p:cNvSpPr>
                <a:spLocks noGrp="1" noRot="1" noChangeAspect="1" noMove="1" noResize="1" noEditPoints="1" noAdjustHandles="1" noChangeArrowheads="1" noChangeShapeType="1" noTextEdit="1"/>
              </p:cNvSpPr>
              <p:nvPr>
                <p:ph idx="1"/>
              </p:nvPr>
            </p:nvSpPr>
            <p:spPr>
              <a:xfrm>
                <a:off x="457200" y="1295400"/>
                <a:ext cx="8534400" cy="5410200"/>
              </a:xfrm>
              <a:blipFill rotWithShape="1">
                <a:blip r:embed="rId3"/>
                <a:stretch>
                  <a:fillRect t="-564"/>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r>
              <a:rPr lang="nn-NO"/>
              <a:t>J. Leskovec, A. Rajaraman, J. Ullman: Mining of Massive Datasets, http://www.mmds.org</a:t>
            </a:r>
            <a:endParaRPr lang="en-US"/>
          </a:p>
        </p:txBody>
      </p:sp>
      <p:sp>
        <p:nvSpPr>
          <p:cNvPr id="5" name="Slide Number Placeholder 4"/>
          <p:cNvSpPr>
            <a:spLocks noGrp="1"/>
          </p:cNvSpPr>
          <p:nvPr>
            <p:ph type="sldNum" sz="quarter" idx="12"/>
          </p:nvPr>
        </p:nvSpPr>
        <p:spPr/>
        <p:txBody>
          <a:bodyPr/>
          <a:lstStyle/>
          <a:p>
            <a:fld id="{19B12225-5612-419B-A8D5-4B8EEE4C217E}" type="slidenum">
              <a:rPr lang="en-US" smtClean="0"/>
              <a:pPr/>
              <a:t>55</a:t>
            </a:fld>
            <a:endParaRPr lang="en-US"/>
          </a:p>
        </p:txBody>
      </p:sp>
      <p:sp>
        <p:nvSpPr>
          <p:cNvPr id="7" name="Left Brace 6"/>
          <p:cNvSpPr/>
          <p:nvPr/>
        </p:nvSpPr>
        <p:spPr>
          <a:xfrm>
            <a:off x="2428879" y="2514600"/>
            <a:ext cx="200025" cy="914400"/>
          </a:xfrm>
          <a:prstGeom prst="leftBrace">
            <a:avLst>
              <a:gd name="adj1" fmla="val 60747"/>
              <a:gd name="adj2" fmla="val 31926"/>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2921712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63490" name="Rectangle 2"/>
          <p:cNvSpPr>
            <a:spLocks noGrp="1" noChangeArrowheads="1"/>
          </p:cNvSpPr>
          <p:nvPr>
            <p:ph type="title"/>
          </p:nvPr>
        </p:nvSpPr>
        <p:spPr>
          <a:xfrm>
            <a:off x="457200" y="76200"/>
            <a:ext cx="8686800" cy="987552"/>
          </a:xfrm>
        </p:spPr>
        <p:txBody>
          <a:bodyPr>
            <a:normAutofit/>
          </a:bodyPr>
          <a:lstStyle/>
          <a:p>
            <a:r>
              <a:rPr lang="en-US" dirty="0"/>
              <a:t>Example: Topic-Specific PageRank</a:t>
            </a:r>
          </a:p>
        </p:txBody>
      </p:sp>
      <p:sp>
        <p:nvSpPr>
          <p:cNvPr id="63491" name="Oval 3"/>
          <p:cNvSpPr>
            <a:spLocks noChangeArrowheads="1"/>
          </p:cNvSpPr>
          <p:nvPr/>
        </p:nvSpPr>
        <p:spPr bwMode="auto">
          <a:xfrm>
            <a:off x="1774274" y="2133599"/>
            <a:ext cx="435526" cy="445521"/>
          </a:xfrm>
          <a:prstGeom prst="ellipse">
            <a:avLst/>
          </a:prstGeom>
          <a:solidFill>
            <a:srgbClr val="FF0000"/>
          </a:solidFill>
          <a:ln w="9525">
            <a:noFill/>
            <a:round/>
            <a:headEnd/>
            <a:tailEnd/>
          </a:ln>
          <a:effectLst/>
        </p:spPr>
        <p:txBody>
          <a:bodyPr wrap="none" anchor="ctr"/>
          <a:lstStyle/>
          <a:p>
            <a:pPr algn="ctr"/>
            <a:r>
              <a:rPr lang="en-US" sz="2400" b="1">
                <a:solidFill>
                  <a:schemeClr val="bg1"/>
                </a:solidFill>
                <a:latin typeface="Arial" pitchFamily="34" charset="0"/>
                <a:cs typeface="Arial" pitchFamily="34" charset="0"/>
              </a:rPr>
              <a:t>1</a:t>
            </a:r>
          </a:p>
        </p:txBody>
      </p:sp>
      <p:sp>
        <p:nvSpPr>
          <p:cNvPr id="63492" name="Oval 4"/>
          <p:cNvSpPr>
            <a:spLocks noChangeArrowheads="1"/>
          </p:cNvSpPr>
          <p:nvPr/>
        </p:nvSpPr>
        <p:spPr bwMode="auto">
          <a:xfrm>
            <a:off x="936074" y="2971799"/>
            <a:ext cx="435526" cy="445521"/>
          </a:xfrm>
          <a:prstGeom prst="ellipse">
            <a:avLst/>
          </a:prstGeom>
          <a:solidFill>
            <a:srgbClr val="FF0000"/>
          </a:solidFill>
          <a:ln w="9525">
            <a:noFill/>
            <a:round/>
            <a:headEnd/>
            <a:tailEnd/>
          </a:ln>
          <a:effectLst/>
        </p:spPr>
        <p:txBody>
          <a:bodyPr wrap="none" anchor="ctr"/>
          <a:lstStyle/>
          <a:p>
            <a:pPr algn="ctr"/>
            <a:r>
              <a:rPr lang="en-US" sz="2400" b="1" dirty="0">
                <a:solidFill>
                  <a:schemeClr val="bg1"/>
                </a:solidFill>
                <a:latin typeface="Arial" pitchFamily="34" charset="0"/>
                <a:cs typeface="Arial" pitchFamily="34" charset="0"/>
              </a:rPr>
              <a:t>2</a:t>
            </a:r>
          </a:p>
        </p:txBody>
      </p:sp>
      <p:sp>
        <p:nvSpPr>
          <p:cNvPr id="63493" name="Oval 5"/>
          <p:cNvSpPr>
            <a:spLocks noChangeArrowheads="1"/>
          </p:cNvSpPr>
          <p:nvPr/>
        </p:nvSpPr>
        <p:spPr bwMode="auto">
          <a:xfrm>
            <a:off x="2612474" y="2971799"/>
            <a:ext cx="435526" cy="445521"/>
          </a:xfrm>
          <a:prstGeom prst="ellipse">
            <a:avLst/>
          </a:prstGeom>
          <a:solidFill>
            <a:srgbClr val="FF0000"/>
          </a:solidFill>
          <a:ln w="9525">
            <a:noFill/>
            <a:round/>
            <a:headEnd/>
            <a:tailEnd/>
          </a:ln>
          <a:effectLst/>
        </p:spPr>
        <p:txBody>
          <a:bodyPr wrap="none" anchor="ctr"/>
          <a:lstStyle/>
          <a:p>
            <a:pPr algn="ctr"/>
            <a:r>
              <a:rPr lang="en-US" sz="2400" b="1">
                <a:solidFill>
                  <a:schemeClr val="bg1"/>
                </a:solidFill>
                <a:latin typeface="Arial" pitchFamily="34" charset="0"/>
                <a:cs typeface="Arial" pitchFamily="34" charset="0"/>
              </a:rPr>
              <a:t>3</a:t>
            </a:r>
          </a:p>
        </p:txBody>
      </p:sp>
      <p:sp>
        <p:nvSpPr>
          <p:cNvPr id="63494" name="Oval 6"/>
          <p:cNvSpPr>
            <a:spLocks noChangeArrowheads="1"/>
          </p:cNvSpPr>
          <p:nvPr/>
        </p:nvSpPr>
        <p:spPr bwMode="auto">
          <a:xfrm>
            <a:off x="2612474" y="4114799"/>
            <a:ext cx="435526" cy="445521"/>
          </a:xfrm>
          <a:prstGeom prst="ellipse">
            <a:avLst/>
          </a:prstGeom>
          <a:solidFill>
            <a:srgbClr val="FF0000"/>
          </a:solidFill>
          <a:ln w="9525">
            <a:noFill/>
            <a:round/>
            <a:headEnd/>
            <a:tailEnd/>
          </a:ln>
          <a:effectLst/>
        </p:spPr>
        <p:txBody>
          <a:bodyPr wrap="none" anchor="ctr"/>
          <a:lstStyle/>
          <a:p>
            <a:pPr algn="ctr"/>
            <a:r>
              <a:rPr lang="en-US" sz="2400" b="1">
                <a:solidFill>
                  <a:schemeClr val="bg1"/>
                </a:solidFill>
                <a:latin typeface="Arial" pitchFamily="34" charset="0"/>
                <a:cs typeface="Arial" pitchFamily="34" charset="0"/>
              </a:rPr>
              <a:t>4</a:t>
            </a:r>
          </a:p>
        </p:txBody>
      </p:sp>
      <p:cxnSp>
        <p:nvCxnSpPr>
          <p:cNvPr id="63495" name="AutoShape 7"/>
          <p:cNvCxnSpPr>
            <a:cxnSpLocks noChangeShapeType="1"/>
            <a:stCxn id="63491" idx="2"/>
            <a:endCxn id="63492" idx="1"/>
          </p:cNvCxnSpPr>
          <p:nvPr/>
        </p:nvCxnSpPr>
        <p:spPr bwMode="auto">
          <a:xfrm rot="10800000" flipV="1">
            <a:off x="999856" y="2356360"/>
            <a:ext cx="774419" cy="680684"/>
          </a:xfrm>
          <a:prstGeom prst="curvedConnector2">
            <a:avLst/>
          </a:prstGeom>
          <a:noFill/>
          <a:ln w="28575">
            <a:solidFill>
              <a:schemeClr val="tx1"/>
            </a:solidFill>
            <a:round/>
            <a:headEnd/>
            <a:tailEnd type="triangle" w="med" len="med"/>
          </a:ln>
          <a:effectLst/>
        </p:spPr>
      </p:cxnSp>
      <p:cxnSp>
        <p:nvCxnSpPr>
          <p:cNvPr id="63496" name="AutoShape 8"/>
          <p:cNvCxnSpPr>
            <a:cxnSpLocks noChangeShapeType="1"/>
            <a:stCxn id="63492" idx="6"/>
            <a:endCxn id="63491" idx="3"/>
          </p:cNvCxnSpPr>
          <p:nvPr/>
        </p:nvCxnSpPr>
        <p:spPr bwMode="auto">
          <a:xfrm flipV="1">
            <a:off x="1371600" y="2513875"/>
            <a:ext cx="466455" cy="680685"/>
          </a:xfrm>
          <a:prstGeom prst="curvedConnector2">
            <a:avLst/>
          </a:prstGeom>
          <a:noFill/>
          <a:ln w="28575">
            <a:solidFill>
              <a:schemeClr val="tx1"/>
            </a:solidFill>
            <a:round/>
            <a:headEnd/>
            <a:tailEnd type="triangle" w="med" len="med"/>
          </a:ln>
          <a:effectLst/>
        </p:spPr>
      </p:cxnSp>
      <p:cxnSp>
        <p:nvCxnSpPr>
          <p:cNvPr id="63497" name="AutoShape 9"/>
          <p:cNvCxnSpPr>
            <a:cxnSpLocks noChangeShapeType="1"/>
            <a:stCxn id="63491" idx="5"/>
            <a:endCxn id="63493" idx="1"/>
          </p:cNvCxnSpPr>
          <p:nvPr/>
        </p:nvCxnSpPr>
        <p:spPr bwMode="auto">
          <a:xfrm>
            <a:off x="2146019" y="2513875"/>
            <a:ext cx="530236" cy="523169"/>
          </a:xfrm>
          <a:prstGeom prst="straightConnector1">
            <a:avLst/>
          </a:prstGeom>
          <a:noFill/>
          <a:ln w="28575">
            <a:solidFill>
              <a:schemeClr val="tx1"/>
            </a:solidFill>
            <a:round/>
            <a:headEnd/>
            <a:tailEnd type="triangle" w="med" len="med"/>
          </a:ln>
          <a:effectLst/>
        </p:spPr>
      </p:cxnSp>
      <p:cxnSp>
        <p:nvCxnSpPr>
          <p:cNvPr id="63498" name="AutoShape 10"/>
          <p:cNvCxnSpPr>
            <a:cxnSpLocks noChangeShapeType="1"/>
          </p:cNvCxnSpPr>
          <p:nvPr/>
        </p:nvCxnSpPr>
        <p:spPr bwMode="auto">
          <a:xfrm>
            <a:off x="2703805" y="3387267"/>
            <a:ext cx="0" cy="783096"/>
          </a:xfrm>
          <a:prstGeom prst="straightConnector1">
            <a:avLst/>
          </a:prstGeom>
          <a:noFill/>
          <a:ln w="28575">
            <a:solidFill>
              <a:schemeClr val="tx1"/>
            </a:solidFill>
            <a:round/>
            <a:headEnd/>
            <a:tailEnd type="triangle" w="med" len="med"/>
          </a:ln>
          <a:effectLst/>
        </p:spPr>
      </p:cxnSp>
      <p:cxnSp>
        <p:nvCxnSpPr>
          <p:cNvPr id="63499" name="AutoShape 11"/>
          <p:cNvCxnSpPr>
            <a:cxnSpLocks noChangeShapeType="1"/>
            <a:stCxn id="63494" idx="7"/>
            <a:endCxn id="63493" idx="5"/>
          </p:cNvCxnSpPr>
          <p:nvPr/>
        </p:nvCxnSpPr>
        <p:spPr bwMode="auto">
          <a:xfrm flipV="1">
            <a:off x="2984219" y="3352075"/>
            <a:ext cx="0" cy="827969"/>
          </a:xfrm>
          <a:prstGeom prst="straightConnector1">
            <a:avLst/>
          </a:prstGeom>
          <a:noFill/>
          <a:ln w="28575">
            <a:solidFill>
              <a:schemeClr val="tx1"/>
            </a:solidFill>
            <a:round/>
            <a:headEnd/>
            <a:tailEnd type="triangle" w="med" len="med"/>
          </a:ln>
          <a:effectLst/>
        </p:spPr>
      </p:cxnSp>
      <p:sp>
        <p:nvSpPr>
          <p:cNvPr id="63500" name="Text Box 12"/>
          <p:cNvSpPr txBox="1">
            <a:spLocks noChangeArrowheads="1"/>
          </p:cNvSpPr>
          <p:nvPr/>
        </p:nvSpPr>
        <p:spPr bwMode="auto">
          <a:xfrm>
            <a:off x="4022725" y="1557338"/>
            <a:ext cx="4078361" cy="584775"/>
          </a:xfrm>
          <a:prstGeom prst="rect">
            <a:avLst/>
          </a:prstGeom>
          <a:noFill/>
          <a:ln w="9525">
            <a:noFill/>
            <a:miter lim="800000"/>
            <a:headEnd/>
            <a:tailEnd/>
          </a:ln>
          <a:effectLst/>
        </p:spPr>
        <p:txBody>
          <a:bodyPr wrap="none">
            <a:spAutoFit/>
          </a:bodyPr>
          <a:lstStyle/>
          <a:p>
            <a:r>
              <a:rPr lang="en-US" sz="3200" dirty="0">
                <a:latin typeface="Calibri" pitchFamily="34" charset="0"/>
                <a:cs typeface="Calibri" pitchFamily="34" charset="0"/>
              </a:rPr>
              <a:t>Suppose </a:t>
            </a:r>
            <a:r>
              <a:rPr lang="en-US" sz="3200" b="1" i="1" dirty="0">
                <a:solidFill>
                  <a:srgbClr val="FF0066"/>
                </a:solidFill>
                <a:latin typeface="Calibri" pitchFamily="34" charset="0"/>
                <a:cs typeface="Calibri" pitchFamily="34" charset="0"/>
              </a:rPr>
              <a:t>S</a:t>
            </a:r>
            <a:r>
              <a:rPr lang="en-US" sz="3200" b="1" dirty="0">
                <a:solidFill>
                  <a:srgbClr val="FF0066"/>
                </a:solidFill>
                <a:latin typeface="Calibri" pitchFamily="34" charset="0"/>
                <a:cs typeface="Calibri" pitchFamily="34" charset="0"/>
              </a:rPr>
              <a:t> = {1}</a:t>
            </a:r>
            <a:r>
              <a:rPr lang="en-US" sz="3200" dirty="0">
                <a:latin typeface="Calibri" pitchFamily="34" charset="0"/>
                <a:cs typeface="Calibri" pitchFamily="34" charset="0"/>
              </a:rPr>
              <a:t>, </a:t>
            </a:r>
            <a:r>
              <a:rPr lang="en-US" sz="3200" b="1" i="1" dirty="0">
                <a:solidFill>
                  <a:srgbClr val="0000FF"/>
                </a:solidFill>
                <a:latin typeface="Calibri" pitchFamily="34" charset="0"/>
                <a:cs typeface="Calibri" pitchFamily="34" charset="0"/>
                <a:sym typeface="Symbol" pitchFamily="18" charset="2"/>
              </a:rPr>
              <a:t></a:t>
            </a:r>
            <a:r>
              <a:rPr lang="en-US" sz="3200" b="1" dirty="0">
                <a:solidFill>
                  <a:srgbClr val="0000FF"/>
                </a:solidFill>
                <a:latin typeface="Calibri" pitchFamily="34" charset="0"/>
                <a:cs typeface="Calibri" pitchFamily="34" charset="0"/>
              </a:rPr>
              <a:t> = 0.8</a:t>
            </a:r>
          </a:p>
        </p:txBody>
      </p:sp>
      <p:grpSp>
        <p:nvGrpSpPr>
          <p:cNvPr id="2" name="Group 13"/>
          <p:cNvGrpSpPr>
            <a:grpSpLocks/>
          </p:cNvGrpSpPr>
          <p:nvPr/>
        </p:nvGrpSpPr>
        <p:grpSpPr bwMode="auto">
          <a:xfrm>
            <a:off x="3946525" y="2209800"/>
            <a:ext cx="4664075" cy="1828800"/>
            <a:chOff x="2630" y="1392"/>
            <a:chExt cx="2938" cy="1152"/>
          </a:xfrm>
        </p:grpSpPr>
        <p:sp>
          <p:nvSpPr>
            <p:cNvPr id="63502" name="Text Box 14"/>
            <p:cNvSpPr txBox="1">
              <a:spLocks noChangeArrowheads="1"/>
            </p:cNvSpPr>
            <p:nvPr/>
          </p:nvSpPr>
          <p:spPr bwMode="auto">
            <a:xfrm>
              <a:off x="2630" y="1412"/>
              <a:ext cx="2854" cy="1096"/>
            </a:xfrm>
            <a:prstGeom prst="rect">
              <a:avLst/>
            </a:prstGeom>
            <a:noFill/>
            <a:ln w="9525">
              <a:noFill/>
              <a:miter lim="800000"/>
              <a:headEnd/>
              <a:tailEnd/>
            </a:ln>
            <a:effectLst/>
          </p:spPr>
          <p:txBody>
            <a:bodyPr wrap="none">
              <a:spAutoFit/>
            </a:bodyPr>
            <a:lstStyle/>
            <a:p>
              <a:r>
                <a:rPr lang="en-US" sz="1800" b="1" dirty="0">
                  <a:solidFill>
                    <a:srgbClr val="0000FF"/>
                  </a:solidFill>
                  <a:latin typeface="Arial" pitchFamily="34" charset="0"/>
                  <a:cs typeface="Arial" pitchFamily="34" charset="0"/>
                </a:rPr>
                <a:t>Node	Iteration</a:t>
              </a:r>
            </a:p>
            <a:p>
              <a:r>
                <a:rPr lang="en-US" sz="1800" dirty="0">
                  <a:latin typeface="Arial" pitchFamily="34" charset="0"/>
                  <a:cs typeface="Arial" pitchFamily="34" charset="0"/>
                </a:rPr>
                <a:t>	</a:t>
              </a:r>
              <a:r>
                <a:rPr lang="en-US" sz="1800" b="1" dirty="0">
                  <a:latin typeface="Arial" pitchFamily="34" charset="0"/>
                  <a:cs typeface="Arial" pitchFamily="34" charset="0"/>
                </a:rPr>
                <a:t>0	1	2     …	stable</a:t>
              </a:r>
            </a:p>
            <a:p>
              <a:r>
                <a:rPr lang="en-US" sz="1800" dirty="0">
                  <a:latin typeface="Arial" pitchFamily="34" charset="0"/>
                  <a:cs typeface="Arial" pitchFamily="34" charset="0"/>
                </a:rPr>
                <a:t>1	0.25	0.4	0.28	0.294</a:t>
              </a:r>
            </a:p>
            <a:p>
              <a:r>
                <a:rPr lang="en-US" sz="1800" dirty="0">
                  <a:latin typeface="Arial" pitchFamily="34" charset="0"/>
                  <a:cs typeface="Arial" pitchFamily="34" charset="0"/>
                </a:rPr>
                <a:t>2	0.25	0.1	0.16	0.118</a:t>
              </a:r>
            </a:p>
            <a:p>
              <a:r>
                <a:rPr lang="en-US" sz="1800" dirty="0">
                  <a:latin typeface="Arial" pitchFamily="34" charset="0"/>
                  <a:cs typeface="Arial" pitchFamily="34" charset="0"/>
                </a:rPr>
                <a:t>3	0.25	0.3	0.32	0.327</a:t>
              </a:r>
            </a:p>
            <a:p>
              <a:r>
                <a:rPr lang="en-US" sz="1800" dirty="0">
                  <a:latin typeface="Arial" pitchFamily="34" charset="0"/>
                  <a:cs typeface="Arial" pitchFamily="34" charset="0"/>
                </a:rPr>
                <a:t>4	0.25	</a:t>
              </a:r>
              <a:r>
                <a:rPr lang="en-US" dirty="0">
                  <a:latin typeface="Arial" pitchFamily="34" charset="0"/>
                  <a:cs typeface="Arial" pitchFamily="34" charset="0"/>
                </a:rPr>
                <a:t>0.2</a:t>
              </a:r>
              <a:r>
                <a:rPr lang="en-US" sz="1800" dirty="0">
                  <a:latin typeface="Arial" pitchFamily="34" charset="0"/>
                  <a:cs typeface="Arial" pitchFamily="34" charset="0"/>
                </a:rPr>
                <a:t>	0.24	0.261</a:t>
              </a:r>
            </a:p>
          </p:txBody>
        </p:sp>
        <p:sp>
          <p:nvSpPr>
            <p:cNvPr id="63503" name="Line 15"/>
            <p:cNvSpPr>
              <a:spLocks noChangeShapeType="1"/>
            </p:cNvSpPr>
            <p:nvPr/>
          </p:nvSpPr>
          <p:spPr bwMode="auto">
            <a:xfrm>
              <a:off x="2640" y="1776"/>
              <a:ext cx="2928" cy="0"/>
            </a:xfrm>
            <a:prstGeom prst="line">
              <a:avLst/>
            </a:prstGeom>
            <a:noFill/>
            <a:ln w="9525">
              <a:solidFill>
                <a:schemeClr val="tx1"/>
              </a:solidFill>
              <a:round/>
              <a:headEnd/>
              <a:tailEnd/>
            </a:ln>
            <a:effectLst/>
          </p:spPr>
          <p:txBody>
            <a:bodyPr/>
            <a:lstStyle/>
            <a:p>
              <a:endParaRPr lang="en-US">
                <a:latin typeface="Arial" pitchFamily="34" charset="0"/>
                <a:cs typeface="Arial" pitchFamily="34" charset="0"/>
              </a:endParaRPr>
            </a:p>
          </p:txBody>
        </p:sp>
        <p:sp>
          <p:nvSpPr>
            <p:cNvPr id="63504" name="Line 16"/>
            <p:cNvSpPr>
              <a:spLocks noChangeShapeType="1"/>
            </p:cNvSpPr>
            <p:nvPr/>
          </p:nvSpPr>
          <p:spPr bwMode="auto">
            <a:xfrm>
              <a:off x="3168" y="1392"/>
              <a:ext cx="0" cy="1152"/>
            </a:xfrm>
            <a:prstGeom prst="line">
              <a:avLst/>
            </a:prstGeom>
            <a:noFill/>
            <a:ln w="9525">
              <a:solidFill>
                <a:schemeClr val="tx1"/>
              </a:solidFill>
              <a:round/>
              <a:headEnd/>
              <a:tailEnd/>
            </a:ln>
            <a:effectLst/>
          </p:spPr>
          <p:txBody>
            <a:bodyPr/>
            <a:lstStyle/>
            <a:p>
              <a:endParaRPr lang="en-US">
                <a:latin typeface="Arial" pitchFamily="34" charset="0"/>
                <a:cs typeface="Arial" pitchFamily="34" charset="0"/>
              </a:endParaRPr>
            </a:p>
          </p:txBody>
        </p:sp>
      </p:grpSp>
      <p:grpSp>
        <p:nvGrpSpPr>
          <p:cNvPr id="3" name="Group 18"/>
          <p:cNvGrpSpPr>
            <a:grpSpLocks/>
          </p:cNvGrpSpPr>
          <p:nvPr/>
        </p:nvGrpSpPr>
        <p:grpSpPr bwMode="auto">
          <a:xfrm>
            <a:off x="1877899" y="1728323"/>
            <a:ext cx="604293" cy="445521"/>
            <a:chOff x="1200" y="864"/>
            <a:chExt cx="333" cy="240"/>
          </a:xfrm>
        </p:grpSpPr>
        <p:sp>
          <p:nvSpPr>
            <p:cNvPr id="63507" name="AutoShape 19"/>
            <p:cNvSpPr>
              <a:spLocks noChangeArrowheads="1"/>
            </p:cNvSpPr>
            <p:nvPr/>
          </p:nvSpPr>
          <p:spPr bwMode="auto">
            <a:xfrm>
              <a:off x="1200" y="864"/>
              <a:ext cx="96" cy="240"/>
            </a:xfrm>
            <a:prstGeom prst="downArrow">
              <a:avLst>
                <a:gd name="adj1" fmla="val 50000"/>
                <a:gd name="adj2" fmla="val 62500"/>
              </a:avLst>
            </a:prstGeom>
            <a:solidFill>
              <a:srgbClr val="0000FF"/>
            </a:solidFill>
            <a:ln w="9525">
              <a:noFill/>
              <a:miter lim="800000"/>
              <a:headEnd/>
              <a:tailEnd/>
            </a:ln>
            <a:effectLst/>
          </p:spPr>
          <p:txBody>
            <a:bodyPr vert="eaVert" wrap="none" anchor="ctr"/>
            <a:lstStyle/>
            <a:p>
              <a:endParaRPr lang="en-US" sz="2000">
                <a:latin typeface="Arial" pitchFamily="34" charset="0"/>
                <a:cs typeface="Arial" pitchFamily="34" charset="0"/>
              </a:endParaRPr>
            </a:p>
          </p:txBody>
        </p:sp>
        <p:sp>
          <p:nvSpPr>
            <p:cNvPr id="63508" name="Text Box 20"/>
            <p:cNvSpPr txBox="1">
              <a:spLocks noChangeArrowheads="1"/>
            </p:cNvSpPr>
            <p:nvPr/>
          </p:nvSpPr>
          <p:spPr bwMode="auto">
            <a:xfrm>
              <a:off x="1237" y="864"/>
              <a:ext cx="296" cy="213"/>
            </a:xfrm>
            <a:prstGeom prst="rect">
              <a:avLst/>
            </a:prstGeom>
            <a:noFill/>
            <a:ln w="9525">
              <a:noFill/>
              <a:miter lim="800000"/>
              <a:headEnd/>
              <a:tailEnd/>
            </a:ln>
            <a:effectLst/>
          </p:spPr>
          <p:txBody>
            <a:bodyPr wrap="none">
              <a:spAutoFit/>
            </a:bodyPr>
            <a:lstStyle/>
            <a:p>
              <a:r>
                <a:rPr lang="en-US" sz="1600" dirty="0">
                  <a:solidFill>
                    <a:srgbClr val="0000FF"/>
                  </a:solidFill>
                  <a:latin typeface="Arial" pitchFamily="34" charset="0"/>
                  <a:cs typeface="Arial" pitchFamily="34" charset="0"/>
                </a:rPr>
                <a:t>0.2</a:t>
              </a:r>
            </a:p>
          </p:txBody>
        </p:sp>
      </p:grpSp>
      <p:grpSp>
        <p:nvGrpSpPr>
          <p:cNvPr id="4" name="Group 21"/>
          <p:cNvGrpSpPr>
            <a:grpSpLocks/>
          </p:cNvGrpSpPr>
          <p:nvPr/>
        </p:nvGrpSpPr>
        <p:grpSpPr bwMode="auto">
          <a:xfrm>
            <a:off x="910034" y="2209892"/>
            <a:ext cx="2399021" cy="1633578"/>
            <a:chOff x="754" y="1159"/>
            <a:chExt cx="1322" cy="880"/>
          </a:xfrm>
        </p:grpSpPr>
        <p:sp>
          <p:nvSpPr>
            <p:cNvPr id="63510" name="Text Box 22"/>
            <p:cNvSpPr txBox="1">
              <a:spLocks noChangeArrowheads="1"/>
            </p:cNvSpPr>
            <p:nvPr/>
          </p:nvSpPr>
          <p:spPr bwMode="auto">
            <a:xfrm>
              <a:off x="1468" y="1248"/>
              <a:ext cx="259" cy="182"/>
            </a:xfrm>
            <a:prstGeom prst="rect">
              <a:avLst/>
            </a:prstGeom>
            <a:noFill/>
            <a:ln w="9525">
              <a:noFill/>
              <a:miter lim="800000"/>
              <a:headEnd/>
              <a:tailEnd/>
            </a:ln>
            <a:effectLst/>
          </p:spPr>
          <p:txBody>
            <a:bodyPr wrap="none">
              <a:spAutoFit/>
            </a:bodyPr>
            <a:lstStyle/>
            <a:p>
              <a:r>
                <a:rPr lang="en-US" sz="1600" dirty="0">
                  <a:latin typeface="Arial" pitchFamily="34" charset="0"/>
                  <a:cs typeface="Arial" pitchFamily="34" charset="0"/>
                </a:rPr>
                <a:t>0.5</a:t>
              </a:r>
            </a:p>
          </p:txBody>
        </p:sp>
        <p:sp>
          <p:nvSpPr>
            <p:cNvPr id="63511" name="Text Box 23"/>
            <p:cNvSpPr txBox="1">
              <a:spLocks noChangeArrowheads="1"/>
            </p:cNvSpPr>
            <p:nvPr/>
          </p:nvSpPr>
          <p:spPr bwMode="auto">
            <a:xfrm>
              <a:off x="754" y="1159"/>
              <a:ext cx="259" cy="182"/>
            </a:xfrm>
            <a:prstGeom prst="rect">
              <a:avLst/>
            </a:prstGeom>
            <a:noFill/>
            <a:ln w="9525">
              <a:noFill/>
              <a:miter lim="800000"/>
              <a:headEnd/>
              <a:tailEnd/>
            </a:ln>
            <a:effectLst/>
          </p:spPr>
          <p:txBody>
            <a:bodyPr wrap="none">
              <a:spAutoFit/>
            </a:bodyPr>
            <a:lstStyle/>
            <a:p>
              <a:r>
                <a:rPr lang="en-US" sz="1600">
                  <a:latin typeface="Arial" pitchFamily="34" charset="0"/>
                  <a:cs typeface="Arial" pitchFamily="34" charset="0"/>
                </a:rPr>
                <a:t>0.5</a:t>
              </a:r>
            </a:p>
          </p:txBody>
        </p:sp>
        <p:sp>
          <p:nvSpPr>
            <p:cNvPr id="63512" name="Text Box 24"/>
            <p:cNvSpPr txBox="1">
              <a:spLocks noChangeArrowheads="1"/>
            </p:cNvSpPr>
            <p:nvPr/>
          </p:nvSpPr>
          <p:spPr bwMode="auto">
            <a:xfrm>
              <a:off x="1198" y="1488"/>
              <a:ext cx="164" cy="182"/>
            </a:xfrm>
            <a:prstGeom prst="rect">
              <a:avLst/>
            </a:prstGeom>
            <a:noFill/>
            <a:ln w="9525">
              <a:noFill/>
              <a:miter lim="800000"/>
              <a:headEnd/>
              <a:tailEnd/>
            </a:ln>
            <a:effectLst/>
          </p:spPr>
          <p:txBody>
            <a:bodyPr wrap="none">
              <a:spAutoFit/>
            </a:bodyPr>
            <a:lstStyle/>
            <a:p>
              <a:r>
                <a:rPr lang="en-US" sz="1600" dirty="0">
                  <a:latin typeface="Arial" pitchFamily="34" charset="0"/>
                  <a:cs typeface="Arial" pitchFamily="34" charset="0"/>
                </a:rPr>
                <a:t>1</a:t>
              </a:r>
            </a:p>
          </p:txBody>
        </p:sp>
        <p:sp>
          <p:nvSpPr>
            <p:cNvPr id="63513" name="Text Box 25"/>
            <p:cNvSpPr txBox="1">
              <a:spLocks noChangeArrowheads="1"/>
            </p:cNvSpPr>
            <p:nvPr/>
          </p:nvSpPr>
          <p:spPr bwMode="auto">
            <a:xfrm>
              <a:off x="1589" y="1816"/>
              <a:ext cx="164" cy="182"/>
            </a:xfrm>
            <a:prstGeom prst="rect">
              <a:avLst/>
            </a:prstGeom>
            <a:noFill/>
            <a:ln w="9525">
              <a:noFill/>
              <a:miter lim="800000"/>
              <a:headEnd/>
              <a:tailEnd/>
            </a:ln>
            <a:effectLst/>
          </p:spPr>
          <p:txBody>
            <a:bodyPr wrap="none">
              <a:spAutoFit/>
            </a:bodyPr>
            <a:lstStyle/>
            <a:p>
              <a:r>
                <a:rPr lang="en-US" sz="1600" dirty="0">
                  <a:latin typeface="Arial" pitchFamily="34" charset="0"/>
                  <a:cs typeface="Arial" pitchFamily="34" charset="0"/>
                </a:rPr>
                <a:t>1</a:t>
              </a:r>
            </a:p>
          </p:txBody>
        </p:sp>
        <p:sp>
          <p:nvSpPr>
            <p:cNvPr id="63514" name="Text Box 26"/>
            <p:cNvSpPr txBox="1">
              <a:spLocks noChangeArrowheads="1"/>
            </p:cNvSpPr>
            <p:nvPr/>
          </p:nvSpPr>
          <p:spPr bwMode="auto">
            <a:xfrm>
              <a:off x="1912" y="1857"/>
              <a:ext cx="164" cy="182"/>
            </a:xfrm>
            <a:prstGeom prst="rect">
              <a:avLst/>
            </a:prstGeom>
            <a:noFill/>
            <a:ln w="9525">
              <a:noFill/>
              <a:miter lim="800000"/>
              <a:headEnd/>
              <a:tailEnd/>
            </a:ln>
            <a:effectLst/>
          </p:spPr>
          <p:txBody>
            <a:bodyPr wrap="none">
              <a:spAutoFit/>
            </a:bodyPr>
            <a:lstStyle/>
            <a:p>
              <a:r>
                <a:rPr lang="en-US" sz="1600" dirty="0">
                  <a:latin typeface="Arial" pitchFamily="34" charset="0"/>
                  <a:cs typeface="Arial" pitchFamily="34" charset="0"/>
                </a:rPr>
                <a:t>1</a:t>
              </a:r>
            </a:p>
          </p:txBody>
        </p:sp>
      </p:grpSp>
      <p:grpSp>
        <p:nvGrpSpPr>
          <p:cNvPr id="5" name="Group 27"/>
          <p:cNvGrpSpPr>
            <a:grpSpLocks/>
          </p:cNvGrpSpPr>
          <p:nvPr/>
        </p:nvGrpSpPr>
        <p:grpSpPr bwMode="auto">
          <a:xfrm>
            <a:off x="682239" y="2499660"/>
            <a:ext cx="2756516" cy="1613158"/>
            <a:chOff x="646" y="1329"/>
            <a:chExt cx="1519" cy="869"/>
          </a:xfrm>
        </p:grpSpPr>
        <p:sp>
          <p:nvSpPr>
            <p:cNvPr id="63516" name="Text Box 28"/>
            <p:cNvSpPr txBox="1">
              <a:spLocks noChangeArrowheads="1"/>
            </p:cNvSpPr>
            <p:nvPr/>
          </p:nvSpPr>
          <p:spPr bwMode="auto">
            <a:xfrm>
              <a:off x="646" y="1329"/>
              <a:ext cx="259" cy="182"/>
            </a:xfrm>
            <a:prstGeom prst="rect">
              <a:avLst/>
            </a:prstGeom>
            <a:noFill/>
            <a:ln w="9525">
              <a:noFill/>
              <a:miter lim="800000"/>
              <a:headEnd/>
              <a:tailEnd/>
            </a:ln>
            <a:effectLst/>
          </p:spPr>
          <p:txBody>
            <a:bodyPr wrap="none">
              <a:spAutoFit/>
            </a:bodyPr>
            <a:lstStyle/>
            <a:p>
              <a:r>
                <a:rPr lang="en-US" sz="1600" dirty="0">
                  <a:solidFill>
                    <a:srgbClr val="0000FF"/>
                  </a:solidFill>
                  <a:latin typeface="Arial" pitchFamily="34" charset="0"/>
                  <a:cs typeface="Arial" pitchFamily="34" charset="0"/>
                </a:rPr>
                <a:t>0.4</a:t>
              </a:r>
            </a:p>
          </p:txBody>
        </p:sp>
        <p:sp>
          <p:nvSpPr>
            <p:cNvPr id="63517" name="Text Box 29"/>
            <p:cNvSpPr txBox="1">
              <a:spLocks noChangeArrowheads="1"/>
            </p:cNvSpPr>
            <p:nvPr/>
          </p:nvSpPr>
          <p:spPr bwMode="auto">
            <a:xfrm>
              <a:off x="1612" y="1378"/>
              <a:ext cx="259" cy="182"/>
            </a:xfrm>
            <a:prstGeom prst="rect">
              <a:avLst/>
            </a:prstGeom>
            <a:noFill/>
            <a:ln w="9525">
              <a:noFill/>
              <a:miter lim="800000"/>
              <a:headEnd/>
              <a:tailEnd/>
            </a:ln>
            <a:effectLst/>
          </p:spPr>
          <p:txBody>
            <a:bodyPr wrap="none">
              <a:spAutoFit/>
            </a:bodyPr>
            <a:lstStyle/>
            <a:p>
              <a:r>
                <a:rPr lang="en-US" sz="1600" dirty="0">
                  <a:solidFill>
                    <a:srgbClr val="0000FF"/>
                  </a:solidFill>
                  <a:latin typeface="Arial" pitchFamily="34" charset="0"/>
                  <a:cs typeface="Arial" pitchFamily="34" charset="0"/>
                </a:rPr>
                <a:t>0.4</a:t>
              </a:r>
            </a:p>
          </p:txBody>
        </p:sp>
        <p:sp>
          <p:nvSpPr>
            <p:cNvPr id="63518" name="Text Box 30"/>
            <p:cNvSpPr txBox="1">
              <a:spLocks noChangeArrowheads="1"/>
            </p:cNvSpPr>
            <p:nvPr/>
          </p:nvSpPr>
          <p:spPr bwMode="auto">
            <a:xfrm>
              <a:off x="1008" y="1699"/>
              <a:ext cx="259" cy="182"/>
            </a:xfrm>
            <a:prstGeom prst="rect">
              <a:avLst/>
            </a:prstGeom>
            <a:noFill/>
            <a:ln w="9525">
              <a:noFill/>
              <a:miter lim="800000"/>
              <a:headEnd/>
              <a:tailEnd/>
            </a:ln>
            <a:effectLst/>
          </p:spPr>
          <p:txBody>
            <a:bodyPr wrap="none">
              <a:spAutoFit/>
            </a:bodyPr>
            <a:lstStyle/>
            <a:p>
              <a:r>
                <a:rPr lang="en-US" sz="1600" dirty="0">
                  <a:solidFill>
                    <a:srgbClr val="0000FF"/>
                  </a:solidFill>
                  <a:latin typeface="Arial" pitchFamily="34" charset="0"/>
                  <a:cs typeface="Arial" pitchFamily="34" charset="0"/>
                </a:rPr>
                <a:t>0.8</a:t>
              </a:r>
            </a:p>
          </p:txBody>
        </p:sp>
        <p:sp>
          <p:nvSpPr>
            <p:cNvPr id="63519" name="Text Box 31"/>
            <p:cNvSpPr txBox="1">
              <a:spLocks noChangeArrowheads="1"/>
            </p:cNvSpPr>
            <p:nvPr/>
          </p:nvSpPr>
          <p:spPr bwMode="auto">
            <a:xfrm>
              <a:off x="1528" y="2016"/>
              <a:ext cx="259" cy="182"/>
            </a:xfrm>
            <a:prstGeom prst="rect">
              <a:avLst/>
            </a:prstGeom>
            <a:noFill/>
            <a:ln w="9525">
              <a:noFill/>
              <a:miter lim="800000"/>
              <a:headEnd/>
              <a:tailEnd/>
            </a:ln>
            <a:effectLst/>
          </p:spPr>
          <p:txBody>
            <a:bodyPr wrap="none">
              <a:spAutoFit/>
            </a:bodyPr>
            <a:lstStyle/>
            <a:p>
              <a:r>
                <a:rPr lang="en-US" sz="1600" dirty="0">
                  <a:solidFill>
                    <a:srgbClr val="0000FF"/>
                  </a:solidFill>
                  <a:latin typeface="Arial" pitchFamily="34" charset="0"/>
                  <a:cs typeface="Arial" pitchFamily="34" charset="0"/>
                </a:rPr>
                <a:t>0.8</a:t>
              </a:r>
            </a:p>
          </p:txBody>
        </p:sp>
        <p:sp>
          <p:nvSpPr>
            <p:cNvPr id="63520" name="Text Box 32"/>
            <p:cNvSpPr txBox="1">
              <a:spLocks noChangeArrowheads="1"/>
            </p:cNvSpPr>
            <p:nvPr/>
          </p:nvSpPr>
          <p:spPr bwMode="auto">
            <a:xfrm>
              <a:off x="1906" y="2016"/>
              <a:ext cx="259" cy="182"/>
            </a:xfrm>
            <a:prstGeom prst="rect">
              <a:avLst/>
            </a:prstGeom>
            <a:noFill/>
            <a:ln w="9525">
              <a:noFill/>
              <a:miter lim="800000"/>
              <a:headEnd/>
              <a:tailEnd/>
            </a:ln>
            <a:effectLst/>
          </p:spPr>
          <p:txBody>
            <a:bodyPr wrap="none">
              <a:spAutoFit/>
            </a:bodyPr>
            <a:lstStyle/>
            <a:p>
              <a:r>
                <a:rPr lang="en-US" sz="1600" dirty="0">
                  <a:solidFill>
                    <a:srgbClr val="0000FF"/>
                  </a:solidFill>
                  <a:latin typeface="Arial" pitchFamily="34" charset="0"/>
                  <a:cs typeface="Arial" pitchFamily="34" charset="0"/>
                </a:rPr>
                <a:t>0.8</a:t>
              </a:r>
            </a:p>
          </p:txBody>
        </p:sp>
      </p:grpSp>
      <p:sp>
        <p:nvSpPr>
          <p:cNvPr id="34" name="Slide Number Placeholder 33"/>
          <p:cNvSpPr>
            <a:spLocks noGrp="1"/>
          </p:cNvSpPr>
          <p:nvPr>
            <p:ph type="sldNum" sz="quarter" idx="12"/>
          </p:nvPr>
        </p:nvSpPr>
        <p:spPr/>
        <p:txBody>
          <a:bodyPr/>
          <a:lstStyle/>
          <a:p>
            <a:fld id="{19B12225-5612-419B-A8D5-4B8EEE4C217E}" type="slidenum">
              <a:rPr lang="en-US" smtClean="0"/>
              <a:pPr/>
              <a:t>56</a:t>
            </a:fld>
            <a:endParaRPr lang="en-US"/>
          </a:p>
        </p:txBody>
      </p:sp>
      <p:sp>
        <p:nvSpPr>
          <p:cNvPr id="35" name="Footer Placeholder 34"/>
          <p:cNvSpPr>
            <a:spLocks noGrp="1"/>
          </p:cNvSpPr>
          <p:nvPr>
            <p:ph type="ftr" sz="quarter" idx="11"/>
          </p:nvPr>
        </p:nvSpPr>
        <p:spPr/>
        <p:txBody>
          <a:bodyPr/>
          <a:lstStyle/>
          <a:p>
            <a:r>
              <a:rPr lang="nn-NO"/>
              <a:t>J. Leskovec, A. Rajaraman, J. Ullman: Mining of Massive Datasets, http://www.mmds.org</a:t>
            </a:r>
            <a:endParaRPr lang="en-US"/>
          </a:p>
        </p:txBody>
      </p:sp>
      <p:sp>
        <p:nvSpPr>
          <p:cNvPr id="6" name="TextBox 5"/>
          <p:cNvSpPr txBox="1"/>
          <p:nvPr/>
        </p:nvSpPr>
        <p:spPr>
          <a:xfrm>
            <a:off x="6061905" y="4157008"/>
            <a:ext cx="2991525" cy="2554545"/>
          </a:xfrm>
          <a:prstGeom prst="rect">
            <a:avLst/>
          </a:prstGeom>
          <a:noFill/>
        </p:spPr>
        <p:txBody>
          <a:bodyPr wrap="none" rtlCol="0">
            <a:spAutoFit/>
          </a:bodyPr>
          <a:lstStyle/>
          <a:p>
            <a:r>
              <a:rPr lang="en-US" sz="2000" b="1" dirty="0">
                <a:solidFill>
                  <a:srgbClr val="008000"/>
                </a:solidFill>
                <a:latin typeface="Arial" pitchFamily="34" charset="0"/>
                <a:cs typeface="Arial" pitchFamily="34" charset="0"/>
              </a:rPr>
              <a:t>S={1,2,3,4},  </a:t>
            </a:r>
            <a:r>
              <a:rPr lang="el-GR" sz="2000" b="1" dirty="0">
                <a:solidFill>
                  <a:srgbClr val="008000"/>
                </a:solidFill>
                <a:latin typeface="Arial" pitchFamily="34" charset="0"/>
                <a:cs typeface="Arial" pitchFamily="34" charset="0"/>
              </a:rPr>
              <a:t>β</a:t>
            </a:r>
            <a:r>
              <a:rPr lang="en-US" sz="2000" b="1" dirty="0">
                <a:solidFill>
                  <a:srgbClr val="008000"/>
                </a:solidFill>
                <a:latin typeface="Arial" pitchFamily="34" charset="0"/>
                <a:cs typeface="Arial" pitchFamily="34" charset="0"/>
              </a:rPr>
              <a:t>=0.8:</a:t>
            </a:r>
          </a:p>
          <a:p>
            <a:r>
              <a:rPr lang="en-US" sz="2000" b="1" dirty="0">
                <a:solidFill>
                  <a:srgbClr val="008000"/>
                </a:solidFill>
                <a:latin typeface="Arial" pitchFamily="34" charset="0"/>
                <a:cs typeface="Arial" pitchFamily="34" charset="0"/>
              </a:rPr>
              <a:t>r</a:t>
            </a:r>
            <a:r>
              <a:rPr lang="en-US" sz="2000" dirty="0">
                <a:solidFill>
                  <a:srgbClr val="008000"/>
                </a:solidFill>
                <a:latin typeface="Arial" pitchFamily="34" charset="0"/>
                <a:cs typeface="Arial" pitchFamily="34" charset="0"/>
              </a:rPr>
              <a:t>=[0.13, 0.10, 0.39, 0.36]</a:t>
            </a:r>
          </a:p>
          <a:p>
            <a:r>
              <a:rPr lang="en-US" sz="2000" b="1" dirty="0">
                <a:solidFill>
                  <a:srgbClr val="008000"/>
                </a:solidFill>
                <a:latin typeface="Arial" pitchFamily="34" charset="0"/>
                <a:cs typeface="Arial" pitchFamily="34" charset="0"/>
              </a:rPr>
              <a:t>S={1,2,3} ,  </a:t>
            </a:r>
            <a:r>
              <a:rPr lang="el-GR" sz="2000" b="1" dirty="0">
                <a:solidFill>
                  <a:srgbClr val="008000"/>
                </a:solidFill>
                <a:latin typeface="Arial" pitchFamily="34" charset="0"/>
                <a:cs typeface="Arial" pitchFamily="34" charset="0"/>
              </a:rPr>
              <a:t>β</a:t>
            </a:r>
            <a:r>
              <a:rPr lang="en-US" sz="2000" b="1" dirty="0">
                <a:solidFill>
                  <a:srgbClr val="008000"/>
                </a:solidFill>
                <a:latin typeface="Arial" pitchFamily="34" charset="0"/>
                <a:cs typeface="Arial" pitchFamily="34" charset="0"/>
              </a:rPr>
              <a:t>=0.8:</a:t>
            </a:r>
          </a:p>
          <a:p>
            <a:r>
              <a:rPr lang="en-US" sz="2000" b="1" dirty="0">
                <a:solidFill>
                  <a:srgbClr val="008000"/>
                </a:solidFill>
                <a:latin typeface="Arial" pitchFamily="34" charset="0"/>
                <a:cs typeface="Arial" pitchFamily="34" charset="0"/>
              </a:rPr>
              <a:t>r</a:t>
            </a:r>
            <a:r>
              <a:rPr lang="en-US" sz="2000" dirty="0">
                <a:solidFill>
                  <a:srgbClr val="008000"/>
                </a:solidFill>
                <a:latin typeface="Arial" pitchFamily="34" charset="0"/>
                <a:cs typeface="Arial" pitchFamily="34" charset="0"/>
              </a:rPr>
              <a:t>=[0.17, 0.13, 0.38, 0.30]</a:t>
            </a:r>
          </a:p>
          <a:p>
            <a:r>
              <a:rPr lang="en-US" sz="2000" b="1" dirty="0">
                <a:solidFill>
                  <a:srgbClr val="008000"/>
                </a:solidFill>
                <a:latin typeface="Arial" pitchFamily="34" charset="0"/>
                <a:cs typeface="Arial" pitchFamily="34" charset="0"/>
              </a:rPr>
              <a:t>S={1,2} ,  </a:t>
            </a:r>
            <a:r>
              <a:rPr lang="el-GR" sz="2000" b="1" dirty="0">
                <a:solidFill>
                  <a:srgbClr val="008000"/>
                </a:solidFill>
                <a:latin typeface="Arial" pitchFamily="34" charset="0"/>
                <a:cs typeface="Arial" pitchFamily="34" charset="0"/>
              </a:rPr>
              <a:t>β</a:t>
            </a:r>
            <a:r>
              <a:rPr lang="en-US" sz="2000" b="1" dirty="0">
                <a:solidFill>
                  <a:srgbClr val="008000"/>
                </a:solidFill>
                <a:latin typeface="Arial" pitchFamily="34" charset="0"/>
                <a:cs typeface="Arial" pitchFamily="34" charset="0"/>
              </a:rPr>
              <a:t>=0.8:</a:t>
            </a:r>
          </a:p>
          <a:p>
            <a:r>
              <a:rPr lang="en-US" sz="2000" b="1" dirty="0">
                <a:solidFill>
                  <a:srgbClr val="008000"/>
                </a:solidFill>
                <a:latin typeface="Arial" pitchFamily="34" charset="0"/>
                <a:cs typeface="Arial" pitchFamily="34" charset="0"/>
              </a:rPr>
              <a:t>r</a:t>
            </a:r>
            <a:r>
              <a:rPr lang="en-US" sz="2000" dirty="0">
                <a:solidFill>
                  <a:srgbClr val="008000"/>
                </a:solidFill>
                <a:latin typeface="Arial" pitchFamily="34" charset="0"/>
                <a:cs typeface="Arial" pitchFamily="34" charset="0"/>
              </a:rPr>
              <a:t>=[0.26, 0.20, 0.29, 0.23]</a:t>
            </a:r>
          </a:p>
          <a:p>
            <a:r>
              <a:rPr lang="en-US" sz="2000" b="1" dirty="0">
                <a:solidFill>
                  <a:srgbClr val="008000"/>
                </a:solidFill>
                <a:latin typeface="Arial" pitchFamily="34" charset="0"/>
                <a:cs typeface="Arial" pitchFamily="34" charset="0"/>
              </a:rPr>
              <a:t>S={1} ,  </a:t>
            </a:r>
            <a:r>
              <a:rPr lang="el-GR" sz="2000" b="1" dirty="0">
                <a:solidFill>
                  <a:srgbClr val="008000"/>
                </a:solidFill>
                <a:latin typeface="Arial" pitchFamily="34" charset="0"/>
                <a:cs typeface="Arial" pitchFamily="34" charset="0"/>
              </a:rPr>
              <a:t>β</a:t>
            </a:r>
            <a:r>
              <a:rPr lang="en-US" sz="2000" b="1" dirty="0">
                <a:solidFill>
                  <a:srgbClr val="008000"/>
                </a:solidFill>
                <a:latin typeface="Arial" pitchFamily="34" charset="0"/>
                <a:cs typeface="Arial" pitchFamily="34" charset="0"/>
              </a:rPr>
              <a:t>=0.8:</a:t>
            </a:r>
          </a:p>
          <a:p>
            <a:r>
              <a:rPr lang="en-US" sz="2000" b="1" dirty="0">
                <a:solidFill>
                  <a:srgbClr val="008000"/>
                </a:solidFill>
                <a:latin typeface="Arial" pitchFamily="34" charset="0"/>
                <a:cs typeface="Arial" pitchFamily="34" charset="0"/>
              </a:rPr>
              <a:t>r</a:t>
            </a:r>
            <a:r>
              <a:rPr lang="en-US" sz="2000" dirty="0">
                <a:solidFill>
                  <a:srgbClr val="008000"/>
                </a:solidFill>
                <a:latin typeface="Arial" pitchFamily="34" charset="0"/>
                <a:cs typeface="Arial" pitchFamily="34" charset="0"/>
              </a:rPr>
              <a:t>=[0.29, 0.11, 0.32, 0.26]</a:t>
            </a:r>
          </a:p>
        </p:txBody>
      </p:sp>
      <p:sp>
        <p:nvSpPr>
          <p:cNvPr id="38" name="TextBox 37"/>
          <p:cNvSpPr txBox="1"/>
          <p:nvPr/>
        </p:nvSpPr>
        <p:spPr>
          <a:xfrm>
            <a:off x="2988700" y="4724400"/>
            <a:ext cx="2991525" cy="1938992"/>
          </a:xfrm>
          <a:prstGeom prst="rect">
            <a:avLst/>
          </a:prstGeom>
          <a:noFill/>
        </p:spPr>
        <p:txBody>
          <a:bodyPr wrap="none" rtlCol="0">
            <a:spAutoFit/>
          </a:bodyPr>
          <a:lstStyle/>
          <a:p>
            <a:r>
              <a:rPr lang="en-US" sz="2000" b="1" dirty="0">
                <a:solidFill>
                  <a:srgbClr val="008000"/>
                </a:solidFill>
                <a:latin typeface="Arial" pitchFamily="34" charset="0"/>
                <a:cs typeface="Arial" pitchFamily="34" charset="0"/>
              </a:rPr>
              <a:t>S={1},  </a:t>
            </a:r>
            <a:r>
              <a:rPr lang="el-GR" sz="2000" b="1" dirty="0">
                <a:solidFill>
                  <a:srgbClr val="008000"/>
                </a:solidFill>
                <a:latin typeface="Arial" pitchFamily="34" charset="0"/>
                <a:cs typeface="Arial" pitchFamily="34" charset="0"/>
              </a:rPr>
              <a:t>β</a:t>
            </a:r>
            <a:r>
              <a:rPr lang="en-US" sz="2000" b="1" dirty="0">
                <a:solidFill>
                  <a:srgbClr val="008000"/>
                </a:solidFill>
                <a:latin typeface="Arial" pitchFamily="34" charset="0"/>
                <a:cs typeface="Arial" pitchFamily="34" charset="0"/>
              </a:rPr>
              <a:t>=0.90:</a:t>
            </a:r>
          </a:p>
          <a:p>
            <a:r>
              <a:rPr lang="en-US" sz="2000" b="1" dirty="0">
                <a:solidFill>
                  <a:srgbClr val="008000"/>
                </a:solidFill>
                <a:latin typeface="Arial" pitchFamily="34" charset="0"/>
                <a:cs typeface="Arial" pitchFamily="34" charset="0"/>
              </a:rPr>
              <a:t>r</a:t>
            </a:r>
            <a:r>
              <a:rPr lang="en-US" sz="2000" dirty="0">
                <a:solidFill>
                  <a:srgbClr val="008000"/>
                </a:solidFill>
                <a:latin typeface="Arial" pitchFamily="34" charset="0"/>
                <a:cs typeface="Arial" pitchFamily="34" charset="0"/>
              </a:rPr>
              <a:t>=[0.17, 0.07, 0.40, 0.36]</a:t>
            </a:r>
          </a:p>
          <a:p>
            <a:r>
              <a:rPr lang="en-US" sz="2000" b="1" dirty="0">
                <a:solidFill>
                  <a:srgbClr val="008000"/>
                </a:solidFill>
                <a:latin typeface="Arial" pitchFamily="34" charset="0"/>
                <a:cs typeface="Arial" pitchFamily="34" charset="0"/>
              </a:rPr>
              <a:t>S={1} ,  </a:t>
            </a:r>
            <a:r>
              <a:rPr lang="el-GR" sz="2000" b="1" dirty="0">
                <a:solidFill>
                  <a:srgbClr val="008000"/>
                </a:solidFill>
                <a:latin typeface="Arial" pitchFamily="34" charset="0"/>
                <a:cs typeface="Arial" pitchFamily="34" charset="0"/>
              </a:rPr>
              <a:t>β</a:t>
            </a:r>
            <a:r>
              <a:rPr lang="en-US" sz="2000" b="1" dirty="0">
                <a:solidFill>
                  <a:srgbClr val="008000"/>
                </a:solidFill>
                <a:latin typeface="Arial" pitchFamily="34" charset="0"/>
                <a:cs typeface="Arial" pitchFamily="34" charset="0"/>
              </a:rPr>
              <a:t>=0.8:</a:t>
            </a:r>
          </a:p>
          <a:p>
            <a:r>
              <a:rPr lang="en-US" sz="2000" b="1" dirty="0">
                <a:solidFill>
                  <a:srgbClr val="008000"/>
                </a:solidFill>
                <a:latin typeface="Arial" pitchFamily="34" charset="0"/>
                <a:cs typeface="Arial" pitchFamily="34" charset="0"/>
              </a:rPr>
              <a:t>r</a:t>
            </a:r>
            <a:r>
              <a:rPr lang="en-US" sz="2000" dirty="0">
                <a:solidFill>
                  <a:srgbClr val="008000"/>
                </a:solidFill>
                <a:latin typeface="Arial" pitchFamily="34" charset="0"/>
                <a:cs typeface="Arial" pitchFamily="34" charset="0"/>
              </a:rPr>
              <a:t>=[0.29, 0.11, 0.32, 0.26]</a:t>
            </a:r>
          </a:p>
          <a:p>
            <a:r>
              <a:rPr lang="en-US" sz="2000" b="1" dirty="0">
                <a:solidFill>
                  <a:srgbClr val="008000"/>
                </a:solidFill>
                <a:latin typeface="Arial" pitchFamily="34" charset="0"/>
                <a:cs typeface="Arial" pitchFamily="34" charset="0"/>
              </a:rPr>
              <a:t>S={1},  </a:t>
            </a:r>
            <a:r>
              <a:rPr lang="el-GR" sz="2000" b="1" dirty="0">
                <a:solidFill>
                  <a:srgbClr val="008000"/>
                </a:solidFill>
                <a:latin typeface="Arial" pitchFamily="34" charset="0"/>
                <a:cs typeface="Arial" pitchFamily="34" charset="0"/>
              </a:rPr>
              <a:t>β</a:t>
            </a:r>
            <a:r>
              <a:rPr lang="en-US" sz="2000" b="1" dirty="0">
                <a:solidFill>
                  <a:srgbClr val="008000"/>
                </a:solidFill>
                <a:latin typeface="Arial" pitchFamily="34" charset="0"/>
                <a:cs typeface="Arial" pitchFamily="34" charset="0"/>
              </a:rPr>
              <a:t>=0.70:</a:t>
            </a:r>
          </a:p>
          <a:p>
            <a:r>
              <a:rPr lang="en-US" sz="2000" b="1" dirty="0">
                <a:solidFill>
                  <a:srgbClr val="008000"/>
                </a:solidFill>
                <a:latin typeface="Arial" pitchFamily="34" charset="0"/>
                <a:cs typeface="Arial" pitchFamily="34" charset="0"/>
              </a:rPr>
              <a:t>r</a:t>
            </a:r>
            <a:r>
              <a:rPr lang="en-US" sz="2000" dirty="0">
                <a:solidFill>
                  <a:srgbClr val="008000"/>
                </a:solidFill>
                <a:latin typeface="Arial" pitchFamily="34" charset="0"/>
                <a:cs typeface="Arial" pitchFamily="34" charset="0"/>
              </a:rPr>
              <a:t>=[0.39, 0.14, 0.27, 0.19]</a:t>
            </a:r>
          </a:p>
        </p:txBody>
      </p:sp>
    </p:spTree>
    <p:extLst>
      <p:ext uri="{BB962C8B-B14F-4D97-AF65-F5344CB8AC3E}">
        <p14:creationId xmlns:p14="http://schemas.microsoft.com/office/powerpoint/2010/main" val="35118354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5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0" grpId="0"/>
      <p:bldP spid="6" grpId="0"/>
      <p:bldP spid="3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2" name="Straight Connector 1"/>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65538" name="Rectangle 2"/>
          <p:cNvSpPr>
            <a:spLocks noGrp="1" noChangeArrowheads="1"/>
          </p:cNvSpPr>
          <p:nvPr>
            <p:ph type="title"/>
          </p:nvPr>
        </p:nvSpPr>
        <p:spPr/>
        <p:txBody>
          <a:bodyPr/>
          <a:lstStyle/>
          <a:p>
            <a:r>
              <a:rPr lang="en-US" dirty="0"/>
              <a:t>Discovering the Topic Vector S</a:t>
            </a:r>
          </a:p>
        </p:txBody>
      </p:sp>
      <p:sp>
        <p:nvSpPr>
          <p:cNvPr id="65539" name="Rectangle 3"/>
          <p:cNvSpPr>
            <a:spLocks noGrp="1" noChangeArrowheads="1"/>
          </p:cNvSpPr>
          <p:nvPr>
            <p:ph type="body" idx="1"/>
          </p:nvPr>
        </p:nvSpPr>
        <p:spPr>
          <a:xfrm>
            <a:off x="457200" y="1295400"/>
            <a:ext cx="8534400" cy="5257801"/>
          </a:xfrm>
        </p:spPr>
        <p:txBody>
          <a:bodyPr>
            <a:normAutofit/>
          </a:bodyPr>
          <a:lstStyle/>
          <a:p>
            <a:r>
              <a:rPr lang="en-US" b="1" dirty="0">
                <a:solidFill>
                  <a:srgbClr val="0000FF"/>
                </a:solidFill>
              </a:rPr>
              <a:t>Create different </a:t>
            </a:r>
            <a:r>
              <a:rPr lang="en-US" b="1" dirty="0" err="1">
                <a:solidFill>
                  <a:srgbClr val="0000FF"/>
                </a:solidFill>
              </a:rPr>
              <a:t>PageRanks</a:t>
            </a:r>
            <a:r>
              <a:rPr lang="en-US" b="1" dirty="0">
                <a:solidFill>
                  <a:srgbClr val="0000FF"/>
                </a:solidFill>
              </a:rPr>
              <a:t> for different topics</a:t>
            </a:r>
          </a:p>
          <a:p>
            <a:pPr lvl="1">
              <a:lnSpc>
                <a:spcPct val="90000"/>
              </a:lnSpc>
            </a:pPr>
            <a:r>
              <a:rPr lang="en-US" dirty="0"/>
              <a:t>The 16 DMOZ top-level categories:</a:t>
            </a:r>
          </a:p>
          <a:p>
            <a:pPr lvl="2">
              <a:lnSpc>
                <a:spcPct val="90000"/>
              </a:lnSpc>
            </a:pPr>
            <a:r>
              <a:rPr lang="en-US" dirty="0"/>
              <a:t>arts, business, sports,…</a:t>
            </a:r>
          </a:p>
          <a:p>
            <a:pPr>
              <a:lnSpc>
                <a:spcPct val="90000"/>
              </a:lnSpc>
            </a:pPr>
            <a:r>
              <a:rPr lang="en-US" b="1" dirty="0">
                <a:solidFill>
                  <a:srgbClr val="D60093"/>
                </a:solidFill>
              </a:rPr>
              <a:t>Which topic ranking to use?</a:t>
            </a:r>
          </a:p>
          <a:p>
            <a:pPr lvl="1"/>
            <a:r>
              <a:rPr lang="en-US" dirty="0"/>
              <a:t>User can pick from a menu</a:t>
            </a:r>
          </a:p>
          <a:p>
            <a:pPr lvl="1"/>
            <a:r>
              <a:rPr lang="en-US" dirty="0"/>
              <a:t>Classify query into a topic</a:t>
            </a:r>
          </a:p>
          <a:p>
            <a:pPr lvl="1"/>
            <a:r>
              <a:rPr lang="en-US" dirty="0"/>
              <a:t>Can use the </a:t>
            </a:r>
            <a:r>
              <a:rPr lang="en-US" b="1" dirty="0">
                <a:solidFill>
                  <a:srgbClr val="0000FF"/>
                </a:solidFill>
              </a:rPr>
              <a:t>context</a:t>
            </a:r>
            <a:r>
              <a:rPr lang="en-US" dirty="0">
                <a:solidFill>
                  <a:srgbClr val="0000FF"/>
                </a:solidFill>
              </a:rPr>
              <a:t> </a:t>
            </a:r>
            <a:r>
              <a:rPr lang="en-US" dirty="0"/>
              <a:t>of the query</a:t>
            </a:r>
          </a:p>
          <a:p>
            <a:pPr lvl="2"/>
            <a:r>
              <a:rPr lang="en-US" dirty="0"/>
              <a:t>E.g., query is launched from a web page talking about a known topic</a:t>
            </a:r>
          </a:p>
          <a:p>
            <a:pPr lvl="2"/>
            <a:r>
              <a:rPr lang="en-US" dirty="0"/>
              <a:t>History of queries e.g., “basketball” followed by “Jordan”</a:t>
            </a:r>
          </a:p>
          <a:p>
            <a:pPr lvl="1"/>
            <a:r>
              <a:rPr lang="en-US" dirty="0"/>
              <a:t>User context, e.g., user’s bookmarks, …</a:t>
            </a:r>
          </a:p>
          <a:p>
            <a:pPr>
              <a:lnSpc>
                <a:spcPct val="90000"/>
              </a:lnSpc>
            </a:pPr>
            <a:endParaRPr lang="en-US" dirty="0"/>
          </a:p>
          <a:p>
            <a:pPr>
              <a:lnSpc>
                <a:spcPct val="90000"/>
              </a:lnSpc>
            </a:pPr>
            <a:endParaRPr lang="en-US" dirty="0"/>
          </a:p>
        </p:txBody>
      </p:sp>
      <p:sp>
        <p:nvSpPr>
          <p:cNvPr id="5" name="Slide Number Placeholder 4"/>
          <p:cNvSpPr>
            <a:spLocks noGrp="1"/>
          </p:cNvSpPr>
          <p:nvPr>
            <p:ph type="sldNum" sz="quarter" idx="12"/>
          </p:nvPr>
        </p:nvSpPr>
        <p:spPr/>
        <p:txBody>
          <a:bodyPr/>
          <a:lstStyle/>
          <a:p>
            <a:fld id="{19B12225-5612-419B-A8D5-4B8EEE4C217E}" type="slidenum">
              <a:rPr lang="en-US" smtClean="0"/>
              <a:pPr/>
              <a:t>57</a:t>
            </a:fld>
            <a:endParaRPr lang="en-US"/>
          </a:p>
        </p:txBody>
      </p:sp>
      <p:sp>
        <p:nvSpPr>
          <p:cNvPr id="6" name="Footer Placeholder 5"/>
          <p:cNvSpPr>
            <a:spLocks noGrp="1"/>
          </p:cNvSpPr>
          <p:nvPr>
            <p:ph type="ftr" sz="quarter" idx="11"/>
          </p:nvPr>
        </p:nvSpPr>
        <p:spPr/>
        <p:txBody>
          <a:bodyPr/>
          <a:lstStyle/>
          <a:p>
            <a:r>
              <a:rPr lang="nn-NO"/>
              <a:t>J. Leskovec, A. Rajaraman, J. Ullman: Mining of Massive Datasets, http://www.mmds.org</a:t>
            </a:r>
            <a:endParaRPr lang="en-US"/>
          </a:p>
        </p:txBody>
      </p:sp>
    </p:spTree>
    <p:extLst>
      <p:ext uri="{BB962C8B-B14F-4D97-AF65-F5344CB8AC3E}">
        <p14:creationId xmlns:p14="http://schemas.microsoft.com/office/powerpoint/2010/main" val="2424390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3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53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53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53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539">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553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5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r>
              <a:rPr lang="en-US" dirty="0" err="1"/>
              <a:t>TrustRank</a:t>
            </a:r>
            <a:r>
              <a:rPr lang="en-US" dirty="0"/>
              <a:t>: </a:t>
            </a:r>
            <a:br>
              <a:rPr lang="en-US" dirty="0"/>
            </a:br>
            <a:r>
              <a:rPr lang="en-US" dirty="0"/>
              <a:t>Combating the Web Spam</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979584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3" name="Straight Connector 2"/>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2" name="Straight Connector 1"/>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30722" name="Rectangle 2"/>
          <p:cNvSpPr>
            <a:spLocks noGrp="1" noChangeArrowheads="1"/>
          </p:cNvSpPr>
          <p:nvPr>
            <p:ph type="title"/>
          </p:nvPr>
        </p:nvSpPr>
        <p:spPr/>
        <p:txBody>
          <a:bodyPr/>
          <a:lstStyle/>
          <a:p>
            <a:r>
              <a:rPr lang="en-US" dirty="0"/>
              <a:t>What is Web Spam?</a:t>
            </a:r>
          </a:p>
        </p:txBody>
      </p:sp>
      <p:sp>
        <p:nvSpPr>
          <p:cNvPr id="30723" name="Rectangle 3"/>
          <p:cNvSpPr>
            <a:spLocks noGrp="1" noChangeArrowheads="1"/>
          </p:cNvSpPr>
          <p:nvPr>
            <p:ph type="body" idx="1"/>
          </p:nvPr>
        </p:nvSpPr>
        <p:spPr/>
        <p:txBody>
          <a:bodyPr>
            <a:normAutofit/>
          </a:bodyPr>
          <a:lstStyle/>
          <a:p>
            <a:pPr>
              <a:lnSpc>
                <a:spcPct val="90000"/>
              </a:lnSpc>
            </a:pPr>
            <a:r>
              <a:rPr lang="en-US" b="1" dirty="0">
                <a:solidFill>
                  <a:srgbClr val="0066FF"/>
                </a:solidFill>
              </a:rPr>
              <a:t>Spamming:</a:t>
            </a:r>
            <a:r>
              <a:rPr lang="en-US" b="1" dirty="0"/>
              <a:t> </a:t>
            </a:r>
          </a:p>
          <a:p>
            <a:pPr lvl="1">
              <a:lnSpc>
                <a:spcPct val="90000"/>
              </a:lnSpc>
            </a:pPr>
            <a:r>
              <a:rPr lang="en-US" dirty="0"/>
              <a:t>Any deliberate action to boost a web </a:t>
            </a:r>
            <a:br>
              <a:rPr lang="en-US" dirty="0"/>
            </a:br>
            <a:r>
              <a:rPr lang="en-US" dirty="0"/>
              <a:t>page’s position in search engine results, incommensurate with page’s real value</a:t>
            </a:r>
          </a:p>
          <a:p>
            <a:pPr>
              <a:lnSpc>
                <a:spcPct val="90000"/>
              </a:lnSpc>
            </a:pPr>
            <a:r>
              <a:rPr lang="en-US" b="1" dirty="0">
                <a:solidFill>
                  <a:srgbClr val="D60093"/>
                </a:solidFill>
              </a:rPr>
              <a:t>Spam:</a:t>
            </a:r>
            <a:r>
              <a:rPr lang="en-US" dirty="0"/>
              <a:t> </a:t>
            </a:r>
          </a:p>
          <a:p>
            <a:pPr lvl="1">
              <a:lnSpc>
                <a:spcPct val="90000"/>
              </a:lnSpc>
            </a:pPr>
            <a:r>
              <a:rPr lang="en-US" dirty="0"/>
              <a:t>Web pages that are the result of spamming</a:t>
            </a:r>
          </a:p>
          <a:p>
            <a:pPr>
              <a:lnSpc>
                <a:spcPct val="90000"/>
              </a:lnSpc>
            </a:pPr>
            <a:r>
              <a:rPr lang="en-US" dirty="0"/>
              <a:t>This is a very broad definition</a:t>
            </a:r>
          </a:p>
          <a:p>
            <a:pPr lvl="1">
              <a:lnSpc>
                <a:spcPct val="90000"/>
              </a:lnSpc>
            </a:pPr>
            <a:r>
              <a:rPr lang="en-US" b="1" dirty="0"/>
              <a:t>SEO</a:t>
            </a:r>
            <a:r>
              <a:rPr lang="en-US" dirty="0"/>
              <a:t> industry might disagree!</a:t>
            </a:r>
          </a:p>
          <a:p>
            <a:pPr lvl="1">
              <a:lnSpc>
                <a:spcPct val="90000"/>
              </a:lnSpc>
            </a:pPr>
            <a:r>
              <a:rPr lang="en-US" dirty="0"/>
              <a:t>SEO = search engine optimization</a:t>
            </a:r>
          </a:p>
          <a:p>
            <a:pPr lvl="8">
              <a:lnSpc>
                <a:spcPct val="90000"/>
              </a:lnSpc>
            </a:pPr>
            <a:endParaRPr lang="en-US" dirty="0"/>
          </a:p>
          <a:p>
            <a:pPr>
              <a:lnSpc>
                <a:spcPct val="90000"/>
              </a:lnSpc>
            </a:pPr>
            <a:r>
              <a:rPr lang="en-US" dirty="0"/>
              <a:t>Approximately </a:t>
            </a:r>
            <a:r>
              <a:rPr lang="en-US" b="1" dirty="0">
                <a:solidFill>
                  <a:srgbClr val="008000"/>
                </a:solidFill>
              </a:rPr>
              <a:t>10-15% </a:t>
            </a:r>
            <a:r>
              <a:rPr lang="en-US" dirty="0"/>
              <a:t>of web pages are spam</a:t>
            </a:r>
          </a:p>
          <a:p>
            <a:pPr>
              <a:lnSpc>
                <a:spcPct val="90000"/>
              </a:lnSpc>
            </a:pPr>
            <a:endParaRPr lang="en-US" dirty="0"/>
          </a:p>
        </p:txBody>
      </p:sp>
      <p:sp>
        <p:nvSpPr>
          <p:cNvPr id="5" name="Slide Number Placeholder 4"/>
          <p:cNvSpPr>
            <a:spLocks noGrp="1"/>
          </p:cNvSpPr>
          <p:nvPr>
            <p:ph type="sldNum" sz="quarter" idx="12"/>
          </p:nvPr>
        </p:nvSpPr>
        <p:spPr/>
        <p:txBody>
          <a:bodyPr/>
          <a:lstStyle/>
          <a:p>
            <a:fld id="{19B12225-5612-419B-A8D5-4B8EEE4C217E}" type="slidenum">
              <a:rPr lang="en-US" smtClean="0"/>
              <a:pPr/>
              <a:t>59</a:t>
            </a:fld>
            <a:endParaRPr lang="en-US"/>
          </a:p>
        </p:txBody>
      </p:sp>
      <p:sp>
        <p:nvSpPr>
          <p:cNvPr id="6" name="Footer Placeholder 5"/>
          <p:cNvSpPr>
            <a:spLocks noGrp="1"/>
          </p:cNvSpPr>
          <p:nvPr>
            <p:ph type="ftr" sz="quarter" idx="11"/>
          </p:nvPr>
        </p:nvSpPr>
        <p:spPr/>
        <p:txBody>
          <a:bodyPr/>
          <a:lstStyle/>
          <a:p>
            <a:r>
              <a:rPr lang="nn-NO"/>
              <a:t>J. Leskovec, A. Rajaraman, J. Ullman: Mining of Massive Datasets, http://www.mmds.org</a:t>
            </a:r>
            <a:endParaRPr lang="en-US"/>
          </a:p>
        </p:txBody>
      </p:sp>
    </p:spTree>
    <p:extLst>
      <p:ext uri="{BB962C8B-B14F-4D97-AF65-F5344CB8AC3E}">
        <p14:creationId xmlns:p14="http://schemas.microsoft.com/office/powerpoint/2010/main" val="199007548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47800" y="1295400"/>
            <a:ext cx="6211222" cy="4675094"/>
            <a:chOff x="76200" y="1454889"/>
            <a:chExt cx="4080945" cy="2850411"/>
          </a:xfrm>
        </p:grpSpPr>
        <p:sp>
          <p:nvSpPr>
            <p:cNvPr id="3" name="Oval 2"/>
            <p:cNvSpPr/>
            <p:nvPr/>
          </p:nvSpPr>
          <p:spPr>
            <a:xfrm>
              <a:off x="2580797" y="2003676"/>
              <a:ext cx="1529839" cy="1187845"/>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848464" y="2003677"/>
              <a:ext cx="1138725" cy="907828"/>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5" name="Oval 4"/>
            <p:cNvSpPr/>
            <p:nvPr/>
          </p:nvSpPr>
          <p:spPr>
            <a:xfrm>
              <a:off x="713731" y="3243368"/>
              <a:ext cx="1604399" cy="1061932"/>
            </a:xfrm>
            <a:prstGeom prst="ellipse">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nvGrpSpPr>
            <p:cNvPr id="6" name="Group 46"/>
            <p:cNvGrpSpPr>
              <a:grpSpLocks/>
            </p:cNvGrpSpPr>
            <p:nvPr/>
          </p:nvGrpSpPr>
          <p:grpSpPr bwMode="auto">
            <a:xfrm>
              <a:off x="553190" y="1598101"/>
              <a:ext cx="481371" cy="421199"/>
              <a:chOff x="1056" y="1920"/>
              <a:chExt cx="384" cy="336"/>
            </a:xfrm>
          </p:grpSpPr>
          <p:sp>
            <p:nvSpPr>
              <p:cNvPr id="134"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5"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6"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7"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8"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9"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7" name="Group 46"/>
            <p:cNvGrpSpPr>
              <a:grpSpLocks/>
            </p:cNvGrpSpPr>
            <p:nvPr/>
          </p:nvGrpSpPr>
          <p:grpSpPr bwMode="auto">
            <a:xfrm>
              <a:off x="83723" y="2131501"/>
              <a:ext cx="481371" cy="421199"/>
              <a:chOff x="1056" y="1920"/>
              <a:chExt cx="384" cy="336"/>
            </a:xfrm>
          </p:grpSpPr>
          <p:sp>
            <p:nvSpPr>
              <p:cNvPr id="128"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9"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0"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1"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2"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3"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8" name="Group 46"/>
            <p:cNvGrpSpPr>
              <a:grpSpLocks/>
            </p:cNvGrpSpPr>
            <p:nvPr/>
          </p:nvGrpSpPr>
          <p:grpSpPr bwMode="auto">
            <a:xfrm>
              <a:off x="248390" y="2628900"/>
              <a:ext cx="481371" cy="421199"/>
              <a:chOff x="1056" y="1920"/>
              <a:chExt cx="384" cy="336"/>
            </a:xfrm>
          </p:grpSpPr>
          <p:sp>
            <p:nvSpPr>
              <p:cNvPr id="122"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3"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4"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5"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6"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7"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9" name="Group 46"/>
            <p:cNvGrpSpPr>
              <a:grpSpLocks/>
            </p:cNvGrpSpPr>
            <p:nvPr/>
          </p:nvGrpSpPr>
          <p:grpSpPr bwMode="auto">
            <a:xfrm>
              <a:off x="1415561" y="1511300"/>
              <a:ext cx="481371" cy="421199"/>
              <a:chOff x="1056" y="1920"/>
              <a:chExt cx="384" cy="336"/>
            </a:xfrm>
          </p:grpSpPr>
          <p:sp>
            <p:nvSpPr>
              <p:cNvPr id="116"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17"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18"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9"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0"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1"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0" name="Group 46"/>
            <p:cNvGrpSpPr>
              <a:grpSpLocks/>
            </p:cNvGrpSpPr>
            <p:nvPr/>
          </p:nvGrpSpPr>
          <p:grpSpPr bwMode="auto">
            <a:xfrm>
              <a:off x="2939561" y="1454889"/>
              <a:ext cx="481371" cy="421199"/>
              <a:chOff x="1056" y="1920"/>
              <a:chExt cx="384" cy="336"/>
            </a:xfrm>
          </p:grpSpPr>
          <p:sp>
            <p:nvSpPr>
              <p:cNvPr id="110"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11"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12"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3"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4"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5"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1" name="Group 46"/>
            <p:cNvGrpSpPr>
              <a:grpSpLocks/>
            </p:cNvGrpSpPr>
            <p:nvPr/>
          </p:nvGrpSpPr>
          <p:grpSpPr bwMode="auto">
            <a:xfrm>
              <a:off x="76200" y="3787125"/>
              <a:ext cx="481371" cy="421199"/>
              <a:chOff x="1056" y="1920"/>
              <a:chExt cx="384" cy="336"/>
            </a:xfrm>
          </p:grpSpPr>
          <p:sp>
            <p:nvSpPr>
              <p:cNvPr id="104"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5"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6"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7"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8"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9"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2" name="Group 46"/>
            <p:cNvGrpSpPr>
              <a:grpSpLocks/>
            </p:cNvGrpSpPr>
            <p:nvPr/>
          </p:nvGrpSpPr>
          <p:grpSpPr bwMode="auto">
            <a:xfrm>
              <a:off x="2305790" y="3866100"/>
              <a:ext cx="481371" cy="421199"/>
              <a:chOff x="1056" y="1920"/>
              <a:chExt cx="384" cy="336"/>
            </a:xfrm>
          </p:grpSpPr>
          <p:sp>
            <p:nvSpPr>
              <p:cNvPr id="98"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9"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0"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1"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2"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3"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3" name="Group 46"/>
            <p:cNvGrpSpPr>
              <a:grpSpLocks/>
            </p:cNvGrpSpPr>
            <p:nvPr/>
          </p:nvGrpSpPr>
          <p:grpSpPr bwMode="auto">
            <a:xfrm>
              <a:off x="1896932" y="2685739"/>
              <a:ext cx="481371" cy="421199"/>
              <a:chOff x="1056" y="1920"/>
              <a:chExt cx="384" cy="336"/>
            </a:xfrm>
          </p:grpSpPr>
          <p:sp>
            <p:nvSpPr>
              <p:cNvPr id="92"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3"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4"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5"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6"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7"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4" name="Group 46"/>
            <p:cNvGrpSpPr>
              <a:grpSpLocks/>
            </p:cNvGrpSpPr>
            <p:nvPr/>
          </p:nvGrpSpPr>
          <p:grpSpPr bwMode="auto">
            <a:xfrm>
              <a:off x="3420932" y="3289300"/>
              <a:ext cx="481371" cy="421199"/>
              <a:chOff x="1056" y="1920"/>
              <a:chExt cx="384" cy="336"/>
            </a:xfrm>
          </p:grpSpPr>
          <p:sp>
            <p:nvSpPr>
              <p:cNvPr id="86"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7"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8"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9"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0"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1"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5" name="Group 46"/>
            <p:cNvGrpSpPr>
              <a:grpSpLocks/>
            </p:cNvGrpSpPr>
            <p:nvPr/>
          </p:nvGrpSpPr>
          <p:grpSpPr bwMode="auto">
            <a:xfrm>
              <a:off x="3675774" y="1519126"/>
              <a:ext cx="481371" cy="421199"/>
              <a:chOff x="1056" y="1920"/>
              <a:chExt cx="384" cy="336"/>
            </a:xfrm>
          </p:grpSpPr>
          <p:sp>
            <p:nvSpPr>
              <p:cNvPr id="80"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1"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2"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3"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4"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5"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6" name="Group 20"/>
            <p:cNvGrpSpPr>
              <a:grpSpLocks/>
            </p:cNvGrpSpPr>
            <p:nvPr/>
          </p:nvGrpSpPr>
          <p:grpSpPr bwMode="auto">
            <a:xfrm>
              <a:off x="2643036" y="2320362"/>
              <a:ext cx="270227" cy="365377"/>
              <a:chOff x="1776" y="1020"/>
              <a:chExt cx="204" cy="276"/>
            </a:xfrm>
          </p:grpSpPr>
          <p:sp>
            <p:nvSpPr>
              <p:cNvPr id="78"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9"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7" name="Group 20"/>
            <p:cNvGrpSpPr>
              <a:grpSpLocks/>
            </p:cNvGrpSpPr>
            <p:nvPr/>
          </p:nvGrpSpPr>
          <p:grpSpPr bwMode="auto">
            <a:xfrm>
              <a:off x="900067" y="2212665"/>
              <a:ext cx="270227" cy="365377"/>
              <a:chOff x="1776" y="1020"/>
              <a:chExt cx="204" cy="276"/>
            </a:xfrm>
          </p:grpSpPr>
          <p:sp>
            <p:nvSpPr>
              <p:cNvPr id="76"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7"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8" name="Group 20"/>
            <p:cNvGrpSpPr>
              <a:grpSpLocks/>
            </p:cNvGrpSpPr>
            <p:nvPr/>
          </p:nvGrpSpPr>
          <p:grpSpPr bwMode="auto">
            <a:xfrm>
              <a:off x="1566533" y="2247900"/>
              <a:ext cx="270227" cy="365377"/>
              <a:chOff x="1776" y="1020"/>
              <a:chExt cx="204" cy="276"/>
            </a:xfrm>
          </p:grpSpPr>
          <p:sp>
            <p:nvSpPr>
              <p:cNvPr id="74"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5"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9" name="Group 20"/>
            <p:cNvGrpSpPr>
              <a:grpSpLocks/>
            </p:cNvGrpSpPr>
            <p:nvPr/>
          </p:nvGrpSpPr>
          <p:grpSpPr bwMode="auto">
            <a:xfrm>
              <a:off x="1186961" y="2476500"/>
              <a:ext cx="270227" cy="365377"/>
              <a:chOff x="1776" y="1020"/>
              <a:chExt cx="204" cy="276"/>
            </a:xfrm>
          </p:grpSpPr>
          <p:sp>
            <p:nvSpPr>
              <p:cNvPr id="72"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3"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0" name="Group 20"/>
            <p:cNvGrpSpPr>
              <a:grpSpLocks/>
            </p:cNvGrpSpPr>
            <p:nvPr/>
          </p:nvGrpSpPr>
          <p:grpSpPr bwMode="auto">
            <a:xfrm>
              <a:off x="1095356" y="3766923"/>
              <a:ext cx="270227" cy="365377"/>
              <a:chOff x="1776" y="1020"/>
              <a:chExt cx="204" cy="276"/>
            </a:xfrm>
          </p:grpSpPr>
          <p:sp>
            <p:nvSpPr>
              <p:cNvPr id="70"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1"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1" name="Group 20"/>
            <p:cNvGrpSpPr>
              <a:grpSpLocks/>
            </p:cNvGrpSpPr>
            <p:nvPr/>
          </p:nvGrpSpPr>
          <p:grpSpPr bwMode="auto">
            <a:xfrm>
              <a:off x="885024" y="3345122"/>
              <a:ext cx="270227" cy="365377"/>
              <a:chOff x="1776" y="1020"/>
              <a:chExt cx="204" cy="276"/>
            </a:xfrm>
          </p:grpSpPr>
          <p:sp>
            <p:nvSpPr>
              <p:cNvPr id="68"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9"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2" name="Group 20"/>
            <p:cNvGrpSpPr>
              <a:grpSpLocks/>
            </p:cNvGrpSpPr>
            <p:nvPr/>
          </p:nvGrpSpPr>
          <p:grpSpPr bwMode="auto">
            <a:xfrm>
              <a:off x="1450134" y="3266147"/>
              <a:ext cx="270227" cy="365377"/>
              <a:chOff x="1776" y="1020"/>
              <a:chExt cx="204" cy="276"/>
            </a:xfrm>
          </p:grpSpPr>
          <p:sp>
            <p:nvSpPr>
              <p:cNvPr id="66"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7"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3" name="Group 20"/>
            <p:cNvGrpSpPr>
              <a:grpSpLocks/>
            </p:cNvGrpSpPr>
            <p:nvPr/>
          </p:nvGrpSpPr>
          <p:grpSpPr bwMode="auto">
            <a:xfrm>
              <a:off x="1907334" y="3619500"/>
              <a:ext cx="270227" cy="365377"/>
              <a:chOff x="1776" y="1020"/>
              <a:chExt cx="204" cy="276"/>
            </a:xfrm>
          </p:grpSpPr>
          <p:sp>
            <p:nvSpPr>
              <p:cNvPr id="64"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5"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4" name="Group 20"/>
            <p:cNvGrpSpPr>
              <a:grpSpLocks/>
            </p:cNvGrpSpPr>
            <p:nvPr/>
          </p:nvGrpSpPr>
          <p:grpSpPr bwMode="auto">
            <a:xfrm>
              <a:off x="1284207" y="2003677"/>
              <a:ext cx="270227" cy="365377"/>
              <a:chOff x="1776" y="1020"/>
              <a:chExt cx="204" cy="276"/>
            </a:xfrm>
          </p:grpSpPr>
          <p:sp>
            <p:nvSpPr>
              <p:cNvPr id="62"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3"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5" name="Group 20"/>
            <p:cNvGrpSpPr>
              <a:grpSpLocks/>
            </p:cNvGrpSpPr>
            <p:nvPr/>
          </p:nvGrpSpPr>
          <p:grpSpPr bwMode="auto">
            <a:xfrm>
              <a:off x="3210603" y="2029977"/>
              <a:ext cx="270227" cy="365377"/>
              <a:chOff x="1776" y="1020"/>
              <a:chExt cx="204" cy="276"/>
            </a:xfrm>
          </p:grpSpPr>
          <p:sp>
            <p:nvSpPr>
              <p:cNvPr id="60"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1"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6" name="Group 20"/>
            <p:cNvGrpSpPr>
              <a:grpSpLocks/>
            </p:cNvGrpSpPr>
            <p:nvPr/>
          </p:nvGrpSpPr>
          <p:grpSpPr bwMode="auto">
            <a:xfrm>
              <a:off x="3548796" y="2640021"/>
              <a:ext cx="270227" cy="365377"/>
              <a:chOff x="1776" y="1020"/>
              <a:chExt cx="204" cy="276"/>
            </a:xfrm>
          </p:grpSpPr>
          <p:sp>
            <p:nvSpPr>
              <p:cNvPr id="58"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59"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7" name="Group 20"/>
            <p:cNvGrpSpPr>
              <a:grpSpLocks/>
            </p:cNvGrpSpPr>
            <p:nvPr/>
          </p:nvGrpSpPr>
          <p:grpSpPr bwMode="auto">
            <a:xfrm>
              <a:off x="2946445" y="2600828"/>
              <a:ext cx="270227" cy="365377"/>
              <a:chOff x="1776" y="1020"/>
              <a:chExt cx="204" cy="276"/>
            </a:xfrm>
          </p:grpSpPr>
          <p:sp>
            <p:nvSpPr>
              <p:cNvPr id="56"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57"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cxnSp>
          <p:nvCxnSpPr>
            <p:cNvPr id="28" name="Straight Connector 27"/>
            <p:cNvCxnSpPr>
              <a:stCxn id="77" idx="1"/>
            </p:cNvCxnSpPr>
            <p:nvPr/>
          </p:nvCxnSpPr>
          <p:spPr>
            <a:xfrm rot="5400000">
              <a:off x="751895" y="2013960"/>
              <a:ext cx="219694" cy="617104"/>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77" idx="1"/>
            </p:cNvCxnSpPr>
            <p:nvPr/>
          </p:nvCxnSpPr>
          <p:spPr>
            <a:xfrm rot="5400000" flipH="1">
              <a:off x="945574" y="1987945"/>
              <a:ext cx="313708" cy="13573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73" idx="1"/>
              <a:endCxn id="77" idx="1"/>
            </p:cNvCxnSpPr>
            <p:nvPr/>
          </p:nvCxnSpPr>
          <p:spPr>
            <a:xfrm rot="5400000" flipH="1">
              <a:off x="1181823" y="2201136"/>
              <a:ext cx="263835" cy="286894"/>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75" idx="1"/>
              <a:endCxn id="73" idx="1"/>
            </p:cNvCxnSpPr>
            <p:nvPr/>
          </p:nvCxnSpPr>
          <p:spPr>
            <a:xfrm rot="5400000">
              <a:off x="1532674" y="2172414"/>
              <a:ext cx="228600" cy="37957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75" idx="1"/>
              <a:endCxn id="63" idx="1"/>
            </p:cNvCxnSpPr>
            <p:nvPr/>
          </p:nvCxnSpPr>
          <p:spPr>
            <a:xfrm rot="5400000" flipH="1">
              <a:off x="1573485" y="1984626"/>
              <a:ext cx="244223" cy="282326"/>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16" idx="3"/>
              <a:endCxn id="63" idx="1"/>
            </p:cNvCxnSpPr>
            <p:nvPr/>
          </p:nvCxnSpPr>
          <p:spPr>
            <a:xfrm rot="5400000">
              <a:off x="1539666" y="1947268"/>
              <a:ext cx="71178" cy="4164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73" idx="1"/>
            </p:cNvCxnSpPr>
            <p:nvPr/>
          </p:nvCxnSpPr>
          <p:spPr>
            <a:xfrm rot="5400000">
              <a:off x="866847" y="2339415"/>
              <a:ext cx="453256" cy="72742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73" idx="1"/>
              <a:endCxn id="69" idx="1"/>
            </p:cNvCxnSpPr>
            <p:nvPr/>
          </p:nvCxnSpPr>
          <p:spPr>
            <a:xfrm rot="5400000">
              <a:off x="871909" y="2759843"/>
              <a:ext cx="868622" cy="30193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67" idx="1"/>
              <a:endCxn id="71" idx="1"/>
            </p:cNvCxnSpPr>
            <p:nvPr/>
          </p:nvCxnSpPr>
          <p:spPr>
            <a:xfrm rot="5400000">
              <a:off x="1292584" y="3339146"/>
              <a:ext cx="500776" cy="35477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67" idx="1"/>
              <a:endCxn id="65" idx="1"/>
            </p:cNvCxnSpPr>
            <p:nvPr/>
          </p:nvCxnSpPr>
          <p:spPr>
            <a:xfrm rot="16200000" flipH="1">
              <a:off x="1772285" y="3214223"/>
              <a:ext cx="353353" cy="45720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67" idx="1"/>
              <a:endCxn id="69" idx="1"/>
            </p:cNvCxnSpPr>
            <p:nvPr/>
          </p:nvCxnSpPr>
          <p:spPr>
            <a:xfrm rot="5400000">
              <a:off x="1398319" y="3023079"/>
              <a:ext cx="78975" cy="56511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69" idx="1"/>
              <a:endCxn id="71" idx="1"/>
            </p:cNvCxnSpPr>
            <p:nvPr/>
          </p:nvCxnSpPr>
          <p:spPr>
            <a:xfrm rot="16200000" flipH="1">
              <a:off x="1049517" y="3450856"/>
              <a:ext cx="421801" cy="21033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71" idx="1"/>
            </p:cNvCxnSpPr>
            <p:nvPr/>
          </p:nvCxnSpPr>
          <p:spPr>
            <a:xfrm rot="5400000">
              <a:off x="801048" y="3523446"/>
              <a:ext cx="321058" cy="80801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65" idx="1"/>
            </p:cNvCxnSpPr>
            <p:nvPr/>
          </p:nvCxnSpPr>
          <p:spPr>
            <a:xfrm rot="16200000" flipH="1">
              <a:off x="2024356" y="3772704"/>
              <a:ext cx="547458" cy="241049"/>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endCxn id="57" idx="1"/>
            </p:cNvCxnSpPr>
            <p:nvPr/>
          </p:nvCxnSpPr>
          <p:spPr>
            <a:xfrm flipV="1">
              <a:off x="2378306" y="2600828"/>
              <a:ext cx="838366" cy="38577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57" idx="1"/>
              <a:endCxn id="79" idx="1"/>
            </p:cNvCxnSpPr>
            <p:nvPr/>
          </p:nvCxnSpPr>
          <p:spPr>
            <a:xfrm rot="5400000" flipH="1">
              <a:off x="2924735" y="2308891"/>
              <a:ext cx="280466" cy="303409"/>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75" idx="1"/>
              <a:endCxn id="79" idx="1"/>
            </p:cNvCxnSpPr>
            <p:nvPr/>
          </p:nvCxnSpPr>
          <p:spPr>
            <a:xfrm rot="16200000" flipH="1">
              <a:off x="2338780" y="1745879"/>
              <a:ext cx="72462" cy="107650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75" idx="1"/>
              <a:endCxn id="61" idx="1"/>
            </p:cNvCxnSpPr>
            <p:nvPr/>
          </p:nvCxnSpPr>
          <p:spPr>
            <a:xfrm rot="5400000" flipH="1" flipV="1">
              <a:off x="2549833" y="1316904"/>
              <a:ext cx="217923" cy="164407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59" idx="1"/>
              <a:endCxn id="61" idx="1"/>
            </p:cNvCxnSpPr>
            <p:nvPr/>
          </p:nvCxnSpPr>
          <p:spPr>
            <a:xfrm rot="5400000" flipH="1">
              <a:off x="3344905" y="2165903"/>
              <a:ext cx="610044" cy="33819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61" idx="1"/>
            </p:cNvCxnSpPr>
            <p:nvPr/>
          </p:nvCxnSpPr>
          <p:spPr>
            <a:xfrm rot="16200000" flipH="1">
              <a:off x="3313765" y="1862912"/>
              <a:ext cx="274232" cy="5989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59" idx="1"/>
              <a:endCxn id="79" idx="1"/>
            </p:cNvCxnSpPr>
            <p:nvPr/>
          </p:nvCxnSpPr>
          <p:spPr>
            <a:xfrm rot="5400000" flipH="1">
              <a:off x="3206313" y="2027312"/>
              <a:ext cx="319659" cy="90576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80" idx="2"/>
              <a:endCxn id="59" idx="1"/>
            </p:cNvCxnSpPr>
            <p:nvPr/>
          </p:nvCxnSpPr>
          <p:spPr>
            <a:xfrm flipH="1">
              <a:off x="3819023" y="1880154"/>
              <a:ext cx="277951" cy="75986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59" idx="1"/>
            </p:cNvCxnSpPr>
            <p:nvPr/>
          </p:nvCxnSpPr>
          <p:spPr>
            <a:xfrm rot="16200000" flipV="1">
              <a:off x="3385596" y="3073448"/>
              <a:ext cx="950136" cy="8328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65" idx="1"/>
              <a:endCxn id="59" idx="1"/>
            </p:cNvCxnSpPr>
            <p:nvPr/>
          </p:nvCxnSpPr>
          <p:spPr>
            <a:xfrm rot="5400000" flipH="1" flipV="1">
              <a:off x="2508552" y="2309030"/>
              <a:ext cx="979479" cy="164146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2" name="Text Box 8"/>
            <p:cNvSpPr txBox="1">
              <a:spLocks noChangeArrowheads="1"/>
            </p:cNvSpPr>
            <p:nvPr/>
          </p:nvSpPr>
          <p:spPr bwMode="auto">
            <a:xfrm>
              <a:off x="1720361" y="1943100"/>
              <a:ext cx="6907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domain2</a:t>
              </a:r>
            </a:p>
          </p:txBody>
        </p:sp>
        <p:sp>
          <p:nvSpPr>
            <p:cNvPr id="53" name="Text Box 8"/>
            <p:cNvSpPr txBox="1">
              <a:spLocks noChangeArrowheads="1"/>
            </p:cNvSpPr>
            <p:nvPr/>
          </p:nvSpPr>
          <p:spPr bwMode="auto">
            <a:xfrm>
              <a:off x="3165808" y="2565856"/>
              <a:ext cx="6907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domain1</a:t>
              </a:r>
            </a:p>
          </p:txBody>
        </p:sp>
        <p:sp>
          <p:nvSpPr>
            <p:cNvPr id="54" name="Text Box 8"/>
            <p:cNvSpPr txBox="1">
              <a:spLocks noChangeArrowheads="1"/>
            </p:cNvSpPr>
            <p:nvPr/>
          </p:nvSpPr>
          <p:spPr bwMode="auto">
            <a:xfrm>
              <a:off x="1442838" y="4000500"/>
              <a:ext cx="6907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domain3</a:t>
              </a:r>
            </a:p>
          </p:txBody>
        </p:sp>
        <p:sp>
          <p:nvSpPr>
            <p:cNvPr id="55" name="Text Box 8"/>
            <p:cNvSpPr txBox="1">
              <a:spLocks noChangeArrowheads="1"/>
            </p:cNvSpPr>
            <p:nvPr/>
          </p:nvSpPr>
          <p:spPr bwMode="auto">
            <a:xfrm>
              <a:off x="1371600" y="3602777"/>
              <a:ext cx="538362" cy="215444"/>
            </a:xfrm>
            <a:prstGeom prst="rect">
              <a:avLst/>
            </a:prstGeom>
            <a:noFill/>
            <a:ln w="9525">
              <a:noFill/>
              <a:miter lim="800000"/>
              <a:headEnd/>
              <a:tailEnd/>
            </a:ln>
          </p:spPr>
          <p:txBody>
            <a:bodyPr wrap="square">
              <a:prstTxWarp prst="textNoShape">
                <a:avLst/>
              </a:prstTxWarp>
              <a:spAutoFit/>
            </a:bodyPr>
            <a:lstStyle/>
            <a:p>
              <a:r>
                <a:rPr lang="de-DE" sz="800" i="1" dirty="0">
                  <a:latin typeface="Helvetica"/>
                  <a:ea typeface="Arial" charset="0"/>
                  <a:cs typeface="Helvetica"/>
                </a:rPr>
                <a:t>router</a:t>
              </a:r>
            </a:p>
          </p:txBody>
        </p:sp>
      </p:grpSp>
      <p:sp>
        <p:nvSpPr>
          <p:cNvPr id="140" name="TextBox 139"/>
          <p:cNvSpPr txBox="1"/>
          <p:nvPr/>
        </p:nvSpPr>
        <p:spPr>
          <a:xfrm>
            <a:off x="1409700" y="5832886"/>
            <a:ext cx="6324600" cy="923330"/>
          </a:xfrm>
          <a:prstGeom prst="rect">
            <a:avLst/>
          </a:prstGeom>
          <a:noFill/>
        </p:spPr>
        <p:txBody>
          <a:bodyPr wrap="square" rtlCol="0">
            <a:spAutoFit/>
          </a:bodyPr>
          <a:lstStyle/>
          <a:p>
            <a:pPr algn="ctr"/>
            <a:r>
              <a:rPr lang="en-US" sz="5400" b="1" dirty="0"/>
              <a:t>Internet</a:t>
            </a:r>
          </a:p>
        </p:txBody>
      </p:sp>
      <p:sp>
        <p:nvSpPr>
          <p:cNvPr id="144" name="Title 143"/>
          <p:cNvSpPr>
            <a:spLocks noGrp="1"/>
          </p:cNvSpPr>
          <p:nvPr>
            <p:ph type="title"/>
          </p:nvPr>
        </p:nvSpPr>
        <p:spPr>
          <a:xfrm>
            <a:off x="457200" y="76200"/>
            <a:ext cx="8686800" cy="987552"/>
          </a:xfrm>
        </p:spPr>
        <p:txBody>
          <a:bodyPr>
            <a:normAutofit/>
          </a:bodyPr>
          <a:lstStyle/>
          <a:p>
            <a:r>
              <a:rPr lang="en-US" dirty="0"/>
              <a:t>Graph Data: Communication Nets</a:t>
            </a:r>
          </a:p>
        </p:txBody>
      </p:sp>
      <p:sp>
        <p:nvSpPr>
          <p:cNvPr id="142" name="Footer Placeholder 141"/>
          <p:cNvSpPr>
            <a:spLocks noGrp="1"/>
          </p:cNvSpPr>
          <p:nvPr>
            <p:ph type="ftr" sz="quarter" idx="11"/>
          </p:nvPr>
        </p:nvSpPr>
        <p:spPr/>
        <p:txBody>
          <a:bodyPr/>
          <a:lstStyle/>
          <a:p>
            <a:r>
              <a:rPr lang="en-US"/>
              <a:t>J. Leskovec, A. Rajaraman, J. Ullman: Mining of Massive Datasets, http://www.mmds.org</a:t>
            </a:r>
          </a:p>
        </p:txBody>
      </p:sp>
      <p:sp>
        <p:nvSpPr>
          <p:cNvPr id="143" name="Slide Number Placeholder 142"/>
          <p:cNvSpPr>
            <a:spLocks noGrp="1"/>
          </p:cNvSpPr>
          <p:nvPr>
            <p:ph type="sldNum" sz="quarter" idx="12"/>
          </p:nvPr>
        </p:nvSpPr>
        <p:spPr/>
        <p:txBody>
          <a:bodyPr/>
          <a:lstStyle/>
          <a:p>
            <a:fld id="{19B12225-5612-419B-A8D5-4B8EEE4C217E}" type="slidenum">
              <a:rPr lang="en-US" smtClean="0"/>
              <a:pPr/>
              <a:t>6</a:t>
            </a:fld>
            <a:endParaRPr lang="en-US"/>
          </a:p>
        </p:txBody>
      </p:sp>
    </p:spTree>
    <p:extLst>
      <p:ext uri="{BB962C8B-B14F-4D97-AF65-F5344CB8AC3E}">
        <p14:creationId xmlns:p14="http://schemas.microsoft.com/office/powerpoint/2010/main" val="1518826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First Spammers: Term Spam</a:t>
            </a:r>
          </a:p>
        </p:txBody>
      </p:sp>
      <p:sp>
        <p:nvSpPr>
          <p:cNvPr id="3" name="Content Placeholder 2"/>
          <p:cNvSpPr>
            <a:spLocks noGrp="1"/>
          </p:cNvSpPr>
          <p:nvPr>
            <p:ph idx="1"/>
          </p:nvPr>
        </p:nvSpPr>
        <p:spPr/>
        <p:txBody>
          <a:bodyPr>
            <a:normAutofit/>
          </a:bodyPr>
          <a:lstStyle/>
          <a:p>
            <a:r>
              <a:rPr lang="en-US" b="1" dirty="0">
                <a:solidFill>
                  <a:srgbClr val="0000FF"/>
                </a:solidFill>
              </a:rPr>
              <a:t>How do you make your page appear to be about movies?</a:t>
            </a:r>
            <a:endParaRPr lang="en-US" dirty="0">
              <a:solidFill>
                <a:srgbClr val="0000FF"/>
              </a:solidFill>
            </a:endParaRPr>
          </a:p>
          <a:p>
            <a:pPr lvl="1"/>
            <a:r>
              <a:rPr lang="en-US" b="1" dirty="0">
                <a:solidFill>
                  <a:srgbClr val="008000"/>
                </a:solidFill>
              </a:rPr>
              <a:t>(1)</a:t>
            </a:r>
            <a:r>
              <a:rPr lang="en-US" dirty="0">
                <a:solidFill>
                  <a:schemeClr val="accent3"/>
                </a:solidFill>
              </a:rPr>
              <a:t> </a:t>
            </a:r>
            <a:r>
              <a:rPr lang="en-US" dirty="0"/>
              <a:t>Add the word movie 1,000 times to your page</a:t>
            </a:r>
          </a:p>
          <a:p>
            <a:pPr lvl="1"/>
            <a:r>
              <a:rPr lang="en-US" dirty="0"/>
              <a:t>Set text color to the background color, so only search engines would see it</a:t>
            </a:r>
          </a:p>
          <a:p>
            <a:pPr lvl="1"/>
            <a:r>
              <a:rPr lang="en-US" b="1" dirty="0">
                <a:solidFill>
                  <a:srgbClr val="008000"/>
                </a:solidFill>
              </a:rPr>
              <a:t>(2)</a:t>
            </a:r>
            <a:r>
              <a:rPr lang="en-US" dirty="0">
                <a:solidFill>
                  <a:schemeClr val="accent3"/>
                </a:solidFill>
              </a:rPr>
              <a:t> </a:t>
            </a:r>
            <a:r>
              <a:rPr lang="en-US" dirty="0"/>
              <a:t>Or, run the query “movie” on your </a:t>
            </a:r>
            <a:br>
              <a:rPr lang="en-US" dirty="0"/>
            </a:br>
            <a:r>
              <a:rPr lang="en-US" dirty="0"/>
              <a:t>target search engine</a:t>
            </a:r>
          </a:p>
          <a:p>
            <a:pPr lvl="1"/>
            <a:r>
              <a:rPr lang="en-US" dirty="0"/>
              <a:t>See what page came first in the listings</a:t>
            </a:r>
          </a:p>
          <a:p>
            <a:pPr lvl="1"/>
            <a:r>
              <a:rPr lang="en-US" dirty="0"/>
              <a:t>Copy it into your page, make it “invisible”</a:t>
            </a:r>
          </a:p>
          <a:p>
            <a:r>
              <a:rPr lang="en-US" b="1" dirty="0">
                <a:solidFill>
                  <a:srgbClr val="D60093"/>
                </a:solidFill>
              </a:rPr>
              <a:t>These and similar techniques are term spam</a:t>
            </a:r>
          </a:p>
          <a:p>
            <a:endParaRPr lang="en-US" dirty="0"/>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60</a:t>
            </a:fld>
            <a:endParaRPr lang="en-US"/>
          </a:p>
        </p:txBody>
      </p:sp>
    </p:spTree>
    <p:extLst>
      <p:ext uri="{BB962C8B-B14F-4D97-AF65-F5344CB8AC3E}">
        <p14:creationId xmlns:p14="http://schemas.microsoft.com/office/powerpoint/2010/main" val="3990856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Google’s Solution to Term Spam</a:t>
            </a:r>
          </a:p>
        </p:txBody>
      </p:sp>
      <p:sp>
        <p:nvSpPr>
          <p:cNvPr id="3" name="Content Placeholder 2"/>
          <p:cNvSpPr>
            <a:spLocks noGrp="1"/>
          </p:cNvSpPr>
          <p:nvPr>
            <p:ph idx="1"/>
          </p:nvPr>
        </p:nvSpPr>
        <p:spPr/>
        <p:txBody>
          <a:bodyPr>
            <a:normAutofit/>
          </a:bodyPr>
          <a:lstStyle/>
          <a:p>
            <a:r>
              <a:rPr lang="en-US" b="1" dirty="0">
                <a:solidFill>
                  <a:srgbClr val="D60093"/>
                </a:solidFill>
              </a:rPr>
              <a:t>Believe what people say about you, rather than what you say about yourself</a:t>
            </a:r>
          </a:p>
          <a:p>
            <a:pPr lvl="1"/>
            <a:r>
              <a:rPr lang="en-US" dirty="0"/>
              <a:t>Use words in the anchor text (words that appear underlined to represent the link) and its surrounding text</a:t>
            </a:r>
          </a:p>
          <a:p>
            <a:pPr lvl="8"/>
            <a:endParaRPr lang="en-US" dirty="0"/>
          </a:p>
          <a:p>
            <a:r>
              <a:rPr lang="en-US" dirty="0">
                <a:solidFill>
                  <a:srgbClr val="0000FF"/>
                </a:solidFill>
              </a:rPr>
              <a:t>PageRank as a tool to  measure the “importance” of Web pages</a:t>
            </a:r>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61</a:t>
            </a:fld>
            <a:endParaRPr lang="en-US"/>
          </a:p>
        </p:txBody>
      </p:sp>
    </p:spTree>
    <p:extLst>
      <p:ext uri="{BB962C8B-B14F-4D97-AF65-F5344CB8AC3E}">
        <p14:creationId xmlns:p14="http://schemas.microsoft.com/office/powerpoint/2010/main" val="1095667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dirty="0"/>
              <a:t>Google vs. Spammers: Round 2!</a:t>
            </a:r>
          </a:p>
        </p:txBody>
      </p:sp>
      <p:sp>
        <p:nvSpPr>
          <p:cNvPr id="3" name="Content Placeholder 2"/>
          <p:cNvSpPr>
            <a:spLocks noGrp="1"/>
          </p:cNvSpPr>
          <p:nvPr>
            <p:ph idx="1"/>
          </p:nvPr>
        </p:nvSpPr>
        <p:spPr/>
        <p:txBody>
          <a:bodyPr>
            <a:normAutofit/>
          </a:bodyPr>
          <a:lstStyle/>
          <a:p>
            <a:r>
              <a:rPr lang="en-US" dirty="0"/>
              <a:t>Once Google became the dominant search engine, spammers began to work out ways to fool Google</a:t>
            </a:r>
          </a:p>
          <a:p>
            <a:pPr lvl="8"/>
            <a:endParaRPr lang="en-US" dirty="0"/>
          </a:p>
          <a:p>
            <a:r>
              <a:rPr lang="en-US" b="1" dirty="0">
                <a:solidFill>
                  <a:srgbClr val="D60093"/>
                </a:solidFill>
              </a:rPr>
              <a:t>Spam farms</a:t>
            </a:r>
            <a:r>
              <a:rPr lang="en-US" dirty="0">
                <a:solidFill>
                  <a:srgbClr val="D60093"/>
                </a:solidFill>
              </a:rPr>
              <a:t> </a:t>
            </a:r>
            <a:r>
              <a:rPr lang="en-US" dirty="0"/>
              <a:t>were developed to concentrate PageRank on a single page</a:t>
            </a:r>
          </a:p>
          <a:p>
            <a:pPr lvl="8"/>
            <a:endParaRPr lang="en-US" b="1" dirty="0">
              <a:solidFill>
                <a:srgbClr val="0000FF"/>
              </a:solidFill>
            </a:endParaRPr>
          </a:p>
          <a:p>
            <a:r>
              <a:rPr lang="en-US" b="1" dirty="0">
                <a:solidFill>
                  <a:srgbClr val="0000FF"/>
                </a:solidFill>
              </a:rPr>
              <a:t>Link spam:</a:t>
            </a:r>
          </a:p>
          <a:p>
            <a:pPr lvl="1"/>
            <a:r>
              <a:rPr lang="en-US" dirty="0"/>
              <a:t>Creating link structures that  </a:t>
            </a:r>
            <a:br>
              <a:rPr lang="en-US" dirty="0"/>
            </a:br>
            <a:r>
              <a:rPr lang="en-US" dirty="0"/>
              <a:t>boost PageRank of a particular </a:t>
            </a:r>
            <a:br>
              <a:rPr lang="en-US" dirty="0"/>
            </a:br>
            <a:r>
              <a:rPr lang="en-US" dirty="0"/>
              <a:t>page</a:t>
            </a:r>
          </a:p>
          <a:p>
            <a:pPr lvl="1"/>
            <a:endParaRPr lang="en-US" b="1" dirty="0">
              <a:solidFill>
                <a:schemeClr val="accent3"/>
              </a:solidFill>
            </a:endParaRPr>
          </a:p>
          <a:p>
            <a:endParaRPr lang="en-US" dirty="0"/>
          </a:p>
        </p:txBody>
      </p:sp>
      <p:sp>
        <p:nvSpPr>
          <p:cNvPr id="5" name="Footer Placeholder 4"/>
          <p:cNvSpPr>
            <a:spLocks noGrp="1"/>
          </p:cNvSpPr>
          <p:nvPr>
            <p:ph type="ftr" sz="quarter" idx="11"/>
          </p:nvPr>
        </p:nvSpPr>
        <p:spPr/>
        <p:txBody>
          <a:bodyPr/>
          <a:lstStyle/>
          <a:p>
            <a:r>
              <a:rPr lang="en-US"/>
              <a:t>J. Leskovec, A. Rajaraman, J. Ullman: Mining of Massive Datasets, http://www.mmds.org</a:t>
            </a:r>
          </a:p>
        </p:txBody>
      </p:sp>
      <p:sp>
        <p:nvSpPr>
          <p:cNvPr id="6" name="Slide Number Placeholder 5"/>
          <p:cNvSpPr>
            <a:spLocks noGrp="1"/>
          </p:cNvSpPr>
          <p:nvPr>
            <p:ph type="sldNum" sz="quarter" idx="12"/>
          </p:nvPr>
        </p:nvSpPr>
        <p:spPr/>
        <p:txBody>
          <a:bodyPr/>
          <a:lstStyle/>
          <a:p>
            <a:fld id="{19B12225-5612-419B-A8D5-4B8EEE4C217E}" type="slidenum">
              <a:rPr lang="en-US" smtClean="0"/>
              <a:pPr/>
              <a:t>62</a:t>
            </a:fld>
            <a:endParaRPr lang="en-US"/>
          </a:p>
        </p:txBody>
      </p:sp>
      <p:pic>
        <p:nvPicPr>
          <p:cNvPr id="7" name="Picture 3"/>
          <p:cNvPicPr>
            <a:picLocks noChangeAspect="1" noChangeArrowheads="1"/>
          </p:cNvPicPr>
          <p:nvPr/>
        </p:nvPicPr>
        <p:blipFill>
          <a:blip r:embed="rId2" cstate="print"/>
          <a:srcRect/>
          <a:stretch>
            <a:fillRect/>
          </a:stretch>
        </p:blipFill>
        <p:spPr bwMode="auto">
          <a:xfrm>
            <a:off x="6248400" y="4378352"/>
            <a:ext cx="2743200" cy="2174848"/>
          </a:xfrm>
          <a:prstGeom prst="rect">
            <a:avLst/>
          </a:prstGeom>
          <a:noFill/>
          <a:ln w="9525">
            <a:noFill/>
            <a:miter lim="800000"/>
            <a:headEnd/>
            <a:tailEnd/>
          </a:ln>
        </p:spPr>
      </p:pic>
    </p:spTree>
    <p:extLst>
      <p:ext uri="{BB962C8B-B14F-4D97-AF65-F5344CB8AC3E}">
        <p14:creationId xmlns:p14="http://schemas.microsoft.com/office/powerpoint/2010/main" val="23784320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2" name="Straight Connector 1"/>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dk1"/>
          </a:lnRef>
          <a:fillRef idx="0">
            <a:schemeClr val="dk1"/>
          </a:fillRef>
          <a:effectRef idx="0">
            <a:schemeClr val="dk1"/>
          </a:effectRef>
          <a:fontRef idx="minor">
            <a:schemeClr val="tx1"/>
          </a:fontRef>
        </p:style>
      </p:cxnSp>
      <p:sp>
        <p:nvSpPr>
          <p:cNvPr id="37890" name="Rectangle 2"/>
          <p:cNvSpPr>
            <a:spLocks noGrp="1" noChangeArrowheads="1"/>
          </p:cNvSpPr>
          <p:nvPr>
            <p:ph type="title"/>
          </p:nvPr>
        </p:nvSpPr>
        <p:spPr/>
        <p:txBody>
          <a:bodyPr/>
          <a:lstStyle/>
          <a:p>
            <a:r>
              <a:rPr lang="en-US"/>
              <a:t>Link Farms</a:t>
            </a:r>
          </a:p>
        </p:txBody>
      </p:sp>
      <p:grpSp>
        <p:nvGrpSpPr>
          <p:cNvPr id="4" name="Group 3"/>
          <p:cNvGrpSpPr/>
          <p:nvPr/>
        </p:nvGrpSpPr>
        <p:grpSpPr>
          <a:xfrm>
            <a:off x="631825" y="1454150"/>
            <a:ext cx="7064375" cy="3575050"/>
            <a:chOff x="631825" y="1454150"/>
            <a:chExt cx="7064375" cy="3575050"/>
          </a:xfrm>
        </p:grpSpPr>
        <p:sp>
          <p:nvSpPr>
            <p:cNvPr id="37892" name="Cloud"/>
            <p:cNvSpPr>
              <a:spLocks noChangeAspect="1" noEditPoints="1" noChangeArrowheads="1"/>
            </p:cNvSpPr>
            <p:nvPr/>
          </p:nvSpPr>
          <p:spPr bwMode="auto">
            <a:xfrm>
              <a:off x="631825" y="1809750"/>
              <a:ext cx="2438400" cy="12763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00B0F0"/>
            </a:solidFill>
            <a:ln w="9525">
              <a:solidFill>
                <a:srgbClr val="000000"/>
              </a:solidFill>
              <a:miter lim="800000"/>
              <a:headEnd/>
              <a:tailEnd/>
            </a:ln>
            <a:effectLst>
              <a:outerShdw dist="107763" dir="2700000" algn="ctr" rotWithShape="0">
                <a:srgbClr val="808080"/>
              </a:outerShdw>
            </a:effectLst>
          </p:spPr>
          <p:txBody>
            <a:bodyPr/>
            <a:lstStyle/>
            <a:p>
              <a:endParaRPr lang="en-US" sz="1800" dirty="0">
                <a:solidFill>
                  <a:schemeClr val="bg1"/>
                </a:solidFill>
                <a:latin typeface="Verdana" pitchFamily="34" charset="0"/>
              </a:endParaRPr>
            </a:p>
            <a:p>
              <a:r>
                <a:rPr lang="en-US" sz="1800" dirty="0">
                  <a:solidFill>
                    <a:schemeClr val="bg1"/>
                  </a:solidFill>
                  <a:latin typeface="Verdana" pitchFamily="34" charset="0"/>
                </a:rPr>
                <a:t>Inaccessible</a:t>
              </a:r>
            </a:p>
          </p:txBody>
        </p:sp>
        <p:sp>
          <p:nvSpPr>
            <p:cNvPr id="37893" name="Oval 5"/>
            <p:cNvSpPr>
              <a:spLocks noChangeArrowheads="1"/>
            </p:cNvSpPr>
            <p:nvPr/>
          </p:nvSpPr>
          <p:spPr bwMode="auto">
            <a:xfrm>
              <a:off x="3962400" y="1828800"/>
              <a:ext cx="1143000" cy="3200400"/>
            </a:xfrm>
            <a:prstGeom prst="ellipse">
              <a:avLst/>
            </a:prstGeom>
            <a:noFill/>
            <a:ln w="9525">
              <a:solidFill>
                <a:srgbClr val="008000"/>
              </a:solidFill>
              <a:round/>
              <a:headEnd/>
              <a:tailEnd/>
            </a:ln>
            <a:effectLst/>
          </p:spPr>
          <p:txBody>
            <a:bodyPr wrap="none" anchor="ctr"/>
            <a:lstStyle/>
            <a:p>
              <a:endParaRPr lang="en-US"/>
            </a:p>
          </p:txBody>
        </p:sp>
        <p:sp>
          <p:nvSpPr>
            <p:cNvPr id="37899" name="Oval 11"/>
            <p:cNvSpPr>
              <a:spLocks noChangeArrowheads="1"/>
            </p:cNvSpPr>
            <p:nvPr/>
          </p:nvSpPr>
          <p:spPr bwMode="auto">
            <a:xfrm>
              <a:off x="5724556" y="3241360"/>
              <a:ext cx="274320" cy="274320"/>
            </a:xfrm>
            <a:prstGeom prst="ellipse">
              <a:avLst/>
            </a:prstGeom>
            <a:solidFill>
              <a:srgbClr val="008000"/>
            </a:solidFill>
            <a:ln w="9525">
              <a:noFill/>
              <a:round/>
              <a:headEnd/>
              <a:tailEnd/>
            </a:ln>
            <a:effectLst/>
          </p:spPr>
          <p:txBody>
            <a:bodyPr wrap="none" anchor="ctr"/>
            <a:lstStyle/>
            <a:p>
              <a:endParaRPr lang="en-US"/>
            </a:p>
          </p:txBody>
        </p:sp>
        <p:sp>
          <p:nvSpPr>
            <p:cNvPr id="37900" name="Oval 12"/>
            <p:cNvSpPr>
              <a:spLocks noChangeArrowheads="1"/>
            </p:cNvSpPr>
            <p:nvPr/>
          </p:nvSpPr>
          <p:spPr bwMode="auto">
            <a:xfrm>
              <a:off x="6877685" y="2416175"/>
              <a:ext cx="182880" cy="182880"/>
            </a:xfrm>
            <a:prstGeom prst="ellipse">
              <a:avLst/>
            </a:prstGeom>
            <a:solidFill>
              <a:srgbClr val="FF0000"/>
            </a:solidFill>
            <a:ln w="9525">
              <a:noFill/>
              <a:round/>
              <a:headEnd/>
              <a:tailEnd/>
            </a:ln>
            <a:effectLst/>
          </p:spPr>
          <p:txBody>
            <a:bodyPr wrap="none" anchor="ctr"/>
            <a:lstStyle/>
            <a:p>
              <a:endParaRPr lang="en-US"/>
            </a:p>
          </p:txBody>
        </p:sp>
        <p:sp>
          <p:nvSpPr>
            <p:cNvPr id="37901" name="Oval 13"/>
            <p:cNvSpPr>
              <a:spLocks noChangeArrowheads="1"/>
            </p:cNvSpPr>
            <p:nvPr/>
          </p:nvSpPr>
          <p:spPr bwMode="auto">
            <a:xfrm>
              <a:off x="6877685" y="2911475"/>
              <a:ext cx="182880" cy="182880"/>
            </a:xfrm>
            <a:prstGeom prst="ellipse">
              <a:avLst/>
            </a:prstGeom>
            <a:solidFill>
              <a:srgbClr val="FF0000"/>
            </a:solidFill>
            <a:ln w="9525">
              <a:noFill/>
              <a:round/>
              <a:headEnd/>
              <a:tailEnd/>
            </a:ln>
            <a:effectLst/>
          </p:spPr>
          <p:txBody>
            <a:bodyPr wrap="none" anchor="ctr"/>
            <a:lstStyle/>
            <a:p>
              <a:endParaRPr lang="en-US"/>
            </a:p>
          </p:txBody>
        </p:sp>
        <p:sp>
          <p:nvSpPr>
            <p:cNvPr id="37902" name="Oval 14"/>
            <p:cNvSpPr>
              <a:spLocks noChangeArrowheads="1"/>
            </p:cNvSpPr>
            <p:nvPr/>
          </p:nvSpPr>
          <p:spPr bwMode="auto">
            <a:xfrm>
              <a:off x="6877685" y="3406775"/>
              <a:ext cx="182880" cy="182880"/>
            </a:xfrm>
            <a:prstGeom prst="ellipse">
              <a:avLst/>
            </a:prstGeom>
            <a:solidFill>
              <a:srgbClr val="FF0000"/>
            </a:solidFill>
            <a:ln w="9525">
              <a:noFill/>
              <a:round/>
              <a:headEnd/>
              <a:tailEnd/>
            </a:ln>
            <a:effectLst/>
          </p:spPr>
          <p:txBody>
            <a:bodyPr wrap="none" anchor="ctr"/>
            <a:lstStyle/>
            <a:p>
              <a:endParaRPr lang="en-US"/>
            </a:p>
          </p:txBody>
        </p:sp>
        <p:sp>
          <p:nvSpPr>
            <p:cNvPr id="37903" name="Oval 15"/>
            <p:cNvSpPr>
              <a:spLocks noChangeArrowheads="1"/>
            </p:cNvSpPr>
            <p:nvPr/>
          </p:nvSpPr>
          <p:spPr bwMode="auto">
            <a:xfrm>
              <a:off x="6877685" y="3902075"/>
              <a:ext cx="182880" cy="182880"/>
            </a:xfrm>
            <a:prstGeom prst="ellipse">
              <a:avLst/>
            </a:prstGeom>
            <a:solidFill>
              <a:srgbClr val="FF0000"/>
            </a:solidFill>
            <a:ln w="9525">
              <a:noFill/>
              <a:round/>
              <a:headEnd/>
              <a:tailEnd/>
            </a:ln>
            <a:effectLst/>
          </p:spPr>
          <p:txBody>
            <a:bodyPr wrap="none" anchor="ctr"/>
            <a:lstStyle/>
            <a:p>
              <a:endParaRPr lang="en-US"/>
            </a:p>
          </p:txBody>
        </p:sp>
        <p:sp>
          <p:nvSpPr>
            <p:cNvPr id="37904" name="Oval 16"/>
            <p:cNvSpPr>
              <a:spLocks noChangeArrowheads="1"/>
            </p:cNvSpPr>
            <p:nvPr/>
          </p:nvSpPr>
          <p:spPr bwMode="auto">
            <a:xfrm>
              <a:off x="6877685" y="4397375"/>
              <a:ext cx="182880" cy="182880"/>
            </a:xfrm>
            <a:prstGeom prst="ellipse">
              <a:avLst/>
            </a:prstGeom>
            <a:solidFill>
              <a:srgbClr val="FF0000"/>
            </a:solidFill>
            <a:ln w="9525">
              <a:noFill/>
              <a:round/>
              <a:headEnd/>
              <a:tailEnd/>
            </a:ln>
            <a:effectLst/>
          </p:spPr>
          <p:txBody>
            <a:bodyPr wrap="none" anchor="ctr"/>
            <a:lstStyle/>
            <a:p>
              <a:endParaRPr lang="en-US"/>
            </a:p>
          </p:txBody>
        </p:sp>
        <p:sp>
          <p:nvSpPr>
            <p:cNvPr id="37905" name="Oval 17"/>
            <p:cNvSpPr>
              <a:spLocks noChangeArrowheads="1"/>
            </p:cNvSpPr>
            <p:nvPr/>
          </p:nvSpPr>
          <p:spPr bwMode="auto">
            <a:xfrm>
              <a:off x="5486400" y="1981200"/>
              <a:ext cx="2209800" cy="2895600"/>
            </a:xfrm>
            <a:prstGeom prst="ellipse">
              <a:avLst/>
            </a:prstGeom>
            <a:noFill/>
            <a:ln w="9525">
              <a:solidFill>
                <a:srgbClr val="008000"/>
              </a:solidFill>
              <a:round/>
              <a:headEnd/>
              <a:tailEnd/>
            </a:ln>
            <a:effectLst/>
          </p:spPr>
          <p:txBody>
            <a:bodyPr wrap="none" anchor="ctr"/>
            <a:lstStyle/>
            <a:p>
              <a:endParaRPr lang="en-US"/>
            </a:p>
          </p:txBody>
        </p:sp>
        <p:sp>
          <p:nvSpPr>
            <p:cNvPr id="37906" name="Line 18"/>
            <p:cNvSpPr>
              <a:spLocks noChangeShapeType="1"/>
            </p:cNvSpPr>
            <p:nvPr/>
          </p:nvSpPr>
          <p:spPr bwMode="auto">
            <a:xfrm>
              <a:off x="4500563" y="2224088"/>
              <a:ext cx="1214438" cy="1052513"/>
            </a:xfrm>
            <a:prstGeom prst="line">
              <a:avLst/>
            </a:prstGeom>
            <a:noFill/>
            <a:ln w="19050" cmpd="sng">
              <a:solidFill>
                <a:schemeClr val="tx1"/>
              </a:solidFill>
              <a:round/>
              <a:headEnd/>
              <a:tailEnd type="triangle" w="med" len="med"/>
            </a:ln>
            <a:effectLst/>
          </p:spPr>
          <p:txBody>
            <a:bodyPr/>
            <a:lstStyle/>
            <a:p>
              <a:endParaRPr lang="en-US"/>
            </a:p>
          </p:txBody>
        </p:sp>
        <p:sp>
          <p:nvSpPr>
            <p:cNvPr id="37907" name="Line 19"/>
            <p:cNvSpPr>
              <a:spLocks noChangeShapeType="1"/>
            </p:cNvSpPr>
            <p:nvPr/>
          </p:nvSpPr>
          <p:spPr bwMode="auto">
            <a:xfrm>
              <a:off x="4572000" y="2819400"/>
              <a:ext cx="1066800" cy="533400"/>
            </a:xfrm>
            <a:prstGeom prst="line">
              <a:avLst/>
            </a:prstGeom>
            <a:noFill/>
            <a:ln w="19050" cmpd="sng">
              <a:solidFill>
                <a:schemeClr val="tx1"/>
              </a:solidFill>
              <a:round/>
              <a:headEnd/>
              <a:tailEnd type="triangle" w="med" len="med"/>
            </a:ln>
            <a:effectLst/>
          </p:spPr>
          <p:txBody>
            <a:bodyPr/>
            <a:lstStyle/>
            <a:p>
              <a:endParaRPr lang="en-US"/>
            </a:p>
          </p:txBody>
        </p:sp>
        <p:sp>
          <p:nvSpPr>
            <p:cNvPr id="37908" name="Line 20"/>
            <p:cNvSpPr>
              <a:spLocks noChangeShapeType="1"/>
            </p:cNvSpPr>
            <p:nvPr/>
          </p:nvSpPr>
          <p:spPr bwMode="auto">
            <a:xfrm flipV="1">
              <a:off x="4572000" y="3505200"/>
              <a:ext cx="1143000" cy="457200"/>
            </a:xfrm>
            <a:prstGeom prst="line">
              <a:avLst/>
            </a:prstGeom>
            <a:noFill/>
            <a:ln w="19050" cmpd="sng">
              <a:solidFill>
                <a:schemeClr val="tx1"/>
              </a:solidFill>
              <a:round/>
              <a:headEnd/>
              <a:tailEnd type="triangle" w="med" len="med"/>
            </a:ln>
            <a:effectLst/>
          </p:spPr>
          <p:txBody>
            <a:bodyPr/>
            <a:lstStyle/>
            <a:p>
              <a:endParaRPr lang="en-US"/>
            </a:p>
          </p:txBody>
        </p:sp>
        <p:sp>
          <p:nvSpPr>
            <p:cNvPr id="37909" name="Line 21"/>
            <p:cNvSpPr>
              <a:spLocks noChangeShapeType="1"/>
            </p:cNvSpPr>
            <p:nvPr/>
          </p:nvSpPr>
          <p:spPr bwMode="auto">
            <a:xfrm flipV="1">
              <a:off x="4572000" y="3589654"/>
              <a:ext cx="1193006" cy="906145"/>
            </a:xfrm>
            <a:prstGeom prst="line">
              <a:avLst/>
            </a:prstGeom>
            <a:noFill/>
            <a:ln w="19050" cmpd="sng">
              <a:solidFill>
                <a:schemeClr val="tx1"/>
              </a:solidFill>
              <a:round/>
              <a:headEnd/>
              <a:tailEnd type="triangle" w="med" len="med"/>
            </a:ln>
            <a:effectLst/>
          </p:spPr>
          <p:txBody>
            <a:bodyPr/>
            <a:lstStyle/>
            <a:p>
              <a:endParaRPr lang="en-US"/>
            </a:p>
          </p:txBody>
        </p:sp>
        <p:sp>
          <p:nvSpPr>
            <p:cNvPr id="37910" name="Line 22"/>
            <p:cNvSpPr>
              <a:spLocks noChangeShapeType="1"/>
            </p:cNvSpPr>
            <p:nvPr/>
          </p:nvSpPr>
          <p:spPr bwMode="auto">
            <a:xfrm flipV="1">
              <a:off x="4572000" y="3429000"/>
              <a:ext cx="1066800" cy="76200"/>
            </a:xfrm>
            <a:prstGeom prst="line">
              <a:avLst/>
            </a:prstGeom>
            <a:noFill/>
            <a:ln w="19050" cmpd="sng">
              <a:solidFill>
                <a:schemeClr val="tx1"/>
              </a:solidFill>
              <a:round/>
              <a:headEnd/>
              <a:tailEnd type="triangle" w="med" len="med"/>
            </a:ln>
            <a:effectLst/>
          </p:spPr>
          <p:txBody>
            <a:bodyPr/>
            <a:lstStyle/>
            <a:p>
              <a:endParaRPr lang="en-US"/>
            </a:p>
          </p:txBody>
        </p:sp>
        <p:sp>
          <p:nvSpPr>
            <p:cNvPr id="37911" name="Line 23"/>
            <p:cNvSpPr>
              <a:spLocks noChangeShapeType="1"/>
            </p:cNvSpPr>
            <p:nvPr/>
          </p:nvSpPr>
          <p:spPr bwMode="auto">
            <a:xfrm flipV="1">
              <a:off x="5998875" y="2507615"/>
              <a:ext cx="878809" cy="733744"/>
            </a:xfrm>
            <a:prstGeom prst="line">
              <a:avLst/>
            </a:prstGeom>
            <a:noFill/>
            <a:ln w="19050" cmpd="sng">
              <a:solidFill>
                <a:schemeClr val="tx1"/>
              </a:solidFill>
              <a:round/>
              <a:headEnd type="triangle" w="med" len="med"/>
              <a:tailEnd type="triangle" w="med" len="med"/>
            </a:ln>
            <a:effectLst/>
          </p:spPr>
          <p:txBody>
            <a:bodyPr/>
            <a:lstStyle/>
            <a:p>
              <a:endParaRPr lang="en-US"/>
            </a:p>
          </p:txBody>
        </p:sp>
        <p:sp>
          <p:nvSpPr>
            <p:cNvPr id="37912" name="Line 24"/>
            <p:cNvSpPr>
              <a:spLocks noChangeShapeType="1"/>
            </p:cNvSpPr>
            <p:nvPr/>
          </p:nvSpPr>
          <p:spPr bwMode="auto">
            <a:xfrm>
              <a:off x="6070599" y="3444875"/>
              <a:ext cx="807085" cy="53340"/>
            </a:xfrm>
            <a:prstGeom prst="line">
              <a:avLst/>
            </a:prstGeom>
            <a:noFill/>
            <a:ln w="19050" cmpd="sng">
              <a:solidFill>
                <a:schemeClr val="tx1"/>
              </a:solidFill>
              <a:round/>
              <a:headEnd type="triangle" w="med" len="med"/>
              <a:tailEnd type="triangle" w="med" len="med"/>
            </a:ln>
            <a:effectLst/>
          </p:spPr>
          <p:txBody>
            <a:bodyPr/>
            <a:lstStyle/>
            <a:p>
              <a:endParaRPr lang="en-US"/>
            </a:p>
          </p:txBody>
        </p:sp>
        <p:sp>
          <p:nvSpPr>
            <p:cNvPr id="37913" name="Line 25"/>
            <p:cNvSpPr>
              <a:spLocks noChangeShapeType="1"/>
            </p:cNvSpPr>
            <p:nvPr/>
          </p:nvSpPr>
          <p:spPr bwMode="auto">
            <a:xfrm flipV="1">
              <a:off x="6070599" y="3002915"/>
              <a:ext cx="807085" cy="349885"/>
            </a:xfrm>
            <a:prstGeom prst="line">
              <a:avLst/>
            </a:prstGeom>
            <a:noFill/>
            <a:ln w="19050" cmpd="sng">
              <a:solidFill>
                <a:schemeClr val="tx1"/>
              </a:solidFill>
              <a:round/>
              <a:headEnd type="triangle" w="med" len="med"/>
              <a:tailEnd type="triangle" w="med" len="med"/>
            </a:ln>
            <a:effectLst/>
          </p:spPr>
          <p:txBody>
            <a:bodyPr/>
            <a:lstStyle/>
            <a:p>
              <a:endParaRPr lang="en-US"/>
            </a:p>
          </p:txBody>
        </p:sp>
        <p:sp>
          <p:nvSpPr>
            <p:cNvPr id="37914" name="Line 26"/>
            <p:cNvSpPr>
              <a:spLocks noChangeShapeType="1"/>
            </p:cNvSpPr>
            <p:nvPr/>
          </p:nvSpPr>
          <p:spPr bwMode="auto">
            <a:xfrm>
              <a:off x="6070600" y="3521075"/>
              <a:ext cx="807085" cy="419727"/>
            </a:xfrm>
            <a:prstGeom prst="line">
              <a:avLst/>
            </a:prstGeom>
            <a:noFill/>
            <a:ln w="19050" cmpd="sng">
              <a:solidFill>
                <a:schemeClr val="tx1"/>
              </a:solidFill>
              <a:round/>
              <a:headEnd type="triangle" w="med" len="med"/>
              <a:tailEnd type="triangle" w="med" len="med"/>
            </a:ln>
            <a:effectLst/>
          </p:spPr>
          <p:txBody>
            <a:bodyPr/>
            <a:lstStyle/>
            <a:p>
              <a:endParaRPr lang="en-US"/>
            </a:p>
          </p:txBody>
        </p:sp>
        <p:sp>
          <p:nvSpPr>
            <p:cNvPr id="37915" name="Line 27"/>
            <p:cNvSpPr>
              <a:spLocks noChangeShapeType="1"/>
            </p:cNvSpPr>
            <p:nvPr/>
          </p:nvSpPr>
          <p:spPr bwMode="auto">
            <a:xfrm>
              <a:off x="5998876" y="3589654"/>
              <a:ext cx="900400" cy="860108"/>
            </a:xfrm>
            <a:prstGeom prst="line">
              <a:avLst/>
            </a:prstGeom>
            <a:noFill/>
            <a:ln w="19050" cmpd="sng">
              <a:solidFill>
                <a:schemeClr val="tx1"/>
              </a:solidFill>
              <a:round/>
              <a:headEnd type="triangle" w="med" len="med"/>
              <a:tailEnd type="triangle" w="med" len="med"/>
            </a:ln>
            <a:effectLst/>
          </p:spPr>
          <p:txBody>
            <a:bodyPr/>
            <a:lstStyle/>
            <a:p>
              <a:endParaRPr lang="en-US"/>
            </a:p>
          </p:txBody>
        </p:sp>
        <p:sp>
          <p:nvSpPr>
            <p:cNvPr id="37916" name="Text Box 28"/>
            <p:cNvSpPr txBox="1">
              <a:spLocks noChangeArrowheads="1"/>
            </p:cNvSpPr>
            <p:nvPr/>
          </p:nvSpPr>
          <p:spPr bwMode="auto">
            <a:xfrm>
              <a:off x="5719634" y="2834481"/>
              <a:ext cx="290464" cy="369332"/>
            </a:xfrm>
            <a:prstGeom prst="rect">
              <a:avLst/>
            </a:prstGeom>
            <a:noFill/>
            <a:ln w="9525">
              <a:noFill/>
              <a:miter lim="800000"/>
              <a:headEnd/>
              <a:tailEnd/>
            </a:ln>
            <a:effectLst/>
          </p:spPr>
          <p:txBody>
            <a:bodyPr wrap="none">
              <a:spAutoFit/>
            </a:bodyPr>
            <a:lstStyle/>
            <a:p>
              <a:r>
                <a:rPr lang="en-US" b="1" dirty="0">
                  <a:solidFill>
                    <a:srgbClr val="008000"/>
                  </a:solidFill>
                  <a:latin typeface="Verdana" pitchFamily="34" charset="0"/>
                </a:rPr>
                <a:t>t</a:t>
              </a:r>
            </a:p>
          </p:txBody>
        </p:sp>
        <p:sp>
          <p:nvSpPr>
            <p:cNvPr id="37917" name="Line 29"/>
            <p:cNvSpPr>
              <a:spLocks noChangeShapeType="1"/>
            </p:cNvSpPr>
            <p:nvPr/>
          </p:nvSpPr>
          <p:spPr bwMode="auto">
            <a:xfrm>
              <a:off x="3048000" y="2338388"/>
              <a:ext cx="990600" cy="252413"/>
            </a:xfrm>
            <a:prstGeom prst="line">
              <a:avLst/>
            </a:prstGeom>
            <a:noFill/>
            <a:ln w="76200" cap="sq" cmpd="dbl">
              <a:solidFill>
                <a:schemeClr val="tx1"/>
              </a:solidFill>
              <a:miter lim="800000"/>
              <a:headEnd type="arrow" w="sm" len="sm"/>
              <a:tailEnd type="arrow" w="sm" len="sm"/>
            </a:ln>
            <a:effectLst/>
          </p:spPr>
          <p:txBody>
            <a:bodyPr/>
            <a:lstStyle/>
            <a:p>
              <a:endParaRPr lang="en-US"/>
            </a:p>
          </p:txBody>
        </p:sp>
        <p:sp>
          <p:nvSpPr>
            <p:cNvPr id="37918" name="Text Box 30"/>
            <p:cNvSpPr txBox="1">
              <a:spLocks noChangeArrowheads="1"/>
            </p:cNvSpPr>
            <p:nvPr/>
          </p:nvSpPr>
          <p:spPr bwMode="auto">
            <a:xfrm>
              <a:off x="3810000" y="1454150"/>
              <a:ext cx="1371600" cy="369888"/>
            </a:xfrm>
            <a:prstGeom prst="rect">
              <a:avLst/>
            </a:prstGeom>
            <a:noFill/>
            <a:ln w="9525">
              <a:noFill/>
              <a:miter lim="800000"/>
              <a:headEnd/>
              <a:tailEnd/>
            </a:ln>
            <a:effectLst/>
          </p:spPr>
          <p:txBody>
            <a:bodyPr wrap="none">
              <a:spAutoFit/>
            </a:bodyPr>
            <a:lstStyle/>
            <a:p>
              <a:r>
                <a:rPr lang="en-US" dirty="0">
                  <a:solidFill>
                    <a:srgbClr val="008000"/>
                  </a:solidFill>
                  <a:latin typeface="Verdana" pitchFamily="34" charset="0"/>
                </a:rPr>
                <a:t>Accessible</a:t>
              </a:r>
            </a:p>
          </p:txBody>
        </p:sp>
        <p:sp>
          <p:nvSpPr>
            <p:cNvPr id="37919" name="Text Box 31"/>
            <p:cNvSpPr txBox="1">
              <a:spLocks noChangeArrowheads="1"/>
            </p:cNvSpPr>
            <p:nvPr/>
          </p:nvSpPr>
          <p:spPr bwMode="auto">
            <a:xfrm>
              <a:off x="6199188" y="1460500"/>
              <a:ext cx="982961" cy="369332"/>
            </a:xfrm>
            <a:prstGeom prst="rect">
              <a:avLst/>
            </a:prstGeom>
            <a:noFill/>
            <a:ln w="9525">
              <a:noFill/>
              <a:miter lim="800000"/>
              <a:headEnd/>
              <a:tailEnd/>
            </a:ln>
            <a:effectLst/>
          </p:spPr>
          <p:txBody>
            <a:bodyPr wrap="none">
              <a:spAutoFit/>
            </a:bodyPr>
            <a:lstStyle/>
            <a:p>
              <a:r>
                <a:rPr lang="en-US" dirty="0">
                  <a:solidFill>
                    <a:srgbClr val="008000"/>
                  </a:solidFill>
                  <a:latin typeface="Verdana" pitchFamily="34" charset="0"/>
                </a:rPr>
                <a:t>Owned</a:t>
              </a:r>
            </a:p>
          </p:txBody>
        </p:sp>
        <p:sp>
          <p:nvSpPr>
            <p:cNvPr id="37920" name="Text Box 32"/>
            <p:cNvSpPr txBox="1">
              <a:spLocks noChangeArrowheads="1"/>
            </p:cNvSpPr>
            <p:nvPr/>
          </p:nvSpPr>
          <p:spPr bwMode="auto">
            <a:xfrm>
              <a:off x="6995318" y="2211255"/>
              <a:ext cx="346075" cy="396875"/>
            </a:xfrm>
            <a:prstGeom prst="rect">
              <a:avLst/>
            </a:prstGeom>
            <a:noFill/>
            <a:ln w="9525">
              <a:noFill/>
              <a:miter lim="800000"/>
              <a:headEnd/>
              <a:tailEnd/>
            </a:ln>
            <a:effectLst/>
          </p:spPr>
          <p:txBody>
            <a:bodyPr wrap="none">
              <a:spAutoFit/>
            </a:bodyPr>
            <a:lstStyle/>
            <a:p>
              <a:r>
                <a:rPr lang="en-US" dirty="0">
                  <a:latin typeface="Verdana" pitchFamily="34" charset="0"/>
                </a:rPr>
                <a:t>1</a:t>
              </a:r>
            </a:p>
          </p:txBody>
        </p:sp>
        <p:sp>
          <p:nvSpPr>
            <p:cNvPr id="37921" name="Text Box 33"/>
            <p:cNvSpPr txBox="1">
              <a:spLocks noChangeArrowheads="1"/>
            </p:cNvSpPr>
            <p:nvPr/>
          </p:nvSpPr>
          <p:spPr bwMode="auto">
            <a:xfrm>
              <a:off x="7010400" y="2703926"/>
              <a:ext cx="346075" cy="396875"/>
            </a:xfrm>
            <a:prstGeom prst="rect">
              <a:avLst/>
            </a:prstGeom>
            <a:noFill/>
            <a:ln w="9525">
              <a:noFill/>
              <a:miter lim="800000"/>
              <a:headEnd/>
              <a:tailEnd/>
            </a:ln>
            <a:effectLst/>
          </p:spPr>
          <p:txBody>
            <a:bodyPr wrap="none">
              <a:spAutoFit/>
            </a:bodyPr>
            <a:lstStyle/>
            <a:p>
              <a:r>
                <a:rPr lang="en-US" dirty="0">
                  <a:latin typeface="Verdana" pitchFamily="34" charset="0"/>
                </a:rPr>
                <a:t>2</a:t>
              </a:r>
            </a:p>
          </p:txBody>
        </p:sp>
        <p:sp>
          <p:nvSpPr>
            <p:cNvPr id="37922" name="Text Box 34"/>
            <p:cNvSpPr txBox="1">
              <a:spLocks noChangeArrowheads="1"/>
            </p:cNvSpPr>
            <p:nvPr/>
          </p:nvSpPr>
          <p:spPr bwMode="auto">
            <a:xfrm>
              <a:off x="6969125" y="4191000"/>
              <a:ext cx="398463" cy="396875"/>
            </a:xfrm>
            <a:prstGeom prst="rect">
              <a:avLst/>
            </a:prstGeom>
            <a:noFill/>
            <a:ln w="9525">
              <a:noFill/>
              <a:miter lim="800000"/>
              <a:headEnd/>
              <a:tailEnd/>
            </a:ln>
            <a:effectLst/>
          </p:spPr>
          <p:txBody>
            <a:bodyPr wrap="none">
              <a:spAutoFit/>
            </a:bodyPr>
            <a:lstStyle/>
            <a:p>
              <a:r>
                <a:rPr lang="en-US" dirty="0">
                  <a:latin typeface="Verdana" pitchFamily="34" charset="0"/>
                </a:rPr>
                <a:t>M</a:t>
              </a:r>
            </a:p>
          </p:txBody>
        </p:sp>
        <p:sp>
          <p:nvSpPr>
            <p:cNvPr id="37894" name="Oval 6"/>
            <p:cNvSpPr>
              <a:spLocks noChangeArrowheads="1"/>
            </p:cNvSpPr>
            <p:nvPr/>
          </p:nvSpPr>
          <p:spPr bwMode="auto">
            <a:xfrm>
              <a:off x="4408488" y="2133600"/>
              <a:ext cx="182563" cy="182563"/>
            </a:xfrm>
            <a:prstGeom prst="ellipse">
              <a:avLst/>
            </a:prstGeom>
            <a:solidFill>
              <a:srgbClr val="0000FF"/>
            </a:solidFill>
            <a:ln w="9525">
              <a:noFill/>
              <a:round/>
              <a:headEnd/>
              <a:tailEnd/>
            </a:ln>
            <a:effectLst/>
          </p:spPr>
          <p:txBody>
            <a:bodyPr wrap="none" anchor="ctr"/>
            <a:lstStyle/>
            <a:p>
              <a:endParaRPr lang="en-US"/>
            </a:p>
          </p:txBody>
        </p:sp>
        <p:sp>
          <p:nvSpPr>
            <p:cNvPr id="37895" name="Oval 7"/>
            <p:cNvSpPr>
              <a:spLocks noChangeArrowheads="1"/>
            </p:cNvSpPr>
            <p:nvPr/>
          </p:nvSpPr>
          <p:spPr bwMode="auto">
            <a:xfrm>
              <a:off x="4408488" y="2743200"/>
              <a:ext cx="182563" cy="182563"/>
            </a:xfrm>
            <a:prstGeom prst="ellipse">
              <a:avLst/>
            </a:prstGeom>
            <a:solidFill>
              <a:srgbClr val="0000FF"/>
            </a:solidFill>
            <a:ln w="9525">
              <a:noFill/>
              <a:round/>
              <a:headEnd/>
              <a:tailEnd/>
            </a:ln>
            <a:effectLst/>
          </p:spPr>
          <p:txBody>
            <a:bodyPr wrap="none" anchor="ctr"/>
            <a:lstStyle/>
            <a:p>
              <a:endParaRPr lang="en-US"/>
            </a:p>
          </p:txBody>
        </p:sp>
        <p:sp>
          <p:nvSpPr>
            <p:cNvPr id="37896" name="Oval 8"/>
            <p:cNvSpPr>
              <a:spLocks noChangeArrowheads="1"/>
            </p:cNvSpPr>
            <p:nvPr/>
          </p:nvSpPr>
          <p:spPr bwMode="auto">
            <a:xfrm>
              <a:off x="4408488" y="3429000"/>
              <a:ext cx="182563" cy="182563"/>
            </a:xfrm>
            <a:prstGeom prst="ellipse">
              <a:avLst/>
            </a:prstGeom>
            <a:solidFill>
              <a:srgbClr val="0000FF"/>
            </a:solidFill>
            <a:ln w="9525">
              <a:noFill/>
              <a:round/>
              <a:headEnd/>
              <a:tailEnd/>
            </a:ln>
            <a:effectLst/>
          </p:spPr>
          <p:txBody>
            <a:bodyPr wrap="none" anchor="ctr"/>
            <a:lstStyle/>
            <a:p>
              <a:endParaRPr lang="en-US"/>
            </a:p>
          </p:txBody>
        </p:sp>
        <p:sp>
          <p:nvSpPr>
            <p:cNvPr id="37897" name="Oval 9"/>
            <p:cNvSpPr>
              <a:spLocks noChangeArrowheads="1"/>
            </p:cNvSpPr>
            <p:nvPr/>
          </p:nvSpPr>
          <p:spPr bwMode="auto">
            <a:xfrm>
              <a:off x="4408488" y="3886200"/>
              <a:ext cx="182563" cy="182563"/>
            </a:xfrm>
            <a:prstGeom prst="ellipse">
              <a:avLst/>
            </a:prstGeom>
            <a:solidFill>
              <a:srgbClr val="0000FF"/>
            </a:solidFill>
            <a:ln w="9525">
              <a:noFill/>
              <a:round/>
              <a:headEnd/>
              <a:tailEnd/>
            </a:ln>
            <a:effectLst/>
          </p:spPr>
          <p:txBody>
            <a:bodyPr wrap="none" anchor="ctr"/>
            <a:lstStyle/>
            <a:p>
              <a:endParaRPr lang="en-US"/>
            </a:p>
          </p:txBody>
        </p:sp>
        <p:sp>
          <p:nvSpPr>
            <p:cNvPr id="37898" name="Oval 10"/>
            <p:cNvSpPr>
              <a:spLocks noChangeArrowheads="1"/>
            </p:cNvSpPr>
            <p:nvPr/>
          </p:nvSpPr>
          <p:spPr bwMode="auto">
            <a:xfrm>
              <a:off x="4408488" y="4419600"/>
              <a:ext cx="182563" cy="182563"/>
            </a:xfrm>
            <a:prstGeom prst="ellipse">
              <a:avLst/>
            </a:prstGeom>
            <a:solidFill>
              <a:srgbClr val="0000FF"/>
            </a:solidFill>
            <a:ln w="9525">
              <a:noFill/>
              <a:round/>
              <a:headEnd/>
              <a:tailEnd/>
            </a:ln>
            <a:effectLst/>
          </p:spPr>
          <p:txBody>
            <a:bodyPr wrap="none" anchor="ctr"/>
            <a:lstStyle/>
            <a:p>
              <a:endParaRPr lang="en-US"/>
            </a:p>
          </p:txBody>
        </p:sp>
      </p:grpSp>
      <p:sp>
        <p:nvSpPr>
          <p:cNvPr id="37923" name="Text Box 35"/>
          <p:cNvSpPr txBox="1">
            <a:spLocks noChangeArrowheads="1"/>
          </p:cNvSpPr>
          <p:nvPr/>
        </p:nvSpPr>
        <p:spPr bwMode="auto">
          <a:xfrm>
            <a:off x="1106853" y="5569803"/>
            <a:ext cx="6930295" cy="1077218"/>
          </a:xfrm>
          <a:prstGeom prst="rect">
            <a:avLst/>
          </a:prstGeom>
          <a:noFill/>
          <a:ln w="9525">
            <a:noFill/>
            <a:miter lim="800000"/>
            <a:headEnd/>
            <a:tailEnd/>
          </a:ln>
          <a:effectLst/>
        </p:spPr>
        <p:txBody>
          <a:bodyPr wrap="none">
            <a:spAutoFit/>
          </a:bodyPr>
          <a:lstStyle/>
          <a:p>
            <a:pPr algn="ctr"/>
            <a:r>
              <a:rPr lang="en-US" sz="3200" b="1" dirty="0">
                <a:solidFill>
                  <a:srgbClr val="D60093"/>
                </a:solidFill>
                <a:latin typeface="Calibri" pitchFamily="34" charset="0"/>
                <a:cs typeface="Calibri" pitchFamily="34" charset="0"/>
              </a:rPr>
              <a:t>One of the most common and effective </a:t>
            </a:r>
            <a:br>
              <a:rPr lang="en-US" sz="3200" b="1" dirty="0">
                <a:solidFill>
                  <a:srgbClr val="D60093"/>
                </a:solidFill>
                <a:latin typeface="Calibri" pitchFamily="34" charset="0"/>
                <a:cs typeface="Calibri" pitchFamily="34" charset="0"/>
              </a:rPr>
            </a:br>
            <a:r>
              <a:rPr lang="en-US" sz="3200" b="1" dirty="0">
                <a:solidFill>
                  <a:srgbClr val="D60093"/>
                </a:solidFill>
                <a:latin typeface="Calibri" pitchFamily="34" charset="0"/>
                <a:cs typeface="Calibri" pitchFamily="34" charset="0"/>
              </a:rPr>
              <a:t>organizations for a link farm</a:t>
            </a:r>
          </a:p>
        </p:txBody>
      </p:sp>
      <p:sp>
        <p:nvSpPr>
          <p:cNvPr id="37" name="Slide Number Placeholder 36"/>
          <p:cNvSpPr>
            <a:spLocks noGrp="1"/>
          </p:cNvSpPr>
          <p:nvPr>
            <p:ph type="sldNum" sz="quarter" idx="12"/>
          </p:nvPr>
        </p:nvSpPr>
        <p:spPr/>
        <p:txBody>
          <a:bodyPr/>
          <a:lstStyle/>
          <a:p>
            <a:fld id="{19B12225-5612-419B-A8D5-4B8EEE4C217E}" type="slidenum">
              <a:rPr lang="en-US" smtClean="0"/>
              <a:pPr/>
              <a:t>63</a:t>
            </a:fld>
            <a:endParaRPr lang="en-US"/>
          </a:p>
        </p:txBody>
      </p:sp>
      <p:sp>
        <p:nvSpPr>
          <p:cNvPr id="38" name="Footer Placeholder 37"/>
          <p:cNvSpPr>
            <a:spLocks noGrp="1"/>
          </p:cNvSpPr>
          <p:nvPr>
            <p:ph type="ftr" sz="quarter" idx="11"/>
          </p:nvPr>
        </p:nvSpPr>
        <p:spPr/>
        <p:txBody>
          <a:bodyPr/>
          <a:lstStyle/>
          <a:p>
            <a:r>
              <a:rPr lang="nn-NO"/>
              <a:t>J. Leskovec, A. Rajaraman, J. Ullman: Mining of Massive Datasets, http://www.mmds.org</a:t>
            </a:r>
            <a:endParaRPr lang="en-US"/>
          </a:p>
        </p:txBody>
      </p:sp>
      <p:sp>
        <p:nvSpPr>
          <p:cNvPr id="3" name="TextBox 2"/>
          <p:cNvSpPr txBox="1"/>
          <p:nvPr/>
        </p:nvSpPr>
        <p:spPr>
          <a:xfrm>
            <a:off x="6895494" y="4724400"/>
            <a:ext cx="1415772" cy="646331"/>
          </a:xfrm>
          <a:prstGeom prst="rect">
            <a:avLst/>
          </a:prstGeom>
          <a:noFill/>
        </p:spPr>
        <p:txBody>
          <a:bodyPr wrap="none" rtlCol="0">
            <a:spAutoFit/>
          </a:bodyPr>
          <a:lstStyle/>
          <a:p>
            <a:r>
              <a:rPr lang="en-US" dirty="0">
                <a:latin typeface="Arial" pitchFamily="34" charset="0"/>
                <a:cs typeface="Arial" pitchFamily="34" charset="0"/>
              </a:rPr>
              <a:t>Millions of </a:t>
            </a:r>
            <a:br>
              <a:rPr lang="en-US" dirty="0">
                <a:latin typeface="Arial" pitchFamily="34" charset="0"/>
                <a:cs typeface="Arial" pitchFamily="34" charset="0"/>
              </a:rPr>
            </a:br>
            <a:r>
              <a:rPr lang="en-US" b="1" i="1" dirty="0">
                <a:solidFill>
                  <a:srgbClr val="FF0066"/>
                </a:solidFill>
                <a:latin typeface="Arial" pitchFamily="34" charset="0"/>
                <a:cs typeface="Arial" pitchFamily="34" charset="0"/>
              </a:rPr>
              <a:t>farm pages</a:t>
            </a:r>
          </a:p>
        </p:txBody>
      </p:sp>
    </p:spTree>
    <p:extLst>
      <p:ext uri="{BB962C8B-B14F-4D97-AF65-F5344CB8AC3E}">
        <p14:creationId xmlns:p14="http://schemas.microsoft.com/office/powerpoint/2010/main" val="379320220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3321-B726-6F4C-9027-146EE2C7585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2B0D7B9F-7D60-1349-B23C-41BAB41050C4}"/>
              </a:ext>
            </a:extLst>
          </p:cNvPr>
          <p:cNvSpPr>
            <a:spLocks noGrp="1"/>
          </p:cNvSpPr>
          <p:nvPr>
            <p:ph idx="1"/>
          </p:nvPr>
        </p:nvSpPr>
        <p:spPr/>
        <p:txBody>
          <a:bodyPr>
            <a:normAutofit lnSpcReduction="10000"/>
          </a:bodyPr>
          <a:lstStyle/>
          <a:p>
            <a:r>
              <a:rPr lang="en-US" dirty="0"/>
              <a:t>PageRank: transition matrix &amp; power iteration (eigenvector -&gt; stationary distribution)</a:t>
            </a:r>
          </a:p>
          <a:p>
            <a:r>
              <a:rPr lang="en-US" dirty="0"/>
              <a:t>PageRank with teleport to alleviate problems caused by dead ends and spider traps (surfer has a small probability of teleporting at any step to any page with equal probability)</a:t>
            </a:r>
          </a:p>
          <a:p>
            <a:r>
              <a:rPr lang="en-US" dirty="0"/>
              <a:t>Topic-specific PageRank (weight pages as well;</a:t>
            </a:r>
            <a:r>
              <a:rPr lang="en-US" b="1" dirty="0">
                <a:solidFill>
                  <a:srgbClr val="D60093"/>
                </a:solidFill>
              </a:rPr>
              <a:t> </a:t>
            </a:r>
            <a:r>
              <a:rPr lang="en-US" dirty="0"/>
              <a:t>bias the random walk – teleport to relevant pages with higher probabilities)</a:t>
            </a:r>
          </a:p>
          <a:p>
            <a:r>
              <a:rPr lang="en-US" dirty="0"/>
              <a:t>Be aware of spams (term spam &amp; link spam); </a:t>
            </a:r>
            <a:r>
              <a:rPr lang="en-US" dirty="0" err="1"/>
              <a:t>TrustRank</a:t>
            </a:r>
            <a:endParaRPr lang="en-US" dirty="0"/>
          </a:p>
        </p:txBody>
      </p:sp>
      <p:sp>
        <p:nvSpPr>
          <p:cNvPr id="4" name="Footer Placeholder 3">
            <a:extLst>
              <a:ext uri="{FF2B5EF4-FFF2-40B4-BE49-F238E27FC236}">
                <a16:creationId xmlns:a16="http://schemas.microsoft.com/office/drawing/2014/main" id="{A8503CA6-C41A-F546-9127-6A31E4CE41C8}"/>
              </a:ext>
            </a:extLst>
          </p:cNvPr>
          <p:cNvSpPr>
            <a:spLocks noGrp="1"/>
          </p:cNvSpPr>
          <p:nvPr>
            <p:ph type="ftr" sz="quarter" idx="11"/>
          </p:nvPr>
        </p:nvSpPr>
        <p:spPr/>
        <p:txBody>
          <a:bodyPr/>
          <a:lstStyle/>
          <a:p>
            <a:r>
              <a:rPr lang="en-US"/>
              <a:t>J. Leskovec, A. Rajaraman, J. Ullman: Mining of Massive Datasets, http://www.mmds.org</a:t>
            </a:r>
          </a:p>
        </p:txBody>
      </p:sp>
      <p:sp>
        <p:nvSpPr>
          <p:cNvPr id="5" name="Slide Number Placeholder 4">
            <a:extLst>
              <a:ext uri="{FF2B5EF4-FFF2-40B4-BE49-F238E27FC236}">
                <a16:creationId xmlns:a16="http://schemas.microsoft.com/office/drawing/2014/main" id="{88C6E43A-7106-BF4A-842B-0D765247E8C4}"/>
              </a:ext>
            </a:extLst>
          </p:cNvPr>
          <p:cNvSpPr>
            <a:spLocks noGrp="1"/>
          </p:cNvSpPr>
          <p:nvPr>
            <p:ph type="sldNum" sz="quarter" idx="12"/>
          </p:nvPr>
        </p:nvSpPr>
        <p:spPr/>
        <p:txBody>
          <a:bodyPr/>
          <a:lstStyle/>
          <a:p>
            <a:fld id="{19B12225-5612-419B-A8D5-4B8EEE4C217E}" type="slidenum">
              <a:rPr lang="en-US" smtClean="0"/>
              <a:pPr/>
              <a:t>64</a:t>
            </a:fld>
            <a:endParaRPr lang="en-US"/>
          </a:p>
        </p:txBody>
      </p:sp>
    </p:spTree>
    <p:extLst>
      <p:ext uri="{BB962C8B-B14F-4D97-AF65-F5344CB8AC3E}">
        <p14:creationId xmlns:p14="http://schemas.microsoft.com/office/powerpoint/2010/main" val="2629107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87552"/>
          </a:xfrm>
        </p:spPr>
        <p:txBody>
          <a:bodyPr>
            <a:normAutofit/>
          </a:bodyPr>
          <a:lstStyle/>
          <a:p>
            <a:r>
              <a:rPr lang="en-US" dirty="0"/>
              <a:t>Graph Data: Technological Networks</a:t>
            </a:r>
          </a:p>
        </p:txBody>
      </p:sp>
      <p:sp>
        <p:nvSpPr>
          <p:cNvPr id="4" name="Footer Placeholder 3"/>
          <p:cNvSpPr>
            <a:spLocks noGrp="1"/>
          </p:cNvSpPr>
          <p:nvPr>
            <p:ph type="ftr" sz="quarter" idx="11"/>
          </p:nvPr>
        </p:nvSpPr>
        <p:spPr/>
        <p:txBody>
          <a:bodyPr/>
          <a:lstStyle/>
          <a:p>
            <a:r>
              <a:rPr lang="en-US"/>
              <a:t>J. Leskovec, A. Rajaraman, J. Ullman: Mining of Massive Datasets, http://www.mmds.org</a:t>
            </a:r>
          </a:p>
        </p:txBody>
      </p:sp>
      <p:sp>
        <p:nvSpPr>
          <p:cNvPr id="5" name="Slide Number Placeholder 4"/>
          <p:cNvSpPr>
            <a:spLocks noGrp="1"/>
          </p:cNvSpPr>
          <p:nvPr>
            <p:ph type="sldNum" sz="quarter" idx="12"/>
          </p:nvPr>
        </p:nvSpPr>
        <p:spPr/>
        <p:txBody>
          <a:bodyPr/>
          <a:lstStyle/>
          <a:p>
            <a:fld id="{19B12225-5612-419B-A8D5-4B8EEE4C217E}" type="slidenum">
              <a:rPr lang="en-US" smtClean="0"/>
              <a:pPr/>
              <a:t>7</a:t>
            </a:fld>
            <a:endParaRPr lang="en-US"/>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386" y="1371600"/>
            <a:ext cx="493122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54423" y="5292804"/>
            <a:ext cx="3635154" cy="1107996"/>
          </a:xfrm>
          <a:prstGeom prst="rect">
            <a:avLst/>
          </a:prstGeom>
          <a:noFill/>
        </p:spPr>
        <p:txBody>
          <a:bodyPr wrap="square" rtlCol="0">
            <a:spAutoFit/>
          </a:bodyPr>
          <a:lstStyle/>
          <a:p>
            <a:pPr algn="ctr"/>
            <a:r>
              <a:rPr lang="en-US" sz="2000" b="1" dirty="0"/>
              <a:t>Seven Bridges of </a:t>
            </a:r>
            <a:r>
              <a:rPr lang="en-US" sz="2000" b="1" dirty="0" err="1"/>
              <a:t>Königsberg</a:t>
            </a:r>
            <a:br>
              <a:rPr lang="en-US" sz="2000" b="1" dirty="0"/>
            </a:br>
            <a:r>
              <a:rPr lang="en-US" b="1" dirty="0">
                <a:solidFill>
                  <a:schemeClr val="bg1">
                    <a:lumMod val="50000"/>
                  </a:schemeClr>
                </a:solidFill>
              </a:rPr>
              <a:t>[Euler, 1735]</a:t>
            </a:r>
          </a:p>
          <a:p>
            <a:pPr algn="ctr"/>
            <a:r>
              <a:rPr lang="en-US" sz="1400" dirty="0"/>
              <a:t>Return to the starting point by traveling each link of the graph once and only once.</a:t>
            </a:r>
          </a:p>
        </p:txBody>
      </p:sp>
      <p:pic>
        <p:nvPicPr>
          <p:cNvPr id="11" name="Picture 10"/>
          <p:cNvPicPr>
            <a:picLocks noChangeAspect="1"/>
          </p:cNvPicPr>
          <p:nvPr/>
        </p:nvPicPr>
        <p:blipFill>
          <a:blip r:embed="rId3"/>
          <a:stretch>
            <a:fillRect/>
          </a:stretch>
        </p:blipFill>
        <p:spPr>
          <a:xfrm>
            <a:off x="7239000" y="5232400"/>
            <a:ext cx="1752600" cy="1168400"/>
          </a:xfrm>
          <a:prstGeom prst="rect">
            <a:avLst/>
          </a:prstGeom>
        </p:spPr>
      </p:pic>
    </p:spTree>
    <p:extLst>
      <p:ext uri="{BB962C8B-B14F-4D97-AF65-F5344CB8AC3E}">
        <p14:creationId xmlns:p14="http://schemas.microsoft.com/office/powerpoint/2010/main" val="2446543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accent1">
                    <a:satMod val="150000"/>
                  </a:schemeClr>
                </a:solidFill>
              </a:rPr>
              <a:t>Web as a Graph</a:t>
            </a:r>
          </a:p>
        </p:txBody>
      </p:sp>
      <p:sp>
        <p:nvSpPr>
          <p:cNvPr id="36866" name="Content Placeholder 2"/>
          <p:cNvSpPr>
            <a:spLocks noGrp="1"/>
          </p:cNvSpPr>
          <p:nvPr>
            <p:ph idx="1"/>
          </p:nvPr>
        </p:nvSpPr>
        <p:spPr/>
        <p:txBody>
          <a:bodyPr/>
          <a:lstStyle/>
          <a:p>
            <a:r>
              <a:rPr lang="en-US" b="1" dirty="0">
                <a:solidFill>
                  <a:srgbClr val="D60093"/>
                </a:solidFill>
              </a:rPr>
              <a:t>Web as a directed graph:</a:t>
            </a:r>
          </a:p>
          <a:p>
            <a:pPr lvl="1"/>
            <a:r>
              <a:rPr lang="en-US" b="1" dirty="0">
                <a:solidFill>
                  <a:srgbClr val="0000FF"/>
                </a:solidFill>
              </a:rPr>
              <a:t>Nodes: Webpages</a:t>
            </a:r>
          </a:p>
          <a:p>
            <a:pPr lvl="1"/>
            <a:r>
              <a:rPr lang="en-US" b="1" dirty="0">
                <a:solidFill>
                  <a:srgbClr val="0000FF"/>
                </a:solidFill>
              </a:rPr>
              <a:t>Edges: Hyperlinks</a:t>
            </a:r>
            <a:endParaRPr lang="en-US" dirty="0">
              <a:solidFill>
                <a:srgbClr val="0000FF"/>
              </a:solidFill>
            </a:endParaRPr>
          </a:p>
        </p:txBody>
      </p:sp>
      <p:sp>
        <p:nvSpPr>
          <p:cNvPr id="5" name="Footer Placeholder 4"/>
          <p:cNvSpPr>
            <a:spLocks noGrp="1"/>
          </p:cNvSpPr>
          <p:nvPr>
            <p:ph type="ftr" sz="quarter" idx="11"/>
          </p:nvPr>
        </p:nvSpPr>
        <p:spPr/>
        <p:txBody>
          <a:bodyPr/>
          <a:lstStyle/>
          <a:p>
            <a:pPr>
              <a:defRPr/>
            </a:pPr>
            <a:r>
              <a:rPr lang="nn-NO"/>
              <a:t>J. Leskovec, A. Rajaraman, J. Ullman: Mining of Massive Datasets, http://www.mmds.org</a:t>
            </a:r>
            <a:endParaRPr lang="en-US"/>
          </a:p>
        </p:txBody>
      </p:sp>
      <p:sp>
        <p:nvSpPr>
          <p:cNvPr id="6" name="Slide Number Placeholder 5"/>
          <p:cNvSpPr>
            <a:spLocks noGrp="1"/>
          </p:cNvSpPr>
          <p:nvPr>
            <p:ph type="sldNum" sz="quarter" idx="12"/>
          </p:nvPr>
        </p:nvSpPr>
        <p:spPr/>
        <p:txBody>
          <a:bodyPr/>
          <a:lstStyle/>
          <a:p>
            <a:pPr>
              <a:defRPr/>
            </a:pPr>
            <a:fld id="{BB18E5CE-EB7F-44C1-BA9D-EB986C4F3572}" type="slidenum">
              <a:rPr lang="en-US"/>
              <a:pPr>
                <a:defRPr/>
              </a:pPr>
              <a:t>8</a:t>
            </a:fld>
            <a:endParaRPr lang="en-US"/>
          </a:p>
        </p:txBody>
      </p:sp>
      <p:sp>
        <p:nvSpPr>
          <p:cNvPr id="18" name="Flowchart: Document 17"/>
          <p:cNvSpPr/>
          <p:nvPr/>
        </p:nvSpPr>
        <p:spPr>
          <a:xfrm>
            <a:off x="1066800" y="2967162"/>
            <a:ext cx="1219200" cy="1600200"/>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solidFill>
                  <a:schemeClr val="tx1"/>
                </a:solidFill>
              </a:rPr>
              <a:t>I teach a class on Networks.</a:t>
            </a:r>
          </a:p>
        </p:txBody>
      </p:sp>
      <p:sp>
        <p:nvSpPr>
          <p:cNvPr id="19" name="Flowchart: Document 18"/>
          <p:cNvSpPr/>
          <p:nvPr/>
        </p:nvSpPr>
        <p:spPr>
          <a:xfrm>
            <a:off x="3098800" y="3576762"/>
            <a:ext cx="1219200" cy="1857292"/>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solidFill>
                  <a:schemeClr val="tx1"/>
                </a:solidFill>
              </a:rPr>
              <a:t>CS224W: Classes are in the </a:t>
            </a:r>
            <a:br>
              <a:rPr lang="en-US" sz="1600" dirty="0">
                <a:solidFill>
                  <a:schemeClr val="tx1"/>
                </a:solidFill>
              </a:rPr>
            </a:br>
            <a:r>
              <a:rPr lang="en-US" sz="1600" dirty="0">
                <a:solidFill>
                  <a:schemeClr val="tx1"/>
                </a:solidFill>
              </a:rPr>
              <a:t>Gates building</a:t>
            </a:r>
            <a:endParaRPr lang="en-US" sz="1600" b="1" dirty="0">
              <a:solidFill>
                <a:schemeClr val="tx1"/>
              </a:solidFill>
            </a:endParaRPr>
          </a:p>
        </p:txBody>
      </p:sp>
      <p:sp>
        <p:nvSpPr>
          <p:cNvPr id="20" name="Flowchart: Document 19"/>
          <p:cNvSpPr/>
          <p:nvPr/>
        </p:nvSpPr>
        <p:spPr>
          <a:xfrm>
            <a:off x="5130800" y="4443454"/>
            <a:ext cx="1219200" cy="1600200"/>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solidFill>
                  <a:schemeClr val="tx1"/>
                </a:solidFill>
              </a:rPr>
              <a:t>Computer  Science Department at Stanford</a:t>
            </a:r>
          </a:p>
        </p:txBody>
      </p:sp>
      <p:sp>
        <p:nvSpPr>
          <p:cNvPr id="21" name="Flowchart: Document 20"/>
          <p:cNvSpPr/>
          <p:nvPr/>
        </p:nvSpPr>
        <p:spPr>
          <a:xfrm>
            <a:off x="7162800" y="5181600"/>
            <a:ext cx="1219200" cy="1600200"/>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Stanford University</a:t>
            </a:r>
          </a:p>
        </p:txBody>
      </p:sp>
    </p:spTree>
    <p:extLst>
      <p:ext uri="{BB962C8B-B14F-4D97-AF65-F5344CB8AC3E}">
        <p14:creationId xmlns:p14="http://schemas.microsoft.com/office/powerpoint/2010/main" val="70302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a:solidFill>
                  <a:schemeClr val="accent1">
                    <a:satMod val="150000"/>
                  </a:schemeClr>
                </a:solidFill>
              </a:rPr>
              <a:t>Web as a Graph</a:t>
            </a:r>
          </a:p>
        </p:txBody>
      </p:sp>
      <p:sp>
        <p:nvSpPr>
          <p:cNvPr id="36866" name="Content Placeholder 2"/>
          <p:cNvSpPr>
            <a:spLocks noGrp="1"/>
          </p:cNvSpPr>
          <p:nvPr>
            <p:ph idx="1"/>
          </p:nvPr>
        </p:nvSpPr>
        <p:spPr/>
        <p:txBody>
          <a:bodyPr/>
          <a:lstStyle/>
          <a:p>
            <a:r>
              <a:rPr lang="en-US" b="1" dirty="0">
                <a:solidFill>
                  <a:srgbClr val="D60093"/>
                </a:solidFill>
              </a:rPr>
              <a:t>Web as a directed graph:</a:t>
            </a:r>
          </a:p>
          <a:p>
            <a:pPr lvl="1"/>
            <a:r>
              <a:rPr lang="en-US" b="1" dirty="0">
                <a:solidFill>
                  <a:srgbClr val="0000FF"/>
                </a:solidFill>
              </a:rPr>
              <a:t>Nodes: Webpages</a:t>
            </a:r>
          </a:p>
          <a:p>
            <a:pPr lvl="1"/>
            <a:r>
              <a:rPr lang="en-US" b="1" dirty="0">
                <a:solidFill>
                  <a:srgbClr val="0000FF"/>
                </a:solidFill>
              </a:rPr>
              <a:t>Edges: Hyperlinks</a:t>
            </a:r>
            <a:endParaRPr lang="en-US" dirty="0">
              <a:solidFill>
                <a:srgbClr val="0000FF"/>
              </a:solidFill>
            </a:endParaRPr>
          </a:p>
        </p:txBody>
      </p:sp>
      <p:sp>
        <p:nvSpPr>
          <p:cNvPr id="5" name="Footer Placeholder 4"/>
          <p:cNvSpPr>
            <a:spLocks noGrp="1"/>
          </p:cNvSpPr>
          <p:nvPr>
            <p:ph type="ftr" sz="quarter" idx="11"/>
          </p:nvPr>
        </p:nvSpPr>
        <p:spPr/>
        <p:txBody>
          <a:bodyPr/>
          <a:lstStyle/>
          <a:p>
            <a:pPr>
              <a:defRPr/>
            </a:pPr>
            <a:r>
              <a:rPr lang="nn-NO"/>
              <a:t>J. Leskovec, A. Rajaraman, J. Ullman: Mining of Massive Datasets, http://www.mmds.org</a:t>
            </a:r>
            <a:endParaRPr lang="en-US"/>
          </a:p>
        </p:txBody>
      </p:sp>
      <p:sp>
        <p:nvSpPr>
          <p:cNvPr id="6" name="Slide Number Placeholder 5"/>
          <p:cNvSpPr>
            <a:spLocks noGrp="1"/>
          </p:cNvSpPr>
          <p:nvPr>
            <p:ph type="sldNum" sz="quarter" idx="12"/>
          </p:nvPr>
        </p:nvSpPr>
        <p:spPr/>
        <p:txBody>
          <a:bodyPr/>
          <a:lstStyle/>
          <a:p>
            <a:pPr>
              <a:defRPr/>
            </a:pPr>
            <a:fld id="{BB18E5CE-EB7F-44C1-BA9D-EB986C4F3572}" type="slidenum">
              <a:rPr lang="en-US"/>
              <a:pPr>
                <a:defRPr/>
              </a:pPr>
              <a:t>9</a:t>
            </a:fld>
            <a:endParaRPr lang="en-US"/>
          </a:p>
        </p:txBody>
      </p:sp>
      <p:sp>
        <p:nvSpPr>
          <p:cNvPr id="24" name="Flowchart: Document 23"/>
          <p:cNvSpPr/>
          <p:nvPr/>
        </p:nvSpPr>
        <p:spPr>
          <a:xfrm>
            <a:off x="1066800" y="2967162"/>
            <a:ext cx="1219200" cy="1600200"/>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I teach a class on </a:t>
            </a:r>
            <a:r>
              <a:rPr lang="en-US" sz="1600" u="sng" dirty="0">
                <a:solidFill>
                  <a:srgbClr val="0000FF"/>
                </a:solidFill>
              </a:rPr>
              <a:t>Networks</a:t>
            </a:r>
            <a:r>
              <a:rPr lang="en-US" sz="1600" dirty="0"/>
              <a:t>.</a:t>
            </a:r>
          </a:p>
        </p:txBody>
      </p:sp>
      <p:sp>
        <p:nvSpPr>
          <p:cNvPr id="25" name="Flowchart: Document 24"/>
          <p:cNvSpPr/>
          <p:nvPr/>
        </p:nvSpPr>
        <p:spPr>
          <a:xfrm>
            <a:off x="3098800" y="3576762"/>
            <a:ext cx="1219200" cy="1857292"/>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CS224W: Classes are in the </a:t>
            </a:r>
            <a:br>
              <a:rPr lang="en-US" sz="1600" dirty="0"/>
            </a:br>
            <a:r>
              <a:rPr lang="en-US" sz="1600" u="sng" dirty="0">
                <a:solidFill>
                  <a:srgbClr val="0000FF"/>
                </a:solidFill>
              </a:rPr>
              <a:t>Gates</a:t>
            </a:r>
            <a:r>
              <a:rPr lang="en-US" sz="1600" dirty="0"/>
              <a:t> building</a:t>
            </a:r>
            <a:endParaRPr lang="en-US" sz="1600" b="1" u="sng" dirty="0">
              <a:solidFill>
                <a:srgbClr val="0000FF"/>
              </a:solidFill>
            </a:endParaRPr>
          </a:p>
        </p:txBody>
      </p:sp>
      <p:sp>
        <p:nvSpPr>
          <p:cNvPr id="26" name="Flowchart: Document 25"/>
          <p:cNvSpPr/>
          <p:nvPr/>
        </p:nvSpPr>
        <p:spPr>
          <a:xfrm>
            <a:off x="5130800" y="4443454"/>
            <a:ext cx="1219200" cy="1600200"/>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Computer  Science Department at </a:t>
            </a:r>
            <a:r>
              <a:rPr lang="en-US" sz="1600" u="sng" dirty="0">
                <a:solidFill>
                  <a:srgbClr val="0000FF"/>
                </a:solidFill>
              </a:rPr>
              <a:t>Stanford</a:t>
            </a:r>
          </a:p>
        </p:txBody>
      </p:sp>
      <p:sp>
        <p:nvSpPr>
          <p:cNvPr id="27" name="Flowchart: Document 26"/>
          <p:cNvSpPr/>
          <p:nvPr/>
        </p:nvSpPr>
        <p:spPr>
          <a:xfrm>
            <a:off x="7162800" y="5181600"/>
            <a:ext cx="1219200" cy="1600200"/>
          </a:xfrm>
          <a:prstGeom prst="flowChartDocumen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600" dirty="0"/>
              <a:t>Stanford University</a:t>
            </a:r>
          </a:p>
        </p:txBody>
      </p:sp>
      <p:cxnSp>
        <p:nvCxnSpPr>
          <p:cNvPr id="28" name="Straight Arrow Connector 27"/>
          <p:cNvCxnSpPr>
            <a:endCxn id="25" idx="1"/>
          </p:cNvCxnSpPr>
          <p:nvPr/>
        </p:nvCxnSpPr>
        <p:spPr>
          <a:xfrm>
            <a:off x="1676400" y="3957762"/>
            <a:ext cx="1422400" cy="547646"/>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a:endCxn id="26" idx="1"/>
          </p:cNvCxnSpPr>
          <p:nvPr/>
        </p:nvCxnSpPr>
        <p:spPr>
          <a:xfrm>
            <a:off x="3886200" y="4719762"/>
            <a:ext cx="1244600" cy="523792"/>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a:endCxn id="27" idx="1"/>
          </p:cNvCxnSpPr>
          <p:nvPr/>
        </p:nvCxnSpPr>
        <p:spPr>
          <a:xfrm>
            <a:off x="5740400" y="5557962"/>
            <a:ext cx="1422400" cy="42373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11059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ln w="38100">
          <a:solidFill>
            <a:srgbClr val="008000"/>
          </a:solidFill>
        </a:ln>
      </a:spPr>
      <a:bodyPr rtlCol="0" anchor="ctr"/>
      <a:lstStyle>
        <a:defPPr algn="ctr">
          <a:defRPr/>
        </a:defPPr>
      </a:lstStyle>
      <a:style>
        <a:lnRef idx="1">
          <a:schemeClr val="dk1"/>
        </a:lnRef>
        <a:fillRef idx="0">
          <a:schemeClr val="dk1"/>
        </a:fillRef>
        <a:effectRef idx="0">
          <a:schemeClr val="dk1"/>
        </a:effectRef>
        <a:fontRef idx="minor">
          <a:schemeClr val="tx1"/>
        </a:fontRef>
      </a:style>
    </a:spDef>
    <a:lnDef>
      <a:spPr>
        <a:ln w="28575"/>
      </a:spPr>
      <a:bodyPr/>
      <a:lstStyle/>
      <a:style>
        <a:lnRef idx="1">
          <a:schemeClr val="dk1"/>
        </a:lnRef>
        <a:fillRef idx="0">
          <a:schemeClr val="dk1"/>
        </a:fillRef>
        <a:effectRef idx="0">
          <a:schemeClr val="dk1"/>
        </a:effectRef>
        <a:fontRef idx="minor">
          <a:schemeClr val="tx1"/>
        </a:fontRef>
      </a:style>
    </a:lnDef>
    <a:txDef>
      <a:spPr>
        <a:noFill/>
      </a:spPr>
      <a:bodyPr wrap="none" rtlCol="0">
        <a:spAutoFit/>
      </a:bodyPr>
      <a:lstStyle>
        <a:defPPr>
          <a:defRPr dirty="0"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31955</TotalTime>
  <Words>5767</Words>
  <Application>Microsoft Macintosh PowerPoint</Application>
  <PresentationFormat>On-screen Show (4:3)</PresentationFormat>
  <Paragraphs>902</Paragraphs>
  <Slides>64</Slides>
  <Notes>28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8" baseType="lpstr">
      <vt:lpstr>EuclidCircularB</vt:lpstr>
      <vt:lpstr>Arial</vt:lpstr>
      <vt:lpstr>Calibri</vt:lpstr>
      <vt:lpstr>Cambria Math</vt:lpstr>
      <vt:lpstr>Corbel</vt:lpstr>
      <vt:lpstr>Helvetica</vt:lpstr>
      <vt:lpstr>Monotype Sorts</vt:lpstr>
      <vt:lpstr>Symbol</vt:lpstr>
      <vt:lpstr>Times New Roman</vt:lpstr>
      <vt:lpstr>Verdana</vt:lpstr>
      <vt:lpstr>Wingdings</vt:lpstr>
      <vt:lpstr>Wingdings 2</vt:lpstr>
      <vt:lpstr>Module</vt:lpstr>
      <vt:lpstr>Equation</vt:lpstr>
      <vt:lpstr>Analysis of Large Graphs: Link Analysis,  PageRank</vt:lpstr>
      <vt:lpstr>New Topic: Graph Data!</vt:lpstr>
      <vt:lpstr>Graph Data: Social Networks</vt:lpstr>
      <vt:lpstr>Graph Data: Media Networks</vt:lpstr>
      <vt:lpstr>Graph Data: Information Nets</vt:lpstr>
      <vt:lpstr>Graph Data: Communication Nets</vt:lpstr>
      <vt:lpstr>Graph Data: Technological Networks</vt:lpstr>
      <vt:lpstr>Web as a Graph</vt:lpstr>
      <vt:lpstr>Web as a Graph</vt:lpstr>
      <vt:lpstr>Web as a Directed Graph</vt:lpstr>
      <vt:lpstr>Broad Question</vt:lpstr>
      <vt:lpstr>Web Search: 2 Challenges</vt:lpstr>
      <vt:lpstr>Ranking Nodes on the Graph</vt:lpstr>
      <vt:lpstr>Webpages and Visits</vt:lpstr>
      <vt:lpstr>Link Analysis Algorithms</vt:lpstr>
      <vt:lpstr>PageRank:  The “Flow” Formulation</vt:lpstr>
      <vt:lpstr>Links as Votes</vt:lpstr>
      <vt:lpstr>Example: PageRank Scores</vt:lpstr>
      <vt:lpstr>Simple Recursive Formulation</vt:lpstr>
      <vt:lpstr>PageRank: The “Flow” Model</vt:lpstr>
      <vt:lpstr>Solving the Flow Equations</vt:lpstr>
      <vt:lpstr>PageRank: Matrix Formulation</vt:lpstr>
      <vt:lpstr>Example</vt:lpstr>
      <vt:lpstr>Eigenvector Formulation</vt:lpstr>
      <vt:lpstr>Example: Flow Equations &amp; M</vt:lpstr>
      <vt:lpstr>Power Iteration Method</vt:lpstr>
      <vt:lpstr>PageRank: How to solve?</vt:lpstr>
      <vt:lpstr>PageRank: How to solve?</vt:lpstr>
      <vt:lpstr>Another example</vt:lpstr>
      <vt:lpstr>Why Power Iteration works? (1)</vt:lpstr>
      <vt:lpstr>Why Power Iteration works? (2)</vt:lpstr>
      <vt:lpstr>Why Power Iteration works? (3)</vt:lpstr>
      <vt:lpstr>Random Walk Interpretation</vt:lpstr>
      <vt:lpstr>The Stationary Distribution</vt:lpstr>
      <vt:lpstr>Existence and Uniqueness</vt:lpstr>
      <vt:lpstr>PageRank:  The Google Formulation</vt:lpstr>
      <vt:lpstr>PageRank: Three Questions</vt:lpstr>
      <vt:lpstr>Does this converge?</vt:lpstr>
      <vt:lpstr>Does it converge to what we want?</vt:lpstr>
      <vt:lpstr>PageRank: Problems</vt:lpstr>
      <vt:lpstr>Problem: Spider Traps</vt:lpstr>
      <vt:lpstr>Solution: Teleports!</vt:lpstr>
      <vt:lpstr>Problem: Dead Ends</vt:lpstr>
      <vt:lpstr>Solution: Always Teleport!</vt:lpstr>
      <vt:lpstr>Why Teleports Solve the Problem?</vt:lpstr>
      <vt:lpstr>Solution: Random Teleports</vt:lpstr>
      <vt:lpstr>The Google Matrix</vt:lpstr>
      <vt:lpstr>Random Teleports ( = 0.8)</vt:lpstr>
      <vt:lpstr>PageRank: The Complete Algorithm</vt:lpstr>
      <vt:lpstr>How do we actually compute the PageRank?</vt:lpstr>
      <vt:lpstr>Some Problems with PageRank</vt:lpstr>
      <vt:lpstr> Topic-Specific PageRank</vt:lpstr>
      <vt:lpstr>Topic-Specific PageRank</vt:lpstr>
      <vt:lpstr>Topic-Specific PageRank</vt:lpstr>
      <vt:lpstr>Matrix Formulation</vt:lpstr>
      <vt:lpstr>Example: Topic-Specific PageRank</vt:lpstr>
      <vt:lpstr>Discovering the Topic Vector S</vt:lpstr>
      <vt:lpstr>TrustRank:  Combating the Web Spam</vt:lpstr>
      <vt:lpstr>What is Web Spam?</vt:lpstr>
      <vt:lpstr>First Spammers: Term Spam</vt:lpstr>
      <vt:lpstr>Google’s Solution to Term Spam</vt:lpstr>
      <vt:lpstr>Google vs. Spammers: Round 2!</vt:lpstr>
      <vt:lpstr>Link Farms</vt:lpstr>
      <vt:lpstr>Summary</vt:lpstr>
    </vt:vector>
  </TitlesOfParts>
  <Company>Carnegie Mellon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jure</dc:creator>
  <cp:lastModifiedBy>Ye, Yuzhen</cp:lastModifiedBy>
  <cp:revision>1566</cp:revision>
  <cp:lastPrinted>2012-01-25T16:54:23Z</cp:lastPrinted>
  <dcterms:created xsi:type="dcterms:W3CDTF">2009-06-12T17:14:38Z</dcterms:created>
  <dcterms:modified xsi:type="dcterms:W3CDTF">2023-09-18T02:30:37Z</dcterms:modified>
</cp:coreProperties>
</file>