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6"/>
  </p:notesMasterIdLst>
  <p:handoutMasterIdLst>
    <p:handoutMasterId r:id="rId27"/>
  </p:handoutMasterIdLst>
  <p:sldIdLst>
    <p:sldId id="515" r:id="rId3"/>
    <p:sldId id="645" r:id="rId4"/>
    <p:sldId id="666" r:id="rId5"/>
    <p:sldId id="667" r:id="rId6"/>
    <p:sldId id="668" r:id="rId7"/>
    <p:sldId id="669" r:id="rId8"/>
    <p:sldId id="334" r:id="rId9"/>
    <p:sldId id="298" r:id="rId10"/>
    <p:sldId id="335" r:id="rId11"/>
    <p:sldId id="331" r:id="rId12"/>
    <p:sldId id="336" r:id="rId13"/>
    <p:sldId id="670" r:id="rId14"/>
    <p:sldId id="671" r:id="rId15"/>
    <p:sldId id="695" r:id="rId16"/>
    <p:sldId id="697" r:id="rId17"/>
    <p:sldId id="684" r:id="rId18"/>
    <p:sldId id="529" r:id="rId19"/>
    <p:sldId id="680" r:id="rId20"/>
    <p:sldId id="522" r:id="rId21"/>
    <p:sldId id="572" r:id="rId22"/>
    <p:sldId id="559" r:id="rId23"/>
    <p:sldId id="525" r:id="rId24"/>
    <p:sldId id="696" r:id="rId25"/>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400" b="1" kern="1200">
        <a:solidFill>
          <a:schemeClr val="tx1"/>
        </a:solidFill>
        <a:latin typeface="Arial" charset="0"/>
        <a:ea typeface="+mn-ea"/>
        <a:cs typeface="+mn-cs"/>
      </a:defRPr>
    </a:lvl1pPr>
    <a:lvl2pPr marL="457200" algn="ctr" rtl="0" eaLnBrk="0" fontAlgn="base" hangingPunct="0">
      <a:spcBef>
        <a:spcPct val="0"/>
      </a:spcBef>
      <a:spcAft>
        <a:spcPct val="0"/>
      </a:spcAft>
      <a:defRPr sz="1400" b="1" kern="1200">
        <a:solidFill>
          <a:schemeClr val="tx1"/>
        </a:solidFill>
        <a:latin typeface="Arial" charset="0"/>
        <a:ea typeface="+mn-ea"/>
        <a:cs typeface="+mn-cs"/>
      </a:defRPr>
    </a:lvl2pPr>
    <a:lvl3pPr marL="914400" algn="ctr" rtl="0" eaLnBrk="0" fontAlgn="base" hangingPunct="0">
      <a:spcBef>
        <a:spcPct val="0"/>
      </a:spcBef>
      <a:spcAft>
        <a:spcPct val="0"/>
      </a:spcAft>
      <a:defRPr sz="1400" b="1" kern="1200">
        <a:solidFill>
          <a:schemeClr val="tx1"/>
        </a:solidFill>
        <a:latin typeface="Arial" charset="0"/>
        <a:ea typeface="+mn-ea"/>
        <a:cs typeface="+mn-cs"/>
      </a:defRPr>
    </a:lvl3pPr>
    <a:lvl4pPr marL="1371600" algn="ctr" rtl="0" eaLnBrk="0" fontAlgn="base" hangingPunct="0">
      <a:spcBef>
        <a:spcPct val="0"/>
      </a:spcBef>
      <a:spcAft>
        <a:spcPct val="0"/>
      </a:spcAft>
      <a:defRPr sz="1400" b="1" kern="1200">
        <a:solidFill>
          <a:schemeClr val="tx1"/>
        </a:solidFill>
        <a:latin typeface="Arial" charset="0"/>
        <a:ea typeface="+mn-ea"/>
        <a:cs typeface="+mn-cs"/>
      </a:defRPr>
    </a:lvl4pPr>
    <a:lvl5pPr marL="1828800" algn="ctr"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3" autoAdjust="0"/>
    <p:restoredTop sz="94485" autoAdjust="0"/>
  </p:normalViewPr>
  <p:slideViewPr>
    <p:cSldViewPr>
      <p:cViewPr varScale="1">
        <p:scale>
          <a:sx n="111" d="100"/>
          <a:sy n="111" d="100"/>
        </p:scale>
        <p:origin x="288" y="200"/>
      </p:cViewPr>
      <p:guideLst>
        <p:guide orient="horz" pos="2160"/>
        <p:guide pos="2736"/>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5" d="100"/>
        <a:sy n="75" d="100"/>
      </p:scale>
      <p:origin x="0" y="10733"/>
    </p:cViewPr>
  </p:sorterViewPr>
  <p:notesViewPr>
    <p:cSldViewPr>
      <p:cViewPr varScale="1">
        <p:scale>
          <a:sx n="83" d="100"/>
          <a:sy n="83" d="100"/>
        </p:scale>
        <p:origin x="-840" y="-66"/>
      </p:cViewPr>
      <p:guideLst>
        <p:guide orient="horz" pos="2929"/>
        <p:guide pos="220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7.xml"/><Relationship Id="rId1"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388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2591" y="4416098"/>
            <a:ext cx="5143698" cy="4180921"/>
          </a:xfrm>
          <a:prstGeom prst="rect">
            <a:avLst/>
          </a:prstGeom>
          <a:noFill/>
          <a:ln w="12700">
            <a:noFill/>
            <a:miter lim="800000"/>
            <a:headEnd/>
            <a:tailEnd/>
          </a:ln>
          <a:effectLst/>
        </p:spPr>
        <p:txBody>
          <a:bodyPr vert="horz" wrap="square" lIns="96811" tIns="48408" rIns="96811" bIns="4840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3" name="Rectangle 3"/>
          <p:cNvSpPr>
            <a:spLocks noGrp="1" noRot="1" noChangeAspect="1" noChangeArrowheads="1" noTextEdit="1"/>
          </p:cNvSpPr>
          <p:nvPr>
            <p:ph type="sldImg" idx="2"/>
          </p:nvPr>
        </p:nvSpPr>
        <p:spPr bwMode="auto">
          <a:xfrm>
            <a:off x="1192213" y="704850"/>
            <a:ext cx="4629150" cy="3471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454919508"/>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5863" y="700088"/>
            <a:ext cx="4643437" cy="3482975"/>
          </a:xfrm>
          <a:solidFill>
            <a:srgbClr val="FFFFFF"/>
          </a:solidFill>
          <a:ln/>
        </p:spPr>
      </p:sp>
      <p:sp>
        <p:nvSpPr>
          <p:cNvPr id="88067" name="Rectangle 3"/>
          <p:cNvSpPr>
            <a:spLocks noGrp="1" noChangeArrowheads="1"/>
          </p:cNvSpPr>
          <p:nvPr>
            <p:ph type="body" idx="1"/>
          </p:nvPr>
        </p:nvSpPr>
        <p:spPr>
          <a:xfrm>
            <a:off x="934112" y="4416098"/>
            <a:ext cx="5142177" cy="4180921"/>
          </a:xfrm>
          <a:solidFill>
            <a:srgbClr val="FFFFFF"/>
          </a:solidFill>
          <a:ln>
            <a:solidFill>
              <a:srgbClr val="000000"/>
            </a:solidFill>
          </a:ln>
        </p:spPr>
        <p:txBody>
          <a:bodyPr lIns="91577" tIns="45784" rIns="91577" bIns="45784"/>
          <a:lstStyle/>
          <a:p>
            <a:endParaRPr lang="en-US" altLang="en-US"/>
          </a:p>
        </p:txBody>
      </p:sp>
    </p:spTree>
    <p:extLst>
      <p:ext uri="{BB962C8B-B14F-4D97-AF65-F5344CB8AC3E}">
        <p14:creationId xmlns:p14="http://schemas.microsoft.com/office/powerpoint/2010/main" val="30571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C8C70CAF-5DFA-914B-8AF5-CE9C130D6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F14D6EE-5B4F-2A49-9FA9-C59A643045E1}" type="slidenum">
              <a:rPr lang="en-US" altLang="en-US" smtClean="0"/>
              <a:pPr>
                <a:spcBef>
                  <a:spcPct val="0"/>
                </a:spcBef>
              </a:pPr>
              <a:t>8</a:t>
            </a:fld>
            <a:endParaRPr lang="en-US" altLang="en-US"/>
          </a:p>
        </p:txBody>
      </p:sp>
      <p:sp>
        <p:nvSpPr>
          <p:cNvPr id="12290" name="Rectangle 2">
            <a:extLst>
              <a:ext uri="{FF2B5EF4-FFF2-40B4-BE49-F238E27FC236}">
                <a16:creationId xmlns:a16="http://schemas.microsoft.com/office/drawing/2014/main" id="{0FB42D04-440B-5F49-94A0-0C82AD6A5A8D}"/>
              </a:ext>
            </a:extLst>
          </p:cNvPr>
          <p:cNvSpPr>
            <a:spLocks noGrp="1" noRot="1" noChangeAspect="1" noChangeArrowheads="1" noTextEdit="1"/>
          </p:cNvSpPr>
          <p:nvPr>
            <p:ph type="sldImg"/>
          </p:nvPr>
        </p:nvSpPr>
        <p:spPr>
          <a:xfrm>
            <a:off x="1144588" y="685800"/>
            <a:ext cx="4570412" cy="3427413"/>
          </a:xfrm>
          <a:ln/>
        </p:spPr>
      </p:sp>
      <p:sp>
        <p:nvSpPr>
          <p:cNvPr id="12291" name="Rectangle 3">
            <a:extLst>
              <a:ext uri="{FF2B5EF4-FFF2-40B4-BE49-F238E27FC236}">
                <a16:creationId xmlns:a16="http://schemas.microsoft.com/office/drawing/2014/main" id="{F177ECE8-0163-9A46-A966-56773D21A3AE}"/>
              </a:ext>
            </a:extLst>
          </p:cNvPr>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8803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5F75714A-74CF-4143-B61B-47C4AC291B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3E42308-4C6E-2541-AC2C-EA60F7D9265B}" type="slidenum">
              <a:rPr lang="en-US" altLang="en-US" smtClean="0"/>
              <a:pPr>
                <a:spcBef>
                  <a:spcPct val="0"/>
                </a:spcBef>
              </a:pPr>
              <a:t>9</a:t>
            </a:fld>
            <a:endParaRPr lang="en-US" altLang="en-US"/>
          </a:p>
        </p:txBody>
      </p:sp>
      <p:sp>
        <p:nvSpPr>
          <p:cNvPr id="14338" name="Rectangle 2">
            <a:extLst>
              <a:ext uri="{FF2B5EF4-FFF2-40B4-BE49-F238E27FC236}">
                <a16:creationId xmlns:a16="http://schemas.microsoft.com/office/drawing/2014/main" id="{F9C61576-FE29-0745-965C-2D009160C374}"/>
              </a:ext>
            </a:extLst>
          </p:cNvPr>
          <p:cNvSpPr>
            <a:spLocks noGrp="1" noRot="1" noChangeAspect="1" noChangeArrowheads="1" noTextEdit="1"/>
          </p:cNvSpPr>
          <p:nvPr>
            <p:ph type="sldImg"/>
          </p:nvPr>
        </p:nvSpPr>
        <p:spPr>
          <a:xfrm>
            <a:off x="1144588" y="685800"/>
            <a:ext cx="4570412" cy="3427413"/>
          </a:xfrm>
          <a:ln/>
        </p:spPr>
      </p:sp>
      <p:sp>
        <p:nvSpPr>
          <p:cNvPr id="14339" name="Rectangle 3">
            <a:extLst>
              <a:ext uri="{FF2B5EF4-FFF2-40B4-BE49-F238E27FC236}">
                <a16:creationId xmlns:a16="http://schemas.microsoft.com/office/drawing/2014/main" id="{E2FE32D3-FD1A-FE4D-8E45-A1FDFCEDC4B2}"/>
              </a:ext>
            </a:extLst>
          </p:cNvPr>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6449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908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3339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170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210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6746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2710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6563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039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6515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923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820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566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685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3547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53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27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0219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80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08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84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86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985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197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 Third Level</a:t>
            </a:r>
          </a:p>
        </p:txBody>
      </p:sp>
      <p:grpSp>
        <p:nvGrpSpPr>
          <p:cNvPr id="1028" name="Group 16"/>
          <p:cNvGrpSpPr>
            <a:grpSpLocks/>
          </p:cNvGrpSpPr>
          <p:nvPr userDrawn="1"/>
        </p:nvGrpSpPr>
        <p:grpSpPr bwMode="auto">
          <a:xfrm>
            <a:off x="304800" y="838200"/>
            <a:ext cx="8534400" cy="152400"/>
            <a:chOff x="264" y="788"/>
            <a:chExt cx="5232" cy="124"/>
          </a:xfrm>
        </p:grpSpPr>
        <p:sp>
          <p:nvSpPr>
            <p:cNvPr id="1030"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31"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grpSp>
      <p:sp>
        <p:nvSpPr>
          <p:cNvPr id="10" name="Text Box 10"/>
          <p:cNvSpPr txBox="1">
            <a:spLocks noChangeArrowheads="1"/>
          </p:cNvSpPr>
          <p:nvPr userDrawn="1"/>
        </p:nvSpPr>
        <p:spPr bwMode="auto">
          <a:xfrm>
            <a:off x="381000" y="6400800"/>
            <a:ext cx="8534400" cy="307777"/>
          </a:xfrm>
          <a:prstGeom prst="rect">
            <a:avLst/>
          </a:prstGeom>
          <a:noFill/>
          <a:ln w="12700">
            <a:noFill/>
            <a:miter lim="800000"/>
            <a:headEnd/>
            <a:tailEnd/>
          </a:ln>
          <a:effectLst/>
        </p:spPr>
        <p:txBody>
          <a:bodyPr>
            <a:spAutoFit/>
          </a:bodyPr>
          <a:ls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pPr>
              <a:spcBef>
                <a:spcPct val="50000"/>
              </a:spcBef>
              <a:defRPr/>
            </a:pPr>
            <a:r>
              <a:rPr lang="en-US" dirty="0">
                <a:latin typeface="Arial" pitchFamily="34" charset="0"/>
              </a:rPr>
              <a:t>02/14/2018		</a:t>
            </a:r>
            <a:r>
              <a:rPr lang="en-US" baseline="0" dirty="0">
                <a:latin typeface="Arial" pitchFamily="34" charset="0"/>
              </a:rPr>
              <a:t>      </a:t>
            </a:r>
            <a:r>
              <a:rPr lang="en-US" dirty="0">
                <a:latin typeface="Arial" pitchFamily="34" charset="0"/>
              </a:rPr>
              <a:t>Introduction to Data Mining, 2</a:t>
            </a:r>
            <a:r>
              <a:rPr lang="en-US" baseline="30000" dirty="0">
                <a:latin typeface="Arial" pitchFamily="34" charset="0"/>
              </a:rPr>
              <a:t>nd</a:t>
            </a:r>
            <a:r>
              <a:rPr lang="en-US" dirty="0">
                <a:latin typeface="Arial" pitchFamily="34" charset="0"/>
              </a:rPr>
              <a:t> Edition 		                                  </a:t>
            </a:r>
            <a:fld id="{7D2E4550-0CE7-4585-AD88-C9D291A426F7}" type="slidenum">
              <a:rPr lang="en-US">
                <a:latin typeface="Arial" pitchFamily="34" charset="0"/>
              </a:rPr>
              <a:pPr>
                <a:spcBef>
                  <a:spcPct val="50000"/>
                </a:spcBef>
                <a:def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4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0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 Third Level</a:t>
            </a:r>
          </a:p>
        </p:txBody>
      </p:sp>
      <p:sp>
        <p:nvSpPr>
          <p:cNvPr id="2" name="TextBox 1">
            <a:extLst>
              <a:ext uri="{FF2B5EF4-FFF2-40B4-BE49-F238E27FC236}">
                <a16:creationId xmlns:a16="http://schemas.microsoft.com/office/drawing/2014/main" id="{D714DDD6-4A71-0E46-BF1C-76A763B2E1FE}"/>
              </a:ext>
            </a:extLst>
          </p:cNvPr>
          <p:cNvSpPr txBox="1"/>
          <p:nvPr userDrawn="1"/>
        </p:nvSpPr>
        <p:spPr>
          <a:xfrm>
            <a:off x="6035040" y="6401013"/>
            <a:ext cx="2250360" cy="307777"/>
          </a:xfrm>
          <a:prstGeom prst="rect">
            <a:avLst/>
          </a:prstGeom>
          <a:noFill/>
        </p:spPr>
        <p:txBody>
          <a:bodyPr wrap="none" rtlCol="0">
            <a:spAutoFit/>
          </a:bodyPr>
          <a:lstStyle/>
          <a:p>
            <a:r>
              <a:rPr lang="en-US" dirty="0"/>
              <a:t>Yuzhen Ye (Spring 2020)</a:t>
            </a:r>
          </a:p>
        </p:txBody>
      </p:sp>
    </p:spTree>
    <p:extLst>
      <p:ext uri="{BB962C8B-B14F-4D97-AF65-F5344CB8AC3E}">
        <p14:creationId xmlns:p14="http://schemas.microsoft.com/office/powerpoint/2010/main" val="899008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4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0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053"/>
          <p:cNvSpPr>
            <a:spLocks noGrp="1" noChangeArrowheads="1"/>
          </p:cNvSpPr>
          <p:nvPr>
            <p:ph type="title"/>
          </p:nvPr>
        </p:nvSpPr>
        <p:spPr>
          <a:xfrm>
            <a:off x="228600" y="0"/>
            <a:ext cx="8763000" cy="1524000"/>
          </a:xfrm>
          <a:noFill/>
        </p:spPr>
        <p:txBody>
          <a:bodyPr/>
          <a:lstStyle/>
          <a:p>
            <a:pPr algn="ctr"/>
            <a:r>
              <a:rPr lang="en-US" altLang="en-US"/>
              <a:t>Data Mining</a:t>
            </a:r>
            <a:br>
              <a:rPr lang="en-US" altLang="en-US"/>
            </a:br>
            <a:r>
              <a:rPr lang="en-US" altLang="en-US"/>
              <a:t>Cluster Analysis: Advanced Concepts </a:t>
            </a:r>
            <a:br>
              <a:rPr lang="en-US" altLang="en-US"/>
            </a:br>
            <a:r>
              <a:rPr lang="en-US" altLang="en-US"/>
              <a:t>and Algorithms</a:t>
            </a:r>
          </a:p>
        </p:txBody>
      </p:sp>
      <p:grpSp>
        <p:nvGrpSpPr>
          <p:cNvPr id="2051" name="Group 2054"/>
          <p:cNvGrpSpPr>
            <a:grpSpLocks/>
          </p:cNvGrpSpPr>
          <p:nvPr/>
        </p:nvGrpSpPr>
        <p:grpSpPr bwMode="auto">
          <a:xfrm>
            <a:off x="304800" y="1524000"/>
            <a:ext cx="8534400" cy="152400"/>
            <a:chOff x="264" y="788"/>
            <a:chExt cx="5232" cy="124"/>
          </a:xfrm>
        </p:grpSpPr>
        <p:sp>
          <p:nvSpPr>
            <p:cNvPr id="2053" name="Rectangle 2055"/>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054" name="Rectangle 2056"/>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grpSp>
      <p:sp>
        <p:nvSpPr>
          <p:cNvPr id="2052" name="Rectangle 2057"/>
          <p:cNvSpPr>
            <a:spLocks noChangeArrowheads="1"/>
          </p:cNvSpPr>
          <p:nvPr/>
        </p:nvSpPr>
        <p:spPr bwMode="auto">
          <a:xfrm>
            <a:off x="381000" y="2159000"/>
            <a:ext cx="82296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spcBef>
                <a:spcPct val="20000"/>
              </a:spcBef>
              <a:buClr>
                <a:schemeClr val="folHlink"/>
              </a:buClr>
              <a:buSzPct val="60000"/>
              <a:buFont typeface="Wingdings" pitchFamily="2" charset="2"/>
              <a:buNone/>
            </a:pPr>
            <a:r>
              <a:rPr lang="en-US" altLang="en-US" sz="3200" b="0" dirty="0"/>
              <a:t>Lecture Notes for Chapter 8</a:t>
            </a:r>
          </a:p>
          <a:p>
            <a:pPr eaLnBrk="1" hangingPunct="1">
              <a:spcBef>
                <a:spcPct val="20000"/>
              </a:spcBef>
              <a:buClr>
                <a:schemeClr val="folHlink"/>
              </a:buClr>
              <a:buSzPct val="60000"/>
              <a:buFont typeface="Wingdings" pitchFamily="2" charset="2"/>
              <a:buNone/>
            </a:pPr>
            <a:endParaRPr lang="en-US" altLang="en-US" sz="3200" b="0" dirty="0"/>
          </a:p>
          <a:p>
            <a:pPr eaLnBrk="1" hangingPunct="1">
              <a:spcBef>
                <a:spcPct val="20000"/>
              </a:spcBef>
              <a:buClr>
                <a:schemeClr val="folHlink"/>
              </a:buClr>
              <a:buSzPct val="60000"/>
              <a:buFont typeface="Wingdings" pitchFamily="2" charset="2"/>
              <a:buNone/>
            </a:pPr>
            <a:r>
              <a:rPr lang="en-US" altLang="en-US" sz="3200" b="0" dirty="0"/>
              <a:t>Introduction to Data Mining, 2</a:t>
            </a:r>
            <a:r>
              <a:rPr lang="en-US" altLang="en-US" sz="3200" b="0" baseline="30000" dirty="0"/>
              <a:t>nd</a:t>
            </a:r>
            <a:r>
              <a:rPr lang="en-US" altLang="en-US" sz="3200" b="0" dirty="0"/>
              <a:t> Edition</a:t>
            </a:r>
          </a:p>
          <a:p>
            <a:pPr eaLnBrk="1" hangingPunct="1">
              <a:spcBef>
                <a:spcPct val="20000"/>
              </a:spcBef>
              <a:buClr>
                <a:schemeClr val="folHlink"/>
              </a:buClr>
              <a:buSzPct val="60000"/>
              <a:buFont typeface="Wingdings" pitchFamily="2" charset="2"/>
              <a:buNone/>
            </a:pPr>
            <a:r>
              <a:rPr lang="en-US" altLang="en-US" sz="2800" b="0" dirty="0"/>
              <a:t>by</a:t>
            </a:r>
          </a:p>
          <a:p>
            <a:pPr eaLnBrk="1" hangingPunct="1">
              <a:spcBef>
                <a:spcPct val="20000"/>
              </a:spcBef>
              <a:buClr>
                <a:schemeClr val="folHlink"/>
              </a:buClr>
              <a:buSzPct val="60000"/>
              <a:buFont typeface="Wingdings" pitchFamily="2" charset="2"/>
              <a:buNone/>
            </a:pPr>
            <a:r>
              <a:rPr lang="en-US" altLang="en-US" sz="2800" b="0" dirty="0"/>
              <a:t>Tan, Steinbach, Karpatne, Kumar</a:t>
            </a:r>
          </a:p>
          <a:p>
            <a:pPr eaLnBrk="1" hangingPunct="1">
              <a:spcBef>
                <a:spcPct val="20000"/>
              </a:spcBef>
              <a:buClr>
                <a:schemeClr val="folHlink"/>
              </a:buClr>
              <a:buSzPct val="60000"/>
              <a:buFont typeface="Wingdings" pitchFamily="2" charset="2"/>
              <a:buNone/>
            </a:pPr>
            <a:endParaRPr lang="en-US" altLang="en-US" sz="1600" b="0" dirty="0"/>
          </a:p>
          <a:p>
            <a:r>
              <a:rPr lang="en-US" altLang="en-US" sz="1600" b="0" dirty="0"/>
              <a:t>Modified by Yuzhen Ye (Spring 2020)</a:t>
            </a:r>
          </a:p>
          <a:p>
            <a:endParaRPr lang="en-US" altLang="en-US" sz="1600" b="0" dirty="0"/>
          </a:p>
          <a:p>
            <a:pPr algn="l"/>
            <a:endParaRPr lang="en-US" altLang="en-US" sz="20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3">
            <a:extLst>
              <a:ext uri="{FF2B5EF4-FFF2-40B4-BE49-F238E27FC236}">
                <a16:creationId xmlns:a16="http://schemas.microsoft.com/office/drawing/2014/main" id="{42D3E417-A5E1-644F-B2D6-20B7C07703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8513" y="2743200"/>
            <a:ext cx="3879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9">
            <a:extLst>
              <a:ext uri="{FF2B5EF4-FFF2-40B4-BE49-F238E27FC236}">
                <a16:creationId xmlns:a16="http://schemas.microsoft.com/office/drawing/2014/main" id="{A5298735-7E49-AB4E-AD8C-A28E92E57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27475"/>
            <a:ext cx="76962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a:extLst>
              <a:ext uri="{FF2B5EF4-FFF2-40B4-BE49-F238E27FC236}">
                <a16:creationId xmlns:a16="http://schemas.microsoft.com/office/drawing/2014/main" id="{71F33E60-EEE1-9746-906C-BF37C879ADCB}"/>
              </a:ext>
            </a:extLst>
          </p:cNvPr>
          <p:cNvPicPr>
            <a:picLocks noChangeAspect="1"/>
          </p:cNvPicPr>
          <p:nvPr/>
        </p:nvPicPr>
        <p:blipFill>
          <a:blip r:embed="rId4">
            <a:extLst>
              <a:ext uri="{28A0092B-C50C-407E-A947-70E740481C1C}">
                <a14:useLocalDpi xmlns:a14="http://schemas.microsoft.com/office/drawing/2010/main" val="0"/>
              </a:ext>
            </a:extLst>
          </a:blip>
          <a:srcRect t="5232"/>
          <a:stretch>
            <a:fillRect/>
          </a:stretch>
        </p:blipFill>
        <p:spPr bwMode="auto">
          <a:xfrm>
            <a:off x="5219701" y="1119048"/>
            <a:ext cx="3078559" cy="274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1">
            <a:extLst>
              <a:ext uri="{FF2B5EF4-FFF2-40B4-BE49-F238E27FC236}">
                <a16:creationId xmlns:a16="http://schemas.microsoft.com/office/drawing/2014/main" id="{4F797D12-DF9E-AF41-AA77-E7F41FBE9DB8}"/>
              </a:ext>
            </a:extLst>
          </p:cNvPr>
          <p:cNvSpPr>
            <a:spLocks noGrp="1" noChangeArrowheads="1"/>
          </p:cNvSpPr>
          <p:nvPr>
            <p:ph type="title" idx="4294967295"/>
          </p:nvPr>
        </p:nvSpPr>
        <p:spPr>
          <a:xfrm>
            <a:off x="538163" y="445810"/>
            <a:ext cx="8280400" cy="533400"/>
          </a:xfrm>
        </p:spPr>
        <p:txBody>
          <a:bodyPr/>
          <a:lstStyle/>
          <a:p>
            <a:pPr eaLnBrk="1" hangingPunct="1"/>
            <a:r>
              <a:rPr lang="en-US" altLang="en-US" dirty="0">
                <a:ea typeface="ＭＳ Ｐゴシック" panose="020B0600070205080204" pitchFamily="34" charset="-128"/>
              </a:rPr>
              <a:t>Convergence of the EM algorithm</a:t>
            </a:r>
          </a:p>
        </p:txBody>
      </p:sp>
      <p:sp>
        <p:nvSpPr>
          <p:cNvPr id="15365" name="TextBox 6">
            <a:extLst>
              <a:ext uri="{FF2B5EF4-FFF2-40B4-BE49-F238E27FC236}">
                <a16:creationId xmlns:a16="http://schemas.microsoft.com/office/drawing/2014/main" id="{D98614C7-55DB-E34A-B590-BC2000B6335B}"/>
              </a:ext>
            </a:extLst>
          </p:cNvPr>
          <p:cNvSpPr txBox="1">
            <a:spLocks noChangeArrowheads="1"/>
          </p:cNvSpPr>
          <p:nvPr/>
        </p:nvSpPr>
        <p:spPr bwMode="auto">
          <a:xfrm>
            <a:off x="7315200" y="3352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t>Fig. 1</a:t>
            </a:r>
          </a:p>
        </p:txBody>
      </p:sp>
      <p:sp>
        <p:nvSpPr>
          <p:cNvPr id="15366" name="Picture 10">
            <a:extLst>
              <a:ext uri="{FF2B5EF4-FFF2-40B4-BE49-F238E27FC236}">
                <a16:creationId xmlns:a16="http://schemas.microsoft.com/office/drawing/2014/main" id="{FD13FCA6-5E54-FB40-A0CF-7BDB525B7CF1}"/>
              </a:ext>
            </a:extLst>
          </p:cNvPr>
          <p:cNvSpPr>
            <a:spLocks noChangeAspect="1"/>
          </p:cNvSpPr>
          <p:nvPr/>
        </p:nvSpPr>
        <p:spPr bwMode="auto">
          <a:xfrm>
            <a:off x="4837113" y="3657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p>
        </p:txBody>
      </p:sp>
      <p:sp>
        <p:nvSpPr>
          <p:cNvPr id="15367" name="Picture 11">
            <a:extLst>
              <a:ext uri="{FF2B5EF4-FFF2-40B4-BE49-F238E27FC236}">
                <a16:creationId xmlns:a16="http://schemas.microsoft.com/office/drawing/2014/main" id="{CC2DE9CA-9AE5-094E-9D4D-E00A8FB607AC}"/>
              </a:ext>
            </a:extLst>
          </p:cNvPr>
          <p:cNvSpPr>
            <a:spLocks noChangeAspect="1"/>
          </p:cNvSpPr>
          <p:nvPr/>
        </p:nvSpPr>
        <p:spPr bwMode="auto">
          <a:xfrm>
            <a:off x="4837113" y="3657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p>
        </p:txBody>
      </p:sp>
      <p:sp>
        <p:nvSpPr>
          <p:cNvPr id="15368" name="Picture 12">
            <a:extLst>
              <a:ext uri="{FF2B5EF4-FFF2-40B4-BE49-F238E27FC236}">
                <a16:creationId xmlns:a16="http://schemas.microsoft.com/office/drawing/2014/main" id="{A5F59338-AE57-EB4E-BE57-7AFF43B106DF}"/>
              </a:ext>
            </a:extLst>
          </p:cNvPr>
          <p:cNvSpPr>
            <a:spLocks noChangeAspect="1"/>
          </p:cNvSpPr>
          <p:nvPr/>
        </p:nvSpPr>
        <p:spPr bwMode="auto">
          <a:xfrm>
            <a:off x="4837113" y="3657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p>
        </p:txBody>
      </p:sp>
      <p:sp>
        <p:nvSpPr>
          <p:cNvPr id="15369" name="Picture 13">
            <a:extLst>
              <a:ext uri="{FF2B5EF4-FFF2-40B4-BE49-F238E27FC236}">
                <a16:creationId xmlns:a16="http://schemas.microsoft.com/office/drawing/2014/main" id="{BBC2BA42-6F19-894B-8520-3E7DA97C1BE7}"/>
              </a:ext>
            </a:extLst>
          </p:cNvPr>
          <p:cNvSpPr>
            <a:spLocks noChangeAspect="1"/>
          </p:cNvSpPr>
          <p:nvPr/>
        </p:nvSpPr>
        <p:spPr bwMode="auto">
          <a:xfrm>
            <a:off x="4837113" y="3657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p>
        </p:txBody>
      </p:sp>
      <p:sp>
        <p:nvSpPr>
          <p:cNvPr id="15370" name="Picture 14">
            <a:extLst>
              <a:ext uri="{FF2B5EF4-FFF2-40B4-BE49-F238E27FC236}">
                <a16:creationId xmlns:a16="http://schemas.microsoft.com/office/drawing/2014/main" id="{2E247C75-7E5E-9543-A7C9-1A2AE6D16E04}"/>
              </a:ext>
            </a:extLst>
          </p:cNvPr>
          <p:cNvSpPr>
            <a:spLocks noChangeAspect="1"/>
          </p:cNvSpPr>
          <p:nvPr/>
        </p:nvSpPr>
        <p:spPr bwMode="auto">
          <a:xfrm>
            <a:off x="4837113" y="3657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p>
        </p:txBody>
      </p:sp>
      <p:sp>
        <p:nvSpPr>
          <p:cNvPr id="15371" name="Picture 1">
            <a:extLst>
              <a:ext uri="{FF2B5EF4-FFF2-40B4-BE49-F238E27FC236}">
                <a16:creationId xmlns:a16="http://schemas.microsoft.com/office/drawing/2014/main" id="{3B55E8D2-B1AA-094B-AC14-130D2407145C}"/>
              </a:ext>
            </a:extLst>
          </p:cNvPr>
          <p:cNvSpPr>
            <a:spLocks noChangeAspect="1"/>
          </p:cNvSpPr>
          <p:nvPr/>
        </p:nvSpPr>
        <p:spPr bwMode="auto">
          <a:xfrm>
            <a:off x="4837113" y="3657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p>
        </p:txBody>
      </p:sp>
      <p:sp>
        <p:nvSpPr>
          <p:cNvPr id="15372" name="Picture 2">
            <a:extLst>
              <a:ext uri="{FF2B5EF4-FFF2-40B4-BE49-F238E27FC236}">
                <a16:creationId xmlns:a16="http://schemas.microsoft.com/office/drawing/2014/main" id="{9F2DFD60-3DA8-774A-B862-7F6E2DC70CC7}"/>
              </a:ext>
            </a:extLst>
          </p:cNvPr>
          <p:cNvSpPr>
            <a:spLocks noChangeAspect="1"/>
          </p:cNvSpPr>
          <p:nvPr/>
        </p:nvSpPr>
        <p:spPr bwMode="auto">
          <a:xfrm>
            <a:off x="4837113" y="3657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p>
        </p:txBody>
      </p:sp>
      <p:sp>
        <p:nvSpPr>
          <p:cNvPr id="15373" name="Picture 3">
            <a:extLst>
              <a:ext uri="{FF2B5EF4-FFF2-40B4-BE49-F238E27FC236}">
                <a16:creationId xmlns:a16="http://schemas.microsoft.com/office/drawing/2014/main" id="{4B9BBF58-E426-CE41-8AB7-A7C52527788B}"/>
              </a:ext>
            </a:extLst>
          </p:cNvPr>
          <p:cNvSpPr>
            <a:spLocks noChangeAspect="1"/>
          </p:cNvSpPr>
          <p:nvPr/>
        </p:nvSpPr>
        <p:spPr bwMode="auto">
          <a:xfrm>
            <a:off x="4837113" y="3657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p>
        </p:txBody>
      </p:sp>
      <p:pic>
        <p:nvPicPr>
          <p:cNvPr id="15374" name="Picture 16">
            <a:extLst>
              <a:ext uri="{FF2B5EF4-FFF2-40B4-BE49-F238E27FC236}">
                <a16:creationId xmlns:a16="http://schemas.microsoft.com/office/drawing/2014/main" id="{6C9EB886-F070-1A45-BDA7-58DA986826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8513" y="2133600"/>
            <a:ext cx="3810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Picture 6">
            <a:extLst>
              <a:ext uri="{FF2B5EF4-FFF2-40B4-BE49-F238E27FC236}">
                <a16:creationId xmlns:a16="http://schemas.microsoft.com/office/drawing/2014/main" id="{53601906-A729-3142-862F-5550DDA0E130}"/>
              </a:ext>
            </a:extLst>
          </p:cNvPr>
          <p:cNvSpPr>
            <a:spLocks noChangeAspect="1"/>
          </p:cNvSpPr>
          <p:nvPr/>
        </p:nvSpPr>
        <p:spPr bwMode="auto">
          <a:xfrm>
            <a:off x="4837113" y="3657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p>
        </p:txBody>
      </p:sp>
      <p:sp>
        <p:nvSpPr>
          <p:cNvPr id="15376" name="Picture 7">
            <a:extLst>
              <a:ext uri="{FF2B5EF4-FFF2-40B4-BE49-F238E27FC236}">
                <a16:creationId xmlns:a16="http://schemas.microsoft.com/office/drawing/2014/main" id="{925BEE0E-6415-5C49-9822-8B83CA499227}"/>
              </a:ext>
            </a:extLst>
          </p:cNvPr>
          <p:cNvSpPr>
            <a:spLocks noChangeAspect="1"/>
          </p:cNvSpPr>
          <p:nvPr/>
        </p:nvSpPr>
        <p:spPr bwMode="auto">
          <a:xfrm>
            <a:off x="4837113" y="3657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p>
        </p:txBody>
      </p:sp>
      <p:cxnSp>
        <p:nvCxnSpPr>
          <p:cNvPr id="15377" name="Straight Connector 10">
            <a:extLst>
              <a:ext uri="{FF2B5EF4-FFF2-40B4-BE49-F238E27FC236}">
                <a16:creationId xmlns:a16="http://schemas.microsoft.com/office/drawing/2014/main" id="{B5FDD3AA-40B3-E04A-8B32-7D986CC191CD}"/>
              </a:ext>
            </a:extLst>
          </p:cNvPr>
          <p:cNvCxnSpPr>
            <a:cxnSpLocks noChangeShapeType="1"/>
          </p:cNvCxnSpPr>
          <p:nvPr/>
        </p:nvCxnSpPr>
        <p:spPr bwMode="auto">
          <a:xfrm>
            <a:off x="3389313" y="3505200"/>
            <a:ext cx="1143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15378" name="Picture 12">
            <a:extLst>
              <a:ext uri="{FF2B5EF4-FFF2-40B4-BE49-F238E27FC236}">
                <a16:creationId xmlns:a16="http://schemas.microsoft.com/office/drawing/2014/main" id="{8D261363-E746-A24D-9CDA-5067C0D23F1D}"/>
              </a:ext>
            </a:extLst>
          </p:cNvPr>
          <p:cNvSpPr>
            <a:spLocks noChangeAspect="1"/>
          </p:cNvSpPr>
          <p:nvPr/>
        </p:nvSpPr>
        <p:spPr bwMode="auto">
          <a:xfrm>
            <a:off x="4837113" y="3657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p>
        </p:txBody>
      </p:sp>
      <p:sp>
        <p:nvSpPr>
          <p:cNvPr id="15379" name="Rectangle 14">
            <a:extLst>
              <a:ext uri="{FF2B5EF4-FFF2-40B4-BE49-F238E27FC236}">
                <a16:creationId xmlns:a16="http://schemas.microsoft.com/office/drawing/2014/main" id="{1343E5E9-9522-514A-853A-9E39B564DE0B}"/>
              </a:ext>
            </a:extLst>
          </p:cNvPr>
          <p:cNvSpPr>
            <a:spLocks noChangeArrowheads="1"/>
          </p:cNvSpPr>
          <p:nvPr/>
        </p:nvSpPr>
        <p:spPr bwMode="auto">
          <a:xfrm>
            <a:off x="798513" y="2133600"/>
            <a:ext cx="3810000" cy="16002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2000" i="1">
              <a:latin typeface="Times New Roman" panose="02020603050405020304" pitchFamily="18" charset="0"/>
            </a:endParaRPr>
          </a:p>
        </p:txBody>
      </p:sp>
      <p:sp>
        <p:nvSpPr>
          <p:cNvPr id="15380" name="TextBox 17">
            <a:extLst>
              <a:ext uri="{FF2B5EF4-FFF2-40B4-BE49-F238E27FC236}">
                <a16:creationId xmlns:a16="http://schemas.microsoft.com/office/drawing/2014/main" id="{6B33E8B5-1548-C644-BC7E-2D616E16F3F0}"/>
              </a:ext>
            </a:extLst>
          </p:cNvPr>
          <p:cNvSpPr txBox="1">
            <a:spLocks noChangeArrowheads="1"/>
          </p:cNvSpPr>
          <p:nvPr/>
        </p:nvSpPr>
        <p:spPr bwMode="auto">
          <a:xfrm>
            <a:off x="722313" y="1752600"/>
            <a:ext cx="4535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t>Compare the Q function and the g function</a:t>
            </a:r>
          </a:p>
        </p:txBody>
      </p:sp>
      <p:sp>
        <p:nvSpPr>
          <p:cNvPr id="15381" name="TextBox 18">
            <a:extLst>
              <a:ext uri="{FF2B5EF4-FFF2-40B4-BE49-F238E27FC236}">
                <a16:creationId xmlns:a16="http://schemas.microsoft.com/office/drawing/2014/main" id="{50FF59E5-AA42-B645-B419-554268E53053}"/>
              </a:ext>
            </a:extLst>
          </p:cNvPr>
          <p:cNvSpPr txBox="1">
            <a:spLocks noChangeArrowheads="1"/>
          </p:cNvSpPr>
          <p:nvPr/>
        </p:nvSpPr>
        <p:spPr bwMode="auto">
          <a:xfrm>
            <a:off x="3255451" y="6129377"/>
            <a:ext cx="35589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200" dirty="0"/>
              <a:t>Ref: Nature Biotechnology 26, 897 - 899 (2008)</a:t>
            </a:r>
          </a:p>
          <a:p>
            <a:pPr eaLnBrk="1" hangingPunct="1">
              <a:spcBef>
                <a:spcPct val="0"/>
              </a:spcBef>
              <a:buClrTx/>
              <a:buFontTx/>
              <a:buNone/>
            </a:pPr>
            <a:r>
              <a:rPr lang="en-US" altLang="en-US" sz="1800" dirty="0"/>
              <a:t> </a:t>
            </a:r>
          </a:p>
        </p:txBody>
      </p:sp>
    </p:spTree>
    <p:extLst>
      <p:ext uri="{BB962C8B-B14F-4D97-AF65-F5344CB8AC3E}">
        <p14:creationId xmlns:p14="http://schemas.microsoft.com/office/powerpoint/2010/main" val="181586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189A4C77-19C4-6041-B9E7-4651B5CF6F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705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a:extLst>
              <a:ext uri="{FF2B5EF4-FFF2-40B4-BE49-F238E27FC236}">
                <a16:creationId xmlns:a16="http://schemas.microsoft.com/office/drawing/2014/main" id="{05BF6DFD-50FA-714D-B769-5D803653EA5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The EM update rule</a:t>
            </a:r>
          </a:p>
        </p:txBody>
      </p:sp>
      <p:sp>
        <p:nvSpPr>
          <p:cNvPr id="16387" name="TextBox 6">
            <a:extLst>
              <a:ext uri="{FF2B5EF4-FFF2-40B4-BE49-F238E27FC236}">
                <a16:creationId xmlns:a16="http://schemas.microsoft.com/office/drawing/2014/main" id="{9C7E32E8-1EFC-0B4D-9EE5-609C3F39C707}"/>
              </a:ext>
            </a:extLst>
          </p:cNvPr>
          <p:cNvSpPr txBox="1">
            <a:spLocks noChangeArrowheads="1"/>
          </p:cNvSpPr>
          <p:nvPr/>
        </p:nvSpPr>
        <p:spPr bwMode="auto">
          <a:xfrm>
            <a:off x="914400" y="3200400"/>
            <a:ext cx="746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a:t>The EM update rule maximizes the log likelihood of a dataset expanded to contain all possible completions of the unobserved variables, where each completion is weighted by the posterior probability!</a:t>
            </a:r>
          </a:p>
        </p:txBody>
      </p:sp>
      <p:sp>
        <p:nvSpPr>
          <p:cNvPr id="16388" name="Rectangle 8">
            <a:extLst>
              <a:ext uri="{FF2B5EF4-FFF2-40B4-BE49-F238E27FC236}">
                <a16:creationId xmlns:a16="http://schemas.microsoft.com/office/drawing/2014/main" id="{EF9C288E-9D4C-5B45-A38D-407A75644FD1}"/>
              </a:ext>
            </a:extLst>
          </p:cNvPr>
          <p:cNvSpPr>
            <a:spLocks noChangeArrowheads="1"/>
          </p:cNvSpPr>
          <p:nvPr/>
        </p:nvSpPr>
        <p:spPr bwMode="auto">
          <a:xfrm>
            <a:off x="4267200" y="1828800"/>
            <a:ext cx="1676400" cy="838200"/>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2000" i="1">
              <a:latin typeface="Times New Roman" panose="02020603050405020304" pitchFamily="18" charset="0"/>
            </a:endParaRPr>
          </a:p>
        </p:txBody>
      </p:sp>
      <p:sp>
        <p:nvSpPr>
          <p:cNvPr id="16389" name="Rectangle 9">
            <a:extLst>
              <a:ext uri="{FF2B5EF4-FFF2-40B4-BE49-F238E27FC236}">
                <a16:creationId xmlns:a16="http://schemas.microsoft.com/office/drawing/2014/main" id="{AE19768C-6115-2446-B9ED-52FE2A71D9A6}"/>
              </a:ext>
            </a:extLst>
          </p:cNvPr>
          <p:cNvSpPr>
            <a:spLocks noChangeArrowheads="1"/>
          </p:cNvSpPr>
          <p:nvPr/>
        </p:nvSpPr>
        <p:spPr bwMode="auto">
          <a:xfrm>
            <a:off x="5943600" y="1828800"/>
            <a:ext cx="1905000" cy="838200"/>
          </a:xfrm>
          <a:prstGeom prst="rect">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2000" i="1">
              <a:latin typeface="Times New Roman" panose="02020603050405020304" pitchFamily="18" charset="0"/>
            </a:endParaRPr>
          </a:p>
        </p:txBody>
      </p:sp>
    </p:spTree>
    <p:extLst>
      <p:ext uri="{BB962C8B-B14F-4D97-AF65-F5344CB8AC3E}">
        <p14:creationId xmlns:p14="http://schemas.microsoft.com/office/powerpoint/2010/main" val="17475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152400"/>
            <a:ext cx="8991600" cy="533400"/>
          </a:xfrm>
        </p:spPr>
        <p:txBody>
          <a:bodyPr/>
          <a:lstStyle/>
          <a:p>
            <a:r>
              <a:rPr lang="en-US" altLang="en-US" sz="2800" dirty="0"/>
              <a:t>Probabilistic Clustering Applied to Sample Data</a:t>
            </a:r>
          </a:p>
        </p:txBody>
      </p:sp>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5800"/>
            <a:ext cx="101107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152400"/>
            <a:ext cx="8991600" cy="533400"/>
          </a:xfrm>
        </p:spPr>
        <p:txBody>
          <a:bodyPr/>
          <a:lstStyle/>
          <a:p>
            <a:r>
              <a:rPr lang="en-US" altLang="en-US" sz="2400"/>
              <a:t>Probabilistic Clustering: Dense and Sparse Clusters</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10110788" cy="594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88" name="Line 5"/>
          <p:cNvSpPr>
            <a:spLocks noChangeShapeType="1"/>
          </p:cNvSpPr>
          <p:nvPr/>
        </p:nvSpPr>
        <p:spPr bwMode="auto">
          <a:xfrm>
            <a:off x="7954963" y="1692275"/>
            <a:ext cx="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9" name="Text Box 6"/>
          <p:cNvSpPr txBox="1">
            <a:spLocks noChangeArrowheads="1"/>
          </p:cNvSpPr>
          <p:nvPr/>
        </p:nvSpPr>
        <p:spPr bwMode="auto">
          <a:xfrm>
            <a:off x="7497763" y="1235075"/>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spcBef>
                <a:spcPct val="50000"/>
              </a:spcBef>
            </a:pPr>
            <a:r>
              <a:rPr lang="en-US" altLang="en-US" sz="240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EM </a:t>
            </a:r>
          </a:p>
        </p:txBody>
      </p:sp>
      <p:sp>
        <p:nvSpPr>
          <p:cNvPr id="3" name="Content Placeholder 2"/>
          <p:cNvSpPr>
            <a:spLocks noGrp="1"/>
          </p:cNvSpPr>
          <p:nvPr>
            <p:ph idx="1"/>
          </p:nvPr>
        </p:nvSpPr>
        <p:spPr>
          <a:xfrm>
            <a:off x="365760" y="1097280"/>
            <a:ext cx="8318500" cy="5181600"/>
          </a:xfrm>
        </p:spPr>
        <p:txBody>
          <a:bodyPr/>
          <a:lstStyle/>
          <a:p>
            <a:r>
              <a:rPr lang="en-US" dirty="0"/>
              <a:t>Convergence can be slow</a:t>
            </a:r>
            <a:br>
              <a:rPr lang="en-US" dirty="0"/>
            </a:br>
            <a:endParaRPr lang="en-US" dirty="0"/>
          </a:p>
          <a:p>
            <a:r>
              <a:rPr lang="en-US" dirty="0"/>
              <a:t>Only guarantees finding local maxima</a:t>
            </a:r>
            <a:br>
              <a:rPr lang="en-US" dirty="0"/>
            </a:br>
            <a:endParaRPr lang="en-US" dirty="0"/>
          </a:p>
          <a:p>
            <a:r>
              <a:rPr lang="en-US" dirty="0"/>
              <a:t>Makes some significant statistical assumptions</a:t>
            </a:r>
            <a:br>
              <a:rPr lang="en-US" dirty="0"/>
            </a:br>
            <a:endParaRPr lang="en-US" dirty="0"/>
          </a:p>
          <a:p>
            <a:r>
              <a:rPr lang="en-US" dirty="0"/>
              <a:t>Number of parameters for Gaussian distribution grows as O(</a:t>
            </a:r>
            <a:r>
              <a:rPr lang="en-US" i="1" dirty="0"/>
              <a:t>d</a:t>
            </a:r>
            <a:r>
              <a:rPr lang="en-US" baseline="30000" dirty="0"/>
              <a:t>2</a:t>
            </a:r>
            <a:r>
              <a:rPr lang="en-US" dirty="0"/>
              <a:t>), d the number of dimensions</a:t>
            </a:r>
          </a:p>
          <a:p>
            <a:pPr lvl="1"/>
            <a:r>
              <a:rPr lang="en-US" dirty="0"/>
              <a:t>Parameters associated with covariance matrix</a:t>
            </a:r>
          </a:p>
          <a:p>
            <a:pPr lvl="1"/>
            <a:r>
              <a:rPr lang="en-US" dirty="0"/>
              <a:t>K-means only estimates cluster means, which grow as O(</a:t>
            </a:r>
            <a:r>
              <a:rPr lang="en-US" i="1" dirty="0"/>
              <a:t>d</a:t>
            </a:r>
            <a:r>
              <a:rPr lang="en-US" dirty="0"/>
              <a:t>)</a:t>
            </a:r>
          </a:p>
        </p:txBody>
      </p:sp>
    </p:spTree>
    <p:extLst>
      <p:ext uri="{BB962C8B-B14F-4D97-AF65-F5344CB8AC3E}">
        <p14:creationId xmlns:p14="http://schemas.microsoft.com/office/powerpoint/2010/main" val="322988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A2D3-C3C7-DF48-8B3D-24140C3AA59E}"/>
              </a:ext>
            </a:extLst>
          </p:cNvPr>
          <p:cNvSpPr>
            <a:spLocks noGrp="1"/>
          </p:cNvSpPr>
          <p:nvPr>
            <p:ph type="title"/>
          </p:nvPr>
        </p:nvSpPr>
        <p:spPr/>
        <p:txBody>
          <a:bodyPr/>
          <a:lstStyle/>
          <a:p>
            <a:r>
              <a:rPr lang="en-US" dirty="0"/>
              <a:t>LSH-based Clustering</a:t>
            </a:r>
          </a:p>
        </p:txBody>
      </p:sp>
      <p:sp>
        <p:nvSpPr>
          <p:cNvPr id="3" name="Content Placeholder 2">
            <a:extLst>
              <a:ext uri="{FF2B5EF4-FFF2-40B4-BE49-F238E27FC236}">
                <a16:creationId xmlns:a16="http://schemas.microsoft.com/office/drawing/2014/main" id="{85B1CE87-9F67-924D-9EC2-7074CF82A0BD}"/>
              </a:ext>
            </a:extLst>
          </p:cNvPr>
          <p:cNvSpPr>
            <a:spLocks noGrp="1"/>
          </p:cNvSpPr>
          <p:nvPr>
            <p:ph idx="1"/>
          </p:nvPr>
        </p:nvSpPr>
        <p:spPr>
          <a:xfrm>
            <a:off x="381000" y="1005840"/>
            <a:ext cx="8318500" cy="5181600"/>
          </a:xfrm>
        </p:spPr>
        <p:txBody>
          <a:bodyPr/>
          <a:lstStyle/>
          <a:p>
            <a:r>
              <a:rPr lang="en-US" sz="2400" dirty="0"/>
              <a:t>The basic idea of the LSH technique is using multiple hash functions to hash the data points and guarantee that </a:t>
            </a:r>
            <a:r>
              <a:rPr lang="en-US" sz="2400" dirty="0">
                <a:solidFill>
                  <a:srgbClr val="FF0000"/>
                </a:solidFill>
              </a:rPr>
              <a:t>there is a high probability of collision for points which are close to each other and low collision probability for dissimilar points.</a:t>
            </a:r>
          </a:p>
          <a:p>
            <a:r>
              <a:rPr lang="en-US" sz="2400" dirty="0"/>
              <a:t>LSH schemes exist for many distance measures, such as Hamming norm, </a:t>
            </a:r>
            <a:r>
              <a:rPr lang="en-US" sz="2400" i="1" dirty="0"/>
              <a:t>L</a:t>
            </a:r>
            <a:r>
              <a:rPr lang="en-US" sz="2400" dirty="0"/>
              <a:t> </a:t>
            </a:r>
            <a:r>
              <a:rPr lang="en-US" sz="2400" i="1" baseline="-25000" dirty="0"/>
              <a:t>p</a:t>
            </a:r>
            <a:r>
              <a:rPr lang="en-US" sz="2400" baseline="-25000" dirty="0"/>
              <a:t> </a:t>
            </a:r>
            <a:r>
              <a:rPr lang="en-US" sz="2400" dirty="0"/>
              <a:t>norms, cosine distance, earth movers distance (EMD), and Jaccard coefficient.</a:t>
            </a:r>
          </a:p>
          <a:p>
            <a:r>
              <a:rPr lang="en-US" sz="2400" dirty="0"/>
              <a:t>Although LSH was originally proposed for approximate nearest neighbor search in high dimensions, it can be used for clustering as well. The buckets could be used as the bases for clustering. </a:t>
            </a:r>
          </a:p>
          <a:p>
            <a:pPr marL="0" indent="0">
              <a:buNone/>
            </a:pPr>
            <a:r>
              <a:rPr lang="en-US" sz="1200" dirty="0"/>
              <a:t>Ref1 https://</a:t>
            </a:r>
            <a:r>
              <a:rPr lang="en-US" sz="1200" dirty="0" err="1"/>
              <a:t>link.springer.com</a:t>
            </a:r>
            <a:r>
              <a:rPr lang="en-US" sz="1200" dirty="0"/>
              <a:t>/</a:t>
            </a:r>
            <a:r>
              <a:rPr lang="en-US" sz="1200" dirty="0" err="1"/>
              <a:t>referenceworkentry</a:t>
            </a:r>
            <a:r>
              <a:rPr lang="en-US" sz="1200" dirty="0"/>
              <a:t>/10.1007%2F978-0-387-30164-8_486 </a:t>
            </a:r>
          </a:p>
          <a:p>
            <a:pPr marL="0" indent="0">
              <a:buNone/>
            </a:pPr>
            <a:r>
              <a:rPr lang="en-US" sz="1200" dirty="0"/>
              <a:t>Ref 2: Google News Paper</a:t>
            </a:r>
            <a:br>
              <a:rPr lang="en-US" dirty="0"/>
            </a:br>
            <a:endParaRPr lang="en-US" dirty="0"/>
          </a:p>
        </p:txBody>
      </p:sp>
      <p:sp>
        <p:nvSpPr>
          <p:cNvPr id="5" name="TextBox 4">
            <a:extLst>
              <a:ext uri="{FF2B5EF4-FFF2-40B4-BE49-F238E27FC236}">
                <a16:creationId xmlns:a16="http://schemas.microsoft.com/office/drawing/2014/main" id="{1C818703-B119-734F-9B8E-30DC50F23B22}"/>
              </a:ext>
            </a:extLst>
          </p:cNvPr>
          <p:cNvSpPr txBox="1"/>
          <p:nvPr/>
        </p:nvSpPr>
        <p:spPr>
          <a:xfrm>
            <a:off x="5961425" y="6080760"/>
            <a:ext cx="2250360" cy="307777"/>
          </a:xfrm>
          <a:prstGeom prst="rect">
            <a:avLst/>
          </a:prstGeom>
          <a:noFill/>
        </p:spPr>
        <p:txBody>
          <a:bodyPr wrap="none" rtlCol="0">
            <a:spAutoFit/>
          </a:bodyPr>
          <a:lstStyle/>
          <a:p>
            <a:r>
              <a:rPr lang="en-US" dirty="0"/>
              <a:t>Yuzhen Ye (Spring 2020)</a:t>
            </a:r>
          </a:p>
        </p:txBody>
      </p:sp>
    </p:spTree>
    <p:extLst>
      <p:ext uri="{BB962C8B-B14F-4D97-AF65-F5344CB8AC3E}">
        <p14:creationId xmlns:p14="http://schemas.microsoft.com/office/powerpoint/2010/main" val="403930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74638" y="152400"/>
            <a:ext cx="8548687" cy="533400"/>
          </a:xfrm>
        </p:spPr>
        <p:txBody>
          <a:bodyPr/>
          <a:lstStyle/>
          <a:p>
            <a:r>
              <a:rPr lang="en-US" altLang="en-US" sz="2800"/>
              <a:t>Graph-Based Clustering: General Concepts</a:t>
            </a:r>
          </a:p>
        </p:txBody>
      </p:sp>
      <p:sp>
        <p:nvSpPr>
          <p:cNvPr id="36867" name="Rectangle 3"/>
          <p:cNvSpPr>
            <a:spLocks noGrp="1" noChangeArrowheads="1"/>
          </p:cNvSpPr>
          <p:nvPr>
            <p:ph type="body" idx="1"/>
          </p:nvPr>
        </p:nvSpPr>
        <p:spPr/>
        <p:txBody>
          <a:bodyPr/>
          <a:lstStyle/>
          <a:p>
            <a:r>
              <a:rPr lang="en-US" altLang="en-US"/>
              <a:t>Graph-Based clustering uses the proximity graph</a:t>
            </a:r>
          </a:p>
          <a:p>
            <a:pPr lvl="1"/>
            <a:r>
              <a:rPr lang="en-US" altLang="en-US"/>
              <a:t>Start with the proximity matrix</a:t>
            </a:r>
          </a:p>
          <a:p>
            <a:pPr lvl="1"/>
            <a:r>
              <a:rPr lang="en-US" altLang="en-US"/>
              <a:t>Consider each point as a node in a graph</a:t>
            </a:r>
          </a:p>
          <a:p>
            <a:pPr lvl="1"/>
            <a:r>
              <a:rPr lang="en-US" altLang="en-US"/>
              <a:t>Each edge between two nodes has a weight which is the proximity between the two points</a:t>
            </a:r>
          </a:p>
          <a:p>
            <a:pPr lvl="1"/>
            <a:r>
              <a:rPr lang="en-US" altLang="en-US"/>
              <a:t>Initially the proximity graph is fully connected </a:t>
            </a:r>
          </a:p>
          <a:p>
            <a:pPr lvl="1"/>
            <a:r>
              <a:rPr lang="en-US" altLang="en-US"/>
              <a:t>MIN (single-link) and MAX (complete-link) can be viewed in graph terms</a:t>
            </a:r>
          </a:p>
          <a:p>
            <a:pPr lvl="1"/>
            <a:endParaRPr lang="en-US" altLang="en-US"/>
          </a:p>
          <a:p>
            <a:r>
              <a:rPr lang="en-US" altLang="en-US"/>
              <a:t>In the simplest case, clusters are connected components in the graph.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152400"/>
            <a:ext cx="8280400" cy="552450"/>
          </a:xfrm>
        </p:spPr>
        <p:txBody>
          <a:bodyPr/>
          <a:lstStyle/>
          <a:p>
            <a:r>
              <a:rPr lang="en-US" altLang="en-US" sz="2800"/>
              <a:t>Sparsification in the Clustering Process</a:t>
            </a:r>
          </a:p>
        </p:txBody>
      </p:sp>
      <p:sp>
        <p:nvSpPr>
          <p:cNvPr id="48131" name="Rectangle 3"/>
          <p:cNvSpPr>
            <a:spLocks noGrp="1" noChangeArrowheads="1"/>
          </p:cNvSpPr>
          <p:nvPr>
            <p:ph type="body" idx="1"/>
          </p:nvPr>
        </p:nvSpPr>
        <p:spPr>
          <a:xfrm>
            <a:off x="639763" y="1143000"/>
            <a:ext cx="8001000" cy="5181600"/>
          </a:xfrm>
        </p:spPr>
        <p:txBody>
          <a:bodyPr/>
          <a:lstStyle/>
          <a:p>
            <a:pPr marL="533400" indent="-533400">
              <a:lnSpc>
                <a:spcPct val="90000"/>
              </a:lnSpc>
              <a:spcBef>
                <a:spcPct val="20000"/>
              </a:spcBef>
            </a:pPr>
            <a:endParaRPr lang="en-US" altLang="en-US" sz="2600"/>
          </a:p>
          <a:p>
            <a:pPr marL="533400" indent="-533400">
              <a:lnSpc>
                <a:spcPct val="90000"/>
              </a:lnSpc>
              <a:spcBef>
                <a:spcPct val="20000"/>
              </a:spcBef>
            </a:pPr>
            <a:endParaRPr lang="en-US" altLang="en-US"/>
          </a:p>
          <a:p>
            <a:pPr marL="990600" lvl="1" indent="-533400">
              <a:lnSpc>
                <a:spcPct val="90000"/>
              </a:lnSpc>
              <a:spcBef>
                <a:spcPct val="20000"/>
              </a:spcBef>
              <a:buFont typeface="Arial" charset="0"/>
              <a:buNone/>
            </a:pPr>
            <a:endParaRPr lang="en-US" altLang="en-US" sz="2200"/>
          </a:p>
        </p:txBody>
      </p:sp>
      <p:sp>
        <p:nvSpPr>
          <p:cNvPr id="48132" name="Rectangle 4"/>
          <p:cNvSpPr>
            <a:spLocks noChangeArrowheads="1"/>
          </p:cNvSpPr>
          <p:nvPr/>
        </p:nvSpPr>
        <p:spPr bwMode="auto">
          <a:xfrm>
            <a:off x="1600200" y="2925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pic>
        <p:nvPicPr>
          <p:cNvPr id="48133" name="Picture 6"/>
          <p:cNvPicPr>
            <a:picLocks noChangeAspect="1" noChangeArrowheads="1"/>
          </p:cNvPicPr>
          <p:nvPr/>
        </p:nvPicPr>
        <p:blipFill>
          <a:blip r:embed="rId2">
            <a:extLst>
              <a:ext uri="{28A0092B-C50C-407E-A947-70E740481C1C}">
                <a14:useLocalDpi xmlns:a14="http://schemas.microsoft.com/office/drawing/2010/main" val="0"/>
              </a:ext>
            </a:extLst>
          </a:blip>
          <a:srcRect l="5377"/>
          <a:stretch>
            <a:fillRect/>
          </a:stretch>
        </p:blipFill>
        <p:spPr bwMode="auto">
          <a:xfrm>
            <a:off x="136525" y="2103438"/>
            <a:ext cx="88566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186189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2800"/>
              <a:t>CURE Algorithm: Graph-Based Clustering</a:t>
            </a:r>
          </a:p>
        </p:txBody>
      </p:sp>
      <p:sp>
        <p:nvSpPr>
          <p:cNvPr id="37891" name="Rectangle 3"/>
          <p:cNvSpPr>
            <a:spLocks noGrp="1" noChangeArrowheads="1"/>
          </p:cNvSpPr>
          <p:nvPr>
            <p:ph type="body" idx="1"/>
          </p:nvPr>
        </p:nvSpPr>
        <p:spPr/>
        <p:txBody>
          <a:bodyPr/>
          <a:lstStyle/>
          <a:p>
            <a:r>
              <a:rPr lang="en-US" altLang="en-US" dirty="0"/>
              <a:t>Agglomerative hierarchical clustering algorithms vary in terms of how the proximity of two clusters are computed</a:t>
            </a:r>
          </a:p>
          <a:p>
            <a:pPr lvl="2"/>
            <a:r>
              <a:rPr lang="en-US" altLang="en-US" dirty="0"/>
              <a:t> MIN (single link)</a:t>
            </a:r>
          </a:p>
          <a:p>
            <a:pPr lvl="3"/>
            <a:r>
              <a:rPr lang="en-US" altLang="en-US" dirty="0"/>
              <a:t>susceptible to noise/outliers</a:t>
            </a:r>
          </a:p>
          <a:p>
            <a:pPr lvl="2"/>
            <a:r>
              <a:rPr lang="en-US" altLang="en-US" dirty="0"/>
              <a:t> MAX (complete link)/GROUP AVERAGE/Centroid/Ward’s: </a:t>
            </a:r>
          </a:p>
          <a:p>
            <a:pPr lvl="3"/>
            <a:r>
              <a:rPr lang="en-US" altLang="en-US" dirty="0"/>
              <a:t>may not work well with non-globular clusters</a:t>
            </a:r>
          </a:p>
          <a:p>
            <a:pPr lvl="4"/>
            <a:endParaRPr lang="en-US" altLang="en-US" sz="800" dirty="0"/>
          </a:p>
          <a:p>
            <a:r>
              <a:rPr lang="en-US" altLang="en-US" dirty="0"/>
              <a:t>CURE algorithm tries to handle both problems</a:t>
            </a:r>
          </a:p>
          <a:p>
            <a:pPr marL="457200" lvl="1" indent="0">
              <a:buNone/>
            </a:pPr>
            <a:endParaRPr lang="en-US" altLang="en-US" dirty="0"/>
          </a:p>
          <a:p>
            <a:pPr lvl="4"/>
            <a:endParaRPr lang="en-US" alt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Grp="1" noChangeArrowheads="1"/>
          </p:cNvSpPr>
          <p:nvPr>
            <p:ph type="body" idx="1"/>
          </p:nvPr>
        </p:nvSpPr>
        <p:spPr>
          <a:xfrm>
            <a:off x="381000" y="1143000"/>
            <a:ext cx="8318500" cy="5181600"/>
          </a:xfrm>
        </p:spPr>
        <p:txBody>
          <a:bodyPr/>
          <a:lstStyle/>
          <a:p>
            <a:pPr>
              <a:tabLst>
                <a:tab pos="1143000" algn="l"/>
              </a:tabLst>
            </a:pPr>
            <a:r>
              <a:rPr lang="en-US" altLang="en-US" dirty="0"/>
              <a:t>Represents a cluster using multiple representative points</a:t>
            </a:r>
          </a:p>
          <a:p>
            <a:pPr marL="749300" lvl="1">
              <a:tabLst>
                <a:tab pos="1143000" algn="l"/>
              </a:tabLst>
            </a:pPr>
            <a:r>
              <a:rPr lang="en-US" altLang="en-US" dirty="0"/>
              <a:t>Representative points are found by selecting a constant number of points from a cluster </a:t>
            </a:r>
          </a:p>
          <a:p>
            <a:pPr marL="1143000" lvl="2" indent="-279400">
              <a:tabLst>
                <a:tab pos="1143000" algn="l"/>
              </a:tabLst>
            </a:pPr>
            <a:r>
              <a:rPr lang="en-US" altLang="en-US" dirty="0"/>
              <a:t>First representative point is chosen to be the point furthest from the center of the cluster</a:t>
            </a:r>
          </a:p>
          <a:p>
            <a:pPr marL="1143000" lvl="2" indent="-279400">
              <a:tabLst>
                <a:tab pos="1143000" algn="l"/>
              </a:tabLst>
            </a:pPr>
            <a:r>
              <a:rPr lang="en-US" altLang="en-US" dirty="0"/>
              <a:t>Remaining representative points are chosen so that they are farthest from all previously chosen points</a:t>
            </a:r>
          </a:p>
          <a:p>
            <a:pPr>
              <a:tabLst>
                <a:tab pos="1143000" algn="l"/>
              </a:tabLst>
            </a:pPr>
            <a:endParaRPr lang="en-US" altLang="en-US" sz="1200" dirty="0"/>
          </a:p>
        </p:txBody>
      </p:sp>
      <p:sp>
        <p:nvSpPr>
          <p:cNvPr id="38915" name="Rectangle 8"/>
          <p:cNvSpPr>
            <a:spLocks noGrp="1" noChangeArrowheads="1"/>
          </p:cNvSpPr>
          <p:nvPr>
            <p:ph type="title"/>
          </p:nvPr>
        </p:nvSpPr>
        <p:spPr/>
        <p:txBody>
          <a:bodyPr/>
          <a:lstStyle/>
          <a:p>
            <a:r>
              <a:rPr lang="en-US" altLang="en-US"/>
              <a:t>CURE Algorithm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Outline</a:t>
            </a:r>
          </a:p>
        </p:txBody>
      </p:sp>
      <p:sp>
        <p:nvSpPr>
          <p:cNvPr id="3075" name="Rectangle 3"/>
          <p:cNvSpPr>
            <a:spLocks noGrp="1" noChangeArrowheads="1"/>
          </p:cNvSpPr>
          <p:nvPr>
            <p:ph idx="1"/>
          </p:nvPr>
        </p:nvSpPr>
        <p:spPr/>
        <p:txBody>
          <a:bodyPr/>
          <a:lstStyle/>
          <a:p>
            <a:r>
              <a:rPr lang="en-US" altLang="en-US" sz="2400" dirty="0"/>
              <a:t>Probabilistic approach	</a:t>
            </a:r>
          </a:p>
          <a:p>
            <a:pPr lvl="1"/>
            <a:r>
              <a:rPr lang="en-US" altLang="en-US" sz="2000" dirty="0"/>
              <a:t>Model/Prototype-based; Mixture Model Clustering (EM algorithm)</a:t>
            </a:r>
          </a:p>
          <a:p>
            <a:pPr lvl="1"/>
            <a:r>
              <a:rPr lang="en-US" altLang="en-US" sz="2000" dirty="0"/>
              <a:t>LSH-based </a:t>
            </a:r>
          </a:p>
          <a:p>
            <a:r>
              <a:rPr lang="en-US" altLang="en-US" sz="2400" dirty="0"/>
              <a:t>Hierarchical-based/Graph-based  (scalable algorithms)</a:t>
            </a:r>
          </a:p>
          <a:p>
            <a:pPr lvl="1"/>
            <a:r>
              <a:rPr lang="en-US" altLang="en-US" sz="2000" dirty="0"/>
              <a:t>CURE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381000" y="1143000"/>
            <a:ext cx="8318500" cy="5181600"/>
          </a:xfrm>
        </p:spPr>
        <p:txBody>
          <a:bodyPr/>
          <a:lstStyle/>
          <a:p>
            <a:pPr>
              <a:lnSpc>
                <a:spcPct val="80000"/>
              </a:lnSpc>
            </a:pPr>
            <a:r>
              <a:rPr lang="en-US" altLang="en-US" sz="2400" dirty="0"/>
              <a:t>“Shrink” representative points toward the center of the cluster by a factor, </a:t>
            </a:r>
            <a:r>
              <a:rPr lang="en-US" altLang="en-US" sz="2400" dirty="0">
                <a:sym typeface="Symbol" pitchFamily="18" charset="2"/>
              </a:rPr>
              <a:t></a:t>
            </a:r>
          </a:p>
          <a:p>
            <a:pPr>
              <a:lnSpc>
                <a:spcPct val="80000"/>
              </a:lnSpc>
            </a:pPr>
            <a:endParaRPr lang="en-US" altLang="en-US" sz="2400" dirty="0">
              <a:sym typeface="Symbol" pitchFamily="18" charset="2"/>
            </a:endParaRPr>
          </a:p>
          <a:p>
            <a:pPr>
              <a:lnSpc>
                <a:spcPct val="80000"/>
              </a:lnSpc>
            </a:pPr>
            <a:endParaRPr lang="en-US" altLang="en-US" sz="2400" dirty="0">
              <a:sym typeface="Symbol" pitchFamily="18" charset="2"/>
            </a:endParaRPr>
          </a:p>
          <a:p>
            <a:pPr lvl="1">
              <a:lnSpc>
                <a:spcPct val="80000"/>
              </a:lnSpc>
            </a:pPr>
            <a:endParaRPr lang="en-US" altLang="en-US" sz="2000" dirty="0"/>
          </a:p>
          <a:p>
            <a:pPr lvl="4">
              <a:lnSpc>
                <a:spcPct val="80000"/>
              </a:lnSpc>
            </a:pPr>
            <a:endParaRPr lang="en-US" altLang="en-US" sz="800" dirty="0"/>
          </a:p>
          <a:p>
            <a:pPr lvl="1">
              <a:lnSpc>
                <a:spcPct val="80000"/>
              </a:lnSpc>
            </a:pPr>
            <a:endParaRPr lang="en-US" altLang="en-US" sz="2000" dirty="0"/>
          </a:p>
          <a:p>
            <a:pPr>
              <a:lnSpc>
                <a:spcPct val="80000"/>
              </a:lnSpc>
            </a:pPr>
            <a:endParaRPr lang="en-US" altLang="en-US" sz="2400" dirty="0"/>
          </a:p>
          <a:p>
            <a:pPr>
              <a:lnSpc>
                <a:spcPct val="80000"/>
              </a:lnSpc>
            </a:pPr>
            <a:endParaRPr lang="en-US" altLang="en-US" sz="2400" dirty="0"/>
          </a:p>
          <a:p>
            <a:pPr>
              <a:lnSpc>
                <a:spcPct val="80000"/>
              </a:lnSpc>
            </a:pPr>
            <a:r>
              <a:rPr lang="en-US" altLang="en-US" sz="2400" dirty="0"/>
              <a:t>Shrinking representative points toward the center helps avoid problems with noise and outliers</a:t>
            </a:r>
          </a:p>
          <a:p>
            <a:pPr>
              <a:lnSpc>
                <a:spcPct val="80000"/>
              </a:lnSpc>
            </a:pPr>
            <a:endParaRPr lang="en-US" altLang="en-US" sz="2400" dirty="0"/>
          </a:p>
          <a:p>
            <a:pPr>
              <a:lnSpc>
                <a:spcPct val="80000"/>
              </a:lnSpc>
            </a:pPr>
            <a:endParaRPr lang="en-US" altLang="en-US" sz="2400" dirty="0"/>
          </a:p>
          <a:p>
            <a:pPr>
              <a:lnSpc>
                <a:spcPct val="80000"/>
              </a:lnSpc>
            </a:pPr>
            <a:r>
              <a:rPr lang="en-US" altLang="en-US" sz="2400" dirty="0"/>
              <a:t>Cluster similarity is the similarity of the closest pair of representative points from different clusters</a:t>
            </a:r>
          </a:p>
        </p:txBody>
      </p:sp>
      <p:sp>
        <p:nvSpPr>
          <p:cNvPr id="39939" name="Rectangle 3"/>
          <p:cNvSpPr>
            <a:spLocks noGrp="1" noChangeArrowheads="1"/>
          </p:cNvSpPr>
          <p:nvPr>
            <p:ph type="title"/>
          </p:nvPr>
        </p:nvSpPr>
        <p:spPr/>
        <p:txBody>
          <a:bodyPr/>
          <a:lstStyle/>
          <a:p>
            <a:r>
              <a:rPr lang="en-US" altLang="en-US"/>
              <a:t>CURE Algorithm</a:t>
            </a:r>
          </a:p>
        </p:txBody>
      </p:sp>
      <p:sp>
        <p:nvSpPr>
          <p:cNvPr id="39940" name="Freeform 52" descr="5%"/>
          <p:cNvSpPr>
            <a:spLocks/>
          </p:cNvSpPr>
          <p:nvPr/>
        </p:nvSpPr>
        <p:spPr bwMode="auto">
          <a:xfrm rot="-5400000">
            <a:off x="1377157" y="2234406"/>
            <a:ext cx="1828800" cy="1382713"/>
          </a:xfrm>
          <a:custGeom>
            <a:avLst/>
            <a:gdLst>
              <a:gd name="T0" fmla="*/ 2147483647 w 598"/>
              <a:gd name="T1" fmla="*/ 2147483647 h 652"/>
              <a:gd name="T2" fmla="*/ 2147483647 w 598"/>
              <a:gd name="T3" fmla="*/ 0 h 652"/>
              <a:gd name="T4" fmla="*/ 2147483647 w 598"/>
              <a:gd name="T5" fmla="*/ 2147483647 h 652"/>
              <a:gd name="T6" fmla="*/ 2147483647 w 598"/>
              <a:gd name="T7" fmla="*/ 2147483647 h 652"/>
              <a:gd name="T8" fmla="*/ 2147483647 w 598"/>
              <a:gd name="T9" fmla="*/ 2147483647 h 652"/>
              <a:gd name="T10" fmla="*/ 2147483647 w 598"/>
              <a:gd name="T11" fmla="*/ 2147483647 h 652"/>
              <a:gd name="T12" fmla="*/ 2147483647 w 598"/>
              <a:gd name="T13" fmla="*/ 2147483647 h 652"/>
              <a:gd name="T14" fmla="*/ 2147483647 w 598"/>
              <a:gd name="T15" fmla="*/ 2147483647 h 652"/>
              <a:gd name="T16" fmla="*/ 2147483647 w 598"/>
              <a:gd name="T17" fmla="*/ 2147483647 h 652"/>
              <a:gd name="T18" fmla="*/ 2147483647 w 598"/>
              <a:gd name="T19" fmla="*/ 2147483647 h 652"/>
              <a:gd name="T20" fmla="*/ 2147483647 w 598"/>
              <a:gd name="T21" fmla="*/ 2147483647 h 652"/>
              <a:gd name="T22" fmla="*/ 2147483647 w 598"/>
              <a:gd name="T23" fmla="*/ 2147483647 h 652"/>
              <a:gd name="T24" fmla="*/ 2147483647 w 598"/>
              <a:gd name="T25" fmla="*/ 2147483647 h 652"/>
              <a:gd name="T26" fmla="*/ 2147483647 w 598"/>
              <a:gd name="T27" fmla="*/ 2147483647 h 652"/>
              <a:gd name="T28" fmla="*/ 2147483647 w 598"/>
              <a:gd name="T29" fmla="*/ 2147483647 h 652"/>
              <a:gd name="T30" fmla="*/ 2147483647 w 598"/>
              <a:gd name="T31" fmla="*/ 2147483647 h 652"/>
              <a:gd name="T32" fmla="*/ 2147483647 w 598"/>
              <a:gd name="T33" fmla="*/ 2147483647 h 652"/>
              <a:gd name="T34" fmla="*/ 2147483647 w 598"/>
              <a:gd name="T35" fmla="*/ 2147483647 h 652"/>
              <a:gd name="T36" fmla="*/ 2147483647 w 598"/>
              <a:gd name="T37" fmla="*/ 2147483647 h 652"/>
              <a:gd name="T38" fmla="*/ 2147483647 w 598"/>
              <a:gd name="T39" fmla="*/ 2147483647 h 652"/>
              <a:gd name="T40" fmla="*/ 2147483647 w 598"/>
              <a:gd name="T41" fmla="*/ 2147483647 h 652"/>
              <a:gd name="T42" fmla="*/ 2147483647 w 598"/>
              <a:gd name="T43" fmla="*/ 2147483647 h 652"/>
              <a:gd name="T44" fmla="*/ 2147483647 w 598"/>
              <a:gd name="T45" fmla="*/ 2147483647 h 652"/>
              <a:gd name="T46" fmla="*/ 2147483647 w 598"/>
              <a:gd name="T47" fmla="*/ 2147483647 h 652"/>
              <a:gd name="T48" fmla="*/ 2147483647 w 598"/>
              <a:gd name="T49" fmla="*/ 214748364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8"/>
              <a:gd name="T76" fmla="*/ 0 h 652"/>
              <a:gd name="T77" fmla="*/ 598 w 598"/>
              <a:gd name="T78" fmla="*/ 652 h 6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1" name="Oval 53"/>
          <p:cNvSpPr>
            <a:spLocks noChangeArrowheads="1"/>
          </p:cNvSpPr>
          <p:nvPr/>
        </p:nvSpPr>
        <p:spPr bwMode="auto">
          <a:xfrm rot="-5400000">
            <a:off x="2209800" y="3535363"/>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9942" name="Oval 54"/>
          <p:cNvSpPr>
            <a:spLocks noChangeArrowheads="1"/>
          </p:cNvSpPr>
          <p:nvPr/>
        </p:nvSpPr>
        <p:spPr bwMode="auto">
          <a:xfrm rot="-5400000">
            <a:off x="2286000" y="2316163"/>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9943" name="Oval 55"/>
          <p:cNvSpPr>
            <a:spLocks noChangeArrowheads="1"/>
          </p:cNvSpPr>
          <p:nvPr/>
        </p:nvSpPr>
        <p:spPr bwMode="auto">
          <a:xfrm rot="-5400000">
            <a:off x="1691640" y="2895600"/>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9944" name="Oval 56"/>
          <p:cNvSpPr>
            <a:spLocks noChangeArrowheads="1"/>
          </p:cNvSpPr>
          <p:nvPr/>
        </p:nvSpPr>
        <p:spPr bwMode="auto">
          <a:xfrm rot="-5400000">
            <a:off x="2817813" y="2695575"/>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9945" name="Freeform 57" descr="5%"/>
          <p:cNvSpPr>
            <a:spLocks/>
          </p:cNvSpPr>
          <p:nvPr/>
        </p:nvSpPr>
        <p:spPr bwMode="auto">
          <a:xfrm rot="5400000" flipV="1">
            <a:off x="4876800" y="2087563"/>
            <a:ext cx="1828800" cy="1676400"/>
          </a:xfrm>
          <a:custGeom>
            <a:avLst/>
            <a:gdLst>
              <a:gd name="T0" fmla="*/ 2147483647 w 598"/>
              <a:gd name="T1" fmla="*/ 2147483647 h 652"/>
              <a:gd name="T2" fmla="*/ 2147483647 w 598"/>
              <a:gd name="T3" fmla="*/ 0 h 652"/>
              <a:gd name="T4" fmla="*/ 2147483647 w 598"/>
              <a:gd name="T5" fmla="*/ 2147483647 h 652"/>
              <a:gd name="T6" fmla="*/ 2147483647 w 598"/>
              <a:gd name="T7" fmla="*/ 2147483647 h 652"/>
              <a:gd name="T8" fmla="*/ 2147483647 w 598"/>
              <a:gd name="T9" fmla="*/ 2147483647 h 652"/>
              <a:gd name="T10" fmla="*/ 2147483647 w 598"/>
              <a:gd name="T11" fmla="*/ 2147483647 h 652"/>
              <a:gd name="T12" fmla="*/ 2147483647 w 598"/>
              <a:gd name="T13" fmla="*/ 2147483647 h 652"/>
              <a:gd name="T14" fmla="*/ 2147483647 w 598"/>
              <a:gd name="T15" fmla="*/ 2147483647 h 652"/>
              <a:gd name="T16" fmla="*/ 2147483647 w 598"/>
              <a:gd name="T17" fmla="*/ 2147483647 h 652"/>
              <a:gd name="T18" fmla="*/ 2147483647 w 598"/>
              <a:gd name="T19" fmla="*/ 2147483647 h 652"/>
              <a:gd name="T20" fmla="*/ 2147483647 w 598"/>
              <a:gd name="T21" fmla="*/ 2147483647 h 652"/>
              <a:gd name="T22" fmla="*/ 2147483647 w 598"/>
              <a:gd name="T23" fmla="*/ 2147483647 h 652"/>
              <a:gd name="T24" fmla="*/ 2147483647 w 598"/>
              <a:gd name="T25" fmla="*/ 2147483647 h 652"/>
              <a:gd name="T26" fmla="*/ 2147483647 w 598"/>
              <a:gd name="T27" fmla="*/ 2147483647 h 652"/>
              <a:gd name="T28" fmla="*/ 2147483647 w 598"/>
              <a:gd name="T29" fmla="*/ 2147483647 h 652"/>
              <a:gd name="T30" fmla="*/ 2147483647 w 598"/>
              <a:gd name="T31" fmla="*/ 2147483647 h 652"/>
              <a:gd name="T32" fmla="*/ 2147483647 w 598"/>
              <a:gd name="T33" fmla="*/ 2147483647 h 652"/>
              <a:gd name="T34" fmla="*/ 2147483647 w 598"/>
              <a:gd name="T35" fmla="*/ 2147483647 h 652"/>
              <a:gd name="T36" fmla="*/ 2147483647 w 598"/>
              <a:gd name="T37" fmla="*/ 2147483647 h 652"/>
              <a:gd name="T38" fmla="*/ 2147483647 w 598"/>
              <a:gd name="T39" fmla="*/ 2147483647 h 652"/>
              <a:gd name="T40" fmla="*/ 2147483647 w 598"/>
              <a:gd name="T41" fmla="*/ 2147483647 h 652"/>
              <a:gd name="T42" fmla="*/ 2147483647 w 598"/>
              <a:gd name="T43" fmla="*/ 2147483647 h 652"/>
              <a:gd name="T44" fmla="*/ 2147483647 w 598"/>
              <a:gd name="T45" fmla="*/ 2147483647 h 652"/>
              <a:gd name="T46" fmla="*/ 2147483647 w 598"/>
              <a:gd name="T47" fmla="*/ 2147483647 h 652"/>
              <a:gd name="T48" fmla="*/ 2147483647 w 598"/>
              <a:gd name="T49" fmla="*/ 214748364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8"/>
              <a:gd name="T76" fmla="*/ 0 h 652"/>
              <a:gd name="T77" fmla="*/ 598 w 598"/>
              <a:gd name="T78" fmla="*/ 652 h 6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6" name="Oval 58"/>
          <p:cNvSpPr>
            <a:spLocks noChangeArrowheads="1"/>
          </p:cNvSpPr>
          <p:nvPr/>
        </p:nvSpPr>
        <p:spPr bwMode="auto">
          <a:xfrm rot="5400000" flipV="1">
            <a:off x="6400800" y="2544763"/>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9947" name="Oval 59"/>
          <p:cNvSpPr>
            <a:spLocks noChangeArrowheads="1"/>
          </p:cNvSpPr>
          <p:nvPr/>
        </p:nvSpPr>
        <p:spPr bwMode="auto">
          <a:xfrm rot="5400000" flipV="1">
            <a:off x="5181600" y="2468563"/>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9948" name="Oval 60"/>
          <p:cNvSpPr>
            <a:spLocks noChangeArrowheads="1"/>
          </p:cNvSpPr>
          <p:nvPr/>
        </p:nvSpPr>
        <p:spPr bwMode="auto">
          <a:xfrm rot="5400000" flipV="1">
            <a:off x="5486400" y="3611563"/>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9949" name="Oval 61"/>
          <p:cNvSpPr>
            <a:spLocks noChangeArrowheads="1"/>
          </p:cNvSpPr>
          <p:nvPr/>
        </p:nvSpPr>
        <p:spPr bwMode="auto">
          <a:xfrm rot="5400000" flipV="1">
            <a:off x="5791200" y="2163763"/>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9950" name="Oval 62"/>
          <p:cNvSpPr>
            <a:spLocks noChangeArrowheads="1"/>
          </p:cNvSpPr>
          <p:nvPr/>
        </p:nvSpPr>
        <p:spPr bwMode="auto">
          <a:xfrm rot="5400000" flipV="1">
            <a:off x="6248400" y="3382963"/>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9951" name="Oval 63"/>
          <p:cNvSpPr>
            <a:spLocks noChangeArrowheads="1"/>
          </p:cNvSpPr>
          <p:nvPr/>
        </p:nvSpPr>
        <p:spPr bwMode="auto">
          <a:xfrm rot="5400000" flipV="1">
            <a:off x="2819400" y="3306763"/>
            <a:ext cx="76200" cy="76200"/>
          </a:xfrm>
          <a:prstGeom prst="ellipse">
            <a:avLst/>
          </a:prstGeom>
          <a:solidFill>
            <a:schemeClr val="tx1"/>
          </a:solidFill>
          <a:ln w="12700">
            <a:solidFill>
              <a:schemeClr val="tx1"/>
            </a:solidFill>
            <a:round/>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9952" name="Line 64"/>
          <p:cNvSpPr>
            <a:spLocks noChangeShapeType="1"/>
          </p:cNvSpPr>
          <p:nvPr/>
        </p:nvSpPr>
        <p:spPr bwMode="auto">
          <a:xfrm flipH="1">
            <a:off x="2331720" y="2468563"/>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3" name="Line 65"/>
          <p:cNvSpPr>
            <a:spLocks noChangeShapeType="1"/>
          </p:cNvSpPr>
          <p:nvPr/>
        </p:nvSpPr>
        <p:spPr bwMode="auto">
          <a:xfrm flipH="1">
            <a:off x="2438400" y="2773363"/>
            <a:ext cx="3048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4" name="Line 66"/>
          <p:cNvSpPr>
            <a:spLocks noChangeShapeType="1"/>
          </p:cNvSpPr>
          <p:nvPr/>
        </p:nvSpPr>
        <p:spPr bwMode="auto">
          <a:xfrm flipH="1" flipV="1">
            <a:off x="2514600" y="3154363"/>
            <a:ext cx="2286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5" name="Line 67"/>
          <p:cNvSpPr>
            <a:spLocks noChangeShapeType="1"/>
          </p:cNvSpPr>
          <p:nvPr/>
        </p:nvSpPr>
        <p:spPr bwMode="auto">
          <a:xfrm flipV="1">
            <a:off x="2240280" y="3154363"/>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6" name="Line 68"/>
          <p:cNvSpPr>
            <a:spLocks noChangeShapeType="1"/>
          </p:cNvSpPr>
          <p:nvPr/>
        </p:nvSpPr>
        <p:spPr bwMode="auto">
          <a:xfrm>
            <a:off x="1828800" y="2925763"/>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7" name="Text Box 69"/>
          <p:cNvSpPr txBox="1">
            <a:spLocks noChangeArrowheads="1"/>
          </p:cNvSpPr>
          <p:nvPr/>
        </p:nvSpPr>
        <p:spPr bwMode="auto">
          <a:xfrm>
            <a:off x="2133600" y="2773363"/>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a:solidFill>
                  <a:srgbClr val="FF0000"/>
                </a:solidFill>
                <a:sym typeface="Symbol" pitchFamily="18" charset="2"/>
              </a:rPr>
              <a:t></a:t>
            </a:r>
          </a:p>
        </p:txBody>
      </p:sp>
      <p:sp>
        <p:nvSpPr>
          <p:cNvPr id="39958" name="Text Box 70"/>
          <p:cNvSpPr txBox="1">
            <a:spLocks noChangeArrowheads="1"/>
          </p:cNvSpPr>
          <p:nvPr/>
        </p:nvSpPr>
        <p:spPr bwMode="auto">
          <a:xfrm>
            <a:off x="5638800" y="2773363"/>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a:solidFill>
                  <a:srgbClr val="FF0000"/>
                </a:solidFill>
                <a:sym typeface="Symbol" pitchFamily="18" charset="2"/>
              </a:rPr>
              <a:t></a:t>
            </a:r>
          </a:p>
        </p:txBody>
      </p:sp>
      <p:sp>
        <p:nvSpPr>
          <p:cNvPr id="39959" name="Line 71"/>
          <p:cNvSpPr>
            <a:spLocks noChangeShapeType="1"/>
          </p:cNvSpPr>
          <p:nvPr/>
        </p:nvSpPr>
        <p:spPr bwMode="auto">
          <a:xfrm flipH="1">
            <a:off x="5806440" y="2316163"/>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0" name="Line 72"/>
          <p:cNvSpPr>
            <a:spLocks noChangeShapeType="1"/>
          </p:cNvSpPr>
          <p:nvPr/>
        </p:nvSpPr>
        <p:spPr bwMode="auto">
          <a:xfrm>
            <a:off x="5257800" y="2544763"/>
            <a:ext cx="2286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1" name="Line 73"/>
          <p:cNvSpPr>
            <a:spLocks noChangeShapeType="1"/>
          </p:cNvSpPr>
          <p:nvPr/>
        </p:nvSpPr>
        <p:spPr bwMode="auto">
          <a:xfrm flipH="1">
            <a:off x="6248400" y="2620963"/>
            <a:ext cx="1524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2" name="Line 74"/>
          <p:cNvSpPr>
            <a:spLocks noChangeShapeType="1"/>
          </p:cNvSpPr>
          <p:nvPr/>
        </p:nvSpPr>
        <p:spPr bwMode="auto">
          <a:xfrm flipH="1" flipV="1">
            <a:off x="5943600" y="3154363"/>
            <a:ext cx="2286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3" name="Line 75"/>
          <p:cNvSpPr>
            <a:spLocks noChangeShapeType="1"/>
          </p:cNvSpPr>
          <p:nvPr/>
        </p:nvSpPr>
        <p:spPr bwMode="auto">
          <a:xfrm flipV="1">
            <a:off x="5562600" y="3306763"/>
            <a:ext cx="762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r>
              <a:rPr lang="en-US" altLang="en-US"/>
              <a:t>CURE Algorithm</a:t>
            </a:r>
          </a:p>
        </p:txBody>
      </p:sp>
      <p:sp>
        <p:nvSpPr>
          <p:cNvPr id="40963" name="Rectangle 5"/>
          <p:cNvSpPr>
            <a:spLocks noGrp="1" noChangeArrowheads="1"/>
          </p:cNvSpPr>
          <p:nvPr>
            <p:ph type="body" idx="1"/>
          </p:nvPr>
        </p:nvSpPr>
        <p:spPr/>
        <p:txBody>
          <a:bodyPr/>
          <a:lstStyle/>
          <a:p>
            <a:r>
              <a:rPr lang="en-US" altLang="en-US" dirty="0"/>
              <a:t>Uses agglomerative hierarchical scheme to perform clustering;</a:t>
            </a:r>
          </a:p>
          <a:p>
            <a:pPr lvl="1"/>
            <a:r>
              <a:rPr lang="en-US" altLang="en-US" dirty="0">
                <a:sym typeface="Symbol" pitchFamily="18" charset="2"/>
              </a:rPr>
              <a:t> = 0: similar to centroid-based</a:t>
            </a:r>
          </a:p>
          <a:p>
            <a:pPr lvl="1"/>
            <a:r>
              <a:rPr lang="en-US" altLang="en-US" dirty="0">
                <a:sym typeface="Symbol" pitchFamily="18" charset="2"/>
              </a:rPr>
              <a:t> = 1: somewhat similar to single-link</a:t>
            </a:r>
            <a:endParaRPr lang="en-US" altLang="en-US" dirty="0"/>
          </a:p>
          <a:p>
            <a:endParaRPr lang="en-US" altLang="en-US" dirty="0"/>
          </a:p>
          <a:p>
            <a:r>
              <a:rPr lang="en-US" altLang="en-US" dirty="0"/>
              <a:t>CURE is better able to handle clusters of arbitrary shapes and sizes</a:t>
            </a:r>
            <a:br>
              <a:rPr lang="en-US" altLang="en-US" dirty="0"/>
            </a:br>
            <a:br>
              <a:rPr lang="en-US" altLang="en-US" dirty="0"/>
            </a:b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2"/>
          <p:cNvSpPr>
            <a:spLocks noGrp="1" noChangeArrowheads="1"/>
          </p:cNvSpPr>
          <p:nvPr>
            <p:ph type="title"/>
          </p:nvPr>
        </p:nvSpPr>
        <p:spPr>
          <a:xfrm>
            <a:off x="381000" y="152400"/>
            <a:ext cx="8610600" cy="533400"/>
          </a:xfrm>
        </p:spPr>
        <p:txBody>
          <a:bodyPr/>
          <a:lstStyle/>
          <a:p>
            <a:r>
              <a:rPr lang="en-US" altLang="en-US"/>
              <a:t>CURE Cannot Handle Differing Densities</a:t>
            </a:r>
          </a:p>
        </p:txBody>
      </p:sp>
      <p:sp>
        <p:nvSpPr>
          <p:cNvPr id="44035" name="Text Box 3"/>
          <p:cNvSpPr txBox="1">
            <a:spLocks noChangeArrowheads="1"/>
          </p:cNvSpPr>
          <p:nvPr/>
        </p:nvSpPr>
        <p:spPr bwMode="auto">
          <a:xfrm>
            <a:off x="990600" y="50292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1800"/>
              <a:t>Original Points</a:t>
            </a:r>
          </a:p>
        </p:txBody>
      </p:sp>
      <p:sp>
        <p:nvSpPr>
          <p:cNvPr id="44036" name="Rectangle 4"/>
          <p:cNvSpPr>
            <a:spLocks noChangeArrowheads="1"/>
          </p:cNvSpPr>
          <p:nvPr/>
        </p:nvSpPr>
        <p:spPr bwMode="auto">
          <a:xfrm>
            <a:off x="304800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pic>
        <p:nvPicPr>
          <p:cNvPr id="44037" name="Picture 5" descr="fish_clu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2763"/>
            <a:ext cx="4067175"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6"/>
          <p:cNvSpPr>
            <a:spLocks noChangeArrowheads="1"/>
          </p:cNvSpPr>
          <p:nvPr/>
        </p:nvSpPr>
        <p:spPr bwMode="auto">
          <a:xfrm>
            <a:off x="3630613" y="278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44039" name="Rectangle 7"/>
          <p:cNvSpPr>
            <a:spLocks noChangeArrowheads="1"/>
          </p:cNvSpPr>
          <p:nvPr/>
        </p:nvSpPr>
        <p:spPr bwMode="auto">
          <a:xfrm>
            <a:off x="3630613" y="278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44040" name="Text Box 8"/>
          <p:cNvSpPr txBox="1">
            <a:spLocks noChangeArrowheads="1"/>
          </p:cNvSpPr>
          <p:nvPr/>
        </p:nvSpPr>
        <p:spPr bwMode="auto">
          <a:xfrm>
            <a:off x="5334000" y="49672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a:spcBef>
                <a:spcPct val="50000"/>
              </a:spcBef>
            </a:pPr>
            <a:r>
              <a:rPr lang="en-US" altLang="en-US" sz="1800"/>
              <a:t>CURE</a:t>
            </a:r>
          </a:p>
        </p:txBody>
      </p:sp>
      <p:sp>
        <p:nvSpPr>
          <p:cNvPr id="44041" name="Rectangle 9"/>
          <p:cNvSpPr>
            <a:spLocks noChangeArrowheads="1"/>
          </p:cNvSpPr>
          <p:nvPr/>
        </p:nvSpPr>
        <p:spPr bwMode="auto">
          <a:xfrm>
            <a:off x="3113088" y="2438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44042" name="Rectangle 10"/>
          <p:cNvSpPr>
            <a:spLocks noChangeArrowheads="1"/>
          </p:cNvSpPr>
          <p:nvPr/>
        </p:nvSpPr>
        <p:spPr bwMode="auto">
          <a:xfrm>
            <a:off x="3246438" y="2530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endParaRPr lang="en-US" altLang="en-US"/>
          </a:p>
        </p:txBody>
      </p:sp>
      <p:graphicFrame>
        <p:nvGraphicFramePr>
          <p:cNvPr id="44043" name="Object 11"/>
          <p:cNvGraphicFramePr>
            <a:graphicFrameLocks noChangeAspect="1"/>
          </p:cNvGraphicFramePr>
          <p:nvPr/>
        </p:nvGraphicFramePr>
        <p:xfrm>
          <a:off x="4435475" y="1554163"/>
          <a:ext cx="4297363" cy="3246437"/>
        </p:xfrm>
        <a:graphic>
          <a:graphicData uri="http://schemas.openxmlformats.org/presentationml/2006/ole">
            <mc:AlternateContent xmlns:mc="http://schemas.openxmlformats.org/markup-compatibility/2006">
              <mc:Choice xmlns:v="urn:schemas-microsoft-com:vml" Requires="v">
                <p:oleObj spid="_x0000_s44117" r:id="rId4" imgW="4686706" imgH="3177815" progId="MSPhotoEd.3">
                  <p:embed/>
                </p:oleObj>
              </mc:Choice>
              <mc:Fallback>
                <p:oleObj r:id="rId4" imgW="4686706" imgH="3177815" progId="MSPhotoEd.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l="8449" t="6250" r="11864" b="4991"/>
                      <a:stretch>
                        <a:fillRect/>
                      </a:stretch>
                    </p:blipFill>
                    <p:spPr bwMode="auto">
                      <a:xfrm>
                        <a:off x="4435475" y="1554163"/>
                        <a:ext cx="4297363"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9BDD-EDEE-8D4A-98D1-E924F8A2393F}"/>
              </a:ext>
            </a:extLst>
          </p:cNvPr>
          <p:cNvSpPr>
            <a:spLocks noGrp="1"/>
          </p:cNvSpPr>
          <p:nvPr>
            <p:ph type="title"/>
          </p:nvPr>
        </p:nvSpPr>
        <p:spPr/>
        <p:txBody>
          <a:bodyPr/>
          <a:lstStyle/>
          <a:p>
            <a:r>
              <a:rPr lang="en-US" sz="2400" b="0" dirty="0"/>
              <a:t>A comparison of the clustering algorithms in </a:t>
            </a:r>
            <a:r>
              <a:rPr lang="en-US" sz="2400" b="0" dirty="0" err="1"/>
              <a:t>scikit</a:t>
            </a:r>
            <a:r>
              <a:rPr lang="en-US" sz="2400" b="0" dirty="0"/>
              <a:t>-learn</a:t>
            </a:r>
            <a:endParaRPr lang="en-US" sz="2400" dirty="0"/>
          </a:p>
        </p:txBody>
      </p:sp>
      <p:pic>
        <p:nvPicPr>
          <p:cNvPr id="3" name="Picture 2">
            <a:extLst>
              <a:ext uri="{FF2B5EF4-FFF2-40B4-BE49-F238E27FC236}">
                <a16:creationId xmlns:a16="http://schemas.microsoft.com/office/drawing/2014/main" id="{8DD83B08-8C91-6144-B1B7-3D21357F51C9}"/>
              </a:ext>
            </a:extLst>
          </p:cNvPr>
          <p:cNvPicPr>
            <a:picLocks noChangeAspect="1"/>
          </p:cNvPicPr>
          <p:nvPr/>
        </p:nvPicPr>
        <p:blipFill rotWithShape="1">
          <a:blip r:embed="rId2"/>
          <a:srcRect t="5628"/>
          <a:stretch/>
        </p:blipFill>
        <p:spPr>
          <a:xfrm>
            <a:off x="297180" y="1065123"/>
            <a:ext cx="8549640" cy="4727754"/>
          </a:xfrm>
          <a:prstGeom prst="rect">
            <a:avLst/>
          </a:prstGeom>
        </p:spPr>
      </p:pic>
      <p:sp>
        <p:nvSpPr>
          <p:cNvPr id="5" name="Rectangle 4">
            <a:extLst>
              <a:ext uri="{FF2B5EF4-FFF2-40B4-BE49-F238E27FC236}">
                <a16:creationId xmlns:a16="http://schemas.microsoft.com/office/drawing/2014/main" id="{CB9402E9-A41F-A747-80C9-DB2D1E79D58A}"/>
              </a:ext>
            </a:extLst>
          </p:cNvPr>
          <p:cNvSpPr/>
          <p:nvPr/>
        </p:nvSpPr>
        <p:spPr>
          <a:xfrm>
            <a:off x="1874520" y="6096550"/>
            <a:ext cx="4572000" cy="261610"/>
          </a:xfrm>
          <a:prstGeom prst="rect">
            <a:avLst/>
          </a:prstGeom>
        </p:spPr>
        <p:txBody>
          <a:bodyPr>
            <a:spAutoFit/>
          </a:bodyPr>
          <a:lstStyle/>
          <a:p>
            <a:r>
              <a:rPr lang="en-US" sz="1100" dirty="0"/>
              <a:t>https://</a:t>
            </a:r>
            <a:r>
              <a:rPr lang="en-US" sz="1100" dirty="0" err="1"/>
              <a:t>scikit-learn.org</a:t>
            </a:r>
            <a:r>
              <a:rPr lang="en-US" sz="1100" dirty="0"/>
              <a:t>/stable/modules/</a:t>
            </a:r>
            <a:r>
              <a:rPr lang="en-US" sz="1100" dirty="0" err="1"/>
              <a:t>clustering.html</a:t>
            </a:r>
            <a:endParaRPr lang="en-US" sz="1100" dirty="0"/>
          </a:p>
        </p:txBody>
      </p:sp>
    </p:spTree>
    <p:extLst>
      <p:ext uri="{BB962C8B-B14F-4D97-AF65-F5344CB8AC3E}">
        <p14:creationId xmlns:p14="http://schemas.microsoft.com/office/powerpoint/2010/main" val="57539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52400"/>
            <a:ext cx="8458200" cy="533400"/>
          </a:xfrm>
        </p:spPr>
        <p:txBody>
          <a:bodyPr/>
          <a:lstStyle/>
          <a:p>
            <a:r>
              <a:rPr lang="en-US" altLang="en-US" sz="2800"/>
              <a:t>Hard (Crisp) vs Soft (Probabilistic) Clustering</a:t>
            </a:r>
          </a:p>
        </p:txBody>
      </p:sp>
      <p:sp>
        <p:nvSpPr>
          <p:cNvPr id="10243" name="Rectangle 3"/>
          <p:cNvSpPr>
            <a:spLocks noGrp="1" noChangeArrowheads="1"/>
          </p:cNvSpPr>
          <p:nvPr>
            <p:ph type="body" idx="1"/>
          </p:nvPr>
        </p:nvSpPr>
        <p:spPr/>
        <p:txBody>
          <a:bodyPr/>
          <a:lstStyle/>
          <a:p>
            <a:r>
              <a:rPr lang="en-US" altLang="en-US" sz="2400" dirty="0"/>
              <a:t>Idea is to model the set of data points as arising from a mixture of distributions</a:t>
            </a:r>
          </a:p>
          <a:p>
            <a:pPr lvl="1"/>
            <a:r>
              <a:rPr lang="en-US" altLang="en-US" sz="2000" dirty="0"/>
              <a:t>Typically, normal (Gaussian) distribution is used</a:t>
            </a:r>
          </a:p>
          <a:p>
            <a:pPr lvl="1"/>
            <a:r>
              <a:rPr lang="en-US" altLang="en-US" sz="2000" dirty="0"/>
              <a:t>But other distributions have been very profitably used</a:t>
            </a:r>
          </a:p>
          <a:p>
            <a:pPr lvl="1">
              <a:buFont typeface="Arial" charset="0"/>
              <a:buNone/>
            </a:pPr>
            <a:endParaRPr lang="en-US" altLang="en-US" sz="2000" dirty="0"/>
          </a:p>
          <a:p>
            <a:r>
              <a:rPr lang="en-US" altLang="en-US" sz="2400" dirty="0"/>
              <a:t>Clusters are found by estimating the parameters of the statistical distributions</a:t>
            </a:r>
          </a:p>
          <a:p>
            <a:pPr lvl="1"/>
            <a:r>
              <a:rPr lang="en-US" altLang="en-US" sz="2000" dirty="0"/>
              <a:t>Can use a k-means like algorithm, called the Expectation-Maximization (EM) algorithm, to estimate these parameters</a:t>
            </a:r>
          </a:p>
          <a:p>
            <a:pPr marL="1146175" lvl="2" indent="-231775"/>
            <a:r>
              <a:rPr lang="en-US" altLang="en-US" sz="1800" dirty="0"/>
              <a:t>Actually, k-means is a special case of this approach</a:t>
            </a:r>
          </a:p>
          <a:p>
            <a:pPr lvl="1"/>
            <a:r>
              <a:rPr lang="en-US" altLang="en-US" sz="2000" dirty="0"/>
              <a:t>Provides a compact representation of clusters </a:t>
            </a:r>
          </a:p>
          <a:p>
            <a:pPr lvl="1"/>
            <a:r>
              <a:rPr lang="en-US" altLang="en-US" sz="2000" dirty="0"/>
              <a:t>The probabilities with which point belongs to each cluster provide a functionality similar to fuzzy clustering.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152400"/>
            <a:ext cx="8458200" cy="533400"/>
          </a:xfrm>
        </p:spPr>
        <p:txBody>
          <a:bodyPr/>
          <a:lstStyle/>
          <a:p>
            <a:r>
              <a:rPr lang="en-US" altLang="en-US" sz="2800" dirty="0"/>
              <a:t>Probabilistic Clustering: Example</a:t>
            </a:r>
          </a:p>
        </p:txBody>
      </p:sp>
      <p:sp>
        <p:nvSpPr>
          <p:cNvPr id="11267" name="Rectangle 3"/>
          <p:cNvSpPr>
            <a:spLocks noGrp="1" noChangeArrowheads="1"/>
          </p:cNvSpPr>
          <p:nvPr>
            <p:ph type="body" idx="1"/>
          </p:nvPr>
        </p:nvSpPr>
        <p:spPr/>
        <p:txBody>
          <a:bodyPr/>
          <a:lstStyle/>
          <a:p>
            <a:pPr>
              <a:lnSpc>
                <a:spcPct val="90000"/>
              </a:lnSpc>
            </a:pPr>
            <a:r>
              <a:rPr lang="en-US" altLang="en-US" sz="2400" dirty="0"/>
              <a:t>Informal example: consider </a:t>
            </a:r>
            <a:br>
              <a:rPr lang="en-US" altLang="en-US" sz="2400" dirty="0"/>
            </a:br>
            <a:r>
              <a:rPr lang="en-US" altLang="en-US" sz="2400" dirty="0"/>
              <a:t>modeling the points that </a:t>
            </a:r>
            <a:br>
              <a:rPr lang="en-US" altLang="en-US" sz="2400" dirty="0"/>
            </a:br>
            <a:r>
              <a:rPr lang="en-US" altLang="en-US" sz="2400" dirty="0"/>
              <a:t>generate the following </a:t>
            </a:r>
            <a:br>
              <a:rPr lang="en-US" altLang="en-US" sz="2400" dirty="0"/>
            </a:br>
            <a:r>
              <a:rPr lang="en-US" altLang="en-US" sz="2400" dirty="0"/>
              <a:t>histogram.</a:t>
            </a:r>
          </a:p>
          <a:p>
            <a:pPr>
              <a:lnSpc>
                <a:spcPct val="90000"/>
              </a:lnSpc>
            </a:pPr>
            <a:r>
              <a:rPr lang="en-US" altLang="en-US" sz="2400" dirty="0"/>
              <a:t>Looks like a combination of two</a:t>
            </a:r>
            <a:br>
              <a:rPr lang="en-US" altLang="en-US" sz="2400" dirty="0"/>
            </a:br>
            <a:r>
              <a:rPr lang="en-US" altLang="en-US" sz="2400" dirty="0"/>
              <a:t>normal (Gaussian) distributions</a:t>
            </a:r>
          </a:p>
          <a:p>
            <a:pPr>
              <a:lnSpc>
                <a:spcPct val="90000"/>
              </a:lnSpc>
            </a:pPr>
            <a:r>
              <a:rPr lang="en-US" altLang="en-US" sz="2400" dirty="0"/>
              <a:t>Suppose we can estimate the </a:t>
            </a:r>
            <a:br>
              <a:rPr lang="en-US" altLang="en-US" sz="2400" dirty="0"/>
            </a:br>
            <a:r>
              <a:rPr lang="en-US" altLang="en-US" sz="2400" dirty="0"/>
              <a:t>mean and standard deviation of each normal distribution.</a:t>
            </a:r>
          </a:p>
          <a:p>
            <a:pPr lvl="1">
              <a:lnSpc>
                <a:spcPct val="90000"/>
              </a:lnSpc>
            </a:pPr>
            <a:r>
              <a:rPr lang="en-US" altLang="en-US" sz="2000" dirty="0"/>
              <a:t>This completely describes the two clusters</a:t>
            </a:r>
          </a:p>
          <a:p>
            <a:pPr lvl="1">
              <a:lnSpc>
                <a:spcPct val="90000"/>
              </a:lnSpc>
            </a:pPr>
            <a:r>
              <a:rPr lang="en-US" altLang="en-US" sz="2000" dirty="0"/>
              <a:t>We can compute the probabilities with which each point belongs to each cluster</a:t>
            </a:r>
          </a:p>
          <a:p>
            <a:pPr lvl="1">
              <a:lnSpc>
                <a:spcPct val="90000"/>
              </a:lnSpc>
            </a:pPr>
            <a:r>
              <a:rPr lang="en-US" altLang="en-US" sz="2000" dirty="0"/>
              <a:t>Can assign each point to the </a:t>
            </a:r>
            <a:br>
              <a:rPr lang="en-US" altLang="en-US" sz="2000" dirty="0"/>
            </a:br>
            <a:r>
              <a:rPr lang="en-US" altLang="en-US" sz="2000" dirty="0"/>
              <a:t>cluster (distribution) for which it </a:t>
            </a:r>
            <a:br>
              <a:rPr lang="en-US" altLang="en-US" sz="2000" dirty="0"/>
            </a:br>
            <a:r>
              <a:rPr lang="en-US" altLang="en-US" sz="2000" dirty="0"/>
              <a:t>is most probable.</a:t>
            </a:r>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915988"/>
            <a:ext cx="383857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105400"/>
            <a:ext cx="3592513"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2800" dirty="0"/>
              <a:t>Problem: Unknown Parameters</a:t>
            </a:r>
            <a:endParaRPr lang="en-US" altLang="en-US" sz="2800" dirty="0"/>
          </a:p>
        </p:txBody>
      </p:sp>
      <p:sp>
        <p:nvSpPr>
          <p:cNvPr id="12291" name="Rectangle 3"/>
          <p:cNvSpPr>
            <a:spLocks noGrp="1" noChangeArrowheads="1"/>
          </p:cNvSpPr>
          <p:nvPr>
            <p:ph idx="1"/>
          </p:nvPr>
        </p:nvSpPr>
        <p:spPr/>
        <p:txBody>
          <a:bodyPr/>
          <a:lstStyle/>
          <a:p>
            <a:pPr>
              <a:lnSpc>
                <a:spcPct val="90000"/>
              </a:lnSpc>
              <a:buFont typeface="Monotype Sorts" pitchFamily="2" charset="2"/>
              <a:buNone/>
            </a:pPr>
            <a:r>
              <a:rPr lang="en-US" altLang="en-US" sz="2400" b="1" dirty="0">
                <a:latin typeface="Times New Roman" pitchFamily="18" charset="0"/>
              </a:rPr>
              <a:t>Solution: EM algorithm</a:t>
            </a:r>
          </a:p>
          <a:p>
            <a:pPr>
              <a:lnSpc>
                <a:spcPct val="90000"/>
              </a:lnSpc>
              <a:buFont typeface="Monotype Sorts" pitchFamily="2" charset="2"/>
              <a:buNone/>
            </a:pPr>
            <a:r>
              <a:rPr lang="en-US" altLang="en-US" sz="2000" b="1" dirty="0">
                <a:latin typeface="Times New Roman" pitchFamily="18" charset="0"/>
              </a:rPr>
              <a:t>Guess the initial distribution (Initialize the parameters)</a:t>
            </a:r>
          </a:p>
          <a:p>
            <a:pPr>
              <a:lnSpc>
                <a:spcPct val="90000"/>
              </a:lnSpc>
              <a:buFont typeface="Monotype Sorts" pitchFamily="2" charset="2"/>
              <a:buNone/>
            </a:pPr>
            <a:r>
              <a:rPr lang="en-US" altLang="en-US" sz="2000" b="1" dirty="0">
                <a:latin typeface="Times New Roman" pitchFamily="18" charset="0"/>
              </a:rPr>
              <a:t>Repeat</a:t>
            </a:r>
          </a:p>
          <a:p>
            <a:pPr lvl="1">
              <a:lnSpc>
                <a:spcPct val="90000"/>
              </a:lnSpc>
              <a:buFont typeface="Arial" charset="0"/>
              <a:buNone/>
            </a:pPr>
            <a:r>
              <a:rPr lang="en-US" altLang="en-US" sz="2000" dirty="0">
                <a:latin typeface="Times New Roman" pitchFamily="18" charset="0"/>
              </a:rPr>
              <a:t>For each point, compute its probability under each distribution</a:t>
            </a:r>
          </a:p>
          <a:p>
            <a:pPr lvl="1">
              <a:lnSpc>
                <a:spcPct val="90000"/>
              </a:lnSpc>
              <a:buFont typeface="Arial" charset="0"/>
              <a:buNone/>
            </a:pPr>
            <a:r>
              <a:rPr lang="en-US" altLang="en-US" sz="2000" dirty="0">
                <a:latin typeface="Times New Roman" pitchFamily="18" charset="0"/>
              </a:rPr>
              <a:t>Using these probabilities, update the parameters of each distribution</a:t>
            </a:r>
          </a:p>
          <a:p>
            <a:pPr>
              <a:lnSpc>
                <a:spcPct val="90000"/>
              </a:lnSpc>
              <a:buFont typeface="Monotype Sorts" pitchFamily="2" charset="2"/>
              <a:buNone/>
            </a:pPr>
            <a:r>
              <a:rPr lang="en-US" altLang="en-US" sz="2000" b="1" dirty="0">
                <a:latin typeface="Times New Roman" pitchFamily="18" charset="0"/>
              </a:rPr>
              <a:t>Until</a:t>
            </a:r>
            <a:r>
              <a:rPr lang="en-US" altLang="en-US" sz="2000" dirty="0">
                <a:latin typeface="Times New Roman" pitchFamily="18" charset="0"/>
              </a:rPr>
              <a:t> there is no change</a:t>
            </a:r>
          </a:p>
          <a:p>
            <a:pPr>
              <a:lnSpc>
                <a:spcPct val="90000"/>
              </a:lnSpc>
              <a:buFont typeface="Monotype Sorts" pitchFamily="2" charset="2"/>
              <a:buNone/>
            </a:pPr>
            <a:endParaRPr lang="en-US" altLang="en-US" sz="2000" dirty="0">
              <a:latin typeface="Courier New" pitchFamily="49" charset="0"/>
            </a:endParaRPr>
          </a:p>
          <a:p>
            <a:pPr>
              <a:lnSpc>
                <a:spcPct val="90000"/>
              </a:lnSpc>
            </a:pPr>
            <a:r>
              <a:rPr lang="en-US" altLang="en-US" sz="2000" dirty="0"/>
              <a:t>Very similar to K-means</a:t>
            </a:r>
          </a:p>
          <a:p>
            <a:pPr>
              <a:lnSpc>
                <a:spcPct val="90000"/>
              </a:lnSpc>
            </a:pPr>
            <a:r>
              <a:rPr lang="en-US" altLang="en-US" sz="2000" dirty="0"/>
              <a:t>Consists of assignment (to compute probabilities) and update steps</a:t>
            </a:r>
          </a:p>
          <a:p>
            <a:pPr>
              <a:lnSpc>
                <a:spcPct val="90000"/>
              </a:lnSpc>
            </a:pPr>
            <a:r>
              <a:rPr lang="en-US" altLang="en-US" sz="2000" dirty="0"/>
              <a:t>Can use random initialization</a:t>
            </a:r>
          </a:p>
          <a:p>
            <a:pPr lvl="1">
              <a:lnSpc>
                <a:spcPct val="90000"/>
              </a:lnSpc>
            </a:pPr>
            <a:r>
              <a:rPr lang="en-US" altLang="en-US" sz="2000" dirty="0"/>
              <a:t>Problem of local minima</a:t>
            </a:r>
          </a:p>
          <a:p>
            <a:pPr>
              <a:lnSpc>
                <a:spcPct val="90000"/>
              </a:lnSpc>
            </a:pPr>
            <a:r>
              <a:rPr lang="en-US" altLang="en-US" sz="2000" dirty="0"/>
              <a:t>For normal distributions, typically use K-means to initialize</a:t>
            </a:r>
          </a:p>
          <a:p>
            <a:pPr>
              <a:lnSpc>
                <a:spcPct val="90000"/>
              </a:lnSpc>
            </a:pPr>
            <a:r>
              <a:rPr lang="en-US" altLang="en-US" sz="2000" dirty="0"/>
              <a:t>If using normal distributions, can find elliptical as well as spherical shapes.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2800"/>
              <a:t>Probabilistic Clustering: Updating Centroids</a:t>
            </a:r>
          </a:p>
        </p:txBody>
      </p:sp>
      <p:sp>
        <p:nvSpPr>
          <p:cNvPr id="13315" name="Rectangle 3"/>
          <p:cNvSpPr>
            <a:spLocks noGrp="1" noChangeArrowheads="1"/>
          </p:cNvSpPr>
          <p:nvPr>
            <p:ph idx="1"/>
          </p:nvPr>
        </p:nvSpPr>
        <p:spPr>
          <a:xfrm>
            <a:off x="411163" y="822960"/>
            <a:ext cx="8318500" cy="5882640"/>
          </a:xfrm>
        </p:spPr>
        <p:txBody>
          <a:bodyPr/>
          <a:lstStyle/>
          <a:p>
            <a:pPr>
              <a:lnSpc>
                <a:spcPct val="90000"/>
              </a:lnSpc>
              <a:buFont typeface="Monotype Sorts" pitchFamily="2" charset="2"/>
              <a:buNone/>
            </a:pPr>
            <a:r>
              <a:rPr lang="en-US" altLang="en-US" sz="2000" dirty="0"/>
              <a:t>Update formula for weights assuming an estimate for statistical parameters</a:t>
            </a:r>
          </a:p>
          <a:p>
            <a:pPr>
              <a:lnSpc>
                <a:spcPct val="90000"/>
              </a:lnSpc>
              <a:buFont typeface="Monotype Sorts" pitchFamily="2" charset="2"/>
              <a:buNone/>
            </a:pPr>
            <a:endParaRPr lang="en-US" altLang="en-US" sz="2000" b="1" dirty="0"/>
          </a:p>
          <a:p>
            <a:pPr lvl="1">
              <a:lnSpc>
                <a:spcPct val="90000"/>
              </a:lnSpc>
              <a:buFont typeface="Arial" charset="0"/>
              <a:buNone/>
            </a:pPr>
            <a:endParaRPr lang="en-US" altLang="en-US" sz="2000" dirty="0">
              <a:latin typeface="Times New Roman" pitchFamily="18" charset="0"/>
            </a:endParaRPr>
          </a:p>
          <a:p>
            <a:pPr>
              <a:lnSpc>
                <a:spcPct val="90000"/>
              </a:lnSpc>
              <a:buFont typeface="Monotype Sorts" pitchFamily="2" charset="2"/>
              <a:buNone/>
            </a:pPr>
            <a:endParaRPr lang="en-US" altLang="en-US" sz="2000" dirty="0">
              <a:latin typeface="Courier New" pitchFamily="49" charset="0"/>
            </a:endParaRPr>
          </a:p>
          <a:p>
            <a:pPr>
              <a:lnSpc>
                <a:spcPct val="90000"/>
              </a:lnSpc>
              <a:buFont typeface="Monotype Sorts" pitchFamily="2" charset="2"/>
              <a:buNone/>
            </a:pPr>
            <a:endParaRPr lang="en-US" altLang="en-US" sz="2000" dirty="0">
              <a:latin typeface="Courier New" pitchFamily="49" charset="0"/>
            </a:endParaRPr>
          </a:p>
          <a:p>
            <a:pPr>
              <a:lnSpc>
                <a:spcPct val="90000"/>
              </a:lnSpc>
            </a:pPr>
            <a:endParaRPr lang="en-US" altLang="en-US" sz="2400" dirty="0"/>
          </a:p>
          <a:p>
            <a:pPr>
              <a:lnSpc>
                <a:spcPct val="90000"/>
              </a:lnSpc>
            </a:pPr>
            <a:endParaRPr lang="en-US" altLang="en-US" sz="2400" dirty="0"/>
          </a:p>
          <a:p>
            <a:pPr>
              <a:lnSpc>
                <a:spcPct val="90000"/>
              </a:lnSpc>
            </a:pPr>
            <a:r>
              <a:rPr lang="en-US" altLang="en-US" sz="2400" dirty="0"/>
              <a:t>Every data point contributes to every cluster</a:t>
            </a:r>
          </a:p>
          <a:p>
            <a:pPr lvl="1">
              <a:lnSpc>
                <a:spcPct val="90000"/>
              </a:lnSpc>
            </a:pPr>
            <a:r>
              <a:rPr lang="en-US" altLang="en-US" sz="2000" dirty="0"/>
              <a:t>In a weighted way; and weights are probabilities</a:t>
            </a:r>
          </a:p>
          <a:p>
            <a:pPr lvl="1">
              <a:lnSpc>
                <a:spcPct val="90000"/>
              </a:lnSpc>
            </a:pPr>
            <a:r>
              <a:rPr lang="en-US" altLang="en-US" sz="2000" dirty="0"/>
              <a:t>Probabilities calculated using Bayes rule:  </a:t>
            </a:r>
          </a:p>
          <a:p>
            <a:pPr>
              <a:lnSpc>
                <a:spcPct val="90000"/>
              </a:lnSpc>
            </a:pPr>
            <a:r>
              <a:rPr lang="en-US" altLang="en-US" sz="2400" dirty="0"/>
              <a:t>Need to assign weights to each cluster</a:t>
            </a:r>
          </a:p>
          <a:p>
            <a:pPr lvl="1">
              <a:lnSpc>
                <a:spcPct val="90000"/>
              </a:lnSpc>
            </a:pPr>
            <a:r>
              <a:rPr lang="en-US" altLang="en-US" sz="2000" dirty="0"/>
              <a:t>Weights may not be equal</a:t>
            </a:r>
          </a:p>
          <a:p>
            <a:pPr lvl="1">
              <a:lnSpc>
                <a:spcPct val="90000"/>
              </a:lnSpc>
            </a:pPr>
            <a:r>
              <a:rPr lang="en-US" altLang="en-US" sz="2000" dirty="0"/>
              <a:t>Similar to prior probabilities</a:t>
            </a:r>
          </a:p>
          <a:p>
            <a:pPr lvl="1">
              <a:lnSpc>
                <a:spcPct val="90000"/>
              </a:lnSpc>
            </a:pPr>
            <a:r>
              <a:rPr lang="en-US" altLang="en-US" sz="2000" dirty="0"/>
              <a:t>Can be estimated: </a:t>
            </a:r>
          </a:p>
          <a:p>
            <a:pPr lvl="1">
              <a:lnSpc>
                <a:spcPct val="90000"/>
              </a:lnSpc>
            </a:pPr>
            <a:endParaRPr lang="en-US" altLang="en-US" sz="2000" dirty="0"/>
          </a:p>
          <a:p>
            <a:pPr>
              <a:lnSpc>
                <a:spcPct val="90000"/>
              </a:lnSpc>
            </a:pPr>
            <a:endParaRPr lang="en-US" altLang="en-US" sz="2400" dirty="0"/>
          </a:p>
        </p:txBody>
      </p:sp>
      <p:graphicFrame>
        <p:nvGraphicFramePr>
          <p:cNvPr id="13316" name="Object 4"/>
          <p:cNvGraphicFramePr>
            <a:graphicFrameLocks noChangeAspect="1"/>
          </p:cNvGraphicFramePr>
          <p:nvPr>
            <p:extLst>
              <p:ext uri="{D42A27DB-BD31-4B8C-83A1-F6EECF244321}">
                <p14:modId xmlns:p14="http://schemas.microsoft.com/office/powerpoint/2010/main" val="1303973462"/>
              </p:ext>
            </p:extLst>
          </p:nvPr>
        </p:nvGraphicFramePr>
        <p:xfrm>
          <a:off x="594361" y="1516120"/>
          <a:ext cx="3977640" cy="844870"/>
        </p:xfrm>
        <a:graphic>
          <a:graphicData uri="http://schemas.openxmlformats.org/presentationml/2006/ole">
            <mc:AlternateContent xmlns:mc="http://schemas.openxmlformats.org/markup-compatibility/2006">
              <mc:Choice xmlns:v="urn:schemas-microsoft-com:vml" Requires="v">
                <p:oleObj spid="_x0000_s13484" name="Equation" r:id="rId3" imgW="2031840" imgH="431640" progId="Equation.3">
                  <p:embed/>
                </p:oleObj>
              </mc:Choice>
              <mc:Fallback>
                <p:oleObj name="Equation" r:id="rId3" imgW="2031840" imgH="431640" progId="Equation.3">
                  <p:embed/>
                  <p:pic>
                    <p:nvPicPr>
                      <p:cNvPr id="0" name="Object 4"/>
                      <p:cNvPicPr>
                        <a:picLocks noChangeAspect="1" noChangeArrowheads="1"/>
                      </p:cNvPicPr>
                      <p:nvPr/>
                    </p:nvPicPr>
                    <p:blipFill>
                      <a:blip r:embed="rId4"/>
                      <a:srcRect/>
                      <a:stretch>
                        <a:fillRect/>
                      </a:stretch>
                    </p:blipFill>
                    <p:spPr bwMode="auto">
                      <a:xfrm>
                        <a:off x="594361" y="1516120"/>
                        <a:ext cx="3977640" cy="844870"/>
                      </a:xfrm>
                      <a:prstGeom prst="rect">
                        <a:avLst/>
                      </a:prstGeom>
                      <a:noFill/>
                      <a:ln>
                        <a:noFill/>
                      </a:ln>
                      <a:effectLst/>
                    </p:spPr>
                  </p:pic>
                </p:oleObj>
              </mc:Fallback>
            </mc:AlternateContent>
          </a:graphicData>
        </a:graphic>
      </p:graphicFrame>
      <p:graphicFrame>
        <p:nvGraphicFramePr>
          <p:cNvPr id="13317" name="Object 1"/>
          <p:cNvGraphicFramePr>
            <a:graphicFrameLocks noChangeAspect="1"/>
          </p:cNvGraphicFramePr>
          <p:nvPr>
            <p:extLst>
              <p:ext uri="{D42A27DB-BD31-4B8C-83A1-F6EECF244321}">
                <p14:modId xmlns:p14="http://schemas.microsoft.com/office/powerpoint/2010/main" val="2577159329"/>
              </p:ext>
            </p:extLst>
          </p:nvPr>
        </p:nvGraphicFramePr>
        <p:xfrm>
          <a:off x="4114800" y="2606040"/>
          <a:ext cx="2688907" cy="781045"/>
        </p:xfrm>
        <a:graphic>
          <a:graphicData uri="http://schemas.openxmlformats.org/presentationml/2006/ole">
            <mc:AlternateContent xmlns:mc="http://schemas.openxmlformats.org/markup-compatibility/2006">
              <mc:Choice xmlns:v="urn:schemas-microsoft-com:vml" Requires="v">
                <p:oleObj spid="_x0000_s13485" name="Equation" r:id="rId5" imgW="1485720" imgH="431640" progId="Equation.3">
                  <p:embed/>
                </p:oleObj>
              </mc:Choice>
              <mc:Fallback>
                <p:oleObj name="Equation" r:id="rId5" imgW="1485720" imgH="431640" progId="Equation.3">
                  <p:embed/>
                  <p:pic>
                    <p:nvPicPr>
                      <p:cNvPr id="0" name="Object 1"/>
                      <p:cNvPicPr>
                        <a:picLocks noChangeAspect="1" noChangeArrowheads="1"/>
                      </p:cNvPicPr>
                      <p:nvPr/>
                    </p:nvPicPr>
                    <p:blipFill>
                      <a:blip r:embed="rId6"/>
                      <a:srcRect/>
                      <a:stretch>
                        <a:fillRect/>
                      </a:stretch>
                    </p:blipFill>
                    <p:spPr bwMode="auto">
                      <a:xfrm>
                        <a:off x="4114800" y="2606040"/>
                        <a:ext cx="2688907" cy="781045"/>
                      </a:xfrm>
                      <a:prstGeom prst="rect">
                        <a:avLst/>
                      </a:prstGeom>
                      <a:noFill/>
                      <a:ln>
                        <a:noFill/>
                      </a:ln>
                    </p:spPr>
                  </p:pic>
                </p:oleObj>
              </mc:Fallback>
            </mc:AlternateContent>
          </a:graphicData>
        </a:graphic>
      </p:graphicFrame>
      <mc:AlternateContent xmlns:mc="http://schemas.openxmlformats.org/markup-compatibility/2006">
        <mc:Choice xmlns:a14="http://schemas.microsoft.com/office/drawing/2010/main" Requires="a14">
          <p:sp>
            <p:nvSpPr>
              <p:cNvPr id="7" name="TextBox 6"/>
              <p:cNvSpPr txBox="1"/>
              <p:nvPr/>
            </p:nvSpPr>
            <p:spPr>
              <a:xfrm>
                <a:off x="5750645" y="1234440"/>
                <a:ext cx="2092406" cy="1806905"/>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1" i="1" smtClean="0">
                              <a:latin typeface="Cambria Math"/>
                            </a:rPr>
                            <m:t>𝒙</m:t>
                          </m:r>
                        </m:e>
                        <m:sub>
                          <m:r>
                            <a:rPr lang="en-US" sz="1800" b="1" i="1" smtClean="0">
                              <a:latin typeface="Cambria Math"/>
                            </a:rPr>
                            <m:t>𝒊</m:t>
                          </m:r>
                        </m:sub>
                      </m:sSub>
                      <m:r>
                        <a:rPr lang="en-US" sz="1800" b="1" i="1" smtClean="0">
                          <a:latin typeface="Cambria Math"/>
                        </a:rPr>
                        <m:t> </m:t>
                      </m:r>
                      <m:r>
                        <a:rPr lang="en-US" sz="1800" b="0" i="1" smtClean="0">
                          <a:latin typeface="Cambria Math"/>
                        </a:rPr>
                        <m:t>𝑖𝑠</m:t>
                      </m:r>
                      <m:r>
                        <a:rPr lang="en-US" sz="1800" b="0" i="1" smtClean="0">
                          <a:latin typeface="Cambria Math"/>
                        </a:rPr>
                        <m:t> </m:t>
                      </m:r>
                      <m:r>
                        <a:rPr lang="en-US" sz="1800" b="0" i="1" smtClean="0">
                          <a:latin typeface="Cambria Math"/>
                        </a:rPr>
                        <m:t>𝑎</m:t>
                      </m:r>
                      <m:r>
                        <a:rPr lang="en-US" sz="1800" b="0" i="1" smtClean="0">
                          <a:latin typeface="Cambria Math"/>
                        </a:rPr>
                        <m:t> </m:t>
                      </m:r>
                      <m:r>
                        <a:rPr lang="en-US" sz="1800" b="0" i="1" smtClean="0">
                          <a:latin typeface="Cambria Math"/>
                        </a:rPr>
                        <m:t>𝑑𝑎𝑡𝑎</m:t>
                      </m:r>
                      <m:r>
                        <a:rPr lang="en-US" sz="1800" b="0" i="1" smtClean="0">
                          <a:latin typeface="Cambria Math"/>
                        </a:rPr>
                        <m:t> </m:t>
                      </m:r>
                      <m:r>
                        <a:rPr lang="en-US" sz="1800" b="0" i="1" smtClean="0">
                          <a:latin typeface="Cambria Math"/>
                        </a:rPr>
                        <m:t>𝑝𝑜𝑖𝑛𝑡</m:t>
                      </m:r>
                    </m:oMath>
                  </m:oMathPara>
                </a14:m>
                <a:endParaRPr lang="en-US" sz="1800" b="0" dirty="0"/>
              </a:p>
              <a:p>
                <a:pPr algn="just"/>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a:rPr>
                            <m:t>𝐶</m:t>
                          </m:r>
                        </m:e>
                        <m:sub>
                          <m:r>
                            <a:rPr lang="en-US" sz="1800" b="1" i="1" smtClean="0">
                              <a:latin typeface="Cambria Math"/>
                            </a:rPr>
                            <m:t>𝒋</m:t>
                          </m:r>
                        </m:sub>
                      </m:sSub>
                      <m:r>
                        <a:rPr lang="en-US" sz="1800" i="1">
                          <a:latin typeface="Cambria Math"/>
                        </a:rPr>
                        <m:t> </m:t>
                      </m:r>
                      <m:r>
                        <a:rPr lang="en-US" sz="1800" b="0" i="1">
                          <a:latin typeface="Cambria Math"/>
                        </a:rPr>
                        <m:t>𝑖𝑠</m:t>
                      </m:r>
                      <m:r>
                        <a:rPr lang="en-US" sz="1800" b="0" i="1">
                          <a:latin typeface="Cambria Math"/>
                        </a:rPr>
                        <m:t> </m:t>
                      </m:r>
                      <m:r>
                        <a:rPr lang="en-US" sz="1800" b="0" i="1">
                          <a:latin typeface="Cambria Math"/>
                        </a:rPr>
                        <m:t>𝑎</m:t>
                      </m:r>
                      <m:r>
                        <a:rPr lang="en-US" sz="1800" b="0" i="1">
                          <a:latin typeface="Cambria Math"/>
                        </a:rPr>
                        <m:t> </m:t>
                      </m:r>
                      <m:r>
                        <a:rPr lang="en-US" sz="1800" b="0" i="1" smtClean="0">
                          <a:latin typeface="Cambria Math"/>
                        </a:rPr>
                        <m:t>𝑐𝑙𝑢𝑠𝑡𝑒𝑟</m:t>
                      </m:r>
                    </m:oMath>
                  </m:oMathPara>
                </a14:m>
                <a:endParaRPr lang="en-US" sz="1800" b="0" dirty="0"/>
              </a:p>
              <a:p>
                <a:pPr algn="just"/>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b="1" i="1" smtClean="0">
                              <a:latin typeface="Cambria Math"/>
                            </a:rPr>
                            <m:t>𝒄</m:t>
                          </m:r>
                        </m:e>
                        <m:sub>
                          <m:r>
                            <a:rPr lang="en-US" sz="1800" b="1" i="1" smtClean="0">
                              <a:latin typeface="Cambria Math"/>
                            </a:rPr>
                            <m:t>𝒋</m:t>
                          </m:r>
                        </m:sub>
                      </m:sSub>
                      <m:r>
                        <a:rPr lang="en-US" sz="1800" i="1">
                          <a:latin typeface="Cambria Math"/>
                        </a:rPr>
                        <m:t> </m:t>
                      </m:r>
                      <m:r>
                        <a:rPr lang="en-US" sz="1800" b="0" i="1">
                          <a:latin typeface="Cambria Math"/>
                        </a:rPr>
                        <m:t>𝑖𝑠</m:t>
                      </m:r>
                      <m:r>
                        <a:rPr lang="en-US" sz="1800" b="0" i="1">
                          <a:latin typeface="Cambria Math"/>
                        </a:rPr>
                        <m:t> </m:t>
                      </m:r>
                      <m:r>
                        <a:rPr lang="en-US" sz="1800" b="0" i="1">
                          <a:latin typeface="Cambria Math"/>
                        </a:rPr>
                        <m:t>𝑎</m:t>
                      </m:r>
                      <m:r>
                        <a:rPr lang="en-US" sz="1800" b="0" i="1">
                          <a:latin typeface="Cambria Math"/>
                        </a:rPr>
                        <m:t> </m:t>
                      </m:r>
                      <m:r>
                        <a:rPr lang="en-US" sz="1800" b="0" i="1" smtClean="0">
                          <a:latin typeface="Cambria Math"/>
                        </a:rPr>
                        <m:t>𝑐𝑒𝑛𝑡𝑟𝑜𝑖𝑑</m:t>
                      </m:r>
                    </m:oMath>
                  </m:oMathPara>
                </a14:m>
                <a:endParaRPr lang="en-US" sz="1800" b="0" dirty="0"/>
              </a:p>
              <a:p>
                <a:pPr algn="just"/>
                <a:r>
                  <a:rPr lang="en-US" sz="1800" b="0" i="1" dirty="0">
                    <a:latin typeface="Cambria Math"/>
                  </a:rPr>
                  <a:t>m: # of data points</a:t>
                </a:r>
              </a:p>
              <a:p>
                <a:pPr algn="just"/>
                <a:r>
                  <a:rPr lang="en-US" sz="1800" b="0" i="1" dirty="0">
                    <a:latin typeface="Cambria Math"/>
                  </a:rPr>
                  <a:t>k: # of clusters</a:t>
                </a:r>
              </a:p>
              <a:p>
                <a:pPr algn="just"/>
                <a:endParaRPr lang="en-US" sz="1800" b="0" i="1" dirty="0"/>
              </a:p>
            </p:txBody>
          </p:sp>
        </mc:Choice>
        <mc:Fallback>
          <p:sp>
            <p:nvSpPr>
              <p:cNvPr id="7" name="TextBox 6"/>
              <p:cNvSpPr txBox="1">
                <a:spLocks noRot="1" noChangeAspect="1" noMove="1" noResize="1" noEditPoints="1" noAdjustHandles="1" noChangeArrowheads="1" noChangeShapeType="1" noTextEdit="1"/>
              </p:cNvSpPr>
              <p:nvPr/>
            </p:nvSpPr>
            <p:spPr>
              <a:xfrm>
                <a:off x="5750645" y="1234440"/>
                <a:ext cx="2092406" cy="1806905"/>
              </a:xfrm>
              <a:prstGeom prst="rect">
                <a:avLst/>
              </a:prstGeom>
              <a:blipFill>
                <a:blip r:embed="rId7"/>
                <a:stretch>
                  <a:fillRect l="-24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543372" y="2560320"/>
                <a:ext cx="3500074" cy="8267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𝑝</m:t>
                      </m:r>
                      <m:d>
                        <m:dPr>
                          <m:ctrlPr>
                            <a:rPr lang="en-US" sz="2000" b="1"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a:latin typeface="Cambria Math"/>
                                </a:rPr>
                                <m:t>𝐶</m:t>
                              </m:r>
                            </m:e>
                            <m:sub>
                              <m:r>
                                <a:rPr lang="en-US" sz="2000" i="1">
                                  <a:latin typeface="Cambria Math"/>
                                </a:rPr>
                                <m:t>𝒋</m:t>
                              </m:r>
                            </m:sub>
                          </m:sSub>
                        </m:e>
                        <m:e>
                          <m:sSub>
                            <m:sSubPr>
                              <m:ctrlPr>
                                <a:rPr lang="en-US" sz="2000" b="1" i="1" smtClean="0">
                                  <a:latin typeface="Cambria Math" panose="02040503050406030204" pitchFamily="18" charset="0"/>
                                </a:rPr>
                              </m:ctrlPr>
                            </m:sSubPr>
                            <m:e>
                              <m:r>
                                <a:rPr lang="en-US" sz="2000" b="1" i="1" smtClean="0">
                                  <a:latin typeface="Cambria Math"/>
                                </a:rPr>
                                <m:t>𝒙</m:t>
                              </m:r>
                            </m:e>
                            <m:sub>
                              <m:r>
                                <a:rPr lang="en-US" sz="2000" b="1" i="1" smtClean="0">
                                  <a:latin typeface="Cambria Math"/>
                                </a:rPr>
                                <m:t>𝒊</m:t>
                              </m:r>
                            </m:sub>
                          </m:sSub>
                        </m:e>
                      </m:d>
                      <m:r>
                        <a:rPr lang="en-US" sz="2000" b="1" i="0" smtClean="0">
                          <a:latin typeface="Cambria Math"/>
                        </a:rPr>
                        <m:t>=</m:t>
                      </m:r>
                      <m:f>
                        <m:fPr>
                          <m:ctrlPr>
                            <a:rPr lang="en-US" sz="2000" b="1" i="1" smtClean="0">
                              <a:latin typeface="Cambria Math" panose="02040503050406030204" pitchFamily="18" charset="0"/>
                            </a:rPr>
                          </m:ctrlPr>
                        </m:fPr>
                        <m:num>
                          <m:r>
                            <a:rPr lang="en-US" sz="2000" b="0" i="1" smtClean="0">
                              <a:latin typeface="Cambria Math"/>
                            </a:rPr>
                            <m:t>𝑝</m:t>
                          </m:r>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a:rPr>
                                    <m:t>𝒙</m:t>
                                  </m:r>
                                </m:e>
                                <m:sub>
                                  <m:r>
                                    <a:rPr lang="en-US" sz="2000" b="1" i="1" smtClean="0">
                                      <a:latin typeface="Cambria Math"/>
                                    </a:rPr>
                                    <m:t>𝒊</m:t>
                                  </m:r>
                                </m:sub>
                              </m:sSub>
                            </m:e>
                            <m:e>
                              <m:sSub>
                                <m:sSubPr>
                                  <m:ctrlPr>
                                    <a:rPr lang="en-US" sz="2000" i="1">
                                      <a:latin typeface="Cambria Math" panose="02040503050406030204" pitchFamily="18" charset="0"/>
                                    </a:rPr>
                                  </m:ctrlPr>
                                </m:sSubPr>
                                <m:e>
                                  <m:r>
                                    <a:rPr lang="en-US" sz="2000" b="0" i="1">
                                      <a:latin typeface="Cambria Math"/>
                                    </a:rPr>
                                    <m:t>𝐶</m:t>
                                  </m:r>
                                </m:e>
                                <m:sub>
                                  <m:r>
                                    <a:rPr lang="en-US" sz="2000" i="1">
                                      <a:latin typeface="Cambria Math"/>
                                    </a:rPr>
                                    <m:t>𝒋</m:t>
                                  </m:r>
                                </m:sub>
                              </m:sSub>
                            </m:e>
                          </m:d>
                          <m:r>
                            <a:rPr lang="en-US" sz="2000" b="0" i="1" smtClean="0">
                              <a:latin typeface="Cambria Math"/>
                            </a:rPr>
                            <m:t>𝑝</m:t>
                          </m:r>
                          <m:r>
                            <a:rPr lang="en-US" sz="2000" b="1" i="1" smtClean="0">
                              <a:latin typeface="Cambria Math"/>
                            </a:rPr>
                            <m:t>(</m:t>
                          </m:r>
                          <m:sSub>
                            <m:sSubPr>
                              <m:ctrlPr>
                                <a:rPr lang="en-US" sz="2000" b="1" i="1" smtClean="0">
                                  <a:latin typeface="Cambria Math" panose="02040503050406030204" pitchFamily="18" charset="0"/>
                                </a:rPr>
                              </m:ctrlPr>
                            </m:sSubPr>
                            <m:e>
                              <m:r>
                                <a:rPr lang="en-US" sz="2000" b="0" i="1" smtClean="0">
                                  <a:latin typeface="Cambria Math"/>
                                </a:rPr>
                                <m:t>𝐶</m:t>
                              </m:r>
                            </m:e>
                            <m:sub>
                              <m:r>
                                <a:rPr lang="en-US" sz="2000" b="1" i="1" smtClean="0">
                                  <a:latin typeface="Cambria Math"/>
                                </a:rPr>
                                <m:t>𝒋</m:t>
                              </m:r>
                            </m:sub>
                          </m:sSub>
                          <m:r>
                            <a:rPr lang="en-US" sz="2000" b="1" i="1" smtClean="0">
                              <a:latin typeface="Cambria Math"/>
                            </a:rPr>
                            <m:t>)</m:t>
                          </m:r>
                        </m:num>
                        <m:den>
                          <m:nary>
                            <m:naryPr>
                              <m:chr m:val="∑"/>
                              <m:ctrlPr>
                                <a:rPr lang="en-US" sz="2000" b="1" i="1" smtClean="0">
                                  <a:latin typeface="Cambria Math" panose="02040503050406030204" pitchFamily="18" charset="0"/>
                                </a:rPr>
                              </m:ctrlPr>
                            </m:naryPr>
                            <m:sub>
                              <m:r>
                                <m:rPr>
                                  <m:brk m:alnAt="23"/>
                                </m:rPr>
                                <a:rPr lang="en-US" sz="2000" b="0" i="1" smtClean="0">
                                  <a:latin typeface="Cambria Math"/>
                                </a:rPr>
                                <m:t>𝑙</m:t>
                              </m:r>
                              <m:r>
                                <a:rPr lang="en-US" sz="2000" b="0" i="1" smtClean="0">
                                  <a:latin typeface="Cambria Math"/>
                                </a:rPr>
                                <m:t>=1</m:t>
                              </m:r>
                            </m:sub>
                            <m:sup>
                              <m:r>
                                <a:rPr lang="en-US" sz="2000" b="0" i="1" smtClean="0">
                                  <a:latin typeface="Cambria Math" panose="02040503050406030204" pitchFamily="18" charset="0"/>
                                </a:rPr>
                                <m:t>𝑘</m:t>
                              </m:r>
                            </m:sup>
                            <m:e>
                              <m:r>
                                <a:rPr lang="en-US" sz="2000" b="0" i="1">
                                  <a:latin typeface="Cambria Math"/>
                                </a:rPr>
                                <m:t>𝑝</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𝒙</m:t>
                                      </m:r>
                                    </m:e>
                                    <m:sub>
                                      <m:r>
                                        <a:rPr lang="en-US" sz="2000" i="1">
                                          <a:latin typeface="Cambria Math"/>
                                        </a:rPr>
                                        <m:t>𝒊</m:t>
                                      </m:r>
                                    </m:sub>
                                  </m:sSub>
                                </m:e>
                                <m:e>
                                  <m:sSub>
                                    <m:sSubPr>
                                      <m:ctrlPr>
                                        <a:rPr lang="en-US" sz="2000" i="1">
                                          <a:latin typeface="Cambria Math" panose="02040503050406030204" pitchFamily="18" charset="0"/>
                                        </a:rPr>
                                      </m:ctrlPr>
                                    </m:sSubPr>
                                    <m:e>
                                      <m:r>
                                        <a:rPr lang="en-US" sz="2000" b="0" i="1">
                                          <a:latin typeface="Cambria Math"/>
                                        </a:rPr>
                                        <m:t>𝐶</m:t>
                                      </m:r>
                                    </m:e>
                                    <m:sub>
                                      <m:r>
                                        <a:rPr lang="en-US" sz="2000" b="0" i="1" smtClean="0">
                                          <a:latin typeface="Cambria Math"/>
                                        </a:rPr>
                                        <m:t>𝑙</m:t>
                                      </m:r>
                                    </m:sub>
                                  </m:sSub>
                                </m:e>
                              </m:d>
                              <m:r>
                                <a:rPr lang="en-US" sz="2000" b="0" i="1">
                                  <a:latin typeface="Cambria Math"/>
                                </a:rPr>
                                <m:t>𝑝</m:t>
                              </m:r>
                              <m:r>
                                <a:rPr lang="en-US" sz="2000" i="1">
                                  <a:latin typeface="Cambria Math"/>
                                </a:rPr>
                                <m:t>(</m:t>
                              </m:r>
                              <m:sSub>
                                <m:sSubPr>
                                  <m:ctrlPr>
                                    <a:rPr lang="en-US" sz="2000" i="1">
                                      <a:latin typeface="Cambria Math" panose="02040503050406030204" pitchFamily="18" charset="0"/>
                                    </a:rPr>
                                  </m:ctrlPr>
                                </m:sSubPr>
                                <m:e>
                                  <m:r>
                                    <a:rPr lang="en-US" sz="2000" b="0" i="1">
                                      <a:latin typeface="Cambria Math"/>
                                    </a:rPr>
                                    <m:t>𝐶</m:t>
                                  </m:r>
                                </m:e>
                                <m:sub>
                                  <m:r>
                                    <a:rPr lang="en-US" sz="2000" b="1" i="1" smtClean="0">
                                      <a:latin typeface="Cambria Math"/>
                                    </a:rPr>
                                    <m:t>𝒍</m:t>
                                  </m:r>
                                </m:sub>
                              </m:sSub>
                              <m:r>
                                <a:rPr lang="en-US" sz="2000" i="1">
                                  <a:latin typeface="Cambria Math"/>
                                </a:rPr>
                                <m:t>)</m:t>
                              </m:r>
                            </m:e>
                          </m:nary>
                        </m:den>
                      </m:f>
                    </m:oMath>
                  </m:oMathPara>
                </a14:m>
                <a:endParaRPr lang="en-US" sz="2000" dirty="0"/>
              </a:p>
            </p:txBody>
          </p:sp>
        </mc:Choice>
        <mc:Fallback>
          <p:sp>
            <p:nvSpPr>
              <p:cNvPr id="12" name="TextBox 11"/>
              <p:cNvSpPr txBox="1">
                <a:spLocks noRot="1" noChangeAspect="1" noMove="1" noResize="1" noEditPoints="1" noAdjustHandles="1" noChangeArrowheads="1" noChangeShapeType="1" noTextEdit="1"/>
              </p:cNvSpPr>
              <p:nvPr/>
            </p:nvSpPr>
            <p:spPr>
              <a:xfrm>
                <a:off x="543372" y="2560320"/>
                <a:ext cx="3500074" cy="826765"/>
              </a:xfrm>
              <a:prstGeom prst="rect">
                <a:avLst/>
              </a:prstGeom>
              <a:blipFill>
                <a:blip r:embed="rId8"/>
                <a:stretch>
                  <a:fillRect t="-7576" b="-848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0266A39-ED72-B54A-B44B-63807D4BCEC6}"/>
                  </a:ext>
                </a:extLst>
              </p:cNvPr>
              <p:cNvSpPr txBox="1"/>
              <p:nvPr/>
            </p:nvSpPr>
            <p:spPr>
              <a:xfrm>
                <a:off x="5852160" y="4342150"/>
                <a:ext cx="2648261" cy="6061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𝑝</m:t>
                      </m:r>
                      <m:d>
                        <m:dPr>
                          <m:ctrlPr>
                            <a:rPr lang="en-US" b="1" i="1" smtClean="0">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a:rPr>
                                <m:t>𝐶</m:t>
                              </m:r>
                            </m:e>
                            <m:sub>
                              <m:r>
                                <a:rPr lang="en-US" i="1">
                                  <a:latin typeface="Cambria Math"/>
                                </a:rPr>
                                <m:t>𝒋</m:t>
                              </m:r>
                            </m:sub>
                          </m:sSub>
                        </m:e>
                        <m:e>
                          <m:sSub>
                            <m:sSubPr>
                              <m:ctrlPr>
                                <a:rPr lang="en-US" b="1" i="1" smtClean="0">
                                  <a:latin typeface="Cambria Math" panose="02040503050406030204" pitchFamily="18" charset="0"/>
                                </a:rPr>
                              </m:ctrlPr>
                            </m:sSubPr>
                            <m:e>
                              <m:r>
                                <a:rPr lang="en-US" b="1" i="1" smtClean="0">
                                  <a:latin typeface="Cambria Math"/>
                                </a:rPr>
                                <m:t>𝒙</m:t>
                              </m:r>
                            </m:e>
                            <m:sub>
                              <m:r>
                                <a:rPr lang="en-US" b="1" i="1" smtClean="0">
                                  <a:latin typeface="Cambria Math"/>
                                </a:rPr>
                                <m:t>𝒊</m:t>
                              </m:r>
                            </m:sub>
                          </m:sSub>
                        </m:e>
                      </m:d>
                      <m:r>
                        <a:rPr lang="en-US" b="1" i="0" smtClean="0">
                          <a:latin typeface="Cambria Math"/>
                        </a:rPr>
                        <m:t>=</m:t>
                      </m:r>
                      <m:f>
                        <m:fPr>
                          <m:ctrlPr>
                            <a:rPr lang="en-US" b="1" i="1" smtClean="0">
                              <a:latin typeface="Cambria Math" panose="02040503050406030204" pitchFamily="18" charset="0"/>
                            </a:rPr>
                          </m:ctrlPr>
                        </m:fPr>
                        <m:num>
                          <m:r>
                            <a:rPr lang="en-US" b="0" i="1" smtClean="0">
                              <a:latin typeface="Cambria Math"/>
                            </a:rPr>
                            <m:t>𝑝</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a:rPr>
                                    <m:t>𝒙</m:t>
                                  </m:r>
                                </m:e>
                                <m:sub>
                                  <m:r>
                                    <a:rPr lang="en-US" b="1" i="1" smtClean="0">
                                      <a:latin typeface="Cambria Math"/>
                                    </a:rPr>
                                    <m:t>𝒊</m:t>
                                  </m:r>
                                </m:sub>
                              </m:sSub>
                            </m:e>
                            <m:e>
                              <m:sSub>
                                <m:sSubPr>
                                  <m:ctrlPr>
                                    <a:rPr lang="en-US" i="1">
                                      <a:latin typeface="Cambria Math" panose="02040503050406030204" pitchFamily="18" charset="0"/>
                                    </a:rPr>
                                  </m:ctrlPr>
                                </m:sSubPr>
                                <m:e>
                                  <m:r>
                                    <a:rPr lang="en-US" b="0" i="1">
                                      <a:latin typeface="Cambria Math"/>
                                    </a:rPr>
                                    <m:t>𝐶</m:t>
                                  </m:r>
                                </m:e>
                                <m:sub>
                                  <m:r>
                                    <a:rPr lang="en-US" i="1">
                                      <a:latin typeface="Cambria Math"/>
                                    </a:rPr>
                                    <m:t>𝒋</m:t>
                                  </m:r>
                                </m:sub>
                              </m:sSub>
                            </m:e>
                          </m:d>
                          <m:r>
                            <a:rPr lang="en-US" b="0" i="1" smtClean="0">
                              <a:latin typeface="Cambria Math"/>
                            </a:rPr>
                            <m:t>𝑝</m:t>
                          </m:r>
                          <m:r>
                            <a:rPr lang="en-US" b="1" i="1" smtClean="0">
                              <a:latin typeface="Cambria Math"/>
                            </a:rPr>
                            <m:t>(</m:t>
                          </m:r>
                          <m:sSub>
                            <m:sSubPr>
                              <m:ctrlPr>
                                <a:rPr lang="en-US" b="1" i="1" smtClean="0">
                                  <a:latin typeface="Cambria Math" panose="02040503050406030204" pitchFamily="18" charset="0"/>
                                </a:rPr>
                              </m:ctrlPr>
                            </m:sSubPr>
                            <m:e>
                              <m:r>
                                <a:rPr lang="en-US" b="0" i="1" smtClean="0">
                                  <a:latin typeface="Cambria Math"/>
                                </a:rPr>
                                <m:t>𝐶</m:t>
                              </m:r>
                            </m:e>
                            <m:sub>
                              <m:r>
                                <a:rPr lang="en-US" b="1" i="1" smtClean="0">
                                  <a:latin typeface="Cambria Math"/>
                                </a:rPr>
                                <m:t>𝒋</m:t>
                              </m:r>
                            </m:sub>
                          </m:sSub>
                          <m:r>
                            <a:rPr lang="en-US" b="1" i="1" smtClean="0">
                              <a:latin typeface="Cambria Math"/>
                            </a:rPr>
                            <m:t>)</m:t>
                          </m:r>
                        </m:num>
                        <m:den>
                          <m:nary>
                            <m:naryPr>
                              <m:chr m:val="∑"/>
                              <m:ctrlPr>
                                <a:rPr lang="en-US" b="1" i="1" smtClean="0">
                                  <a:latin typeface="Cambria Math" panose="02040503050406030204" pitchFamily="18" charset="0"/>
                                </a:rPr>
                              </m:ctrlPr>
                            </m:naryPr>
                            <m:sub>
                              <m:r>
                                <m:rPr>
                                  <m:brk m:alnAt="23"/>
                                </m:rPr>
                                <a:rPr lang="en-US" b="0" i="1" smtClean="0">
                                  <a:latin typeface="Cambria Math"/>
                                </a:rPr>
                                <m:t>𝑙</m:t>
                              </m:r>
                              <m:r>
                                <a:rPr lang="en-US" b="0" i="1" smtClean="0">
                                  <a:latin typeface="Cambria Math"/>
                                </a:rPr>
                                <m:t>=1</m:t>
                              </m:r>
                            </m:sub>
                            <m:sup>
                              <m:r>
                                <a:rPr lang="en-US" b="0" i="1" smtClean="0">
                                  <a:latin typeface="Cambria Math" panose="02040503050406030204" pitchFamily="18" charset="0"/>
                                </a:rPr>
                                <m:t>𝑘</m:t>
                              </m:r>
                            </m:sup>
                            <m:e>
                              <m:r>
                                <a:rPr lang="en-US" b="0"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𝒙</m:t>
                                      </m:r>
                                    </m:e>
                                    <m:sub>
                                      <m:r>
                                        <a:rPr lang="en-US" i="1">
                                          <a:latin typeface="Cambria Math"/>
                                        </a:rPr>
                                        <m:t>𝒊</m:t>
                                      </m:r>
                                    </m:sub>
                                  </m:sSub>
                                </m:e>
                                <m:e>
                                  <m:sSub>
                                    <m:sSubPr>
                                      <m:ctrlPr>
                                        <a:rPr lang="en-US" i="1">
                                          <a:latin typeface="Cambria Math" panose="02040503050406030204" pitchFamily="18" charset="0"/>
                                        </a:rPr>
                                      </m:ctrlPr>
                                    </m:sSubPr>
                                    <m:e>
                                      <m:r>
                                        <a:rPr lang="en-US" b="0" i="1">
                                          <a:latin typeface="Cambria Math"/>
                                        </a:rPr>
                                        <m:t>𝐶</m:t>
                                      </m:r>
                                    </m:e>
                                    <m:sub>
                                      <m:r>
                                        <a:rPr lang="en-US" b="0" i="1" smtClean="0">
                                          <a:latin typeface="Cambria Math"/>
                                        </a:rPr>
                                        <m:t>𝑙</m:t>
                                      </m:r>
                                    </m:sub>
                                  </m:sSub>
                                </m:e>
                              </m:d>
                              <m:r>
                                <a:rPr lang="en-US" b="0" i="1">
                                  <a:latin typeface="Cambria Math"/>
                                </a:rPr>
                                <m:t>𝑝</m:t>
                              </m:r>
                              <m:r>
                                <a:rPr lang="en-US" i="1">
                                  <a:latin typeface="Cambria Math"/>
                                </a:rPr>
                                <m:t>(</m:t>
                              </m:r>
                              <m:sSub>
                                <m:sSubPr>
                                  <m:ctrlPr>
                                    <a:rPr lang="en-US" i="1">
                                      <a:latin typeface="Cambria Math" panose="02040503050406030204" pitchFamily="18" charset="0"/>
                                    </a:rPr>
                                  </m:ctrlPr>
                                </m:sSubPr>
                                <m:e>
                                  <m:r>
                                    <a:rPr lang="en-US" b="0" i="1">
                                      <a:latin typeface="Cambria Math"/>
                                    </a:rPr>
                                    <m:t>𝐶</m:t>
                                  </m:r>
                                </m:e>
                                <m:sub>
                                  <m:r>
                                    <a:rPr lang="en-US" b="1" i="1" smtClean="0">
                                      <a:latin typeface="Cambria Math"/>
                                    </a:rPr>
                                    <m:t>𝒍</m:t>
                                  </m:r>
                                </m:sub>
                              </m:sSub>
                              <m:r>
                                <a:rPr lang="en-US" i="1">
                                  <a:latin typeface="Cambria Math"/>
                                </a:rPr>
                                <m:t>)</m:t>
                              </m:r>
                            </m:e>
                          </m:nary>
                        </m:den>
                      </m:f>
                    </m:oMath>
                  </m:oMathPara>
                </a14:m>
                <a:endParaRPr lang="en-US" dirty="0"/>
              </a:p>
            </p:txBody>
          </p:sp>
        </mc:Choice>
        <mc:Fallback>
          <p:sp>
            <p:nvSpPr>
              <p:cNvPr id="8" name="TextBox 7">
                <a:extLst>
                  <a:ext uri="{FF2B5EF4-FFF2-40B4-BE49-F238E27FC236}">
                    <a16:creationId xmlns:a16="http://schemas.microsoft.com/office/drawing/2014/main" id="{50266A39-ED72-B54A-B44B-63807D4BCEC6}"/>
                  </a:ext>
                </a:extLst>
              </p:cNvPr>
              <p:cNvSpPr txBox="1">
                <a:spLocks noRot="1" noChangeAspect="1" noMove="1" noResize="1" noEditPoints="1" noAdjustHandles="1" noChangeArrowheads="1" noChangeShapeType="1" noTextEdit="1"/>
              </p:cNvSpPr>
              <p:nvPr/>
            </p:nvSpPr>
            <p:spPr>
              <a:xfrm>
                <a:off x="5852160" y="4342150"/>
                <a:ext cx="2648261" cy="606192"/>
              </a:xfrm>
              <a:prstGeom prst="rect">
                <a:avLst/>
              </a:prstGeom>
              <a:blipFill>
                <a:blip r:embed="rId9"/>
                <a:stretch>
                  <a:fillRect t="-6122" b="-81633"/>
                </a:stretch>
              </a:blipFill>
            </p:spPr>
            <p:txBody>
              <a:bodyPr/>
              <a:lstStyle/>
              <a:p>
                <a:r>
                  <a:rPr lang="en-US">
                    <a:noFill/>
                  </a:rPr>
                  <a:t> </a:t>
                </a:r>
              </a:p>
            </p:txBody>
          </p:sp>
        </mc:Fallback>
      </mc:AlternateContent>
      <p:graphicFrame>
        <p:nvGraphicFramePr>
          <p:cNvPr id="9" name="Object 1">
            <a:extLst>
              <a:ext uri="{FF2B5EF4-FFF2-40B4-BE49-F238E27FC236}">
                <a16:creationId xmlns:a16="http://schemas.microsoft.com/office/drawing/2014/main" id="{46B3CE24-185B-E046-BEBD-853A6B03D49A}"/>
              </a:ext>
            </a:extLst>
          </p:cNvPr>
          <p:cNvGraphicFramePr>
            <a:graphicFrameLocks noChangeAspect="1"/>
          </p:cNvGraphicFramePr>
          <p:nvPr>
            <p:extLst>
              <p:ext uri="{D42A27DB-BD31-4B8C-83A1-F6EECF244321}">
                <p14:modId xmlns:p14="http://schemas.microsoft.com/office/powerpoint/2010/main" val="2965760571"/>
              </p:ext>
            </p:extLst>
          </p:nvPr>
        </p:nvGraphicFramePr>
        <p:xfrm>
          <a:off x="3749040" y="5904537"/>
          <a:ext cx="2230205" cy="647806"/>
        </p:xfrm>
        <a:graphic>
          <a:graphicData uri="http://schemas.openxmlformats.org/presentationml/2006/ole">
            <mc:AlternateContent xmlns:mc="http://schemas.openxmlformats.org/markup-compatibility/2006">
              <mc:Choice xmlns:v="urn:schemas-microsoft-com:vml" Requires="v">
                <p:oleObj spid="_x0000_s13486" name="Equation" r:id="rId5" imgW="1485720" imgH="431640" progId="Equation.3">
                  <p:embed/>
                </p:oleObj>
              </mc:Choice>
              <mc:Fallback>
                <p:oleObj name="Equation" r:id="rId5" imgW="1485720" imgH="431640" progId="Equation.3">
                  <p:embed/>
                  <p:pic>
                    <p:nvPicPr>
                      <p:cNvPr id="13317" name="Object 1"/>
                      <p:cNvPicPr>
                        <a:picLocks noChangeAspect="1" noChangeArrowheads="1"/>
                      </p:cNvPicPr>
                      <p:nvPr/>
                    </p:nvPicPr>
                    <p:blipFill>
                      <a:blip r:embed="rId6"/>
                      <a:srcRect/>
                      <a:stretch>
                        <a:fillRect/>
                      </a:stretch>
                    </p:blipFill>
                    <p:spPr bwMode="auto">
                      <a:xfrm>
                        <a:off x="3749040" y="5904537"/>
                        <a:ext cx="2230205" cy="647806"/>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0F2F2223-CC77-CC41-95A7-C770F609C3D2}"/>
              </a:ext>
            </a:extLst>
          </p:cNvPr>
          <p:cNvSpPr>
            <a:spLocks noGrp="1" noChangeArrowheads="1"/>
          </p:cNvSpPr>
          <p:nvPr>
            <p:ph type="title"/>
          </p:nvPr>
        </p:nvSpPr>
        <p:spPr/>
        <p:txBody>
          <a:bodyPr/>
          <a:lstStyle/>
          <a:p>
            <a:pPr eaLnBrk="1" hangingPunct="1"/>
            <a:r>
              <a:rPr lang="en-US" altLang="en-US" sz="2800" dirty="0">
                <a:ea typeface="ＭＳ Ｐゴシック" panose="020B0600070205080204" pitchFamily="34" charset="-128"/>
              </a:rPr>
              <a:t>In General, EM Algorithm can be Used</a:t>
            </a:r>
          </a:p>
        </p:txBody>
      </p:sp>
      <p:sp>
        <p:nvSpPr>
          <p:cNvPr id="10242" name="Content Placeholder 2">
            <a:extLst>
              <a:ext uri="{FF2B5EF4-FFF2-40B4-BE49-F238E27FC236}">
                <a16:creationId xmlns:a16="http://schemas.microsoft.com/office/drawing/2014/main" id="{A21CAEA9-732B-6A43-8FD9-9F56DD238D17}"/>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When the data indeed has missing values, due to problems with or limitations of the observation process</a:t>
            </a:r>
          </a:p>
          <a:p>
            <a:pPr eaLnBrk="1" hangingPunct="1"/>
            <a:r>
              <a:rPr lang="en-US" altLang="en-US">
                <a:ea typeface="ＭＳ Ｐゴシック" panose="020B0600070205080204" pitchFamily="34" charset="-128"/>
              </a:rPr>
              <a:t>When optimizing the likelihood function is analytically intractable but it can be simplified by assuming the existence of and values for additional but </a:t>
            </a:r>
            <a:r>
              <a:rPr lang="en-US" altLang="en-US" i="1">
                <a:ea typeface="ＭＳ Ｐゴシック" panose="020B0600070205080204" pitchFamily="34" charset="-128"/>
              </a:rPr>
              <a:t>missing (or hidden) </a:t>
            </a:r>
            <a:r>
              <a:rPr lang="en-US" altLang="en-US">
                <a:ea typeface="ＭＳ Ｐゴシック" panose="020B0600070205080204" pitchFamily="34" charset="-128"/>
              </a:rPr>
              <a:t>parameters. </a:t>
            </a:r>
          </a:p>
        </p:txBody>
      </p:sp>
    </p:spTree>
    <p:extLst>
      <p:ext uri="{BB962C8B-B14F-4D97-AF65-F5344CB8AC3E}">
        <p14:creationId xmlns:p14="http://schemas.microsoft.com/office/powerpoint/2010/main" val="217736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a:extLst>
              <a:ext uri="{FF2B5EF4-FFF2-40B4-BE49-F238E27FC236}">
                <a16:creationId xmlns:a16="http://schemas.microsoft.com/office/drawing/2014/main" id="{E361FA97-CE4E-CB47-B8C4-017CDF88AF89}"/>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The EM algorithm handles hidden data</a:t>
            </a:r>
            <a:endParaRPr lang="he-IL" altLang="en-US" dirty="0">
              <a:ea typeface="ＭＳ Ｐゴシック" panose="020B0600070205080204" pitchFamily="34" charset="-128"/>
            </a:endParaRPr>
          </a:p>
        </p:txBody>
      </p:sp>
      <p:sp>
        <p:nvSpPr>
          <p:cNvPr id="11266" name="Rectangle 4">
            <a:extLst>
              <a:ext uri="{FF2B5EF4-FFF2-40B4-BE49-F238E27FC236}">
                <a16:creationId xmlns:a16="http://schemas.microsoft.com/office/drawing/2014/main" id="{C561AC62-49B3-9947-AFDB-10161298FA7B}"/>
              </a:ext>
            </a:extLst>
          </p:cNvPr>
          <p:cNvSpPr>
            <a:spLocks noGrp="1" noChangeArrowheads="1"/>
          </p:cNvSpPr>
          <p:nvPr>
            <p:ph idx="1"/>
          </p:nvPr>
        </p:nvSpPr>
        <p:spPr/>
        <p:txBody>
          <a:bodyPr/>
          <a:lstStyle/>
          <a:p>
            <a:pPr eaLnBrk="1" hangingPunct="1">
              <a:buFontTx/>
              <a:buNone/>
            </a:pPr>
            <a:r>
              <a:rPr lang="en-US" altLang="en-US" sz="2400">
                <a:latin typeface="Times New Roman" panose="02020603050405020304" pitchFamily="18" charset="0"/>
                <a:ea typeface="ＭＳ Ｐゴシック" panose="020B0600070205080204" pitchFamily="34" charset="-128"/>
              </a:rPr>
              <a:t>Consider a model where, for observed data </a:t>
            </a:r>
            <a:r>
              <a:rPr lang="en-US" altLang="en-US" sz="2400" i="1">
                <a:latin typeface="Times New Roman" panose="02020603050405020304" pitchFamily="18" charset="0"/>
                <a:ea typeface="ＭＳ Ｐゴシック" panose="020B0600070205080204" pitchFamily="34" charset="-128"/>
              </a:rPr>
              <a:t>x</a:t>
            </a:r>
            <a:r>
              <a:rPr lang="en-US" altLang="en-US" sz="2400">
                <a:latin typeface="Times New Roman" panose="02020603050405020304" pitchFamily="18" charset="0"/>
                <a:ea typeface="ＭＳ Ｐゴシック" panose="020B0600070205080204" pitchFamily="34" charset="-128"/>
              </a:rPr>
              <a:t> and model parameters </a:t>
            </a:r>
            <a:r>
              <a:rPr lang="el-GR" altLang="en-US" sz="2400" i="1">
                <a:latin typeface="Times New Roman" panose="02020603050405020304" pitchFamily="18" charset="0"/>
                <a:ea typeface="ＭＳ Ｐゴシック" panose="020B0600070205080204" pitchFamily="34" charset="-128"/>
              </a:rPr>
              <a:t>θ</a:t>
            </a:r>
            <a:r>
              <a:rPr lang="en-US" altLang="en-US" sz="2400">
                <a:latin typeface="Times New Roman" panose="02020603050405020304" pitchFamily="18" charset="0"/>
                <a:ea typeface="ＭＳ Ｐゴシック" panose="020B0600070205080204" pitchFamily="34" charset="-128"/>
              </a:rPr>
              <a:t>:</a:t>
            </a:r>
          </a:p>
          <a:p>
            <a:pPr algn="ctr" eaLnBrk="1" hangingPunct="1">
              <a:buFontTx/>
              <a:buNone/>
            </a:pPr>
            <a:r>
              <a:rPr lang="en-US" altLang="en-US">
                <a:latin typeface="Times New Roman" panose="02020603050405020304" pitchFamily="18" charset="0"/>
                <a:ea typeface="ＭＳ Ｐゴシック" panose="020B0600070205080204" pitchFamily="34" charset="-128"/>
              </a:rPr>
              <a:t> </a:t>
            </a:r>
            <a:r>
              <a:rPr lang="en-US" altLang="en-US" sz="4000" i="1">
                <a:latin typeface="Times New Roman" panose="02020603050405020304" pitchFamily="18" charset="0"/>
                <a:ea typeface="ＭＳ Ｐゴシック" panose="020B0600070205080204" pitchFamily="34" charset="-128"/>
              </a:rPr>
              <a:t>p</a:t>
            </a:r>
            <a:r>
              <a:rPr lang="en-US" altLang="en-US" sz="4000">
                <a:latin typeface="Times New Roman" panose="02020603050405020304" pitchFamily="18" charset="0"/>
                <a:ea typeface="ＭＳ Ｐゴシック" panose="020B0600070205080204" pitchFamily="34" charset="-128"/>
              </a:rPr>
              <a:t>(</a:t>
            </a:r>
            <a:r>
              <a:rPr lang="en-US" altLang="en-US" sz="4000" i="1">
                <a:latin typeface="Times New Roman" panose="02020603050405020304" pitchFamily="18" charset="0"/>
                <a:ea typeface="ＭＳ Ｐゴシック" panose="020B0600070205080204" pitchFamily="34" charset="-128"/>
              </a:rPr>
              <a:t>x|</a:t>
            </a:r>
            <a:r>
              <a:rPr lang="el-GR" altLang="en-US" sz="4000" i="1">
                <a:latin typeface="Times New Roman" panose="02020603050405020304" pitchFamily="18" charset="0"/>
                <a:ea typeface="ＭＳ Ｐゴシック" panose="020B0600070205080204" pitchFamily="34" charset="-128"/>
              </a:rPr>
              <a:t>θ</a:t>
            </a:r>
            <a:r>
              <a:rPr lang="en-US" altLang="en-US" sz="4000">
                <a:latin typeface="Times New Roman" panose="02020603050405020304" pitchFamily="18" charset="0"/>
                <a:ea typeface="ＭＳ Ｐゴシック" panose="020B0600070205080204" pitchFamily="34" charset="-128"/>
              </a:rPr>
              <a:t>)=∑</a:t>
            </a:r>
            <a:r>
              <a:rPr lang="en-US" altLang="en-US" sz="4000" i="1" baseline="-25000">
                <a:latin typeface="Times New Roman" panose="02020603050405020304" pitchFamily="18" charset="0"/>
                <a:ea typeface="ＭＳ Ｐゴシック" panose="020B0600070205080204" pitchFamily="34" charset="-128"/>
              </a:rPr>
              <a:t>z </a:t>
            </a:r>
            <a:r>
              <a:rPr lang="en-US" altLang="en-US" sz="4000" i="1">
                <a:latin typeface="Times New Roman" panose="02020603050405020304" pitchFamily="18" charset="0"/>
                <a:ea typeface="ＭＳ Ｐゴシック" panose="020B0600070205080204" pitchFamily="34" charset="-128"/>
              </a:rPr>
              <a:t>p</a:t>
            </a:r>
            <a:r>
              <a:rPr lang="en-US" altLang="en-US" sz="4000">
                <a:latin typeface="Times New Roman" panose="02020603050405020304" pitchFamily="18" charset="0"/>
                <a:ea typeface="ＭＳ Ｐゴシック" panose="020B0600070205080204" pitchFamily="34" charset="-128"/>
              </a:rPr>
              <a:t>(</a:t>
            </a:r>
            <a:r>
              <a:rPr lang="en-US" altLang="en-US" sz="4000" i="1">
                <a:latin typeface="Times New Roman" panose="02020603050405020304" pitchFamily="18" charset="0"/>
                <a:ea typeface="ＭＳ Ｐゴシック" panose="020B0600070205080204" pitchFamily="34" charset="-128"/>
              </a:rPr>
              <a:t>x,z|</a:t>
            </a:r>
            <a:r>
              <a:rPr lang="el-GR" altLang="en-US" sz="4000" i="1">
                <a:latin typeface="Times New Roman" panose="02020603050405020304" pitchFamily="18" charset="0"/>
                <a:ea typeface="ＭＳ Ｐゴシック" panose="020B0600070205080204" pitchFamily="34" charset="-128"/>
              </a:rPr>
              <a:t>θ</a:t>
            </a:r>
            <a:r>
              <a:rPr lang="en-US" altLang="en-US" sz="4000">
                <a:latin typeface="Times New Roman" panose="02020603050405020304" pitchFamily="18" charset="0"/>
                <a:ea typeface="ＭＳ Ｐゴシック" panose="020B0600070205080204" pitchFamily="34" charset="-128"/>
              </a:rPr>
              <a:t>).</a:t>
            </a:r>
          </a:p>
          <a:p>
            <a:pPr eaLnBrk="1" hangingPunct="1">
              <a:buFontTx/>
              <a:buNone/>
            </a:pPr>
            <a:r>
              <a:rPr lang="en-US" altLang="en-US" sz="2400" b="1" i="1">
                <a:latin typeface="Times New Roman" panose="02020603050405020304" pitchFamily="18" charset="0"/>
                <a:ea typeface="ＭＳ Ｐゴシック" panose="020B0600070205080204" pitchFamily="34" charset="-128"/>
              </a:rPr>
              <a:t>z  </a:t>
            </a:r>
            <a:r>
              <a:rPr lang="en-US" altLang="en-US" sz="2400" b="1">
                <a:latin typeface="Times New Roman" panose="02020603050405020304" pitchFamily="18" charset="0"/>
                <a:ea typeface="ＭＳ Ｐゴシック" panose="020B0600070205080204" pitchFamily="34" charset="-128"/>
              </a:rPr>
              <a:t>is the </a:t>
            </a:r>
            <a:r>
              <a:rPr lang="ja-JP" altLang="en-US" sz="2400" b="1">
                <a:latin typeface="Times New Roman" panose="02020603050405020304" pitchFamily="18" charset="0"/>
                <a:ea typeface="ＭＳ Ｐゴシック" panose="020B0600070205080204" pitchFamily="34" charset="-128"/>
              </a:rPr>
              <a:t>“</a:t>
            </a:r>
            <a:r>
              <a:rPr lang="en-US" altLang="ja-JP" sz="2400" b="1">
                <a:latin typeface="Times New Roman" panose="02020603050405020304" pitchFamily="18" charset="0"/>
                <a:ea typeface="ＭＳ Ｐゴシック" panose="020B0600070205080204" pitchFamily="34" charset="-128"/>
              </a:rPr>
              <a:t>hidden” variable that is marginalized out</a:t>
            </a:r>
          </a:p>
          <a:p>
            <a:pPr eaLnBrk="1" hangingPunct="1">
              <a:buFont typeface="Wingdings" pitchFamily="2" charset="2"/>
              <a:buNone/>
            </a:pPr>
            <a:endParaRPr lang="en-US" altLang="en-US" sz="2400">
              <a:latin typeface="Times New Roman" panose="02020603050405020304" pitchFamily="18" charset="0"/>
              <a:ea typeface="ＭＳ Ｐゴシック" panose="020B0600070205080204" pitchFamily="34" charset="-128"/>
            </a:endParaRPr>
          </a:p>
          <a:p>
            <a:pPr eaLnBrk="1" hangingPunct="1">
              <a:buFont typeface="Wingdings" pitchFamily="2" charset="2"/>
              <a:buNone/>
            </a:pPr>
            <a:r>
              <a:rPr lang="en-US" altLang="en-US" sz="2400">
                <a:latin typeface="Times New Roman" panose="02020603050405020304" pitchFamily="18" charset="0"/>
                <a:ea typeface="ＭＳ Ｐゴシック" panose="020B0600070205080204" pitchFamily="34" charset="-128"/>
              </a:rPr>
              <a:t>Finding </a:t>
            </a:r>
            <a:r>
              <a:rPr lang="el-GR" altLang="en-US" sz="2400" i="1">
                <a:latin typeface="Times New Roman" panose="02020603050405020304" pitchFamily="18" charset="0"/>
                <a:ea typeface="ＭＳ Ｐゴシック" panose="020B0600070205080204" pitchFamily="34" charset="-128"/>
              </a:rPr>
              <a:t>θ</a:t>
            </a:r>
            <a:r>
              <a:rPr lang="en-US" altLang="en-US" sz="2400" baseline="30000">
                <a:latin typeface="Times New Roman" panose="02020603050405020304" pitchFamily="18" charset="0"/>
                <a:ea typeface="ＭＳ Ｐゴシック" panose="020B0600070205080204" pitchFamily="34" charset="-128"/>
              </a:rPr>
              <a:t>*</a:t>
            </a:r>
            <a:r>
              <a:rPr lang="en-US" altLang="en-US" sz="2400">
                <a:latin typeface="Times New Roman" panose="02020603050405020304" pitchFamily="18" charset="0"/>
                <a:ea typeface="ＭＳ Ｐゴシック" panose="020B0600070205080204" pitchFamily="34" charset="-128"/>
              </a:rPr>
              <a:t> which maximizes ∑</a:t>
            </a:r>
            <a:r>
              <a:rPr lang="en-US" altLang="en-US" sz="2400" b="1" i="1" baseline="-25000">
                <a:latin typeface="Times New Roman" panose="02020603050405020304" pitchFamily="18" charset="0"/>
                <a:ea typeface="ＭＳ Ｐゴシック" panose="020B0600070205080204" pitchFamily="34" charset="-128"/>
              </a:rPr>
              <a:t>z</a:t>
            </a:r>
            <a:r>
              <a:rPr lang="en-US" altLang="en-US" sz="2400" i="1">
                <a:latin typeface="Times New Roman" panose="02020603050405020304" pitchFamily="18" charset="0"/>
                <a:ea typeface="ＭＳ Ｐゴシック" panose="020B0600070205080204" pitchFamily="34" charset="-128"/>
              </a:rPr>
              <a:t> p</a:t>
            </a:r>
            <a:r>
              <a:rPr lang="en-US" altLang="en-US" sz="2400">
                <a:latin typeface="Times New Roman" panose="02020603050405020304" pitchFamily="18" charset="0"/>
                <a:ea typeface="ＭＳ Ｐゴシック" panose="020B0600070205080204" pitchFamily="34" charset="-128"/>
              </a:rPr>
              <a:t>(</a:t>
            </a:r>
            <a:r>
              <a:rPr lang="en-US" altLang="en-US" sz="2400" b="1" i="1">
                <a:latin typeface="Times New Roman" panose="02020603050405020304" pitchFamily="18" charset="0"/>
                <a:ea typeface="ＭＳ Ｐゴシック" panose="020B0600070205080204" pitchFamily="34" charset="-128"/>
              </a:rPr>
              <a:t>x,z</a:t>
            </a:r>
            <a:r>
              <a:rPr lang="en-US" altLang="en-US" sz="2400">
                <a:latin typeface="Times New Roman" panose="02020603050405020304" pitchFamily="18" charset="0"/>
                <a:ea typeface="ＭＳ Ｐゴシック" panose="020B0600070205080204" pitchFamily="34" charset="-128"/>
              </a:rPr>
              <a:t>|</a:t>
            </a:r>
            <a:r>
              <a:rPr lang="el-GR" altLang="en-US" sz="2400" i="1">
                <a:latin typeface="Times New Roman" panose="02020603050405020304" pitchFamily="18" charset="0"/>
                <a:ea typeface="ＭＳ Ｐゴシック" panose="020B0600070205080204" pitchFamily="34" charset="-128"/>
              </a:rPr>
              <a:t>θ</a:t>
            </a:r>
            <a:r>
              <a:rPr lang="en-US" altLang="en-US" sz="2400">
                <a:latin typeface="Times New Roman" panose="02020603050405020304" pitchFamily="18" charset="0"/>
                <a:ea typeface="ＭＳ Ｐゴシック" panose="020B0600070205080204" pitchFamily="34" charset="-128"/>
              </a:rPr>
              <a:t>) is hard!</a:t>
            </a:r>
            <a:endParaRPr lang="en-US" altLang="ja-JP" sz="2400">
              <a:latin typeface="Times New Roman" panose="02020603050405020304" pitchFamily="18" charset="0"/>
              <a:ea typeface="ＭＳ Ｐゴシック" panose="020B0600070205080204" pitchFamily="34" charset="-128"/>
            </a:endParaRPr>
          </a:p>
          <a:p>
            <a:pPr eaLnBrk="1" hangingPunct="1">
              <a:buFontTx/>
              <a:buNone/>
            </a:pPr>
            <a:endParaRPr lang="en-US" altLang="en-US" sz="2400">
              <a:latin typeface="Times New Roman" panose="02020603050405020304" pitchFamily="18" charset="0"/>
              <a:ea typeface="ＭＳ Ｐゴシック" panose="020B0600070205080204" pitchFamily="34" charset="-128"/>
            </a:endParaRPr>
          </a:p>
          <a:p>
            <a:pPr eaLnBrk="1" hangingPunct="1">
              <a:buFont typeface="Wingdings" pitchFamily="2" charset="2"/>
              <a:buNone/>
            </a:pPr>
            <a:r>
              <a:rPr lang="en-US" altLang="en-US" sz="2400">
                <a:latin typeface="Times New Roman" panose="02020603050405020304" pitchFamily="18" charset="0"/>
                <a:ea typeface="ＭＳ Ｐゴシック" panose="020B0600070205080204" pitchFamily="34" charset="-128"/>
              </a:rPr>
              <a:t>The EM algorithm reduces the difficult task of optimizing log </a:t>
            </a:r>
            <a:r>
              <a:rPr lang="en-US" altLang="en-US" sz="2400" i="1">
                <a:latin typeface="Times New Roman" panose="02020603050405020304" pitchFamily="18" charset="0"/>
                <a:ea typeface="ＭＳ Ｐゴシック" panose="020B0600070205080204" pitchFamily="34" charset="-128"/>
              </a:rPr>
              <a:t>P</a:t>
            </a:r>
            <a:r>
              <a:rPr lang="en-US" altLang="en-US" sz="2400">
                <a:latin typeface="Times New Roman" panose="02020603050405020304" pitchFamily="18" charset="0"/>
                <a:ea typeface="ＭＳ Ｐゴシック" panose="020B0600070205080204" pitchFamily="34" charset="-128"/>
              </a:rPr>
              <a:t>(</a:t>
            </a:r>
            <a:r>
              <a:rPr lang="en-US" altLang="en-US" sz="2400" i="1">
                <a:latin typeface="Times New Roman" panose="02020603050405020304" pitchFamily="18" charset="0"/>
                <a:ea typeface="ＭＳ Ｐゴシック" panose="020B0600070205080204" pitchFamily="34" charset="-128"/>
              </a:rPr>
              <a:t>x</a:t>
            </a:r>
            <a:r>
              <a:rPr lang="en-US" altLang="en-US" sz="2400">
                <a:latin typeface="Times New Roman" panose="02020603050405020304" pitchFamily="18" charset="0"/>
                <a:ea typeface="ＭＳ Ｐゴシック" panose="020B0600070205080204" pitchFamily="34" charset="-128"/>
              </a:rPr>
              <a:t>;</a:t>
            </a:r>
            <a:r>
              <a:rPr lang="el-GR" altLang="en-US" sz="2400" i="1" baseline="-25000">
                <a:latin typeface="Times New Roman" panose="02020603050405020304" pitchFamily="18" charset="0"/>
                <a:ea typeface="ＭＳ Ｐゴシック" panose="020B0600070205080204" pitchFamily="34" charset="-128"/>
              </a:rPr>
              <a:t> </a:t>
            </a:r>
            <a:r>
              <a:rPr lang="el-GR" altLang="en-US" sz="2400" i="1">
                <a:latin typeface="Times New Roman" panose="02020603050405020304" pitchFamily="18" charset="0"/>
                <a:ea typeface="ＭＳ Ｐゴシック" panose="020B0600070205080204" pitchFamily="34" charset="-128"/>
              </a:rPr>
              <a:t>θ</a:t>
            </a:r>
            <a:r>
              <a:rPr lang="en-US" altLang="en-US" sz="2400">
                <a:latin typeface="Times New Roman" panose="02020603050405020304" pitchFamily="18" charset="0"/>
                <a:ea typeface="ＭＳ Ｐゴシック" panose="020B0600070205080204" pitchFamily="34" charset="-128"/>
              </a:rPr>
              <a:t>) into a sequence of simpler optimization subproblems.</a:t>
            </a:r>
          </a:p>
          <a:p>
            <a:pPr eaLnBrk="1" hangingPunct="1">
              <a:buFontTx/>
              <a:buNone/>
            </a:pPr>
            <a:r>
              <a:rPr lang="en-US" altLang="en-US" sz="2400">
                <a:latin typeface="Times New Roman" panose="02020603050405020304" pitchFamily="18" charset="0"/>
                <a:ea typeface="ＭＳ Ｐゴシック" panose="020B0600070205080204" pitchFamily="34" charset="-128"/>
              </a:rPr>
              <a:t>In each iteration, The EM algorithm receives parameters </a:t>
            </a:r>
            <a:r>
              <a:rPr lang="el-GR" altLang="en-US" sz="2400" i="1">
                <a:latin typeface="Times New Roman" panose="02020603050405020304" pitchFamily="18" charset="0"/>
                <a:ea typeface="ＭＳ Ｐゴシック" panose="020B0600070205080204" pitchFamily="34" charset="-128"/>
              </a:rPr>
              <a:t>θ</a:t>
            </a:r>
            <a:r>
              <a:rPr lang="en-US" altLang="en-US" sz="2400" i="1" baseline="30000">
                <a:latin typeface="Times New Roman" panose="02020603050405020304" pitchFamily="18" charset="0"/>
                <a:ea typeface="ＭＳ Ｐゴシック" panose="020B0600070205080204" pitchFamily="34" charset="-128"/>
              </a:rPr>
              <a:t>(t)</a:t>
            </a:r>
            <a:r>
              <a:rPr lang="en-US" altLang="en-US" sz="2400">
                <a:latin typeface="Times New Roman" panose="02020603050405020304" pitchFamily="18" charset="0"/>
                <a:ea typeface="ＭＳ Ｐゴシック" panose="020B0600070205080204" pitchFamily="34" charset="-128"/>
              </a:rPr>
              <a:t>, and returns new parameters </a:t>
            </a:r>
            <a:r>
              <a:rPr lang="el-GR" altLang="en-US" sz="2400" i="1">
                <a:latin typeface="Times New Roman" panose="02020603050405020304" pitchFamily="18" charset="0"/>
                <a:ea typeface="ＭＳ Ｐゴシック" panose="020B0600070205080204" pitchFamily="34" charset="-128"/>
              </a:rPr>
              <a:t>θ</a:t>
            </a:r>
            <a:r>
              <a:rPr lang="en-US" altLang="en-US" sz="2400" i="1" baseline="30000">
                <a:latin typeface="Times New Roman" panose="02020603050405020304" pitchFamily="18" charset="0"/>
                <a:ea typeface="ＭＳ Ｐゴシック" panose="020B0600070205080204" pitchFamily="34" charset="-128"/>
              </a:rPr>
              <a:t>(t+1)</a:t>
            </a:r>
            <a:r>
              <a:rPr lang="en-US" altLang="en-US" sz="2400" i="1">
                <a:latin typeface="Times New Roman" panose="02020603050405020304" pitchFamily="18" charset="0"/>
                <a:ea typeface="ＭＳ Ｐゴシック" panose="020B0600070205080204" pitchFamily="34" charset="-128"/>
                <a:sym typeface="Symbol" pitchFamily="2" charset="2"/>
              </a:rPr>
              <a:t>,</a:t>
            </a:r>
            <a:r>
              <a:rPr lang="en-US" altLang="en-US" sz="2400">
                <a:latin typeface="Times New Roman" panose="02020603050405020304" pitchFamily="18" charset="0"/>
                <a:ea typeface="ＭＳ Ｐゴシック" panose="020B0600070205080204" pitchFamily="34" charset="-128"/>
              </a:rPr>
              <a:t>  s.t. </a:t>
            </a:r>
            <a:r>
              <a:rPr lang="en-US" altLang="en-US" sz="2400" i="1">
                <a:latin typeface="Times New Roman" panose="02020603050405020304" pitchFamily="18" charset="0"/>
                <a:ea typeface="ＭＳ Ｐゴシック" panose="020B0600070205080204" pitchFamily="34" charset="-128"/>
              </a:rPr>
              <a:t>p</a:t>
            </a:r>
            <a:r>
              <a:rPr lang="en-US" altLang="en-US" sz="2400">
                <a:latin typeface="Times New Roman" panose="02020603050405020304" pitchFamily="18" charset="0"/>
                <a:ea typeface="ＭＳ Ｐゴシック" panose="020B0600070205080204" pitchFamily="34" charset="-128"/>
              </a:rPr>
              <a:t>(</a:t>
            </a:r>
            <a:r>
              <a:rPr lang="en-US" altLang="en-US" sz="2400" i="1">
                <a:latin typeface="Times New Roman" panose="02020603050405020304" pitchFamily="18" charset="0"/>
                <a:ea typeface="ＭＳ Ｐゴシック" panose="020B0600070205080204" pitchFamily="34" charset="-128"/>
              </a:rPr>
              <a:t>x|</a:t>
            </a:r>
            <a:r>
              <a:rPr lang="el-GR" altLang="en-US" sz="2400" i="1">
                <a:latin typeface="Times New Roman" panose="02020603050405020304" pitchFamily="18" charset="0"/>
                <a:ea typeface="ＭＳ Ｐゴシック" panose="020B0600070205080204" pitchFamily="34" charset="-128"/>
              </a:rPr>
              <a:t>θ</a:t>
            </a:r>
            <a:r>
              <a:rPr lang="en-US" altLang="en-US" sz="2400" i="1" baseline="30000">
                <a:latin typeface="Times New Roman" panose="02020603050405020304" pitchFamily="18" charset="0"/>
                <a:ea typeface="ＭＳ Ｐゴシック" panose="020B0600070205080204" pitchFamily="34" charset="-128"/>
              </a:rPr>
              <a:t>(t+1)</a:t>
            </a:r>
            <a:r>
              <a:rPr lang="en-US" altLang="en-US" sz="2400">
                <a:latin typeface="Times New Roman" panose="02020603050405020304" pitchFamily="18" charset="0"/>
                <a:ea typeface="ＭＳ Ｐゴシック" panose="020B0600070205080204" pitchFamily="34" charset="-128"/>
              </a:rPr>
              <a:t>) &gt; </a:t>
            </a:r>
            <a:r>
              <a:rPr lang="en-US" altLang="en-US" sz="2400" i="1">
                <a:latin typeface="Times New Roman" panose="02020603050405020304" pitchFamily="18" charset="0"/>
                <a:ea typeface="ＭＳ Ｐゴシック" panose="020B0600070205080204" pitchFamily="34" charset="-128"/>
              </a:rPr>
              <a:t>p</a:t>
            </a:r>
            <a:r>
              <a:rPr lang="en-US" altLang="en-US" sz="2400">
                <a:latin typeface="Times New Roman" panose="02020603050405020304" pitchFamily="18" charset="0"/>
                <a:ea typeface="ＭＳ Ｐゴシック" panose="020B0600070205080204" pitchFamily="34" charset="-128"/>
              </a:rPr>
              <a:t>(</a:t>
            </a:r>
            <a:r>
              <a:rPr lang="en-US" altLang="en-US" sz="2400" i="1">
                <a:latin typeface="Times New Roman" panose="02020603050405020304" pitchFamily="18" charset="0"/>
                <a:ea typeface="ＭＳ Ｐゴシック" panose="020B0600070205080204" pitchFamily="34" charset="-128"/>
              </a:rPr>
              <a:t>x|</a:t>
            </a:r>
            <a:r>
              <a:rPr lang="el-GR" altLang="en-US" sz="2400" i="1">
                <a:latin typeface="Times New Roman" panose="02020603050405020304" pitchFamily="18" charset="0"/>
                <a:ea typeface="ＭＳ Ｐゴシック" panose="020B0600070205080204" pitchFamily="34" charset="-128"/>
              </a:rPr>
              <a:t>θ</a:t>
            </a:r>
            <a:r>
              <a:rPr lang="en-US" altLang="en-US" sz="2400" i="1" baseline="30000">
                <a:latin typeface="Times New Roman" panose="02020603050405020304" pitchFamily="18" charset="0"/>
                <a:ea typeface="ＭＳ Ｐゴシック" panose="020B0600070205080204" pitchFamily="34" charset="-128"/>
              </a:rPr>
              <a:t>(t)</a:t>
            </a:r>
            <a:r>
              <a:rPr lang="en-US" altLang="en-US" sz="2400">
                <a:latin typeface="Times New Roman" panose="02020603050405020304" pitchFamily="18" charset="0"/>
                <a:ea typeface="ＭＳ Ｐゴシック" panose="020B0600070205080204" pitchFamily="34" charset="-128"/>
              </a:rPr>
              <a:t>). </a:t>
            </a:r>
          </a:p>
          <a:p>
            <a:pPr eaLnBrk="1" hangingPunct="1">
              <a:buFontTx/>
              <a:buNone/>
            </a:pPr>
            <a:r>
              <a:rPr lang="en-US" altLang="en-US">
                <a:latin typeface="Times New Roman" panose="02020603050405020304" pitchFamily="18" charset="0"/>
                <a:ea typeface="ＭＳ Ｐゴシック" panose="020B0600070205080204" pitchFamily="34" charset="-128"/>
              </a:rPr>
              <a:t> </a:t>
            </a:r>
            <a:endParaRPr lang="en-US" altLang="en-US" sz="280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919720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2B46F210-D828-924F-ACA4-08552561D39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The EM algorithm</a:t>
            </a:r>
            <a:endParaRPr lang="he-IL" altLang="en-US">
              <a:ea typeface="ＭＳ Ｐゴシック" panose="020B0600070205080204" pitchFamily="34" charset="-128"/>
            </a:endParaRPr>
          </a:p>
        </p:txBody>
      </p:sp>
      <p:sp>
        <p:nvSpPr>
          <p:cNvPr id="13313" name="Rectangle 3">
            <a:extLst>
              <a:ext uri="{FF2B5EF4-FFF2-40B4-BE49-F238E27FC236}">
                <a16:creationId xmlns:a16="http://schemas.microsoft.com/office/drawing/2014/main" id="{386349CD-7190-6745-B9B2-EDDD54D784C1}"/>
              </a:ext>
            </a:extLst>
          </p:cNvPr>
          <p:cNvSpPr>
            <a:spLocks noGrp="1" noChangeArrowheads="1"/>
          </p:cNvSpPr>
          <p:nvPr>
            <p:ph idx="1"/>
          </p:nvPr>
        </p:nvSpPr>
        <p:spPr/>
        <p:txBody>
          <a:bodyPr/>
          <a:lstStyle/>
          <a:p>
            <a:pPr marL="0" indent="0" eaLnBrk="1" hangingPunct="1">
              <a:buFontTx/>
              <a:buNone/>
            </a:pPr>
            <a:r>
              <a:rPr lang="en-US" altLang="en-US" sz="2800">
                <a:latin typeface="Times New Roman" panose="02020603050405020304" pitchFamily="18" charset="0"/>
                <a:ea typeface="ＭＳ Ｐゴシック" panose="020B0600070205080204" pitchFamily="34" charset="-128"/>
              </a:rPr>
              <a:t>In each iteration the EM algorithm does the following. </a:t>
            </a:r>
          </a:p>
          <a:p>
            <a:pPr marL="0" indent="0" eaLnBrk="1" hangingPunct="1">
              <a:buFont typeface="Wingdings" pitchFamily="2" charset="2"/>
              <a:buNone/>
            </a:pPr>
            <a:r>
              <a:rPr lang="en-US" altLang="en-US" sz="2800">
                <a:solidFill>
                  <a:srgbClr val="FF0000"/>
                </a:solidFill>
                <a:latin typeface="Times New Roman" panose="02020603050405020304" pitchFamily="18" charset="0"/>
                <a:ea typeface="ＭＳ Ｐゴシック" panose="020B0600070205080204" pitchFamily="34" charset="-128"/>
              </a:rPr>
              <a:t>E step</a:t>
            </a:r>
            <a:r>
              <a:rPr lang="en-US" altLang="en-US" sz="2800">
                <a:latin typeface="Times New Roman" panose="02020603050405020304" pitchFamily="18" charset="0"/>
                <a:ea typeface="ＭＳ Ｐゴシック" panose="020B0600070205080204" pitchFamily="34" charset="-128"/>
              </a:rPr>
              <a:t>: Calculate </a:t>
            </a:r>
          </a:p>
          <a:p>
            <a:pPr marL="0" indent="0" eaLnBrk="1" hangingPunct="1">
              <a:buFont typeface="Wingdings" pitchFamily="2" charset="2"/>
              <a:buNone/>
            </a:pPr>
            <a:endParaRPr lang="en-US" altLang="en-US" sz="2800">
              <a:solidFill>
                <a:srgbClr val="FF0000"/>
              </a:solidFill>
              <a:latin typeface="Times New Roman" panose="02020603050405020304" pitchFamily="18" charset="0"/>
              <a:ea typeface="ＭＳ Ｐゴシック" panose="020B0600070205080204" pitchFamily="34" charset="-128"/>
            </a:endParaRPr>
          </a:p>
          <a:p>
            <a:pPr marL="0" indent="0" eaLnBrk="1" hangingPunct="1">
              <a:buFont typeface="Wingdings" pitchFamily="2" charset="2"/>
              <a:buNone/>
            </a:pPr>
            <a:endParaRPr lang="en-US" altLang="en-US" sz="2800">
              <a:solidFill>
                <a:srgbClr val="FF0000"/>
              </a:solidFill>
              <a:latin typeface="Times New Roman" panose="02020603050405020304" pitchFamily="18" charset="0"/>
              <a:ea typeface="ＭＳ Ｐゴシック" panose="020B0600070205080204" pitchFamily="34" charset="-128"/>
            </a:endParaRPr>
          </a:p>
          <a:p>
            <a:pPr marL="0" indent="0" eaLnBrk="1" hangingPunct="1">
              <a:buFont typeface="Wingdings" pitchFamily="2" charset="2"/>
              <a:buNone/>
            </a:pPr>
            <a:r>
              <a:rPr lang="en-US" altLang="en-US" sz="2800">
                <a:solidFill>
                  <a:srgbClr val="FF0000"/>
                </a:solidFill>
                <a:latin typeface="Times New Roman" panose="02020603050405020304" pitchFamily="18" charset="0"/>
                <a:ea typeface="ＭＳ Ｐゴシック" panose="020B0600070205080204" pitchFamily="34" charset="-128"/>
              </a:rPr>
              <a:t>M step</a:t>
            </a:r>
            <a:r>
              <a:rPr lang="en-US" altLang="en-US" sz="2800">
                <a:latin typeface="Times New Roman" panose="02020603050405020304" pitchFamily="18" charset="0"/>
                <a:ea typeface="ＭＳ Ｐゴシック" panose="020B0600070205080204" pitchFamily="34" charset="-128"/>
              </a:rPr>
              <a:t>: Find</a:t>
            </a:r>
            <a:r>
              <a:rPr lang="en-US" altLang="en-US" sz="2800" i="1">
                <a:latin typeface="Times New Roman" panose="02020603050405020304" pitchFamily="18" charset="0"/>
                <a:ea typeface="ＭＳ Ｐゴシック" panose="020B0600070205080204" pitchFamily="34" charset="-128"/>
              </a:rPr>
              <a:t> </a:t>
            </a:r>
            <a:r>
              <a:rPr lang="en-US" altLang="en-US" sz="2800" i="1" baseline="-25000">
                <a:latin typeface="Times New Roman" panose="02020603050405020304" pitchFamily="18" charset="0"/>
                <a:ea typeface="ＭＳ Ｐゴシック" panose="020B0600070205080204" pitchFamily="34" charset="-128"/>
              </a:rPr>
              <a:t> </a:t>
            </a:r>
            <a:r>
              <a:rPr lang="en-US" altLang="en-US" sz="2800">
                <a:latin typeface="Times New Roman" panose="02020603050405020304" pitchFamily="18" charset="0"/>
                <a:ea typeface="ＭＳ Ｐゴシック" panose="020B0600070205080204" pitchFamily="34" charset="-128"/>
              </a:rPr>
              <a:t>             which maximizes</a:t>
            </a:r>
            <a:r>
              <a:rPr lang="en-US" altLang="en-US" sz="2800" i="1">
                <a:latin typeface="Times New Roman" panose="02020603050405020304" pitchFamily="18" charset="0"/>
                <a:ea typeface="ＭＳ Ｐゴシック" panose="020B0600070205080204" pitchFamily="34" charset="-128"/>
              </a:rPr>
              <a:t> </a:t>
            </a:r>
            <a:r>
              <a:rPr lang="en-US" altLang="en-US" sz="2800">
                <a:latin typeface="Times New Roman" panose="02020603050405020304" pitchFamily="18" charset="0"/>
                <a:ea typeface="ＭＳ Ｐゴシック" panose="020B0600070205080204" pitchFamily="34" charset="-128"/>
              </a:rPr>
              <a:t>the</a:t>
            </a:r>
            <a:r>
              <a:rPr lang="en-US" altLang="en-US" sz="2800" i="1">
                <a:latin typeface="Times New Roman" panose="02020603050405020304" pitchFamily="18" charset="0"/>
                <a:ea typeface="ＭＳ Ｐゴシック" panose="020B0600070205080204" pitchFamily="34" charset="-128"/>
              </a:rPr>
              <a:t> Q</a:t>
            </a:r>
            <a:r>
              <a:rPr lang="en-US" altLang="en-US" sz="2800" i="1" baseline="-42000">
                <a:latin typeface="Times New Roman" panose="02020603050405020304" pitchFamily="18" charset="0"/>
                <a:ea typeface="ＭＳ Ｐゴシック" panose="020B0600070205080204" pitchFamily="34" charset="-128"/>
              </a:rPr>
              <a:t> </a:t>
            </a:r>
            <a:r>
              <a:rPr lang="en-US" altLang="en-US" sz="2800">
                <a:latin typeface="Times New Roman" panose="02020603050405020304" pitchFamily="18" charset="0"/>
                <a:ea typeface="ＭＳ Ｐゴシック" panose="020B0600070205080204" pitchFamily="34" charset="-128"/>
              </a:rPr>
              <a:t>function</a:t>
            </a:r>
            <a:endParaRPr lang="en-US" altLang="ja-JP" sz="2800">
              <a:latin typeface="Times New Roman" panose="02020603050405020304" pitchFamily="18" charset="0"/>
              <a:ea typeface="ＭＳ Ｐゴシック" panose="020B0600070205080204" pitchFamily="34" charset="-128"/>
            </a:endParaRPr>
          </a:p>
          <a:p>
            <a:pPr marL="0" indent="0" eaLnBrk="1" hangingPunct="1">
              <a:buFontTx/>
              <a:buNone/>
            </a:pPr>
            <a:r>
              <a:rPr lang="en-US" altLang="en-US" sz="2800">
                <a:latin typeface="Times New Roman" panose="02020603050405020304" pitchFamily="18" charset="0"/>
                <a:ea typeface="ＭＳ Ｐゴシック" panose="020B0600070205080204" pitchFamily="34" charset="-128"/>
              </a:rPr>
              <a:t>(Next iteration sets  </a:t>
            </a:r>
            <a:r>
              <a:rPr lang="el-GR" altLang="en-US" sz="2800" i="1">
                <a:latin typeface="Times New Roman" panose="02020603050405020304" pitchFamily="18" charset="0"/>
                <a:ea typeface="ＭＳ Ｐゴシック" panose="020B0600070205080204" pitchFamily="34" charset="-128"/>
              </a:rPr>
              <a:t>θ</a:t>
            </a:r>
            <a:r>
              <a:rPr lang="en-US" altLang="en-US" sz="2800" i="1" baseline="30000">
                <a:latin typeface="Times New Roman" panose="02020603050405020304" pitchFamily="18" charset="0"/>
                <a:ea typeface="ＭＳ Ｐゴシック" panose="020B0600070205080204" pitchFamily="34" charset="-128"/>
              </a:rPr>
              <a:t>(t)</a:t>
            </a:r>
            <a:r>
              <a:rPr lang="en-US" altLang="en-US" sz="2800" i="1">
                <a:latin typeface="Times New Roman" panose="02020603050405020304" pitchFamily="18" charset="0"/>
                <a:ea typeface="ＭＳ Ｐゴシック" panose="020B0600070205080204" pitchFamily="34" charset="-128"/>
                <a:sym typeface="Symbol" pitchFamily="2" charset="2"/>
              </a:rPr>
              <a:t> </a:t>
            </a:r>
            <a:r>
              <a:rPr lang="en-US" altLang="en-US" sz="2800">
                <a:latin typeface="Times New Roman" panose="02020603050405020304" pitchFamily="18" charset="0"/>
                <a:ea typeface="ＭＳ Ｐゴシック" panose="020B0600070205080204" pitchFamily="34" charset="-128"/>
                <a:sym typeface="Symbol" pitchFamily="2" charset="2"/>
              </a:rPr>
              <a:t>            </a:t>
            </a:r>
            <a:r>
              <a:rPr lang="en-US" altLang="en-US" sz="2800">
                <a:latin typeface="Times New Roman" panose="02020603050405020304" pitchFamily="18" charset="0"/>
                <a:ea typeface="ＭＳ Ｐゴシック" panose="020B0600070205080204" pitchFamily="34" charset="-128"/>
              </a:rPr>
              <a:t>and repeats).</a:t>
            </a:r>
          </a:p>
          <a:p>
            <a:pPr marL="0" indent="0" eaLnBrk="1" hangingPunct="1">
              <a:buFontTx/>
              <a:buNone/>
            </a:pPr>
            <a:endParaRPr lang="en-US" altLang="en-US" sz="2800">
              <a:latin typeface="Times New Roman" panose="02020603050405020304" pitchFamily="18" charset="0"/>
              <a:ea typeface="ＭＳ Ｐゴシック" panose="020B0600070205080204" pitchFamily="34" charset="-128"/>
            </a:endParaRPr>
          </a:p>
          <a:p>
            <a:pPr marL="0" indent="0" eaLnBrk="1" hangingPunct="1">
              <a:buFontTx/>
              <a:buNone/>
            </a:pPr>
            <a:r>
              <a:rPr lang="en-US" altLang="en-US" sz="2800">
                <a:latin typeface="Times New Roman" panose="02020603050405020304" pitchFamily="18" charset="0"/>
                <a:ea typeface="ＭＳ Ｐゴシック" panose="020B0600070205080204" pitchFamily="34" charset="-128"/>
              </a:rPr>
              <a:t>The EM update rule:</a:t>
            </a:r>
          </a:p>
          <a:p>
            <a:pPr marL="0" indent="0" eaLnBrk="1" hangingPunct="1">
              <a:buFontTx/>
              <a:buNone/>
            </a:pPr>
            <a:r>
              <a:rPr lang="en-US" altLang="en-US" sz="2800">
                <a:latin typeface="Times New Roman" panose="02020603050405020304" pitchFamily="18" charset="0"/>
                <a:ea typeface="ＭＳ Ｐゴシック" panose="020B0600070205080204" pitchFamily="34" charset="-128"/>
              </a:rPr>
              <a:t>                                                                                    </a:t>
            </a:r>
          </a:p>
        </p:txBody>
      </p:sp>
      <p:pic>
        <p:nvPicPr>
          <p:cNvPr id="13315" name="Picture 1">
            <a:extLst>
              <a:ext uri="{FF2B5EF4-FFF2-40B4-BE49-F238E27FC236}">
                <a16:creationId xmlns:a16="http://schemas.microsoft.com/office/drawing/2014/main" id="{D81FCB2B-36DE-9942-BD24-55BB90E181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159375"/>
            <a:ext cx="6705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
            <a:extLst>
              <a:ext uri="{FF2B5EF4-FFF2-40B4-BE49-F238E27FC236}">
                <a16:creationId xmlns:a16="http://schemas.microsoft.com/office/drawing/2014/main" id="{995E72BE-E22C-9643-B0FD-771699430853}"/>
              </a:ext>
            </a:extLst>
          </p:cNvPr>
          <p:cNvPicPr>
            <a:picLocks noChangeAspect="1"/>
          </p:cNvPicPr>
          <p:nvPr/>
        </p:nvPicPr>
        <p:blipFill>
          <a:blip r:embed="rId3">
            <a:extLst>
              <a:ext uri="{28A0092B-C50C-407E-A947-70E740481C1C}">
                <a14:useLocalDpi xmlns:a14="http://schemas.microsoft.com/office/drawing/2010/main" val="0"/>
              </a:ext>
            </a:extLst>
          </a:blip>
          <a:srcRect r="85606"/>
          <a:stretch>
            <a:fillRect/>
          </a:stretch>
        </p:blipFill>
        <p:spPr bwMode="auto">
          <a:xfrm>
            <a:off x="2692400" y="3124200"/>
            <a:ext cx="9652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
            <a:extLst>
              <a:ext uri="{FF2B5EF4-FFF2-40B4-BE49-F238E27FC236}">
                <a16:creationId xmlns:a16="http://schemas.microsoft.com/office/drawing/2014/main" id="{BB8E6144-C52C-3A41-8A91-235EBADD23CA}"/>
              </a:ext>
            </a:extLst>
          </p:cNvPr>
          <p:cNvPicPr>
            <a:picLocks noChangeAspect="1"/>
          </p:cNvPicPr>
          <p:nvPr/>
        </p:nvPicPr>
        <p:blipFill>
          <a:blip r:embed="rId3">
            <a:extLst>
              <a:ext uri="{28A0092B-C50C-407E-A947-70E740481C1C}">
                <a14:useLocalDpi xmlns:a14="http://schemas.microsoft.com/office/drawing/2010/main" val="0"/>
              </a:ext>
            </a:extLst>
          </a:blip>
          <a:srcRect r="85606"/>
          <a:stretch>
            <a:fillRect/>
          </a:stretch>
        </p:blipFill>
        <p:spPr bwMode="auto">
          <a:xfrm>
            <a:off x="4419600" y="3635375"/>
            <a:ext cx="9652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
            <a:extLst>
              <a:ext uri="{FF2B5EF4-FFF2-40B4-BE49-F238E27FC236}">
                <a16:creationId xmlns:a16="http://schemas.microsoft.com/office/drawing/2014/main" id="{1264FD79-E77A-2D40-A283-55DB855DED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33600"/>
            <a:ext cx="5045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Picture 2">
            <a:extLst>
              <a:ext uri="{FF2B5EF4-FFF2-40B4-BE49-F238E27FC236}">
                <a16:creationId xmlns:a16="http://schemas.microsoft.com/office/drawing/2014/main" id="{4DCF7F10-0680-624C-82E8-D7D861F30E1D}"/>
              </a:ext>
            </a:extLst>
          </p:cNvPr>
          <p:cNvSpPr>
            <a:spLocks noChangeAspect="1"/>
          </p:cNvSpPr>
          <p:nvPr/>
        </p:nvSpPr>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itchFamily="2" charset="2"/>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p>
        </p:txBody>
      </p:sp>
    </p:spTree>
    <p:extLst>
      <p:ext uri="{BB962C8B-B14F-4D97-AF65-F5344CB8AC3E}">
        <p14:creationId xmlns:p14="http://schemas.microsoft.com/office/powerpoint/2010/main" val="1806434902"/>
      </p:ext>
    </p:extLst>
  </p:cSld>
  <p:clrMapOvr>
    <a:masterClrMapping/>
  </p:clrMapOvr>
  <p:transition/>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146482704</TotalTime>
  <Pages>3</Pages>
  <Words>1249</Words>
  <Application>Microsoft Macintosh PowerPoint</Application>
  <PresentationFormat>On-screen Show (4:3)</PresentationFormat>
  <Paragraphs>166</Paragraphs>
  <Slides>23</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23</vt:i4>
      </vt:variant>
    </vt:vector>
  </HeadingPairs>
  <TitlesOfParts>
    <vt:vector size="34" baseType="lpstr">
      <vt:lpstr>Arial</vt:lpstr>
      <vt:lpstr>Cambria Math</vt:lpstr>
      <vt:lpstr>Courier New</vt:lpstr>
      <vt:lpstr>Monotype Sorts</vt:lpstr>
      <vt:lpstr>Tahoma</vt:lpstr>
      <vt:lpstr>Times New Roman</vt:lpstr>
      <vt:lpstr>Wingdings</vt:lpstr>
      <vt:lpstr>LC.BRev.FY97</vt:lpstr>
      <vt:lpstr>1_LC.BRev.FY97</vt:lpstr>
      <vt:lpstr>Equation</vt:lpstr>
      <vt:lpstr>MSPhotoEd.3</vt:lpstr>
      <vt:lpstr>Data Mining Cluster Analysis: Advanced Concepts  and Algorithms</vt:lpstr>
      <vt:lpstr>Outline</vt:lpstr>
      <vt:lpstr>Hard (Crisp) vs Soft (Probabilistic) Clustering</vt:lpstr>
      <vt:lpstr>Probabilistic Clustering: Example</vt:lpstr>
      <vt:lpstr>Problem: Unknown Parameters</vt:lpstr>
      <vt:lpstr>Probabilistic Clustering: Updating Centroids</vt:lpstr>
      <vt:lpstr>In General, EM Algorithm can be Used</vt:lpstr>
      <vt:lpstr>The EM algorithm handles hidden data</vt:lpstr>
      <vt:lpstr>The EM algorithm</vt:lpstr>
      <vt:lpstr>Convergence of the EM algorithm</vt:lpstr>
      <vt:lpstr>The EM update rule</vt:lpstr>
      <vt:lpstr>Probabilistic Clustering Applied to Sample Data</vt:lpstr>
      <vt:lpstr>Probabilistic Clustering: Dense and Sparse Clusters</vt:lpstr>
      <vt:lpstr>Problems with EM </vt:lpstr>
      <vt:lpstr>LSH-based Clustering</vt:lpstr>
      <vt:lpstr>Graph-Based Clustering: General Concepts</vt:lpstr>
      <vt:lpstr>Sparsification in the Clustering Process</vt:lpstr>
      <vt:lpstr>CURE Algorithm: Graph-Based Clustering</vt:lpstr>
      <vt:lpstr>CURE Algorithm</vt:lpstr>
      <vt:lpstr>CURE Algorithm</vt:lpstr>
      <vt:lpstr>CURE Algorithm</vt:lpstr>
      <vt:lpstr>CURE Cannot Handle Differing Densities</vt:lpstr>
      <vt:lpstr>A comparison of the clustering algorithms in scikit-learn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Yuzhen Ye</cp:lastModifiedBy>
  <cp:revision>625</cp:revision>
  <cp:lastPrinted>2016-02-05T19:44:38Z</cp:lastPrinted>
  <dcterms:created xsi:type="dcterms:W3CDTF">1998-03-18T13:44:31Z</dcterms:created>
  <dcterms:modified xsi:type="dcterms:W3CDTF">2020-02-27T15:09:08Z</dcterms:modified>
</cp:coreProperties>
</file>