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4" r:id="rId2"/>
  </p:sldMasterIdLst>
  <p:notesMasterIdLst>
    <p:notesMasterId r:id="rId51"/>
  </p:notesMasterIdLst>
  <p:handoutMasterIdLst>
    <p:handoutMasterId r:id="rId52"/>
  </p:handoutMasterIdLst>
  <p:sldIdLst>
    <p:sldId id="515" r:id="rId3"/>
    <p:sldId id="618" r:id="rId4"/>
    <p:sldId id="537" r:id="rId5"/>
    <p:sldId id="561" r:id="rId6"/>
    <p:sldId id="549" r:id="rId7"/>
    <p:sldId id="550" r:id="rId8"/>
    <p:sldId id="562" r:id="rId9"/>
    <p:sldId id="558" r:id="rId10"/>
    <p:sldId id="563" r:id="rId11"/>
    <p:sldId id="564" r:id="rId12"/>
    <p:sldId id="544" r:id="rId13"/>
    <p:sldId id="545" r:id="rId14"/>
    <p:sldId id="560" r:id="rId15"/>
    <p:sldId id="547" r:id="rId16"/>
    <p:sldId id="548" r:id="rId17"/>
    <p:sldId id="516" r:id="rId18"/>
    <p:sldId id="554" r:id="rId19"/>
    <p:sldId id="556" r:id="rId20"/>
    <p:sldId id="557" r:id="rId21"/>
    <p:sldId id="566" r:id="rId22"/>
    <p:sldId id="624" r:id="rId23"/>
    <p:sldId id="620" r:id="rId24"/>
    <p:sldId id="627" r:id="rId25"/>
    <p:sldId id="628" r:id="rId26"/>
    <p:sldId id="623" r:id="rId27"/>
    <p:sldId id="630" r:id="rId28"/>
    <p:sldId id="569" r:id="rId29"/>
    <p:sldId id="621" r:id="rId30"/>
    <p:sldId id="572" r:id="rId31"/>
    <p:sldId id="574" r:id="rId32"/>
    <p:sldId id="634" r:id="rId33"/>
    <p:sldId id="575" r:id="rId34"/>
    <p:sldId id="625" r:id="rId35"/>
    <p:sldId id="576" r:id="rId36"/>
    <p:sldId id="577" r:id="rId37"/>
    <p:sldId id="640" r:id="rId38"/>
    <p:sldId id="635" r:id="rId39"/>
    <p:sldId id="643" r:id="rId40"/>
    <p:sldId id="641" r:id="rId41"/>
    <p:sldId id="632" r:id="rId42"/>
    <p:sldId id="633" r:id="rId43"/>
    <p:sldId id="580" r:id="rId44"/>
    <p:sldId id="581" r:id="rId45"/>
    <p:sldId id="582" r:id="rId46"/>
    <p:sldId id="583" r:id="rId47"/>
    <p:sldId id="584" r:id="rId48"/>
    <p:sldId id="585" r:id="rId49"/>
    <p:sldId id="636" r:id="rId50"/>
  </p:sldIdLst>
  <p:sldSz cx="9144000" cy="6858000" type="screen4x3"/>
  <p:notesSz cx="6934200" cy="9220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7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>
          <p15:clr>
            <a:srgbClr val="A4A3A4"/>
          </p15:clr>
        </p15:guide>
        <p15:guide id="2" pos="218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8487"/>
    <a:srgbClr val="1C5A61"/>
    <a:srgbClr val="0C6D9C"/>
    <a:srgbClr val="FF0000"/>
    <a:srgbClr val="CC3300"/>
    <a:srgbClr val="F5F5F5"/>
    <a:srgbClr val="F4F4F4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03" autoAdjust="0"/>
    <p:restoredTop sz="94558" autoAdjust="0"/>
  </p:normalViewPr>
  <p:slideViewPr>
    <p:cSldViewPr>
      <p:cViewPr varScale="1">
        <p:scale>
          <a:sx n="121" d="100"/>
          <a:sy n="121" d="100"/>
        </p:scale>
        <p:origin x="1688" y="168"/>
      </p:cViewPr>
      <p:guideLst>
        <p:guide orient="horz" pos="2160"/>
        <p:guide pos="27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840" y="-66"/>
      </p:cViewPr>
      <p:guideLst>
        <p:guide orient="horz" pos="2905"/>
        <p:guide pos="218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F4AEFC08-CD83-43A4-A74E-5F93F9A3B8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2338" y="4379913"/>
            <a:ext cx="5087937" cy="4146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5907" tIns="47956" rIns="95907" bIns="479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0DBAD4A-1EB5-4C64-BE77-7548C9C50DC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700088"/>
            <a:ext cx="4587875" cy="3441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69900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382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08113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76425" algn="l" defTabSz="9636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C75272E-A2B3-4755-9445-F1425B1CD7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solidFill>
            <a:srgbClr val="FFFFFF"/>
          </a:solidFill>
          <a:ln/>
        </p:spPr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2C5FB22-F948-4E2A-9A66-496CA3A3B1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0722" tIns="45357" rIns="90722" bIns="45357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D221664-ADDC-4A59-B225-C75C94D73CD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3F06489-C8A0-457F-8366-5C622ED6C1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57" rIns="90722" bIns="45357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AB4FF6F0-1D59-41D3-9AFC-B971F3EED7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6813" y="693738"/>
            <a:ext cx="4605337" cy="3454400"/>
          </a:xfrm>
          <a:ln/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07CFBA0-B523-41D1-BAA5-27CC1A16D9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9913"/>
            <a:ext cx="5086350" cy="4146550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22" tIns="45357" rIns="90722" bIns="45357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7C7C1983-550A-4028-8C2C-83D1BC4E6F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8400" y="693738"/>
            <a:ext cx="4605338" cy="3455987"/>
          </a:xfrm>
          <a:ln/>
        </p:spPr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D3442BD-707D-4384-BB7A-55C5FE4D21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23925" y="4378325"/>
            <a:ext cx="5086350" cy="4148138"/>
          </a:xfrm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741" tIns="45371" rIns="90741" bIns="45371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>
            <a:extLst>
              <a:ext uri="{FF2B5EF4-FFF2-40B4-BE49-F238E27FC236}">
                <a16:creationId xmlns:a16="http://schemas.microsoft.com/office/drawing/2014/main" id="{9834E607-5848-4BAE-868C-89B9FB9EE0A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>
            <a:extLst>
              <a:ext uri="{FF2B5EF4-FFF2-40B4-BE49-F238E27FC236}">
                <a16:creationId xmlns:a16="http://schemas.microsoft.com/office/drawing/2014/main" id="{1790A66A-3C90-4475-BEBA-6E1E26C6B0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>
            <a:extLst>
              <a:ext uri="{FF2B5EF4-FFF2-40B4-BE49-F238E27FC236}">
                <a16:creationId xmlns:a16="http://schemas.microsoft.com/office/drawing/2014/main" id="{E3FD4952-36D0-4915-9EEF-A7BBB8374B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>
            <a:extLst>
              <a:ext uri="{FF2B5EF4-FFF2-40B4-BE49-F238E27FC236}">
                <a16:creationId xmlns:a16="http://schemas.microsoft.com/office/drawing/2014/main" id="{FF25B1F8-0871-4A67-82AE-D3F19D1D81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>
            <a:extLst>
              <a:ext uri="{FF2B5EF4-FFF2-40B4-BE49-F238E27FC236}">
                <a16:creationId xmlns:a16="http://schemas.microsoft.com/office/drawing/2014/main" id="{0357375B-BF82-47E8-B68D-C5388B19EB4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>
            <a:extLst>
              <a:ext uri="{FF2B5EF4-FFF2-40B4-BE49-F238E27FC236}">
                <a16:creationId xmlns:a16="http://schemas.microsoft.com/office/drawing/2014/main" id="{F969EFB2-369B-4700-B037-17871FC4AB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128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21973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67512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8010016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0118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842599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52906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07491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0677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51717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4162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106285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704118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2080174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32570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544789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08044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8631772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3688" y="152400"/>
            <a:ext cx="2085975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152400"/>
            <a:ext cx="6110288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7469040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11163" y="1143000"/>
            <a:ext cx="8318500" cy="51816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54980511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5720158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6613" y="1143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6613" y="3810000"/>
            <a:ext cx="4083050" cy="2514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86011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60726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80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65337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116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143000"/>
            <a:ext cx="408305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67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220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7260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814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6080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0359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92699B-9DDC-4C05-B061-D12E01FBFFE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1F31429-940F-4B4E-A1A3-D1D4049A7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1028" name="Group 16">
            <a:extLst>
              <a:ext uri="{FF2B5EF4-FFF2-40B4-BE49-F238E27FC236}">
                <a16:creationId xmlns:a16="http://schemas.microsoft.com/office/drawing/2014/main" id="{8ECD2D08-2F28-4115-BE53-77760C553CAF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1030" name="Rectangle 17">
              <a:extLst>
                <a:ext uri="{FF2B5EF4-FFF2-40B4-BE49-F238E27FC236}">
                  <a16:creationId xmlns:a16="http://schemas.microsoft.com/office/drawing/2014/main" id="{7BB9F55D-EF28-4B0F-B93C-19CA0BB13F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  <p:sp>
          <p:nvSpPr>
            <p:cNvPr id="1031" name="Rectangle 18">
              <a:extLst>
                <a:ext uri="{FF2B5EF4-FFF2-40B4-BE49-F238E27FC236}">
                  <a16:creationId xmlns:a16="http://schemas.microsoft.com/office/drawing/2014/main" id="{C330C7B9-45DE-4FA3-963A-78AFBF7E46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/>
            </a:p>
          </p:txBody>
        </p:sp>
      </p:grpSp>
      <p:sp>
        <p:nvSpPr>
          <p:cNvPr id="1029" name="Text Box 10">
            <a:extLst>
              <a:ext uri="{FF2B5EF4-FFF2-40B4-BE49-F238E27FC236}">
                <a16:creationId xmlns:a16="http://schemas.microsoft.com/office/drawing/2014/main" id="{AF0C8220-4BA7-44AD-A97E-9E1B2A31348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dirty="0"/>
              <a:t>3/15/2021	      Introduction to Data Mining, 2</a:t>
            </a:r>
            <a:r>
              <a:rPr lang="en-US" altLang="en-US" baseline="30000" dirty="0"/>
              <a:t>nd</a:t>
            </a:r>
            <a:r>
              <a:rPr lang="en-US" altLang="en-US" dirty="0"/>
              <a:t> Edition 		                         </a:t>
            </a:r>
            <a:fld id="{305BC1BA-498F-4F53-8344-9B3E94103230}" type="slidenum">
              <a:rPr lang="en-US" altLang="en-US"/>
              <a:pPr>
                <a:spcBef>
                  <a:spcPct val="50000"/>
                </a:spcBef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D071269-F9DD-4E53-9111-9E22D9773A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152400"/>
            <a:ext cx="8280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62C4E83-C003-4DBC-AA2B-4F2C0DE5C1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11163" y="1143000"/>
            <a:ext cx="83185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 Third Level</a:t>
            </a:r>
          </a:p>
        </p:txBody>
      </p:sp>
      <p:grpSp>
        <p:nvGrpSpPr>
          <p:cNvPr id="2052" name="Group 16">
            <a:extLst>
              <a:ext uri="{FF2B5EF4-FFF2-40B4-BE49-F238E27FC236}">
                <a16:creationId xmlns:a16="http://schemas.microsoft.com/office/drawing/2014/main" id="{8034D8E3-8BB4-4531-8227-0EF0BA0430F4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304800" y="838200"/>
            <a:ext cx="8534400" cy="152400"/>
            <a:chOff x="264" y="788"/>
            <a:chExt cx="5232" cy="124"/>
          </a:xfrm>
        </p:grpSpPr>
        <p:sp>
          <p:nvSpPr>
            <p:cNvPr id="2054" name="Rectangle 17">
              <a:extLst>
                <a:ext uri="{FF2B5EF4-FFF2-40B4-BE49-F238E27FC236}">
                  <a16:creationId xmlns:a16="http://schemas.microsoft.com/office/drawing/2014/main" id="{FBE6F10C-0905-4E76-AD69-C12BD4D480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  <p:sp>
          <p:nvSpPr>
            <p:cNvPr id="2055" name="Rectangle 18">
              <a:extLst>
                <a:ext uri="{FF2B5EF4-FFF2-40B4-BE49-F238E27FC236}">
                  <a16:creationId xmlns:a16="http://schemas.microsoft.com/office/drawing/2014/main" id="{AD4798DA-F1FC-4B99-9690-90E726E4FB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 sz="1400" b="1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1400" b="1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1400" b="1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defRPr/>
              </a:pPr>
              <a:endParaRPr lang="en-US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1029" name="Text Box 10">
            <a:extLst>
              <a:ext uri="{FF2B5EF4-FFF2-40B4-BE49-F238E27FC236}">
                <a16:creationId xmlns:a16="http://schemas.microsoft.com/office/drawing/2014/main" id="{1BDBC786-3975-4964-A8E1-EAD1084536E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7200" y="6400800"/>
            <a:ext cx="8534400" cy="307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>
                <a:solidFill>
                  <a:srgbClr val="000000"/>
                </a:solidFill>
              </a:rPr>
              <a:t>11/19/2012 		Introduction to Data Mining 		                         </a:t>
            </a:r>
            <a:fld id="{CA9FBA6A-B358-4F62-87C6-3538BC5C0DC4}" type="slidenum">
              <a:rPr lang="en-US" altLang="en-US">
                <a:solidFill>
                  <a:srgbClr val="000000"/>
                </a:solidFill>
              </a:rPr>
              <a:pPr>
                <a:spcBef>
                  <a:spcPct val="50000"/>
                </a:spcBef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txStyles>
    <p:titleStyle>
      <a:lvl1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2pPr>
      <a:lvl3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3pPr>
      <a:lvl4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4pPr>
      <a:lvl5pPr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5pPr>
      <a:lvl6pPr marL="4572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6pPr>
      <a:lvl7pPr marL="9144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7pPr>
      <a:lvl8pPr marL="13716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8pPr>
      <a:lvl9pPr marL="1828800" algn="l" rtl="0" eaLnBrk="0" fontAlgn="base" hangingPunct="0">
        <a:lnSpc>
          <a:spcPts val="36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Tahoma" pitchFamily="34" charset="0"/>
        </a:defRPr>
      </a:lvl9pPr>
    </p:titleStyle>
    <p:bodyStyle>
      <a:lvl1pPr marL="292100" indent="-2921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5000"/>
        <a:buFont typeface="Monotype Sort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100000"/>
        <a:buFont typeface="Arial" panose="020B0604020202020204" pitchFamily="34" charset="0"/>
        <a:buChar char="–"/>
        <a:defRPr sz="2400">
          <a:solidFill>
            <a:schemeClr val="tx1"/>
          </a:solidFill>
          <a:latin typeface="+mn-lt"/>
        </a:defRPr>
      </a:lvl2pPr>
      <a:lvl3pPr marL="914400" algn="l" rtl="0" eaLnBrk="0" fontAlgn="base" hangingPunct="0">
        <a:spcBef>
          <a:spcPct val="10000"/>
        </a:spcBef>
        <a:spcAft>
          <a:spcPts val="400"/>
        </a:spcAft>
        <a:buClr>
          <a:srgbClr val="0C7B9C"/>
        </a:buClr>
        <a:buSzPct val="70000"/>
        <a:buFont typeface="Wingdings" panose="05000000000000000000" pitchFamily="2" charset="2"/>
        <a:buChar char="u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28.x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1.bin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28.x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3.bin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7">
            <a:extLst>
              <a:ext uri="{FF2B5EF4-FFF2-40B4-BE49-F238E27FC236}">
                <a16:creationId xmlns:a16="http://schemas.microsoft.com/office/drawing/2014/main" id="{C96DAE46-E3E5-468E-876A-9292CEC0D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1900238"/>
            <a:ext cx="82296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Chapter 6 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Association Analysis: Advance Concepts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3200" b="0"/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Introduction to Data Mining, 2</a:t>
            </a:r>
            <a:r>
              <a:rPr lang="en-US" altLang="en-US" sz="3200" b="0" baseline="30000"/>
              <a:t>nd</a:t>
            </a:r>
            <a:r>
              <a:rPr lang="en-US" altLang="en-US" sz="3200" b="0"/>
              <a:t> Edition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by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Tan, Steinbach, Karpatne, Kumar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000" b="0"/>
          </a:p>
        </p:txBody>
      </p:sp>
      <p:sp>
        <p:nvSpPr>
          <p:cNvPr id="4099" name="Rectangle 2056">
            <a:extLst>
              <a:ext uri="{FF2B5EF4-FFF2-40B4-BE49-F238E27FC236}">
                <a16:creationId xmlns:a16="http://schemas.microsoft.com/office/drawing/2014/main" id="{664A1AC7-66D2-4958-9E46-B6780652C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838200"/>
          </a:xfrm>
          <a:noFill/>
        </p:spPr>
        <p:txBody>
          <a:bodyPr/>
          <a:lstStyle/>
          <a:p>
            <a:pPr algn="ctr"/>
            <a:r>
              <a:rPr lang="en-US" altLang="en-US"/>
              <a:t>Data Mining </a:t>
            </a:r>
          </a:p>
        </p:txBody>
      </p:sp>
      <p:grpSp>
        <p:nvGrpSpPr>
          <p:cNvPr id="4100" name="Group 2057">
            <a:extLst>
              <a:ext uri="{FF2B5EF4-FFF2-40B4-BE49-F238E27FC236}">
                <a16:creationId xmlns:a16="http://schemas.microsoft.com/office/drawing/2014/main" id="{E45F5520-C1AD-4E91-B305-0B0FACF8CFB5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066800"/>
            <a:ext cx="8534400" cy="152400"/>
            <a:chOff x="264" y="788"/>
            <a:chExt cx="5232" cy="124"/>
          </a:xfrm>
        </p:grpSpPr>
        <p:sp>
          <p:nvSpPr>
            <p:cNvPr id="4101" name="Rectangle 2058">
              <a:extLst>
                <a:ext uri="{FF2B5EF4-FFF2-40B4-BE49-F238E27FC236}">
                  <a16:creationId xmlns:a16="http://schemas.microsoft.com/office/drawing/2014/main" id="{6602A93B-B323-4366-B7E6-5DD714DFC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102" name="Rectangle 2059">
              <a:extLst>
                <a:ext uri="{FF2B5EF4-FFF2-40B4-BE49-F238E27FC236}">
                  <a16:creationId xmlns:a16="http://schemas.microsoft.com/office/drawing/2014/main" id="{1DFF9327-361A-4A12-9FE1-AB9B74760B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374A32F6-411D-9B9B-A6D2-6CAA0012A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51150" y="5943600"/>
            <a:ext cx="302935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dirty="0"/>
              <a:t>Modified by Yuzhen </a:t>
            </a:r>
            <a:r>
              <a:rPr lang="en-US" altLang="en-US"/>
              <a:t>Ye (Fall 2022)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8AB3733C-D10C-4AE5-9FB3-35AF836B03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Discretization Issues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9417408E-E634-41EE-BE3E-64D1843512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295400"/>
            <a:ext cx="8318500" cy="4343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/>
              <a:t>Interval too wide (e.g., Bin size= 30)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May merge several disparate patterns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 Patterns A and B are merged together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May lose some of the interesting patterns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 Pattern C may not have enough confidence</a:t>
            </a:r>
          </a:p>
          <a:p>
            <a:pPr lvl="4">
              <a:lnSpc>
                <a:spcPct val="80000"/>
              </a:lnSpc>
            </a:pPr>
            <a:endParaRPr lang="en-US" altLang="en-US"/>
          </a:p>
          <a:p>
            <a:pPr>
              <a:lnSpc>
                <a:spcPct val="80000"/>
              </a:lnSpc>
            </a:pPr>
            <a:r>
              <a:rPr lang="en-US" altLang="en-US"/>
              <a:t>Interval too narrow (e.g., Bin size = 2)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Pattern A is broken up into two smaller patterns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 Can recover the pattern by merging adjacent subpatterns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Pattern B is broken up into smaller patterns</a:t>
            </a:r>
          </a:p>
          <a:p>
            <a:pPr lvl="2">
              <a:lnSpc>
                <a:spcPct val="80000"/>
              </a:lnSpc>
            </a:pPr>
            <a:r>
              <a:rPr lang="en-US" altLang="en-US"/>
              <a:t> Cannot recover the pattern by merging adjacent subpatterns</a:t>
            </a:r>
          </a:p>
          <a:p>
            <a:pPr lvl="1">
              <a:lnSpc>
                <a:spcPct val="80000"/>
              </a:lnSpc>
            </a:pPr>
            <a:r>
              <a:rPr lang="en-US" altLang="en-US"/>
              <a:t>Some windows may not meet support threshold</a:t>
            </a:r>
          </a:p>
          <a:p>
            <a:pPr lvl="1">
              <a:lnSpc>
                <a:spcPct val="80000"/>
              </a:lnSpc>
            </a:pPr>
            <a:endParaRPr lang="en-US" altLang="en-US"/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en-US"/>
          </a:p>
          <a:p>
            <a:pPr lvl="2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72CBCF5-B0C9-4063-A21A-3E482257C5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Min-Apriori</a:t>
            </a:r>
          </a:p>
        </p:txBody>
      </p:sp>
      <p:graphicFrame>
        <p:nvGraphicFramePr>
          <p:cNvPr id="24579" name="Object 3">
            <a:extLst>
              <a:ext uri="{FF2B5EF4-FFF2-40B4-BE49-F238E27FC236}">
                <a16:creationId xmlns:a16="http://schemas.microsoft.com/office/drawing/2014/main" id="{00E6E35E-3A9A-44E2-B819-511ED0526C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95600" y="1828800"/>
          <a:ext cx="3667125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479800" imgH="2044700" progId="Excel.Sheet.8">
                  <p:embed/>
                </p:oleObj>
              </mc:Choice>
              <mc:Fallback>
                <p:oleObj name="Worksheet" r:id="rId2" imgW="3479800" imgH="2044700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1828800"/>
                        <a:ext cx="3667125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Text Box 4">
            <a:extLst>
              <a:ext uri="{FF2B5EF4-FFF2-40B4-BE49-F238E27FC236}">
                <a16:creationId xmlns:a16="http://schemas.microsoft.com/office/drawing/2014/main" id="{0F32C429-6AA0-4636-817C-F7F1795E3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4343400"/>
            <a:ext cx="6553200" cy="137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Example: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W1 and W2 tends to appear together in the same document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B71E36D8-4330-4CC4-8D29-319C8D8FE8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143000"/>
            <a:ext cx="3733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/>
              <a:t>Document-term matrix: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C4C84D83-FD4F-43D0-90D0-3EAC328316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Min-Apriori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56C1138F-3A3E-4F6C-8C39-F48507AE9B4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Data contains only continuous attributes of the same “type”</a:t>
            </a:r>
          </a:p>
          <a:p>
            <a:pPr lvl="1"/>
            <a:r>
              <a:rPr lang="en-US" altLang="en-US" sz="2000"/>
              <a:t>e.g., frequency of words in a document</a:t>
            </a:r>
          </a:p>
          <a:p>
            <a:pPr lvl="1"/>
            <a:endParaRPr lang="en-US" altLang="en-US" sz="2000"/>
          </a:p>
          <a:p>
            <a:pPr lvl="1"/>
            <a:endParaRPr lang="en-US" altLang="en-US" sz="2000"/>
          </a:p>
          <a:p>
            <a:pPr lvl="1"/>
            <a:endParaRPr lang="en-US" altLang="en-US" sz="2000"/>
          </a:p>
          <a:p>
            <a:pPr lvl="1"/>
            <a:endParaRPr lang="en-US" altLang="en-US" sz="2000"/>
          </a:p>
          <a:p>
            <a:pPr lvl="1"/>
            <a:endParaRPr lang="en-US" altLang="en-US" sz="2000"/>
          </a:p>
          <a:p>
            <a:r>
              <a:rPr lang="en-US" altLang="en-US" sz="2400"/>
              <a:t>Potential solution:</a:t>
            </a:r>
          </a:p>
          <a:p>
            <a:pPr lvl="1"/>
            <a:r>
              <a:rPr lang="en-US" altLang="en-US" sz="1800"/>
              <a:t>Convert into 0/1 matrix and then apply existing algorithms</a:t>
            </a:r>
          </a:p>
          <a:p>
            <a:pPr lvl="2"/>
            <a:r>
              <a:rPr lang="en-US" altLang="en-US" sz="1600"/>
              <a:t> lose word frequency information</a:t>
            </a:r>
          </a:p>
          <a:p>
            <a:pPr lvl="1"/>
            <a:r>
              <a:rPr lang="en-US" altLang="en-US" sz="1800"/>
              <a:t>Discretization does not apply as users want association among words based on how frequently they co-occur, not if they occur with similar frequencies</a:t>
            </a:r>
          </a:p>
        </p:txBody>
      </p:sp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CBA96939-29CF-450F-8641-459C7CC64FE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038600" y="2438400"/>
          <a:ext cx="3276600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479800" imgH="2044700" progId="Excel.Sheet.8">
                  <p:embed/>
                </p:oleObj>
              </mc:Choice>
              <mc:Fallback>
                <p:oleObj name="Worksheet" r:id="rId2" imgW="3479800" imgH="20447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2438400"/>
                        <a:ext cx="3276600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5EC8B2C4-4D5E-4C95-A2EB-5B910BCCE4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Min-Apriori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F898AC3-8980-44B5-AA50-799711E749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How to determine the support of a word?</a:t>
            </a:r>
          </a:p>
          <a:p>
            <a:pPr lvl="1"/>
            <a:r>
              <a:rPr lang="en-US" altLang="en-US"/>
              <a:t>If we simply sum up its frequency, support count will be greater than total number of documents!</a:t>
            </a:r>
          </a:p>
          <a:p>
            <a:pPr lvl="2"/>
            <a:r>
              <a:rPr lang="en-US" altLang="en-US"/>
              <a:t> Normalize the word vectors – e.g., using L</a:t>
            </a:r>
            <a:r>
              <a:rPr lang="en-US" altLang="en-US" baseline="-25000"/>
              <a:t>1</a:t>
            </a:r>
            <a:r>
              <a:rPr lang="en-US" altLang="en-US"/>
              <a:t> norms</a:t>
            </a:r>
          </a:p>
          <a:p>
            <a:pPr lvl="2"/>
            <a:r>
              <a:rPr lang="en-US" altLang="en-US"/>
              <a:t> Each word has a support equals to 1.0</a:t>
            </a:r>
          </a:p>
        </p:txBody>
      </p:sp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E974AEDE-97B2-43C0-9509-837CB5156B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3571875"/>
          <a:ext cx="35052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479800" imgH="2044700" progId="Excel.Sheet.8">
                  <p:embed/>
                </p:oleObj>
              </mc:Choice>
              <mc:Fallback>
                <p:oleObj name="Worksheet" r:id="rId2" imgW="3479800" imgH="20447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571875"/>
                        <a:ext cx="35052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5">
            <a:extLst>
              <a:ext uri="{FF2B5EF4-FFF2-40B4-BE49-F238E27FC236}">
                <a16:creationId xmlns:a16="http://schemas.microsoft.com/office/drawing/2014/main" id="{348606B9-A680-41E3-9698-083CBF8FF2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571875"/>
          <a:ext cx="41148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975100" imgH="2044700" progId="Excel.Sheet.8">
                  <p:embed/>
                </p:oleObj>
              </mc:Choice>
              <mc:Fallback>
                <p:oleObj name="Worksheet" r:id="rId4" imgW="3975100" imgH="204470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571875"/>
                        <a:ext cx="41148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0" name="Line 6">
            <a:extLst>
              <a:ext uri="{FF2B5EF4-FFF2-40B4-BE49-F238E27FC236}">
                <a16:creationId xmlns:a16="http://schemas.microsoft.com/office/drawing/2014/main" id="{B3730FAE-795F-40C9-B4EE-4BE2F7BDB8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4800600"/>
            <a:ext cx="609600" cy="0"/>
          </a:xfrm>
          <a:prstGeom prst="line">
            <a:avLst/>
          </a:prstGeom>
          <a:noFill/>
          <a:ln w="3175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31" name="Text Box 7">
            <a:extLst>
              <a:ext uri="{FF2B5EF4-FFF2-40B4-BE49-F238E27FC236}">
                <a16:creationId xmlns:a16="http://schemas.microsoft.com/office/drawing/2014/main" id="{64A5BD33-C8E9-4C43-889C-563B851FEB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267200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Normalize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A070A193-E2E1-41BC-82F1-955CD9F33A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Min-Apriori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705F3222-6FFD-4BAC-8112-A40AE71974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New definition of support: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>
              <a:buFont typeface="Monotype Sorts" pitchFamily="2" charset="2"/>
              <a:buNone/>
            </a:pPr>
            <a:endParaRPr lang="en-US" altLang="en-US"/>
          </a:p>
        </p:txBody>
      </p:sp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2666A12A-E795-4806-9DD7-EFA3FE9577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09800" y="1828800"/>
          <a:ext cx="4530725" cy="75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590800" imgH="431800" progId="Equation.3">
                  <p:embed/>
                </p:oleObj>
              </mc:Choice>
              <mc:Fallback>
                <p:oleObj name="Equation" r:id="rId2" imgW="2590800" imgH="431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828800"/>
                        <a:ext cx="4530725" cy="754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3" name="Text Box 5">
            <a:extLst>
              <a:ext uri="{FF2B5EF4-FFF2-40B4-BE49-F238E27FC236}">
                <a16:creationId xmlns:a16="http://schemas.microsoft.com/office/drawing/2014/main" id="{8B7D120C-A9D4-4444-9784-E9BEB3656B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2971800"/>
            <a:ext cx="2971800" cy="222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Example: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Sup(W1,W2)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= .33 + 0 + .4 + 0 + 0.17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= 0.9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>
              <a:sym typeface="Symbol" panose="05050102010706020507" pitchFamily="18" charset="2"/>
            </a:endParaRPr>
          </a:p>
        </p:txBody>
      </p:sp>
      <p:graphicFrame>
        <p:nvGraphicFramePr>
          <p:cNvPr id="27654" name="Object 6">
            <a:extLst>
              <a:ext uri="{FF2B5EF4-FFF2-40B4-BE49-F238E27FC236}">
                <a16:creationId xmlns:a16="http://schemas.microsoft.com/office/drawing/2014/main" id="{4972D42D-A332-4EEC-BEF2-8873F5538D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2819400"/>
          <a:ext cx="41148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4" imgW="3975100" imgH="2044700" progId="Excel.Sheet.8">
                  <p:embed/>
                </p:oleObj>
              </mc:Choice>
              <mc:Fallback>
                <p:oleObj name="Worksheet" r:id="rId4" imgW="3975100" imgH="2044700" progId="Excel.Sheet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819400"/>
                        <a:ext cx="41148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57FC891-FF37-4BE9-8F6F-E605BA8A45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Anti-monotone property of Support</a:t>
            </a:r>
          </a:p>
        </p:txBody>
      </p:sp>
      <p:sp>
        <p:nvSpPr>
          <p:cNvPr id="28675" name="Text Box 3">
            <a:extLst>
              <a:ext uri="{FF2B5EF4-FFF2-40B4-BE49-F238E27FC236}">
                <a16:creationId xmlns:a16="http://schemas.microsoft.com/office/drawing/2014/main" id="{FA5DC45E-8441-423D-9586-BD85181DF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114800"/>
            <a:ext cx="74676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Example: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Sup(W1) = 0.4 + 0 + 0.4 + 0 + 0.2 = 1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Sup(W1, W2) = 0.33 + 0 + 0.4 + 0 + 0.17 = 0.9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Sup(W1, W2, W3) = 0 + 0 + 0 + 0 + 0.17 = 0.17</a:t>
            </a:r>
            <a:endParaRPr lang="en-US" altLang="en-US" sz="2000" b="0">
              <a:sym typeface="Symbol" panose="05050102010706020507" pitchFamily="18" charset="2"/>
            </a:endParaRPr>
          </a:p>
        </p:txBody>
      </p:sp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9E99D261-F5D6-401E-96F7-58342CEA54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1524000"/>
          <a:ext cx="4114800" cy="2295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3975100" imgH="2044700" progId="Excel.Sheet.8">
                  <p:embed/>
                </p:oleObj>
              </mc:Choice>
              <mc:Fallback>
                <p:oleObj name="Worksheet" r:id="rId2" imgW="3975100" imgH="204470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524000"/>
                        <a:ext cx="4114800" cy="2295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945AB04C-0F76-4B9A-8615-F410B35C47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Concept Hierarchies</a:t>
            </a:r>
          </a:p>
        </p:txBody>
      </p:sp>
      <p:graphicFrame>
        <p:nvGraphicFramePr>
          <p:cNvPr id="29699" name="Object 3">
            <a:extLst>
              <a:ext uri="{FF2B5EF4-FFF2-40B4-BE49-F238E27FC236}">
                <a16:creationId xmlns:a16="http://schemas.microsoft.com/office/drawing/2014/main" id="{C62839DA-5821-4226-BB16-DBA8CB3E8F1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" y="1371600"/>
          <a:ext cx="8458200" cy="461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10453116" imgH="5696712" progId="Visio.Drawing.6">
                  <p:embed/>
                </p:oleObj>
              </mc:Choice>
              <mc:Fallback>
                <p:oleObj name="VISIO" r:id="rId2" imgW="10453116" imgH="5696712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1371600"/>
                        <a:ext cx="8458200" cy="4616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82001521-CD70-4D15-94B1-EE39F44E45E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B660D73B-4F9D-4590-B08B-DFA261D0F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Why should we incorporate concept hierarchy?</a:t>
            </a:r>
          </a:p>
          <a:p>
            <a:pPr lvl="1"/>
            <a:r>
              <a:rPr lang="en-US" altLang="en-US" sz="2000" dirty="0"/>
              <a:t>Rules at lower levels may not have enough support to appear in any frequent </a:t>
            </a:r>
            <a:r>
              <a:rPr lang="en-US" altLang="en-US" sz="2000" dirty="0" err="1"/>
              <a:t>itemsets</a:t>
            </a:r>
            <a:endParaRPr lang="en-US" altLang="en-US" sz="2000" dirty="0"/>
          </a:p>
          <a:p>
            <a:pPr lvl="1"/>
            <a:endParaRPr lang="en-US" altLang="en-US" sz="2000" dirty="0"/>
          </a:p>
          <a:p>
            <a:pPr lvl="1"/>
            <a:r>
              <a:rPr lang="en-US" altLang="en-US" sz="2000" dirty="0"/>
              <a:t>Rules at lower levels of the hierarchy are overly specific </a:t>
            </a:r>
          </a:p>
          <a:p>
            <a:pPr lvl="2"/>
            <a:r>
              <a:rPr lang="en-US" altLang="en-US" sz="1800" dirty="0"/>
              <a:t> e.g., following rules </a:t>
            </a:r>
            <a:r>
              <a:rPr lang="en-US" altLang="en-US" sz="1800" dirty="0">
                <a:sym typeface="Symbol" panose="05050102010706020507" pitchFamily="18" charset="2"/>
              </a:rPr>
              <a:t>are indicative of association between milk and bread</a:t>
            </a:r>
            <a:endParaRPr lang="en-US" altLang="en-US" sz="1800" dirty="0"/>
          </a:p>
          <a:p>
            <a:pPr lvl="3"/>
            <a:r>
              <a:rPr lang="en-US" altLang="en-US" sz="1800" dirty="0"/>
              <a:t>skim milk </a:t>
            </a:r>
            <a:r>
              <a:rPr lang="en-US" altLang="en-US" sz="1800" dirty="0">
                <a:sym typeface="Symbol" panose="05050102010706020507" pitchFamily="18" charset="2"/>
              </a:rPr>
              <a:t> white bread, </a:t>
            </a:r>
          </a:p>
          <a:p>
            <a:pPr lvl="3"/>
            <a:r>
              <a:rPr lang="en-US" altLang="en-US" sz="1800" dirty="0">
                <a:sym typeface="Symbol" panose="05050102010706020507" pitchFamily="18" charset="2"/>
              </a:rPr>
              <a:t>2% milk  wheat bread,</a:t>
            </a:r>
          </a:p>
          <a:p>
            <a:pPr lvl="3"/>
            <a:r>
              <a:rPr lang="en-US" altLang="en-US" sz="1800" dirty="0">
                <a:sym typeface="Symbol" panose="05050102010706020507" pitchFamily="18" charset="2"/>
              </a:rPr>
              <a:t>skim milk  wheat bread, etc.</a:t>
            </a:r>
          </a:p>
          <a:p>
            <a:pPr lvl="3"/>
            <a:endParaRPr lang="en-US" altLang="en-US" sz="1800" dirty="0">
              <a:sym typeface="Symbol" panose="05050102010706020507" pitchFamily="18" charset="2"/>
            </a:endParaRPr>
          </a:p>
          <a:p>
            <a:pPr lvl="1"/>
            <a:r>
              <a:rPr lang="en-US" altLang="en-US" sz="2000" dirty="0"/>
              <a:t>Rules at higher level of hierarchy may be too generic</a:t>
            </a:r>
          </a:p>
          <a:p>
            <a:pPr lvl="2"/>
            <a:r>
              <a:rPr lang="en-US" altLang="en-US" sz="1800" dirty="0"/>
              <a:t> e.g., 	electronics </a:t>
            </a:r>
            <a:r>
              <a:rPr lang="en-US" altLang="en-US" sz="1800" dirty="0">
                <a:sym typeface="Symbol" panose="05050102010706020507" pitchFamily="18" charset="2"/>
              </a:rPr>
              <a:t> food</a:t>
            </a:r>
            <a:br>
              <a:rPr lang="en-US" altLang="en-US" sz="1800" dirty="0">
                <a:sym typeface="Symbol" panose="05050102010706020507" pitchFamily="18" charset="2"/>
              </a:rPr>
            </a:br>
            <a:endParaRPr lang="en-US" altLang="en-US" sz="1800" dirty="0">
              <a:sym typeface="Symbol" panose="05050102010706020507" pitchFamily="18" charset="2"/>
            </a:endParaRPr>
          </a:p>
          <a:p>
            <a:pPr lvl="1"/>
            <a:endParaRPr lang="en-US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B917B404-C1E7-4C11-9ED8-E30209748D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10B9DCF7-F96E-4B50-AADE-DD31EDB5AD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Approach 1:</a:t>
            </a:r>
          </a:p>
          <a:p>
            <a:pPr lvl="1"/>
            <a:r>
              <a:rPr lang="en-US" altLang="en-US" sz="2000"/>
              <a:t>Extend current association rule formulation by augmenting each transaction with higher level items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/>
              <a:t>Original Transaction: {skim milk, wheat bread} 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2000"/>
              <a:t>Augmented Transaction:</a:t>
            </a:r>
            <a:br>
              <a:rPr lang="en-US" altLang="en-US" sz="2000"/>
            </a:br>
            <a:r>
              <a:rPr lang="en-US" altLang="en-US" sz="2000"/>
              <a:t> {skim milk, wheat bread, milk, bread, food}</a:t>
            </a:r>
          </a:p>
          <a:p>
            <a:pPr lvl="1">
              <a:buFont typeface="Arial" panose="020B0604020202020204" pitchFamily="34" charset="0"/>
              <a:buNone/>
            </a:pPr>
            <a:endParaRPr lang="en-US" altLang="en-US" sz="2000"/>
          </a:p>
          <a:p>
            <a:r>
              <a:rPr lang="en-US" altLang="en-US" sz="2400"/>
              <a:t>Issues:</a:t>
            </a:r>
          </a:p>
          <a:p>
            <a:pPr lvl="1"/>
            <a:r>
              <a:rPr lang="en-US" altLang="en-US" sz="2000"/>
              <a:t>Items that reside at higher levels have much higher support counts </a:t>
            </a:r>
          </a:p>
          <a:p>
            <a:pPr lvl="2"/>
            <a:r>
              <a:rPr lang="en-US" altLang="en-US" sz="1800"/>
              <a:t> if support threshold is low, too many frequent patterns involving items from the higher levels</a:t>
            </a:r>
          </a:p>
          <a:p>
            <a:pPr lvl="1"/>
            <a:r>
              <a:rPr lang="en-US" altLang="en-US" sz="2000"/>
              <a:t>Increased dimensionality of the data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78C6DDF-84BE-498A-AC3F-C43B3A85DD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Multi-level Association Rules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4A2F0E97-9CF9-4DBB-9185-B45892C44C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Approach 2:</a:t>
            </a:r>
          </a:p>
          <a:p>
            <a:pPr lvl="1"/>
            <a:r>
              <a:rPr lang="en-US" altLang="en-US"/>
              <a:t>Generate frequent patterns at highest level first </a:t>
            </a:r>
          </a:p>
          <a:p>
            <a:pPr lvl="2">
              <a:buFont typeface="Wingdings" panose="05000000000000000000" pitchFamily="2" charset="2"/>
              <a:buNone/>
            </a:pPr>
            <a:endParaRPr lang="en-US" altLang="en-US"/>
          </a:p>
          <a:p>
            <a:pPr lvl="1"/>
            <a:r>
              <a:rPr lang="en-US" altLang="en-US"/>
              <a:t>Then, generate frequent patterns at the next highest level, and so on</a:t>
            </a:r>
          </a:p>
          <a:p>
            <a:pPr lvl="1"/>
            <a:endParaRPr lang="en-US" altLang="en-US"/>
          </a:p>
          <a:p>
            <a:r>
              <a:rPr lang="en-US" altLang="en-US"/>
              <a:t>Issues:</a:t>
            </a:r>
          </a:p>
          <a:p>
            <a:pPr lvl="1"/>
            <a:r>
              <a:rPr lang="en-US" altLang="en-US"/>
              <a:t>I/O requirements will increase dramatically because we need to perform more passes over the data</a:t>
            </a:r>
          </a:p>
          <a:p>
            <a:pPr lvl="1"/>
            <a:r>
              <a:rPr lang="en-US" altLang="en-US"/>
              <a:t>May miss some potentially interesting cross-level association patterns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C92F0CD-CC71-4C76-A387-0394975F6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7188"/>
            <a:ext cx="8229600" cy="1919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Extensions of Association Analysis to Continuous and Categorical Attributes and Multi-level Rules</a:t>
            </a:r>
          </a:p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endParaRPr lang="en-US" altLang="en-US" sz="2000" b="0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C8D72FE-9F53-42F9-9485-3589119185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763000" cy="838200"/>
          </a:xfrm>
          <a:noFill/>
        </p:spPr>
        <p:txBody>
          <a:bodyPr/>
          <a:lstStyle/>
          <a:p>
            <a:pPr algn="ctr"/>
            <a:r>
              <a:rPr lang="en-US" altLang="en-US"/>
              <a:t>Data Mining </a:t>
            </a:r>
            <a:br>
              <a:rPr lang="en-US" altLang="en-US"/>
            </a:br>
            <a:r>
              <a:rPr lang="en-US" altLang="en-US"/>
              <a:t>Association Analysis: Advanced Concepts</a:t>
            </a:r>
          </a:p>
        </p:txBody>
      </p:sp>
      <p:grpSp>
        <p:nvGrpSpPr>
          <p:cNvPr id="6148" name="Group 4">
            <a:extLst>
              <a:ext uri="{FF2B5EF4-FFF2-40B4-BE49-F238E27FC236}">
                <a16:creationId xmlns:a16="http://schemas.microsoft.com/office/drawing/2014/main" id="{FE43A443-B901-404B-BCE7-37E75C308C5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066800"/>
            <a:ext cx="8534400" cy="152400"/>
            <a:chOff x="264" y="788"/>
            <a:chExt cx="5232" cy="124"/>
          </a:xfrm>
        </p:grpSpPr>
        <p:sp>
          <p:nvSpPr>
            <p:cNvPr id="6149" name="Rectangle 5">
              <a:extLst>
                <a:ext uri="{FF2B5EF4-FFF2-40B4-BE49-F238E27FC236}">
                  <a16:creationId xmlns:a16="http://schemas.microsoft.com/office/drawing/2014/main" id="{1EE785E1-3593-41A8-8CB6-E409B31244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6150" name="Rectangle 6">
              <a:extLst>
                <a:ext uri="{FF2B5EF4-FFF2-40B4-BE49-F238E27FC236}">
                  <a16:creationId xmlns:a16="http://schemas.microsoft.com/office/drawing/2014/main" id="{AE297984-76EB-4027-9069-1D82E4A8E7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2130A44F-BA69-4E29-AAAC-133975B2F1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168650"/>
            <a:ext cx="82296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200" b="0"/>
              <a:t>Sequential Patterns</a:t>
            </a:r>
            <a:endParaRPr lang="en-US" altLang="en-US" sz="1600" b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/>
          </a:p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 b="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2000" b="0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B63190FF-56F9-4A44-B608-C2F9AF811E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152400"/>
            <a:ext cx="87630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b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ts val="36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3200">
                <a:latin typeface="Tahoma" panose="020B0604030504040204" pitchFamily="34" charset="0"/>
              </a:rPr>
              <a:t>Data Mining </a:t>
            </a:r>
            <a:br>
              <a:rPr lang="en-US" altLang="en-US" sz="3200">
                <a:latin typeface="Tahoma" panose="020B0604030504040204" pitchFamily="34" charset="0"/>
              </a:rPr>
            </a:br>
            <a:r>
              <a:rPr lang="en-US" altLang="en-US" sz="3200">
                <a:latin typeface="Tahoma" panose="020B0604030504040204" pitchFamily="34" charset="0"/>
              </a:rPr>
              <a:t>Association Analysis: Advanced Concepts</a:t>
            </a:r>
          </a:p>
        </p:txBody>
      </p:sp>
      <p:grpSp>
        <p:nvGrpSpPr>
          <p:cNvPr id="35844" name="Group 4">
            <a:extLst>
              <a:ext uri="{FF2B5EF4-FFF2-40B4-BE49-F238E27FC236}">
                <a16:creationId xmlns:a16="http://schemas.microsoft.com/office/drawing/2014/main" id="{F29E87DE-2529-4E3C-B31A-4E395884EE86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990600"/>
            <a:ext cx="8534400" cy="152400"/>
            <a:chOff x="264" y="788"/>
            <a:chExt cx="5232" cy="124"/>
          </a:xfrm>
        </p:grpSpPr>
        <p:sp>
          <p:nvSpPr>
            <p:cNvPr id="35845" name="Rectangle 5">
              <a:extLst>
                <a:ext uri="{FF2B5EF4-FFF2-40B4-BE49-F238E27FC236}">
                  <a16:creationId xmlns:a16="http://schemas.microsoft.com/office/drawing/2014/main" id="{9B3A4588-3495-4206-A696-CD3EC0042E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788"/>
              <a:ext cx="5232" cy="61"/>
            </a:xfrm>
            <a:prstGeom prst="rect">
              <a:avLst/>
            </a:prstGeom>
            <a:gradFill rotWithShape="0">
              <a:gsLst>
                <a:gs pos="0">
                  <a:srgbClr val="0E9BBA"/>
                </a:gs>
                <a:gs pos="50000">
                  <a:srgbClr val="12C2E9"/>
                </a:gs>
                <a:gs pos="100000">
                  <a:srgbClr val="0E9BBA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35846" name="Rectangle 6">
              <a:extLst>
                <a:ext uri="{FF2B5EF4-FFF2-40B4-BE49-F238E27FC236}">
                  <a16:creationId xmlns:a16="http://schemas.microsoft.com/office/drawing/2014/main" id="{87F95DCF-33FF-4CDE-98F4-01FF34C1D8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" y="881"/>
              <a:ext cx="5232" cy="31"/>
            </a:xfrm>
            <a:prstGeom prst="rect">
              <a:avLst/>
            </a:prstGeom>
            <a:gradFill rotWithShape="0">
              <a:gsLst>
                <a:gs pos="0">
                  <a:srgbClr val="B200B2"/>
                </a:gs>
                <a:gs pos="50000">
                  <a:srgbClr val="FF00FF"/>
                </a:gs>
                <a:gs pos="100000">
                  <a:srgbClr val="B200B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0EB19AA-73D2-4092-A549-88C744762F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Sequence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B0BB79EF-C247-4E25-BFA1-680F245E11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428037" cy="5181600"/>
          </a:xfrm>
        </p:spPr>
        <p:txBody>
          <a:bodyPr/>
          <a:lstStyle/>
          <a:p>
            <a:r>
              <a:rPr lang="en-US" altLang="en-US"/>
              <a:t>Sequence of different transactions by a customer at an online store: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/>
              <a:t>  &lt; {Digital Camera,iPad} {memory card}  {headphone,iPad cover} &gt;</a:t>
            </a:r>
            <a:endParaRPr lang="en-US" altLang="en-US"/>
          </a:p>
          <a:p>
            <a:pPr lvl="1"/>
            <a:endParaRPr lang="en-US" altLang="en-US" sz="1000"/>
          </a:p>
          <a:p>
            <a:r>
              <a:rPr lang="en-US" altLang="en-US"/>
              <a:t>Sequence of initiating events causing the nuclear accident at 3-mile Island:</a:t>
            </a:r>
            <a:br>
              <a:rPr lang="en-US" altLang="en-US"/>
            </a:br>
            <a:r>
              <a:rPr lang="en-US" altLang="en-US" sz="1400"/>
              <a:t>(http://stellar-one.com/nuclear/staff_reports/summary_SOE_the_initiating_event.htm)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/>
              <a:t>&lt;   {clogged resin} {outlet valve closure} {loss of feedwater} </a:t>
            </a:r>
            <a:br>
              <a:rPr lang="en-US" altLang="en-US" sz="1800"/>
            </a:br>
            <a:r>
              <a:rPr lang="en-US" altLang="en-US" sz="1800"/>
              <a:t>{condenser polisher outlet valve shut} {booster pumps trip} </a:t>
            </a:r>
            <a:br>
              <a:rPr lang="en-US" altLang="en-US" sz="1800"/>
            </a:br>
            <a:r>
              <a:rPr lang="en-US" altLang="en-US" sz="1800"/>
              <a:t>{main waterpump trips} {main turbine trips} {reactor pressure increases}&gt;</a:t>
            </a:r>
            <a:br>
              <a:rPr lang="en-US" altLang="en-US" sz="1800"/>
            </a:br>
            <a:endParaRPr lang="en-US" altLang="en-US" sz="1600"/>
          </a:p>
          <a:p>
            <a:r>
              <a:rPr lang="en-US" altLang="en-US"/>
              <a:t>Sequence of books checked out at a library:</a:t>
            </a:r>
          </a:p>
          <a:p>
            <a:pPr lvl="1">
              <a:buFont typeface="Arial" panose="020B0604020202020204" pitchFamily="34" charset="0"/>
              <a:buNone/>
            </a:pPr>
            <a:r>
              <a:rPr lang="en-US" altLang="en-US" sz="1800"/>
              <a:t>&lt;{Fellowship of the Ring} {The Two Towers}  {Return of the King}&gt;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40625B52-1926-42DF-8FC8-0603C680A4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533400"/>
          </a:xfrm>
        </p:spPr>
        <p:txBody>
          <a:bodyPr/>
          <a:lstStyle/>
          <a:p>
            <a:r>
              <a:rPr lang="en-US" altLang="en-US"/>
              <a:t>Sequential Pattern Discovery: Examples</a:t>
            </a:r>
          </a:p>
        </p:txBody>
      </p:sp>
      <p:sp>
        <p:nvSpPr>
          <p:cNvPr id="762883" name="Rectangle 3">
            <a:extLst>
              <a:ext uri="{FF2B5EF4-FFF2-40B4-BE49-F238E27FC236}">
                <a16:creationId xmlns:a16="http://schemas.microsoft.com/office/drawing/2014/main" id="{6BD5B475-D5E7-4907-92A2-106E2DB923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4286250"/>
          </a:xfrm>
        </p:spPr>
        <p:txBody>
          <a:bodyPr/>
          <a:lstStyle/>
          <a:p>
            <a:pPr>
              <a:defRPr/>
            </a:pPr>
            <a:r>
              <a:rPr lang="en-US" sz="2000" dirty="0"/>
              <a:t>In telecommunications alarm logs,</a:t>
            </a:r>
            <a:r>
              <a:rPr lang="en-US" sz="1800" dirty="0"/>
              <a:t> 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 err="1"/>
              <a:t>Inverter_Problem</a:t>
            </a:r>
            <a:r>
              <a:rPr lang="en-US" sz="2000" dirty="0"/>
              <a:t>: </a:t>
            </a:r>
          </a:p>
          <a:p>
            <a:pPr marL="457200" lvl="1" indent="0">
              <a:buFont typeface="Arial" charset="0"/>
              <a:buNone/>
              <a:defRPr/>
            </a:pPr>
            <a:r>
              <a:rPr lang="en-US" sz="2000" dirty="0"/>
              <a:t>(</a:t>
            </a:r>
            <a:r>
              <a:rPr lang="en-US" sz="2000" dirty="0" err="1"/>
              <a:t>Excessive_Line_Current</a:t>
            </a:r>
            <a:r>
              <a:rPr lang="en-US" sz="2000" dirty="0"/>
              <a:t>) (</a:t>
            </a:r>
            <a:r>
              <a:rPr lang="en-US" sz="2000" dirty="0" err="1"/>
              <a:t>Rectifier_Alarm</a:t>
            </a:r>
            <a:r>
              <a:rPr lang="en-US" sz="2000" dirty="0"/>
              <a:t>) --&gt; (</a:t>
            </a:r>
            <a:r>
              <a:rPr lang="en-US" sz="2000" dirty="0" err="1"/>
              <a:t>Fire_Alarm</a:t>
            </a:r>
            <a:r>
              <a:rPr lang="en-US" sz="2000" dirty="0"/>
              <a:t>)</a:t>
            </a:r>
          </a:p>
          <a:p>
            <a:pPr marL="457200" lvl="1" indent="0">
              <a:buFont typeface="Arial" charset="0"/>
              <a:buNone/>
              <a:defRPr/>
            </a:pPr>
            <a:endParaRPr lang="en-US" sz="2000" dirty="0"/>
          </a:p>
          <a:p>
            <a:pPr>
              <a:defRPr/>
            </a:pPr>
            <a:r>
              <a:rPr lang="en-US" sz="2000" dirty="0"/>
              <a:t>In point-of-sale transaction sequences,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Computer Bookstore:  </a:t>
            </a:r>
          </a:p>
          <a:p>
            <a:pPr lvl="1">
              <a:buFont typeface="Arial" charset="0"/>
              <a:buNone/>
              <a:defRPr/>
            </a:pPr>
            <a:r>
              <a:rPr lang="en-US" sz="2000" dirty="0"/>
              <a:t>	  (</a:t>
            </a:r>
            <a:r>
              <a:rPr lang="en-US" sz="2000" dirty="0" err="1"/>
              <a:t>Intro_To_Visual_C</a:t>
            </a:r>
            <a:r>
              <a:rPr lang="en-US" sz="2000" dirty="0"/>
              <a:t>)  (C++_Primer) --&gt; 							(</a:t>
            </a:r>
            <a:r>
              <a:rPr lang="en-US" sz="2000" dirty="0" err="1"/>
              <a:t>Perl_for_dummies,Tcl_Tk</a:t>
            </a:r>
            <a:r>
              <a:rPr lang="en-US" sz="2000" dirty="0"/>
              <a:t>)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/>
              <a:t>Athletic Apparel Store: </a:t>
            </a:r>
          </a:p>
          <a:p>
            <a:pPr lvl="1">
              <a:buFont typeface="Arial" charset="0"/>
              <a:buNone/>
              <a:defRPr/>
            </a:pPr>
            <a:r>
              <a:rPr lang="en-US" sz="2000" dirty="0"/>
              <a:t>	  (Shoes) (Racket, </a:t>
            </a:r>
            <a:r>
              <a:rPr lang="en-US" sz="2000" dirty="0" err="1"/>
              <a:t>Racketball</a:t>
            </a:r>
            <a:r>
              <a:rPr lang="en-US" sz="2000" dirty="0"/>
              <a:t>) --&gt; (</a:t>
            </a:r>
            <a:r>
              <a:rPr lang="en-US" sz="2000" dirty="0" err="1"/>
              <a:t>Sports_Jacket</a:t>
            </a:r>
            <a:r>
              <a:rPr lang="en-US" sz="2000" dirty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2FDF8A47-315E-43B1-8380-056BACA72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Data</a:t>
            </a:r>
          </a:p>
        </p:txBody>
      </p:sp>
      <p:graphicFrame>
        <p:nvGraphicFramePr>
          <p:cNvPr id="1466371" name="Group 3">
            <a:extLst>
              <a:ext uri="{FF2B5EF4-FFF2-40B4-BE49-F238E27FC236}">
                <a16:creationId xmlns:a16="http://schemas.microsoft.com/office/drawing/2014/main" id="{6D0D3F61-67D5-46D3-B3E0-FD19C81D4B7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00" y="1117600"/>
          <a:ext cx="8915400" cy="3530601"/>
        </p:xfrm>
        <a:graphic>
          <a:graphicData uri="http://schemas.openxmlformats.org/drawingml/2006/table">
            <a:tbl>
              <a:tblPr/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104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Sequence Database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Element (Transaction)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</a:t>
                      </a:r>
                      <a:b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(Item)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8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Purchase history of a given 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set of items bought by a customer at time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Books, diary products, CDs,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Web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Browsing activity of a particular Web visitor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 collection of files viewed by a Web visitor after a single mouse click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Home page, index page, contact info, etc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73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 data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History of events generated by a given sensor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Events triggered by a sensor at time 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Types of alarms generated by sensors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Genome sequences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DNA sequence of a particular species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 element of the DNA sequence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Bases A,T,G,C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0995" name="Line 35">
            <a:extLst>
              <a:ext uri="{FF2B5EF4-FFF2-40B4-BE49-F238E27FC236}">
                <a16:creationId xmlns:a16="http://schemas.microsoft.com/office/drawing/2014/main" id="{3D323EEE-C092-4686-8A8B-3A88DA852D2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6248400"/>
            <a:ext cx="6324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6" name="Text Box 36">
            <a:extLst>
              <a:ext uri="{FF2B5EF4-FFF2-40B4-BE49-F238E27FC236}">
                <a16:creationId xmlns:a16="http://schemas.microsoft.com/office/drawing/2014/main" id="{D07CD8D0-003A-4182-8331-181754261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867400"/>
            <a:ext cx="1524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Sequence</a:t>
            </a:r>
          </a:p>
        </p:txBody>
      </p:sp>
      <p:sp>
        <p:nvSpPr>
          <p:cNvPr id="40997" name="Line 37">
            <a:extLst>
              <a:ext uri="{FF2B5EF4-FFF2-40B4-BE49-F238E27FC236}">
                <a16:creationId xmlns:a16="http://schemas.microsoft.com/office/drawing/2014/main" id="{E9CD6CBB-8114-4020-99BB-4E40CD9D70F0}"/>
              </a:ext>
            </a:extLst>
          </p:cNvPr>
          <p:cNvSpPr>
            <a:spLocks noChangeShapeType="1"/>
          </p:cNvSpPr>
          <p:nvPr/>
        </p:nvSpPr>
        <p:spPr bwMode="auto">
          <a:xfrm>
            <a:off x="2286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8" name="Line 38">
            <a:extLst>
              <a:ext uri="{FF2B5EF4-FFF2-40B4-BE49-F238E27FC236}">
                <a16:creationId xmlns:a16="http://schemas.microsoft.com/office/drawing/2014/main" id="{C3F8211D-29F8-46CE-9420-AE49283267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99" name="Line 39">
            <a:extLst>
              <a:ext uri="{FF2B5EF4-FFF2-40B4-BE49-F238E27FC236}">
                <a16:creationId xmlns:a16="http://schemas.microsoft.com/office/drawing/2014/main" id="{10D0D304-AE2F-4F1C-A603-5DBF83DC5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0" name="Line 40">
            <a:extLst>
              <a:ext uri="{FF2B5EF4-FFF2-40B4-BE49-F238E27FC236}">
                <a16:creationId xmlns:a16="http://schemas.microsoft.com/office/drawing/2014/main" id="{6FE3F97C-E24B-420E-9DC4-11F3095795F3}"/>
              </a:ext>
            </a:extLst>
          </p:cNvPr>
          <p:cNvSpPr>
            <a:spLocks noChangeShapeType="1"/>
          </p:cNvSpPr>
          <p:nvPr/>
        </p:nvSpPr>
        <p:spPr bwMode="auto">
          <a:xfrm>
            <a:off x="4572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1" name="Line 41">
            <a:extLst>
              <a:ext uri="{FF2B5EF4-FFF2-40B4-BE49-F238E27FC236}">
                <a16:creationId xmlns:a16="http://schemas.microsoft.com/office/drawing/2014/main" id="{E37F0365-9E8E-4967-A103-E4B37FE1CFC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2" name="Line 42">
            <a:extLst>
              <a:ext uri="{FF2B5EF4-FFF2-40B4-BE49-F238E27FC236}">
                <a16:creationId xmlns:a16="http://schemas.microsoft.com/office/drawing/2014/main" id="{C4253705-9D59-4D3A-AC03-5033284E8051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3" name="Line 43">
            <a:extLst>
              <a:ext uri="{FF2B5EF4-FFF2-40B4-BE49-F238E27FC236}">
                <a16:creationId xmlns:a16="http://schemas.microsoft.com/office/drawing/2014/main" id="{0A3954EC-155C-470E-BF09-1AD1E959EAE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4" name="Line 44">
            <a:extLst>
              <a:ext uri="{FF2B5EF4-FFF2-40B4-BE49-F238E27FC236}">
                <a16:creationId xmlns:a16="http://schemas.microsoft.com/office/drawing/2014/main" id="{76A3270C-3A6F-422D-B1AD-8B2B1F315FF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0" y="6172200"/>
            <a:ext cx="0" cy="7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05" name="Oval 45">
            <a:extLst>
              <a:ext uri="{FF2B5EF4-FFF2-40B4-BE49-F238E27FC236}">
                <a16:creationId xmlns:a16="http://schemas.microsoft.com/office/drawing/2014/main" id="{8BF4D7FE-A3A0-4EEA-B095-1561CD1DCD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194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E1</a:t>
            </a:r>
            <a:b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E2</a:t>
            </a:r>
          </a:p>
        </p:txBody>
      </p:sp>
      <p:sp>
        <p:nvSpPr>
          <p:cNvPr id="41006" name="Oval 46">
            <a:extLst>
              <a:ext uri="{FF2B5EF4-FFF2-40B4-BE49-F238E27FC236}">
                <a16:creationId xmlns:a16="http://schemas.microsoft.com/office/drawing/2014/main" id="{A9C13F99-9AB2-4968-A179-C32005B19D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E1</a:t>
            </a:r>
            <a:b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E3</a:t>
            </a:r>
          </a:p>
        </p:txBody>
      </p:sp>
      <p:sp>
        <p:nvSpPr>
          <p:cNvPr id="41007" name="Oval 47">
            <a:extLst>
              <a:ext uri="{FF2B5EF4-FFF2-40B4-BE49-F238E27FC236}">
                <a16:creationId xmlns:a16="http://schemas.microsoft.com/office/drawing/2014/main" id="{B4F2598D-236C-4A92-96FC-8D38CDE3E2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E2</a:t>
            </a:r>
          </a:p>
        </p:txBody>
      </p:sp>
      <p:sp>
        <p:nvSpPr>
          <p:cNvPr id="41008" name="Oval 48">
            <a:extLst>
              <a:ext uri="{FF2B5EF4-FFF2-40B4-BE49-F238E27FC236}">
                <a16:creationId xmlns:a16="http://schemas.microsoft.com/office/drawing/2014/main" id="{3AA26E27-98A5-41F6-9EF4-549546E50D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53200" y="5257800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E3</a:t>
            </a:r>
            <a:b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E4</a:t>
            </a:r>
          </a:p>
        </p:txBody>
      </p:sp>
      <p:sp>
        <p:nvSpPr>
          <p:cNvPr id="41009" name="Oval 49">
            <a:extLst>
              <a:ext uri="{FF2B5EF4-FFF2-40B4-BE49-F238E27FC236}">
                <a16:creationId xmlns:a16="http://schemas.microsoft.com/office/drawing/2014/main" id="{D58EA9D4-54D3-4DE3-BD44-76B2D65138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273675"/>
            <a:ext cx="533400" cy="838200"/>
          </a:xfrm>
          <a:prstGeom prst="ellips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E2</a:t>
            </a:r>
          </a:p>
        </p:txBody>
      </p:sp>
      <p:sp>
        <p:nvSpPr>
          <p:cNvPr id="41010" name="Line 50">
            <a:extLst>
              <a:ext uri="{FF2B5EF4-FFF2-40B4-BE49-F238E27FC236}">
                <a16:creationId xmlns:a16="http://schemas.microsoft.com/office/drawing/2014/main" id="{7948F00A-B4BD-49B0-92DA-28F1AC85045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5121275"/>
            <a:ext cx="7620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1" name="Text Box 51">
            <a:extLst>
              <a:ext uri="{FF2B5EF4-FFF2-40B4-BE49-F238E27FC236}">
                <a16:creationId xmlns:a16="http://schemas.microsoft.com/office/drawing/2014/main" id="{A4220435-06B6-4A7E-9F42-3F08FB9B8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76800"/>
            <a:ext cx="1828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Element (Transaction)</a:t>
            </a:r>
          </a:p>
        </p:txBody>
      </p:sp>
      <p:sp>
        <p:nvSpPr>
          <p:cNvPr id="41012" name="Line 52">
            <a:extLst>
              <a:ext uri="{FF2B5EF4-FFF2-40B4-BE49-F238E27FC236}">
                <a16:creationId xmlns:a16="http://schemas.microsoft.com/office/drawing/2014/main" id="{9F534C1E-D37B-48B1-BD82-AF5EDEABE8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934200" y="5273675"/>
            <a:ext cx="5334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3" name="Text Box 53">
            <a:extLst>
              <a:ext uri="{FF2B5EF4-FFF2-40B4-BE49-F238E27FC236}">
                <a16:creationId xmlns:a16="http://schemas.microsoft.com/office/drawing/2014/main" id="{66A00E1D-9EE8-4F8D-BE3F-C6CF86A77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029200"/>
            <a:ext cx="990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Event </a:t>
            </a:r>
            <a:b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</a:br>
            <a:r>
              <a:rPr lang="en-US" altLang="en-US" sz="2000" b="0">
                <a:solidFill>
                  <a:srgbClr val="000000"/>
                </a:solidFill>
                <a:latin typeface="Tahoma" panose="020B0604030504040204" pitchFamily="34" charset="0"/>
              </a:rPr>
              <a:t>(Item)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D916BAEA-C5A9-45FA-B565-EEEABED65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Data</a:t>
            </a:r>
          </a:p>
        </p:txBody>
      </p:sp>
      <p:sp>
        <p:nvSpPr>
          <p:cNvPr id="41987" name="Line 3">
            <a:extLst>
              <a:ext uri="{FF2B5EF4-FFF2-40B4-BE49-F238E27FC236}">
                <a16:creationId xmlns:a16="http://schemas.microsoft.com/office/drawing/2014/main" id="{B0D6B1FA-CCC8-4DB6-93B3-5D31A7E3B4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3581400"/>
            <a:ext cx="533400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41988" name="Object 4">
            <a:extLst>
              <a:ext uri="{FF2B5EF4-FFF2-40B4-BE49-F238E27FC236}">
                <a16:creationId xmlns:a16="http://schemas.microsoft.com/office/drawing/2014/main" id="{A7A339A5-01F8-49E8-9583-50E5C57654E4}"/>
              </a:ext>
            </a:extLst>
          </p:cNvPr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419600" y="1676400"/>
          <a:ext cx="4495800" cy="434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7378700" imgH="7137400" progId="Visio.Drawing.6">
                  <p:embed/>
                </p:oleObj>
              </mc:Choice>
              <mc:Fallback>
                <p:oleObj name="Visio" r:id="rId2" imgW="7378700" imgH="71374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9600" y="1676400"/>
                        <a:ext cx="4495800" cy="4346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1989" name="Group 5">
            <a:extLst>
              <a:ext uri="{FF2B5EF4-FFF2-40B4-BE49-F238E27FC236}">
                <a16:creationId xmlns:a16="http://schemas.microsoft.com/office/drawing/2014/main" id="{B446CFC4-C335-43D0-97E4-5FF1416E49E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2590800"/>
            <a:ext cx="3327400" cy="2160588"/>
            <a:chOff x="192" y="1872"/>
            <a:chExt cx="2096" cy="1361"/>
          </a:xfrm>
        </p:grpSpPr>
        <p:sp>
          <p:nvSpPr>
            <p:cNvPr id="41994" name="AutoShape 6">
              <a:extLst>
                <a:ext uri="{FF2B5EF4-FFF2-40B4-BE49-F238E27FC236}">
                  <a16:creationId xmlns:a16="http://schemas.microsoft.com/office/drawing/2014/main" id="{7229EA93-2557-420C-92E4-7E43A1FE505D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" y="1872"/>
              <a:ext cx="196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Rectangle 7">
              <a:extLst>
                <a:ext uri="{FF2B5EF4-FFF2-40B4-BE49-F238E27FC236}">
                  <a16:creationId xmlns:a16="http://schemas.microsoft.com/office/drawing/2014/main" id="{5F3B498C-BF1C-4215-AEBD-D8627338EB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1878"/>
              <a:ext cx="1956" cy="15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1996" name="Rectangle 8">
              <a:extLst>
                <a:ext uri="{FF2B5EF4-FFF2-40B4-BE49-F238E27FC236}">
                  <a16:creationId xmlns:a16="http://schemas.microsoft.com/office/drawing/2014/main" id="{72E6B021-D444-485A-B0A1-FAAF19359C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4" y="1879"/>
              <a:ext cx="53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</a:rPr>
                <a:t>Sequence ID</a:t>
              </a:r>
            </a:p>
          </p:txBody>
        </p:sp>
        <p:sp>
          <p:nvSpPr>
            <p:cNvPr id="41997" name="Rectangle 9">
              <a:extLst>
                <a:ext uri="{FF2B5EF4-FFF2-40B4-BE49-F238E27FC236}">
                  <a16:creationId xmlns:a16="http://schemas.microsoft.com/office/drawing/2014/main" id="{179AB286-2B17-4CA1-BF76-CE3F67AC75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3" y="1879"/>
              <a:ext cx="46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</a:rPr>
                <a:t>Timestamp</a:t>
              </a:r>
            </a:p>
          </p:txBody>
        </p:sp>
        <p:sp>
          <p:nvSpPr>
            <p:cNvPr id="41998" name="Rectangle 10">
              <a:extLst>
                <a:ext uri="{FF2B5EF4-FFF2-40B4-BE49-F238E27FC236}">
                  <a16:creationId xmlns:a16="http://schemas.microsoft.com/office/drawing/2014/main" id="{3B7F7B72-0CB6-4FCE-90A0-FBF8FBF6FA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44" y="1879"/>
              <a:ext cx="29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100">
                  <a:solidFill>
                    <a:srgbClr val="000000"/>
                  </a:solidFill>
                </a:rPr>
                <a:t>Events</a:t>
              </a:r>
            </a:p>
          </p:txBody>
        </p:sp>
        <p:sp>
          <p:nvSpPr>
            <p:cNvPr id="41999" name="Rectangle 11">
              <a:extLst>
                <a:ext uri="{FF2B5EF4-FFF2-40B4-BE49-F238E27FC236}">
                  <a16:creationId xmlns:a16="http://schemas.microsoft.com/office/drawing/2014/main" id="{203912EC-6E53-4C89-90D3-5EF515FE7C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0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0" name="Rectangle 12">
              <a:extLst>
                <a:ext uri="{FF2B5EF4-FFF2-40B4-BE49-F238E27FC236}">
                  <a16:creationId xmlns:a16="http://schemas.microsoft.com/office/drawing/2014/main" id="{22860357-6E59-4CA3-83DE-A7C8559B07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0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10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1" name="Rectangle 13">
              <a:extLst>
                <a:ext uri="{FF2B5EF4-FFF2-40B4-BE49-F238E27FC236}">
                  <a16:creationId xmlns:a16="http://schemas.microsoft.com/office/drawing/2014/main" id="{88DD9814-57D3-4E97-B24A-860A869537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03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2, 3, 5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2" name="Rectangle 14">
              <a:extLst>
                <a:ext uri="{FF2B5EF4-FFF2-40B4-BE49-F238E27FC236}">
                  <a16:creationId xmlns:a16="http://schemas.microsoft.com/office/drawing/2014/main" id="{C00B339B-F751-40C6-B355-48A37755B6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1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3" name="Rectangle 15">
              <a:extLst>
                <a:ext uri="{FF2B5EF4-FFF2-40B4-BE49-F238E27FC236}">
                  <a16:creationId xmlns:a16="http://schemas.microsoft.com/office/drawing/2014/main" id="{360D45D1-60AE-49DF-8ED7-70A3A6E5B8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1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20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4" name="Rectangle 16">
              <a:extLst>
                <a:ext uri="{FF2B5EF4-FFF2-40B4-BE49-F238E27FC236}">
                  <a16:creationId xmlns:a16="http://schemas.microsoft.com/office/drawing/2014/main" id="{6AA29C7B-CA63-48AF-BEA2-2DA853CDDA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183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6, 1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5" name="Rectangle 17">
              <a:extLst>
                <a:ext uri="{FF2B5EF4-FFF2-40B4-BE49-F238E27FC236}">
                  <a16:creationId xmlns:a16="http://schemas.microsoft.com/office/drawing/2014/main" id="{70489C6C-7120-46B3-9147-E672E17525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3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6" name="Rectangle 18">
              <a:extLst>
                <a:ext uri="{FF2B5EF4-FFF2-40B4-BE49-F238E27FC236}">
                  <a16:creationId xmlns:a16="http://schemas.microsoft.com/office/drawing/2014/main" id="{859D98F0-C127-4671-BC7B-8BE1B68DD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3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23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7" name="Rectangle 19">
              <a:extLst>
                <a:ext uri="{FF2B5EF4-FFF2-40B4-BE49-F238E27FC236}">
                  <a16:creationId xmlns:a16="http://schemas.microsoft.com/office/drawing/2014/main" id="{1D47BA97-E386-495B-8E4D-DBAC57DBBFE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33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8" name="Rectangle 20">
              <a:extLst>
                <a:ext uri="{FF2B5EF4-FFF2-40B4-BE49-F238E27FC236}">
                  <a16:creationId xmlns:a16="http://schemas.microsoft.com/office/drawing/2014/main" id="{0F1BAE76-3B88-4B3E-9F6A-6A93DDAA86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4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09" name="Rectangle 21">
              <a:extLst>
                <a:ext uri="{FF2B5EF4-FFF2-40B4-BE49-F238E27FC236}">
                  <a16:creationId xmlns:a16="http://schemas.microsoft.com/office/drawing/2014/main" id="{555BE6ED-CBA1-42B5-9DEF-0BCD7E656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4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11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0" name="Rectangle 22">
              <a:extLst>
                <a:ext uri="{FF2B5EF4-FFF2-40B4-BE49-F238E27FC236}">
                  <a16:creationId xmlns:a16="http://schemas.microsoft.com/office/drawing/2014/main" id="{C832048D-2EAB-4564-A602-CC96D46D9F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48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4, 5, 6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1" name="Rectangle 23">
              <a:extLst>
                <a:ext uri="{FF2B5EF4-FFF2-40B4-BE49-F238E27FC236}">
                  <a16:creationId xmlns:a16="http://schemas.microsoft.com/office/drawing/2014/main" id="{54790C73-FBEE-474A-B359-90B7CBF824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6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2" name="Rectangle 24">
              <a:extLst>
                <a:ext uri="{FF2B5EF4-FFF2-40B4-BE49-F238E27FC236}">
                  <a16:creationId xmlns:a16="http://schemas.microsoft.com/office/drawing/2014/main" id="{FF2EE7AB-1382-4757-AAFA-70408B04A2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6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17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3" name="Rectangle 25">
              <a:extLst>
                <a:ext uri="{FF2B5EF4-FFF2-40B4-BE49-F238E27FC236}">
                  <a16:creationId xmlns:a16="http://schemas.microsoft.com/office/drawing/2014/main" id="{D2954324-7D3B-43FC-B94D-88174533D9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632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4" name="Rectangle 26">
              <a:extLst>
                <a:ext uri="{FF2B5EF4-FFF2-40B4-BE49-F238E27FC236}">
                  <a16:creationId xmlns:a16="http://schemas.microsoft.com/office/drawing/2014/main" id="{9A9DA53A-75D5-4E3F-BAD8-E666D1FA9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78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5" name="Rectangle 27">
              <a:extLst>
                <a:ext uri="{FF2B5EF4-FFF2-40B4-BE49-F238E27FC236}">
                  <a16:creationId xmlns:a16="http://schemas.microsoft.com/office/drawing/2014/main" id="{14A0FCA6-723D-47E2-900A-F805F51FFF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7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21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6" name="Rectangle 28">
              <a:extLst>
                <a:ext uri="{FF2B5EF4-FFF2-40B4-BE49-F238E27FC236}">
                  <a16:creationId xmlns:a16="http://schemas.microsoft.com/office/drawing/2014/main" id="{C71E73D9-2467-4977-B322-BA7A47BDCC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782"/>
              <a:ext cx="466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7, 8, 1, 2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7" name="Rectangle 29">
              <a:extLst>
                <a:ext uri="{FF2B5EF4-FFF2-40B4-BE49-F238E27FC236}">
                  <a16:creationId xmlns:a16="http://schemas.microsoft.com/office/drawing/2014/main" id="{C32951B3-63A4-40E9-AD02-16DC7DEB8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9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8" name="Rectangle 30">
              <a:extLst>
                <a:ext uri="{FF2B5EF4-FFF2-40B4-BE49-F238E27FC236}">
                  <a16:creationId xmlns:a16="http://schemas.microsoft.com/office/drawing/2014/main" id="{B958971F-3C8D-42E1-B9E5-EB837A7F1C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9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28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19" name="Rectangle 31">
              <a:extLst>
                <a:ext uri="{FF2B5EF4-FFF2-40B4-BE49-F238E27FC236}">
                  <a16:creationId xmlns:a16="http://schemas.microsoft.com/office/drawing/2014/main" id="{EEB8A119-A2F6-4726-9C2B-3837ED1E1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932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1, 6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0" name="Rectangle 32">
              <a:extLst>
                <a:ext uri="{FF2B5EF4-FFF2-40B4-BE49-F238E27FC236}">
                  <a16:creationId xmlns:a16="http://schemas.microsoft.com/office/drawing/2014/main" id="{74D46EEB-5D88-4E87-B644-FE83838596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30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C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1" name="Rectangle 33">
              <a:extLst>
                <a:ext uri="{FF2B5EF4-FFF2-40B4-BE49-F238E27FC236}">
                  <a16:creationId xmlns:a16="http://schemas.microsoft.com/office/drawing/2014/main" id="{6F3D3F17-B0D8-44EE-93C6-D148AE257D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0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14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2" name="Rectangle 34">
              <a:extLst>
                <a:ext uri="{FF2B5EF4-FFF2-40B4-BE49-F238E27FC236}">
                  <a16:creationId xmlns:a16="http://schemas.microsoft.com/office/drawing/2014/main" id="{CC8E48CC-F6EE-44EA-8213-101A9EC38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3082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1, 8, 7</a:t>
              </a: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3" name="Line 35">
              <a:extLst>
                <a:ext uri="{FF2B5EF4-FFF2-40B4-BE49-F238E27FC236}">
                  <a16:creationId xmlns:a16="http://schemas.microsoft.com/office/drawing/2014/main" id="{6F8FD01C-B55D-4161-BCE0-89DD0FCEF8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2"/>
              <a:ext cx="1" cy="13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4" name="Rectangle 36">
              <a:extLst>
                <a:ext uri="{FF2B5EF4-FFF2-40B4-BE49-F238E27FC236}">
                  <a16:creationId xmlns:a16="http://schemas.microsoft.com/office/drawing/2014/main" id="{96A0B05A-CA8E-4324-86AE-2D499A5D58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12" cy="13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5" name="Line 37">
              <a:extLst>
                <a:ext uri="{FF2B5EF4-FFF2-40B4-BE49-F238E27FC236}">
                  <a16:creationId xmlns:a16="http://schemas.microsoft.com/office/drawing/2014/main" id="{61F7D246-CC44-460F-A80B-90EB2FE8445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6" name="Rectangle 38">
              <a:extLst>
                <a:ext uri="{FF2B5EF4-FFF2-40B4-BE49-F238E27FC236}">
                  <a16:creationId xmlns:a16="http://schemas.microsoft.com/office/drawing/2014/main" id="{A2CC89AD-8561-45B5-A16C-E266736462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7" name="Line 39">
              <a:extLst>
                <a:ext uri="{FF2B5EF4-FFF2-40B4-BE49-F238E27FC236}">
                  <a16:creationId xmlns:a16="http://schemas.microsoft.com/office/drawing/2014/main" id="{51EBBB7B-D9ED-4266-AC3F-4820F24AA3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28" name="Rectangle 40">
              <a:extLst>
                <a:ext uri="{FF2B5EF4-FFF2-40B4-BE49-F238E27FC236}">
                  <a16:creationId xmlns:a16="http://schemas.microsoft.com/office/drawing/2014/main" id="{1774E481-B35F-4075-BC98-0419E1035F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1884"/>
              <a:ext cx="11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29" name="Line 41">
              <a:extLst>
                <a:ext uri="{FF2B5EF4-FFF2-40B4-BE49-F238E27FC236}">
                  <a16:creationId xmlns:a16="http://schemas.microsoft.com/office/drawing/2014/main" id="{FC120000-EE5A-4492-BAA3-8090A22093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0" name="Rectangle 42">
              <a:extLst>
                <a:ext uri="{FF2B5EF4-FFF2-40B4-BE49-F238E27FC236}">
                  <a16:creationId xmlns:a16="http://schemas.microsoft.com/office/drawing/2014/main" id="{1672EBA0-9889-4764-95B6-C521CF886F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31" name="Line 43">
              <a:extLst>
                <a:ext uri="{FF2B5EF4-FFF2-40B4-BE49-F238E27FC236}">
                  <a16:creationId xmlns:a16="http://schemas.microsoft.com/office/drawing/2014/main" id="{9784AD26-08A7-45F4-B903-D6A99D58474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3" y="18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2" name="Rectangle 44">
              <a:extLst>
                <a:ext uri="{FF2B5EF4-FFF2-40B4-BE49-F238E27FC236}">
                  <a16:creationId xmlns:a16="http://schemas.microsoft.com/office/drawing/2014/main" id="{D1F383F7-1B6F-49A9-BD3E-DD2AA35FE1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872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33" name="Line 45">
              <a:extLst>
                <a:ext uri="{FF2B5EF4-FFF2-40B4-BE49-F238E27FC236}">
                  <a16:creationId xmlns:a16="http://schemas.microsoft.com/office/drawing/2014/main" id="{23F4311D-DC56-46DC-B436-E213B8A0F0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02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4" name="Rectangle 46">
              <a:extLst>
                <a:ext uri="{FF2B5EF4-FFF2-40B4-BE49-F238E27FC236}">
                  <a16:creationId xmlns:a16="http://schemas.microsoft.com/office/drawing/2014/main" id="{A2F36B66-ACF0-44B2-A618-CCE5163481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02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35" name="Line 47">
              <a:extLst>
                <a:ext uri="{FF2B5EF4-FFF2-40B4-BE49-F238E27FC236}">
                  <a16:creationId xmlns:a16="http://schemas.microsoft.com/office/drawing/2014/main" id="{8E6279E3-909E-4312-B37C-2A4D0FC2339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1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6" name="Rectangle 48">
              <a:extLst>
                <a:ext uri="{FF2B5EF4-FFF2-40B4-BE49-F238E27FC236}">
                  <a16:creationId xmlns:a16="http://schemas.microsoft.com/office/drawing/2014/main" id="{5EFE2309-6891-45AB-905B-141DB05732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17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37" name="Line 49">
              <a:extLst>
                <a:ext uri="{FF2B5EF4-FFF2-40B4-BE49-F238E27FC236}">
                  <a16:creationId xmlns:a16="http://schemas.microsoft.com/office/drawing/2014/main" id="{FEADA2E4-EB87-447E-967A-45D9429E9DE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3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38" name="Rectangle 50">
              <a:extLst>
                <a:ext uri="{FF2B5EF4-FFF2-40B4-BE49-F238E27FC236}">
                  <a16:creationId xmlns:a16="http://schemas.microsoft.com/office/drawing/2014/main" id="{F4315D81-A193-42CD-905F-2118C753A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2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39" name="Line 51">
              <a:extLst>
                <a:ext uri="{FF2B5EF4-FFF2-40B4-BE49-F238E27FC236}">
                  <a16:creationId xmlns:a16="http://schemas.microsoft.com/office/drawing/2014/main" id="{E1AEB32F-A157-427E-BEC4-F818DBA8B4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4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0" name="Rectangle 52">
              <a:extLst>
                <a:ext uri="{FF2B5EF4-FFF2-40B4-BE49-F238E27FC236}">
                  <a16:creationId xmlns:a16="http://schemas.microsoft.com/office/drawing/2014/main" id="{9B9AA3A0-3164-41E9-9D65-2859FADB0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47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41" name="Line 53">
              <a:extLst>
                <a:ext uri="{FF2B5EF4-FFF2-40B4-BE49-F238E27FC236}">
                  <a16:creationId xmlns:a16="http://schemas.microsoft.com/office/drawing/2014/main" id="{57AE8843-E298-41CB-BC24-D606BF028D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6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2" name="Rectangle 54">
              <a:extLst>
                <a:ext uri="{FF2B5EF4-FFF2-40B4-BE49-F238E27FC236}">
                  <a16:creationId xmlns:a16="http://schemas.microsoft.com/office/drawing/2014/main" id="{2F6390EC-436A-4459-A63D-85E9E4BC55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62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43" name="Line 55">
              <a:extLst>
                <a:ext uri="{FF2B5EF4-FFF2-40B4-BE49-F238E27FC236}">
                  <a16:creationId xmlns:a16="http://schemas.microsoft.com/office/drawing/2014/main" id="{791BF532-C33F-406A-B24B-9555B44390E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7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4" name="Rectangle 56">
              <a:extLst>
                <a:ext uri="{FF2B5EF4-FFF2-40B4-BE49-F238E27FC236}">
                  <a16:creationId xmlns:a16="http://schemas.microsoft.com/office/drawing/2014/main" id="{10AD90A3-5A4F-40CB-831D-98092BBD84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77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45" name="Line 57">
              <a:extLst>
                <a:ext uri="{FF2B5EF4-FFF2-40B4-BE49-F238E27FC236}">
                  <a16:creationId xmlns:a16="http://schemas.microsoft.com/office/drawing/2014/main" id="{E93A69B2-1A74-4AD0-80E6-1E2FC5A65C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9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6" name="Rectangle 58">
              <a:extLst>
                <a:ext uri="{FF2B5EF4-FFF2-40B4-BE49-F238E27FC236}">
                  <a16:creationId xmlns:a16="http://schemas.microsoft.com/office/drawing/2014/main" id="{20C1757F-0B1C-48BD-8288-E8910B6984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9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47" name="Line 59">
              <a:extLst>
                <a:ext uri="{FF2B5EF4-FFF2-40B4-BE49-F238E27FC236}">
                  <a16:creationId xmlns:a16="http://schemas.microsoft.com/office/drawing/2014/main" id="{6A2D1686-1E7D-4AC7-BB58-4B71520F24E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07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48" name="Rectangle 60">
              <a:extLst>
                <a:ext uri="{FF2B5EF4-FFF2-40B4-BE49-F238E27FC236}">
                  <a16:creationId xmlns:a16="http://schemas.microsoft.com/office/drawing/2014/main" id="{E0D98A46-EFD8-41FA-997B-BA7BC0729C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07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  <p:sp>
          <p:nvSpPr>
            <p:cNvPr id="42049" name="Line 61">
              <a:extLst>
                <a:ext uri="{FF2B5EF4-FFF2-40B4-BE49-F238E27FC236}">
                  <a16:creationId xmlns:a16="http://schemas.microsoft.com/office/drawing/2014/main" id="{F12807B2-4858-449B-B092-3E75EF6241C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2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50" name="Rectangle 62">
              <a:extLst>
                <a:ext uri="{FF2B5EF4-FFF2-40B4-BE49-F238E27FC236}">
                  <a16:creationId xmlns:a16="http://schemas.microsoft.com/office/drawing/2014/main" id="{2157A938-50B1-4B17-9DEF-55F35C4487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>
                <a:solidFill>
                  <a:srgbClr val="000000"/>
                </a:solidFill>
              </a:endParaRPr>
            </a:p>
          </p:txBody>
        </p:sp>
      </p:grpSp>
      <p:sp>
        <p:nvSpPr>
          <p:cNvPr id="41990" name="Text Box 63">
            <a:extLst>
              <a:ext uri="{FF2B5EF4-FFF2-40B4-BE49-F238E27FC236}">
                <a16:creationId xmlns:a16="http://schemas.microsoft.com/office/drawing/2014/main" id="{D4EAA4DD-9207-4B4C-927A-2A554FFE9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20574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000000"/>
                </a:solidFill>
              </a:rPr>
              <a:t>Sequence Database:</a:t>
            </a:r>
          </a:p>
        </p:txBody>
      </p:sp>
      <p:sp>
        <p:nvSpPr>
          <p:cNvPr id="41991" name="TextBox 1">
            <a:extLst>
              <a:ext uri="{FF2B5EF4-FFF2-40B4-BE49-F238E27FC236}">
                <a16:creationId xmlns:a16="http://schemas.microsoft.com/office/drawing/2014/main" id="{061000B5-6EB9-41F3-A3C5-ED38097BC1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2514600"/>
            <a:ext cx="1200150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Sequence A:</a:t>
            </a:r>
          </a:p>
        </p:txBody>
      </p:sp>
      <p:sp>
        <p:nvSpPr>
          <p:cNvPr id="41992" name="TextBox 64">
            <a:extLst>
              <a:ext uri="{FF2B5EF4-FFF2-40B4-BE49-F238E27FC236}">
                <a16:creationId xmlns:a16="http://schemas.microsoft.com/office/drawing/2014/main" id="{82C335D5-D002-4E01-B92C-52DC3584F3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33850" y="3810000"/>
            <a:ext cx="1209675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Sequence B:</a:t>
            </a:r>
          </a:p>
        </p:txBody>
      </p:sp>
      <p:sp>
        <p:nvSpPr>
          <p:cNvPr id="41993" name="TextBox 65">
            <a:extLst>
              <a:ext uri="{FF2B5EF4-FFF2-40B4-BE49-F238E27FC236}">
                <a16:creationId xmlns:a16="http://schemas.microsoft.com/office/drawing/2014/main" id="{B7B73881-99F8-4F3B-A9B8-112B89979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5105400"/>
            <a:ext cx="1220788" cy="3079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0"/>
              <a:t>Sequence C: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92A2E0CE-ECA8-45F8-815F-7087013362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Data vs. Market-basket Data</a:t>
            </a:r>
          </a:p>
        </p:txBody>
      </p:sp>
      <p:grpSp>
        <p:nvGrpSpPr>
          <p:cNvPr id="43011" name="Group 5">
            <a:extLst>
              <a:ext uri="{FF2B5EF4-FFF2-40B4-BE49-F238E27FC236}">
                <a16:creationId xmlns:a16="http://schemas.microsoft.com/office/drawing/2014/main" id="{60D91027-A1BD-4FE8-9222-93B1925BFF19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1954213"/>
            <a:ext cx="4335463" cy="3303587"/>
            <a:chOff x="192" y="1872"/>
            <a:chExt cx="1968" cy="1361"/>
          </a:xfrm>
        </p:grpSpPr>
        <p:sp>
          <p:nvSpPr>
            <p:cNvPr id="43036" name="AutoShape 6">
              <a:extLst>
                <a:ext uri="{FF2B5EF4-FFF2-40B4-BE49-F238E27FC236}">
                  <a16:creationId xmlns:a16="http://schemas.microsoft.com/office/drawing/2014/main" id="{FB575F60-06FA-4E63-A4F8-444B27200FE7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" y="1872"/>
              <a:ext cx="196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37" name="Rectangle 7">
              <a:extLst>
                <a:ext uri="{FF2B5EF4-FFF2-40B4-BE49-F238E27FC236}">
                  <a16:creationId xmlns:a16="http://schemas.microsoft.com/office/drawing/2014/main" id="{39D04A3B-E2C9-4C64-905F-DC578B00C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1878"/>
              <a:ext cx="1956" cy="15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38" name="Rectangle 8">
              <a:extLst>
                <a:ext uri="{FF2B5EF4-FFF2-40B4-BE49-F238E27FC236}">
                  <a16:creationId xmlns:a16="http://schemas.microsoft.com/office/drawing/2014/main" id="{3A7FCAEA-0C1B-4D96-B757-4624643C6D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" y="1879"/>
              <a:ext cx="40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Customer</a:t>
              </a:r>
              <a:endParaRPr lang="en-US" altLang="en-US" sz="1400"/>
            </a:p>
          </p:txBody>
        </p:sp>
        <p:sp>
          <p:nvSpPr>
            <p:cNvPr id="43039" name="Rectangle 9">
              <a:extLst>
                <a:ext uri="{FF2B5EF4-FFF2-40B4-BE49-F238E27FC236}">
                  <a16:creationId xmlns:a16="http://schemas.microsoft.com/office/drawing/2014/main" id="{56B35D0F-924A-49D6-A4AA-22853B81F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" y="1879"/>
              <a:ext cx="19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Date</a:t>
              </a:r>
              <a:endParaRPr lang="en-US" altLang="en-US" sz="1400"/>
            </a:p>
          </p:txBody>
        </p:sp>
        <p:sp>
          <p:nvSpPr>
            <p:cNvPr id="43040" name="Rectangle 10">
              <a:extLst>
                <a:ext uri="{FF2B5EF4-FFF2-40B4-BE49-F238E27FC236}">
                  <a16:creationId xmlns:a16="http://schemas.microsoft.com/office/drawing/2014/main" id="{49C90C7C-5ED8-407B-B030-277F8122FA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" y="1891"/>
              <a:ext cx="54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Items bought</a:t>
              </a:r>
              <a:endParaRPr lang="en-US" altLang="en-US" sz="1400"/>
            </a:p>
          </p:txBody>
        </p:sp>
        <p:sp>
          <p:nvSpPr>
            <p:cNvPr id="43041" name="Rectangle 11">
              <a:extLst>
                <a:ext uri="{FF2B5EF4-FFF2-40B4-BE49-F238E27FC236}">
                  <a16:creationId xmlns:a16="http://schemas.microsoft.com/office/drawing/2014/main" id="{F63DB8A8-FE76-473F-B426-22A99A8CE4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0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3042" name="Rectangle 12">
              <a:extLst>
                <a:ext uri="{FF2B5EF4-FFF2-40B4-BE49-F238E27FC236}">
                  <a16:creationId xmlns:a16="http://schemas.microsoft.com/office/drawing/2014/main" id="{721CEA5E-6B03-4D8D-8074-FD80403D9A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0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10</a:t>
              </a:r>
              <a:endParaRPr lang="en-US" altLang="en-US" sz="1400"/>
            </a:p>
          </p:txBody>
        </p:sp>
        <p:sp>
          <p:nvSpPr>
            <p:cNvPr id="43043" name="Rectangle 13">
              <a:extLst>
                <a:ext uri="{FF2B5EF4-FFF2-40B4-BE49-F238E27FC236}">
                  <a16:creationId xmlns:a16="http://schemas.microsoft.com/office/drawing/2014/main" id="{1B8BA3F7-C959-479B-91D6-A985411632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03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2, 3, 5</a:t>
              </a:r>
              <a:endParaRPr lang="en-US" altLang="en-US" sz="1400"/>
            </a:p>
          </p:txBody>
        </p:sp>
        <p:sp>
          <p:nvSpPr>
            <p:cNvPr id="43044" name="Rectangle 14">
              <a:extLst>
                <a:ext uri="{FF2B5EF4-FFF2-40B4-BE49-F238E27FC236}">
                  <a16:creationId xmlns:a16="http://schemas.microsoft.com/office/drawing/2014/main" id="{A6D19DAB-EEAA-4247-B0A5-34B6494031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1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3045" name="Rectangle 15">
              <a:extLst>
                <a:ext uri="{FF2B5EF4-FFF2-40B4-BE49-F238E27FC236}">
                  <a16:creationId xmlns:a16="http://schemas.microsoft.com/office/drawing/2014/main" id="{2B28A8FE-5F7C-4470-89FE-F542E18CB8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1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20</a:t>
              </a:r>
              <a:endParaRPr lang="en-US" altLang="en-US" sz="1400"/>
            </a:p>
          </p:txBody>
        </p:sp>
        <p:sp>
          <p:nvSpPr>
            <p:cNvPr id="43046" name="Rectangle 16">
              <a:extLst>
                <a:ext uri="{FF2B5EF4-FFF2-40B4-BE49-F238E27FC236}">
                  <a16:creationId xmlns:a16="http://schemas.microsoft.com/office/drawing/2014/main" id="{AD5B0EE4-25E3-436D-99C4-5B400D7F1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183"/>
              <a:ext cx="1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 1,6</a:t>
              </a:r>
              <a:endParaRPr lang="en-US" altLang="en-US" sz="1400"/>
            </a:p>
          </p:txBody>
        </p:sp>
        <p:sp>
          <p:nvSpPr>
            <p:cNvPr id="43047" name="Rectangle 17">
              <a:extLst>
                <a:ext uri="{FF2B5EF4-FFF2-40B4-BE49-F238E27FC236}">
                  <a16:creationId xmlns:a16="http://schemas.microsoft.com/office/drawing/2014/main" id="{9AB634FB-07E5-4156-9B99-9534B74182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3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3048" name="Rectangle 18">
              <a:extLst>
                <a:ext uri="{FF2B5EF4-FFF2-40B4-BE49-F238E27FC236}">
                  <a16:creationId xmlns:a16="http://schemas.microsoft.com/office/drawing/2014/main" id="{B5943121-740F-49B3-86F9-0AE7682416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3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23</a:t>
              </a:r>
              <a:endParaRPr lang="en-US" altLang="en-US" sz="1400"/>
            </a:p>
          </p:txBody>
        </p:sp>
        <p:sp>
          <p:nvSpPr>
            <p:cNvPr id="43049" name="Rectangle 19">
              <a:extLst>
                <a:ext uri="{FF2B5EF4-FFF2-40B4-BE49-F238E27FC236}">
                  <a16:creationId xmlns:a16="http://schemas.microsoft.com/office/drawing/2014/main" id="{10596127-91C5-43C9-BB52-6CB70D1EF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333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</a:t>
              </a:r>
              <a:endParaRPr lang="en-US" altLang="en-US" sz="1400"/>
            </a:p>
          </p:txBody>
        </p:sp>
        <p:sp>
          <p:nvSpPr>
            <p:cNvPr id="43050" name="Rectangle 20">
              <a:extLst>
                <a:ext uri="{FF2B5EF4-FFF2-40B4-BE49-F238E27FC236}">
                  <a16:creationId xmlns:a16="http://schemas.microsoft.com/office/drawing/2014/main" id="{1311939B-2D49-4482-B62B-107699DAB8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4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3051" name="Rectangle 21">
              <a:extLst>
                <a:ext uri="{FF2B5EF4-FFF2-40B4-BE49-F238E27FC236}">
                  <a16:creationId xmlns:a16="http://schemas.microsoft.com/office/drawing/2014/main" id="{CC56D9C2-9509-40E4-8210-C646746DB2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4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11</a:t>
              </a:r>
              <a:endParaRPr lang="en-US" altLang="en-US" sz="1400"/>
            </a:p>
          </p:txBody>
        </p:sp>
        <p:sp>
          <p:nvSpPr>
            <p:cNvPr id="43052" name="Rectangle 22">
              <a:extLst>
                <a:ext uri="{FF2B5EF4-FFF2-40B4-BE49-F238E27FC236}">
                  <a16:creationId xmlns:a16="http://schemas.microsoft.com/office/drawing/2014/main" id="{0FFDA8BF-FCEE-45BE-BE21-81B1004F61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48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4, 5, 6</a:t>
              </a:r>
              <a:endParaRPr lang="en-US" altLang="en-US" sz="1400"/>
            </a:p>
          </p:txBody>
        </p:sp>
        <p:sp>
          <p:nvSpPr>
            <p:cNvPr id="43053" name="Rectangle 23">
              <a:extLst>
                <a:ext uri="{FF2B5EF4-FFF2-40B4-BE49-F238E27FC236}">
                  <a16:creationId xmlns:a16="http://schemas.microsoft.com/office/drawing/2014/main" id="{0C6B90C5-D283-4B77-A1CF-05EE43A9C9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6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3054" name="Rectangle 24">
              <a:extLst>
                <a:ext uri="{FF2B5EF4-FFF2-40B4-BE49-F238E27FC236}">
                  <a16:creationId xmlns:a16="http://schemas.microsoft.com/office/drawing/2014/main" id="{3A63B33D-CA5C-454C-A6FE-84F05E1A86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6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17</a:t>
              </a:r>
              <a:endParaRPr lang="en-US" altLang="en-US" sz="1400"/>
            </a:p>
          </p:txBody>
        </p:sp>
        <p:sp>
          <p:nvSpPr>
            <p:cNvPr id="43055" name="Rectangle 25">
              <a:extLst>
                <a:ext uri="{FF2B5EF4-FFF2-40B4-BE49-F238E27FC236}">
                  <a16:creationId xmlns:a16="http://schemas.microsoft.com/office/drawing/2014/main" id="{19592D0C-6205-4B2A-BCED-5E7F1F2FB3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632"/>
              <a:ext cx="6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</a:t>
              </a:r>
              <a:endParaRPr lang="en-US" altLang="en-US" sz="1400"/>
            </a:p>
          </p:txBody>
        </p:sp>
        <p:sp>
          <p:nvSpPr>
            <p:cNvPr id="43056" name="Rectangle 26">
              <a:extLst>
                <a:ext uri="{FF2B5EF4-FFF2-40B4-BE49-F238E27FC236}">
                  <a16:creationId xmlns:a16="http://schemas.microsoft.com/office/drawing/2014/main" id="{C0335F7B-E918-4553-91E4-01AE51FA75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78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3057" name="Rectangle 27">
              <a:extLst>
                <a:ext uri="{FF2B5EF4-FFF2-40B4-BE49-F238E27FC236}">
                  <a16:creationId xmlns:a16="http://schemas.microsoft.com/office/drawing/2014/main" id="{4A5E82FE-1E9D-449E-A32F-F005117E3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7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21</a:t>
              </a:r>
              <a:endParaRPr lang="en-US" altLang="en-US" sz="1400"/>
            </a:p>
          </p:txBody>
        </p:sp>
        <p:sp>
          <p:nvSpPr>
            <p:cNvPr id="43058" name="Rectangle 28">
              <a:extLst>
                <a:ext uri="{FF2B5EF4-FFF2-40B4-BE49-F238E27FC236}">
                  <a16:creationId xmlns:a16="http://schemas.microsoft.com/office/drawing/2014/main" id="{CE263FA3-DCA1-442A-984D-E1E7C80BA7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782"/>
              <a:ext cx="26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1,2,7,8</a:t>
              </a:r>
              <a:endParaRPr lang="en-US" altLang="en-US" sz="1400"/>
            </a:p>
          </p:txBody>
        </p:sp>
        <p:sp>
          <p:nvSpPr>
            <p:cNvPr id="43059" name="Rectangle 29">
              <a:extLst>
                <a:ext uri="{FF2B5EF4-FFF2-40B4-BE49-F238E27FC236}">
                  <a16:creationId xmlns:a16="http://schemas.microsoft.com/office/drawing/2014/main" id="{FAA0F5F1-1B84-493C-8DF6-F2749AC194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9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3060" name="Rectangle 30">
              <a:extLst>
                <a:ext uri="{FF2B5EF4-FFF2-40B4-BE49-F238E27FC236}">
                  <a16:creationId xmlns:a16="http://schemas.microsoft.com/office/drawing/2014/main" id="{EF63B8C6-1183-4704-AF14-65A7924A1E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9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28</a:t>
              </a:r>
              <a:endParaRPr lang="en-US" altLang="en-US" sz="1400"/>
            </a:p>
          </p:txBody>
        </p:sp>
        <p:sp>
          <p:nvSpPr>
            <p:cNvPr id="43061" name="Rectangle 31">
              <a:extLst>
                <a:ext uri="{FF2B5EF4-FFF2-40B4-BE49-F238E27FC236}">
                  <a16:creationId xmlns:a16="http://schemas.microsoft.com/office/drawing/2014/main" id="{645B66A4-7538-4668-A805-54524781FA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932"/>
              <a:ext cx="20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1, 6</a:t>
              </a:r>
              <a:endParaRPr lang="en-US" altLang="en-US" sz="1400"/>
            </a:p>
          </p:txBody>
        </p:sp>
        <p:sp>
          <p:nvSpPr>
            <p:cNvPr id="43062" name="Rectangle 32">
              <a:extLst>
                <a:ext uri="{FF2B5EF4-FFF2-40B4-BE49-F238E27FC236}">
                  <a16:creationId xmlns:a16="http://schemas.microsoft.com/office/drawing/2014/main" id="{FD7B83E0-9B2A-4D96-9DD9-E882084F91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30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43063" name="Rectangle 33">
              <a:extLst>
                <a:ext uri="{FF2B5EF4-FFF2-40B4-BE49-F238E27FC236}">
                  <a16:creationId xmlns:a16="http://schemas.microsoft.com/office/drawing/2014/main" id="{4F5B2723-3D4D-4F9E-AE3B-4B1E48B8AC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0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14</a:t>
              </a:r>
              <a:endParaRPr lang="en-US" altLang="en-US" sz="1400"/>
            </a:p>
          </p:txBody>
        </p:sp>
        <p:sp>
          <p:nvSpPr>
            <p:cNvPr id="43064" name="Rectangle 34">
              <a:extLst>
                <a:ext uri="{FF2B5EF4-FFF2-40B4-BE49-F238E27FC236}">
                  <a16:creationId xmlns:a16="http://schemas.microsoft.com/office/drawing/2014/main" id="{662A901F-6ADB-44B3-92F7-6D754BD98C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3082"/>
              <a:ext cx="19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1,7,8</a:t>
              </a:r>
              <a:endParaRPr lang="en-US" altLang="en-US" sz="1400"/>
            </a:p>
          </p:txBody>
        </p:sp>
        <p:sp>
          <p:nvSpPr>
            <p:cNvPr id="43065" name="Line 35">
              <a:extLst>
                <a:ext uri="{FF2B5EF4-FFF2-40B4-BE49-F238E27FC236}">
                  <a16:creationId xmlns:a16="http://schemas.microsoft.com/office/drawing/2014/main" id="{C4D5FF77-241F-4E2B-A23D-B3E3E70C06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2"/>
              <a:ext cx="1" cy="13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6" name="Rectangle 36">
              <a:extLst>
                <a:ext uri="{FF2B5EF4-FFF2-40B4-BE49-F238E27FC236}">
                  <a16:creationId xmlns:a16="http://schemas.microsoft.com/office/drawing/2014/main" id="{10D16BAD-D4C4-45A5-95CC-D0E7FA23DB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12" cy="13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67" name="Line 37">
              <a:extLst>
                <a:ext uri="{FF2B5EF4-FFF2-40B4-BE49-F238E27FC236}">
                  <a16:creationId xmlns:a16="http://schemas.microsoft.com/office/drawing/2014/main" id="{2E19DB07-B5E2-47DC-AEE9-10A445EF7A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68" name="Rectangle 38">
              <a:extLst>
                <a:ext uri="{FF2B5EF4-FFF2-40B4-BE49-F238E27FC236}">
                  <a16:creationId xmlns:a16="http://schemas.microsoft.com/office/drawing/2014/main" id="{93B5517C-AF47-49FD-A84C-16D6610300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69" name="Line 39">
              <a:extLst>
                <a:ext uri="{FF2B5EF4-FFF2-40B4-BE49-F238E27FC236}">
                  <a16:creationId xmlns:a16="http://schemas.microsoft.com/office/drawing/2014/main" id="{A2C8932D-0AB0-43EB-B6F0-A0BF479C8B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0" name="Rectangle 40">
              <a:extLst>
                <a:ext uri="{FF2B5EF4-FFF2-40B4-BE49-F238E27FC236}">
                  <a16:creationId xmlns:a16="http://schemas.microsoft.com/office/drawing/2014/main" id="{CA25D612-F5BA-4E43-8649-4867794056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1884"/>
              <a:ext cx="11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71" name="Line 41">
              <a:extLst>
                <a:ext uri="{FF2B5EF4-FFF2-40B4-BE49-F238E27FC236}">
                  <a16:creationId xmlns:a16="http://schemas.microsoft.com/office/drawing/2014/main" id="{597E50F2-87D0-4D0C-A6E2-1D45AEDC15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2" name="Rectangle 42">
              <a:extLst>
                <a:ext uri="{FF2B5EF4-FFF2-40B4-BE49-F238E27FC236}">
                  <a16:creationId xmlns:a16="http://schemas.microsoft.com/office/drawing/2014/main" id="{DF721D4F-F603-4C51-9CF1-2A652A63C3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73" name="Line 43">
              <a:extLst>
                <a:ext uri="{FF2B5EF4-FFF2-40B4-BE49-F238E27FC236}">
                  <a16:creationId xmlns:a16="http://schemas.microsoft.com/office/drawing/2014/main" id="{49768E0B-1135-4AD7-A477-929EE3A5B2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18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4" name="Rectangle 44">
              <a:extLst>
                <a:ext uri="{FF2B5EF4-FFF2-40B4-BE49-F238E27FC236}">
                  <a16:creationId xmlns:a16="http://schemas.microsoft.com/office/drawing/2014/main" id="{77794493-38DE-4FE6-B9FE-BEB9F8D5E3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872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75" name="Line 45">
              <a:extLst>
                <a:ext uri="{FF2B5EF4-FFF2-40B4-BE49-F238E27FC236}">
                  <a16:creationId xmlns:a16="http://schemas.microsoft.com/office/drawing/2014/main" id="{E465E81E-015F-4EE1-8A1A-F8A3092AC1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02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6" name="Rectangle 46">
              <a:extLst>
                <a:ext uri="{FF2B5EF4-FFF2-40B4-BE49-F238E27FC236}">
                  <a16:creationId xmlns:a16="http://schemas.microsoft.com/office/drawing/2014/main" id="{730FD265-2B04-4AFC-9E98-F795E9209F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02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77" name="Line 47">
              <a:extLst>
                <a:ext uri="{FF2B5EF4-FFF2-40B4-BE49-F238E27FC236}">
                  <a16:creationId xmlns:a16="http://schemas.microsoft.com/office/drawing/2014/main" id="{E296A140-449E-4509-AAF1-44A6049EAC8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1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78" name="Rectangle 48">
              <a:extLst>
                <a:ext uri="{FF2B5EF4-FFF2-40B4-BE49-F238E27FC236}">
                  <a16:creationId xmlns:a16="http://schemas.microsoft.com/office/drawing/2014/main" id="{03FC0287-3154-4EE4-AE04-CF93199D2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17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79" name="Line 49">
              <a:extLst>
                <a:ext uri="{FF2B5EF4-FFF2-40B4-BE49-F238E27FC236}">
                  <a16:creationId xmlns:a16="http://schemas.microsoft.com/office/drawing/2014/main" id="{510467D3-FB4E-4770-A39A-E7A5CEB42F9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3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0" name="Rectangle 50">
              <a:extLst>
                <a:ext uri="{FF2B5EF4-FFF2-40B4-BE49-F238E27FC236}">
                  <a16:creationId xmlns:a16="http://schemas.microsoft.com/office/drawing/2014/main" id="{9E6F18E9-5CA4-4DB0-B2CE-1DE0A93E374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2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81" name="Line 51">
              <a:extLst>
                <a:ext uri="{FF2B5EF4-FFF2-40B4-BE49-F238E27FC236}">
                  <a16:creationId xmlns:a16="http://schemas.microsoft.com/office/drawing/2014/main" id="{4068A5D6-40FA-4997-9C40-2F56867236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4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2" name="Rectangle 52">
              <a:extLst>
                <a:ext uri="{FF2B5EF4-FFF2-40B4-BE49-F238E27FC236}">
                  <a16:creationId xmlns:a16="http://schemas.microsoft.com/office/drawing/2014/main" id="{F640ABAA-5EBD-4F58-8B08-655BD345F9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47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83" name="Line 53">
              <a:extLst>
                <a:ext uri="{FF2B5EF4-FFF2-40B4-BE49-F238E27FC236}">
                  <a16:creationId xmlns:a16="http://schemas.microsoft.com/office/drawing/2014/main" id="{4B8CF4F8-A7BD-417C-8100-D598D40937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6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4" name="Rectangle 54">
              <a:extLst>
                <a:ext uri="{FF2B5EF4-FFF2-40B4-BE49-F238E27FC236}">
                  <a16:creationId xmlns:a16="http://schemas.microsoft.com/office/drawing/2014/main" id="{EF91D057-8BFA-4303-97BB-30BBB1BC0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62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85" name="Line 55">
              <a:extLst>
                <a:ext uri="{FF2B5EF4-FFF2-40B4-BE49-F238E27FC236}">
                  <a16:creationId xmlns:a16="http://schemas.microsoft.com/office/drawing/2014/main" id="{BC5514B6-5BB0-4C84-9616-E1EA58EF7F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7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6" name="Rectangle 56">
              <a:extLst>
                <a:ext uri="{FF2B5EF4-FFF2-40B4-BE49-F238E27FC236}">
                  <a16:creationId xmlns:a16="http://schemas.microsoft.com/office/drawing/2014/main" id="{E5CBF6C3-10F3-4878-8043-BFD64810D3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77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87" name="Line 57">
              <a:extLst>
                <a:ext uri="{FF2B5EF4-FFF2-40B4-BE49-F238E27FC236}">
                  <a16:creationId xmlns:a16="http://schemas.microsoft.com/office/drawing/2014/main" id="{7D0E177B-5735-453F-8BED-3353ACCB54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9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88" name="Rectangle 58">
              <a:extLst>
                <a:ext uri="{FF2B5EF4-FFF2-40B4-BE49-F238E27FC236}">
                  <a16:creationId xmlns:a16="http://schemas.microsoft.com/office/drawing/2014/main" id="{F828F2CD-3F7D-4CFB-956A-EBE7E8E246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9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89" name="Line 59">
              <a:extLst>
                <a:ext uri="{FF2B5EF4-FFF2-40B4-BE49-F238E27FC236}">
                  <a16:creationId xmlns:a16="http://schemas.microsoft.com/office/drawing/2014/main" id="{AA7014BD-8506-4028-8158-883F7B209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07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0" name="Rectangle 60">
              <a:extLst>
                <a:ext uri="{FF2B5EF4-FFF2-40B4-BE49-F238E27FC236}">
                  <a16:creationId xmlns:a16="http://schemas.microsoft.com/office/drawing/2014/main" id="{215DDEB4-77A1-4BF5-A645-0BAAFF8AF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07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3091" name="Line 61">
              <a:extLst>
                <a:ext uri="{FF2B5EF4-FFF2-40B4-BE49-F238E27FC236}">
                  <a16:creationId xmlns:a16="http://schemas.microsoft.com/office/drawing/2014/main" id="{8340DA21-7606-44A8-AE42-9AB576726B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2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092" name="Rectangle 62">
              <a:extLst>
                <a:ext uri="{FF2B5EF4-FFF2-40B4-BE49-F238E27FC236}">
                  <a16:creationId xmlns:a16="http://schemas.microsoft.com/office/drawing/2014/main" id="{AAD7AA77-32F6-4FCB-91BE-49DB779E87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43012" name="Text Box 63">
            <a:extLst>
              <a:ext uri="{FF2B5EF4-FFF2-40B4-BE49-F238E27FC236}">
                <a16:creationId xmlns:a16="http://schemas.microsoft.com/office/drawing/2014/main" id="{9B0F3C95-6106-4B14-946E-7020F00782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Sequence Database: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76A11F1-EF34-4E8F-BE9A-CCC40A1F931F}"/>
              </a:ext>
            </a:extLst>
          </p:cNvPr>
          <p:cNvGraphicFramePr>
            <a:graphicFrameLocks noGrp="1"/>
          </p:cNvGraphicFramePr>
          <p:nvPr/>
        </p:nvGraphicFramePr>
        <p:xfrm>
          <a:off x="6248400" y="1965325"/>
          <a:ext cx="1066800" cy="3292479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Events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2, 3, 5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4,5,6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1,2,7,8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1,7,8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3035" name="Text Box 63">
            <a:extLst>
              <a:ext uri="{FF2B5EF4-FFF2-40B4-BE49-F238E27FC236}">
                <a16:creationId xmlns:a16="http://schemas.microsoft.com/office/drawing/2014/main" id="{00F8911F-7EFE-47E7-AA5D-1B5A7A0FA3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0493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Market- basket Data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14D16BE-0EF8-4D7D-AED3-FF662539850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Data vs. Market-basket Data</a:t>
            </a:r>
          </a:p>
        </p:txBody>
      </p:sp>
      <p:grpSp>
        <p:nvGrpSpPr>
          <p:cNvPr id="44035" name="Group 5">
            <a:extLst>
              <a:ext uri="{FF2B5EF4-FFF2-40B4-BE49-F238E27FC236}">
                <a16:creationId xmlns:a16="http://schemas.microsoft.com/office/drawing/2014/main" id="{941BD71C-5AEA-42B1-9DF0-10C80AB6EAC1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1954213"/>
            <a:ext cx="4335463" cy="3303587"/>
            <a:chOff x="192" y="1872"/>
            <a:chExt cx="1968" cy="1361"/>
          </a:xfrm>
        </p:grpSpPr>
        <p:sp>
          <p:nvSpPr>
            <p:cNvPr id="44060" name="AutoShape 6">
              <a:extLst>
                <a:ext uri="{FF2B5EF4-FFF2-40B4-BE49-F238E27FC236}">
                  <a16:creationId xmlns:a16="http://schemas.microsoft.com/office/drawing/2014/main" id="{E23C9DB7-90DC-4A23-8769-51D63C144FE2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" y="1872"/>
              <a:ext cx="196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61" name="Rectangle 7">
              <a:extLst>
                <a:ext uri="{FF2B5EF4-FFF2-40B4-BE49-F238E27FC236}">
                  <a16:creationId xmlns:a16="http://schemas.microsoft.com/office/drawing/2014/main" id="{114B04F0-B8BC-49C0-AEF7-99DAFE69C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1878"/>
              <a:ext cx="1956" cy="15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062" name="Rectangle 8">
              <a:extLst>
                <a:ext uri="{FF2B5EF4-FFF2-40B4-BE49-F238E27FC236}">
                  <a16:creationId xmlns:a16="http://schemas.microsoft.com/office/drawing/2014/main" id="{2E1CA111-2BEA-438C-BF9B-2FEF42A645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" y="1879"/>
              <a:ext cx="40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Customer</a:t>
              </a:r>
              <a:endParaRPr lang="en-US" altLang="en-US" sz="1400"/>
            </a:p>
          </p:txBody>
        </p:sp>
        <p:sp>
          <p:nvSpPr>
            <p:cNvPr id="44063" name="Rectangle 9">
              <a:extLst>
                <a:ext uri="{FF2B5EF4-FFF2-40B4-BE49-F238E27FC236}">
                  <a16:creationId xmlns:a16="http://schemas.microsoft.com/office/drawing/2014/main" id="{ED052B70-AF09-4392-AA6D-34956BA98B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" y="1879"/>
              <a:ext cx="19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Date</a:t>
              </a:r>
              <a:endParaRPr lang="en-US" altLang="en-US" sz="1400"/>
            </a:p>
          </p:txBody>
        </p:sp>
        <p:sp>
          <p:nvSpPr>
            <p:cNvPr id="44064" name="Rectangle 10">
              <a:extLst>
                <a:ext uri="{FF2B5EF4-FFF2-40B4-BE49-F238E27FC236}">
                  <a16:creationId xmlns:a16="http://schemas.microsoft.com/office/drawing/2014/main" id="{40960F68-694C-406F-8395-7D51DC55B5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" y="1891"/>
              <a:ext cx="54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Items bought</a:t>
              </a:r>
              <a:endParaRPr lang="en-US" altLang="en-US" sz="1400"/>
            </a:p>
          </p:txBody>
        </p:sp>
        <p:sp>
          <p:nvSpPr>
            <p:cNvPr id="44065" name="Rectangle 11">
              <a:extLst>
                <a:ext uri="{FF2B5EF4-FFF2-40B4-BE49-F238E27FC236}">
                  <a16:creationId xmlns:a16="http://schemas.microsoft.com/office/drawing/2014/main" id="{CF8DC849-3FE8-4786-B417-DCDB0460B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0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4066" name="Rectangle 12">
              <a:extLst>
                <a:ext uri="{FF2B5EF4-FFF2-40B4-BE49-F238E27FC236}">
                  <a16:creationId xmlns:a16="http://schemas.microsoft.com/office/drawing/2014/main" id="{A683D695-7DCB-4E5D-A9BE-26DE1E105E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0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10</a:t>
              </a:r>
              <a:endParaRPr lang="en-US" altLang="en-US" sz="1400"/>
            </a:p>
          </p:txBody>
        </p:sp>
        <p:sp>
          <p:nvSpPr>
            <p:cNvPr id="44067" name="Rectangle 13">
              <a:extLst>
                <a:ext uri="{FF2B5EF4-FFF2-40B4-BE49-F238E27FC236}">
                  <a16:creationId xmlns:a16="http://schemas.microsoft.com/office/drawing/2014/main" id="{30EAE7B2-413A-4728-BAA1-A7065FB806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033"/>
              <a:ext cx="2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0000"/>
                  </a:solidFill>
                </a:rPr>
                <a:t>2</a:t>
              </a:r>
              <a:r>
                <a:rPr lang="en-US" altLang="en-US" sz="1500" b="0">
                  <a:solidFill>
                    <a:srgbClr val="000000"/>
                  </a:solidFill>
                </a:rPr>
                <a:t>, 3, 5</a:t>
              </a:r>
              <a:endParaRPr lang="en-US" altLang="en-US" sz="1400"/>
            </a:p>
          </p:txBody>
        </p:sp>
        <p:sp>
          <p:nvSpPr>
            <p:cNvPr id="44068" name="Rectangle 14">
              <a:extLst>
                <a:ext uri="{FF2B5EF4-FFF2-40B4-BE49-F238E27FC236}">
                  <a16:creationId xmlns:a16="http://schemas.microsoft.com/office/drawing/2014/main" id="{81EBB5F1-9B8B-48D7-AF53-D931394E48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1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4069" name="Rectangle 15">
              <a:extLst>
                <a:ext uri="{FF2B5EF4-FFF2-40B4-BE49-F238E27FC236}">
                  <a16:creationId xmlns:a16="http://schemas.microsoft.com/office/drawing/2014/main" id="{207BE63D-8F08-4052-863C-4F35F24096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1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20</a:t>
              </a:r>
              <a:endParaRPr lang="en-US" altLang="en-US" sz="1400"/>
            </a:p>
          </p:txBody>
        </p:sp>
        <p:sp>
          <p:nvSpPr>
            <p:cNvPr id="44070" name="Rectangle 16">
              <a:extLst>
                <a:ext uri="{FF2B5EF4-FFF2-40B4-BE49-F238E27FC236}">
                  <a16:creationId xmlns:a16="http://schemas.microsoft.com/office/drawing/2014/main" id="{DBC6DE3C-4A8B-4006-9C44-89062AD5AF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183"/>
              <a:ext cx="1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 </a:t>
              </a:r>
              <a:r>
                <a:rPr lang="en-US" altLang="en-US" sz="1500" b="0">
                  <a:solidFill>
                    <a:srgbClr val="FF0000"/>
                  </a:solidFill>
                </a:rPr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,6</a:t>
              </a:r>
              <a:endParaRPr lang="en-US" altLang="en-US" sz="1400"/>
            </a:p>
          </p:txBody>
        </p:sp>
        <p:sp>
          <p:nvSpPr>
            <p:cNvPr id="44071" name="Rectangle 17">
              <a:extLst>
                <a:ext uri="{FF2B5EF4-FFF2-40B4-BE49-F238E27FC236}">
                  <a16:creationId xmlns:a16="http://schemas.microsoft.com/office/drawing/2014/main" id="{66BDE70E-49F6-4B31-A2FA-0DD2D1DBE9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3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4072" name="Rectangle 18">
              <a:extLst>
                <a:ext uri="{FF2B5EF4-FFF2-40B4-BE49-F238E27FC236}">
                  <a16:creationId xmlns:a16="http://schemas.microsoft.com/office/drawing/2014/main" id="{9C3A76D4-4C56-4413-83F5-05E206F8E5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3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23</a:t>
              </a:r>
              <a:endParaRPr lang="en-US" altLang="en-US" sz="1400"/>
            </a:p>
          </p:txBody>
        </p:sp>
        <p:sp>
          <p:nvSpPr>
            <p:cNvPr id="44073" name="Rectangle 19">
              <a:extLst>
                <a:ext uri="{FF2B5EF4-FFF2-40B4-BE49-F238E27FC236}">
                  <a16:creationId xmlns:a16="http://schemas.microsoft.com/office/drawing/2014/main" id="{F379E7ED-0D1A-499E-9393-6C0583239E3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333"/>
              <a:ext cx="4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C000"/>
                  </a:solidFill>
                </a:rPr>
                <a:t>1</a:t>
              </a:r>
              <a:endParaRPr lang="en-US" altLang="en-US" sz="1400">
                <a:solidFill>
                  <a:srgbClr val="FFC000"/>
                </a:solidFill>
              </a:endParaRPr>
            </a:p>
          </p:txBody>
        </p:sp>
        <p:sp>
          <p:nvSpPr>
            <p:cNvPr id="44074" name="Rectangle 20">
              <a:extLst>
                <a:ext uri="{FF2B5EF4-FFF2-40B4-BE49-F238E27FC236}">
                  <a16:creationId xmlns:a16="http://schemas.microsoft.com/office/drawing/2014/main" id="{EA8B2007-FE08-4322-83B7-BDBCDC6851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4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4075" name="Rectangle 21">
              <a:extLst>
                <a:ext uri="{FF2B5EF4-FFF2-40B4-BE49-F238E27FC236}">
                  <a16:creationId xmlns:a16="http://schemas.microsoft.com/office/drawing/2014/main" id="{7C3B144F-4159-491D-966E-530E5FEB59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4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11</a:t>
              </a:r>
              <a:endParaRPr lang="en-US" altLang="en-US" sz="1400"/>
            </a:p>
          </p:txBody>
        </p:sp>
        <p:sp>
          <p:nvSpPr>
            <p:cNvPr id="44076" name="Rectangle 22">
              <a:extLst>
                <a:ext uri="{FF2B5EF4-FFF2-40B4-BE49-F238E27FC236}">
                  <a16:creationId xmlns:a16="http://schemas.microsoft.com/office/drawing/2014/main" id="{DAF25455-64B9-4CF8-9F43-EE104A8DC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48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4, 5, 6</a:t>
              </a:r>
              <a:endParaRPr lang="en-US" altLang="en-US" sz="1400"/>
            </a:p>
          </p:txBody>
        </p:sp>
        <p:sp>
          <p:nvSpPr>
            <p:cNvPr id="44077" name="Rectangle 23">
              <a:extLst>
                <a:ext uri="{FF2B5EF4-FFF2-40B4-BE49-F238E27FC236}">
                  <a16:creationId xmlns:a16="http://schemas.microsoft.com/office/drawing/2014/main" id="{6855BD2C-BE68-455C-84A8-55CEDF1EC4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6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4078" name="Rectangle 24">
              <a:extLst>
                <a:ext uri="{FF2B5EF4-FFF2-40B4-BE49-F238E27FC236}">
                  <a16:creationId xmlns:a16="http://schemas.microsoft.com/office/drawing/2014/main" id="{E2904B1C-ECB7-4611-8797-F968797F8A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6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17</a:t>
              </a:r>
              <a:endParaRPr lang="en-US" altLang="en-US" sz="1400"/>
            </a:p>
          </p:txBody>
        </p:sp>
        <p:sp>
          <p:nvSpPr>
            <p:cNvPr id="44079" name="Rectangle 25">
              <a:extLst>
                <a:ext uri="{FF2B5EF4-FFF2-40B4-BE49-F238E27FC236}">
                  <a16:creationId xmlns:a16="http://schemas.microsoft.com/office/drawing/2014/main" id="{BC2CB0AB-2C89-4754-B677-2488EAD5D3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632"/>
              <a:ext cx="4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 dirty="0">
                  <a:solidFill>
                    <a:srgbClr val="FF0000"/>
                  </a:solidFill>
                </a:rPr>
                <a:t>2</a:t>
              </a:r>
              <a:endParaRPr lang="en-US" alt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4080" name="Rectangle 26">
              <a:extLst>
                <a:ext uri="{FF2B5EF4-FFF2-40B4-BE49-F238E27FC236}">
                  <a16:creationId xmlns:a16="http://schemas.microsoft.com/office/drawing/2014/main" id="{0C718347-63B6-48D0-B9D3-DDD9C04EC3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78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4081" name="Rectangle 27">
              <a:extLst>
                <a:ext uri="{FF2B5EF4-FFF2-40B4-BE49-F238E27FC236}">
                  <a16:creationId xmlns:a16="http://schemas.microsoft.com/office/drawing/2014/main" id="{66DA1C9B-137C-4C45-9E2A-5B7CC1AF2F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7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21</a:t>
              </a:r>
              <a:endParaRPr lang="en-US" altLang="en-US" sz="1400"/>
            </a:p>
          </p:txBody>
        </p:sp>
        <p:sp>
          <p:nvSpPr>
            <p:cNvPr id="44082" name="Rectangle 28">
              <a:extLst>
                <a:ext uri="{FF2B5EF4-FFF2-40B4-BE49-F238E27FC236}">
                  <a16:creationId xmlns:a16="http://schemas.microsoft.com/office/drawing/2014/main" id="{3CCADB33-C9D2-415F-A709-3D9F8F382C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782"/>
              <a:ext cx="26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0000"/>
                  </a:solidFill>
                </a:rPr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</a:t>
              </a:r>
              <a:r>
                <a:rPr lang="en-US" altLang="en-US" sz="1500" b="0">
                  <a:solidFill>
                    <a:srgbClr val="FFC000"/>
                  </a:solidFill>
                </a:rPr>
                <a:t>2</a:t>
              </a:r>
              <a:r>
                <a:rPr lang="en-US" altLang="en-US" sz="1500" b="0">
                  <a:solidFill>
                    <a:srgbClr val="000000"/>
                  </a:solidFill>
                </a:rPr>
                <a:t>,7,8</a:t>
              </a:r>
              <a:endParaRPr lang="en-US" altLang="en-US" sz="1400"/>
            </a:p>
          </p:txBody>
        </p:sp>
        <p:sp>
          <p:nvSpPr>
            <p:cNvPr id="44083" name="Rectangle 29">
              <a:extLst>
                <a:ext uri="{FF2B5EF4-FFF2-40B4-BE49-F238E27FC236}">
                  <a16:creationId xmlns:a16="http://schemas.microsoft.com/office/drawing/2014/main" id="{FE767874-356D-4810-882D-7A6BAFBCE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9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4084" name="Rectangle 30">
              <a:extLst>
                <a:ext uri="{FF2B5EF4-FFF2-40B4-BE49-F238E27FC236}">
                  <a16:creationId xmlns:a16="http://schemas.microsoft.com/office/drawing/2014/main" id="{1ED78A8F-69A5-4E97-8231-662B84BAF4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9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28</a:t>
              </a:r>
              <a:endParaRPr lang="en-US" altLang="en-US" sz="1400"/>
            </a:p>
          </p:txBody>
        </p:sp>
        <p:sp>
          <p:nvSpPr>
            <p:cNvPr id="44085" name="Rectangle 31">
              <a:extLst>
                <a:ext uri="{FF2B5EF4-FFF2-40B4-BE49-F238E27FC236}">
                  <a16:creationId xmlns:a16="http://schemas.microsoft.com/office/drawing/2014/main" id="{0D6162AE-3683-404E-A7C9-89AE2E5221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932"/>
              <a:ext cx="1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C000"/>
                  </a:solidFill>
                </a:rPr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 6</a:t>
              </a:r>
              <a:endParaRPr lang="en-US" altLang="en-US" sz="1400"/>
            </a:p>
          </p:txBody>
        </p:sp>
        <p:sp>
          <p:nvSpPr>
            <p:cNvPr id="44086" name="Rectangle 32">
              <a:extLst>
                <a:ext uri="{FF2B5EF4-FFF2-40B4-BE49-F238E27FC236}">
                  <a16:creationId xmlns:a16="http://schemas.microsoft.com/office/drawing/2014/main" id="{2336863A-DA50-4121-82AF-685CB67B64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30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44087" name="Rectangle 33">
              <a:extLst>
                <a:ext uri="{FF2B5EF4-FFF2-40B4-BE49-F238E27FC236}">
                  <a16:creationId xmlns:a16="http://schemas.microsoft.com/office/drawing/2014/main" id="{507F595B-B60E-49AF-B703-0FB3DADE57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0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14</a:t>
              </a:r>
              <a:endParaRPr lang="en-US" altLang="en-US" sz="1400"/>
            </a:p>
          </p:txBody>
        </p:sp>
        <p:sp>
          <p:nvSpPr>
            <p:cNvPr id="44088" name="Rectangle 34">
              <a:extLst>
                <a:ext uri="{FF2B5EF4-FFF2-40B4-BE49-F238E27FC236}">
                  <a16:creationId xmlns:a16="http://schemas.microsoft.com/office/drawing/2014/main" id="{4E5BB079-E3F4-48E9-B972-50A8E58DFD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3082"/>
              <a:ext cx="19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/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,7,8</a:t>
              </a:r>
              <a:endParaRPr lang="en-US" altLang="en-US" sz="1400"/>
            </a:p>
          </p:txBody>
        </p:sp>
        <p:sp>
          <p:nvSpPr>
            <p:cNvPr id="44089" name="Line 35">
              <a:extLst>
                <a:ext uri="{FF2B5EF4-FFF2-40B4-BE49-F238E27FC236}">
                  <a16:creationId xmlns:a16="http://schemas.microsoft.com/office/drawing/2014/main" id="{18C27A2C-27C7-44AB-AE91-49F258339F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2"/>
              <a:ext cx="1" cy="13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0" name="Rectangle 36">
              <a:extLst>
                <a:ext uri="{FF2B5EF4-FFF2-40B4-BE49-F238E27FC236}">
                  <a16:creationId xmlns:a16="http://schemas.microsoft.com/office/drawing/2014/main" id="{A23AF1A2-BE5A-4C89-B854-55C95029CD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12" cy="13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091" name="Line 37">
              <a:extLst>
                <a:ext uri="{FF2B5EF4-FFF2-40B4-BE49-F238E27FC236}">
                  <a16:creationId xmlns:a16="http://schemas.microsoft.com/office/drawing/2014/main" id="{6EFBC60B-04A6-4C29-96E1-00188BFFA9D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2" name="Rectangle 38">
              <a:extLst>
                <a:ext uri="{FF2B5EF4-FFF2-40B4-BE49-F238E27FC236}">
                  <a16:creationId xmlns:a16="http://schemas.microsoft.com/office/drawing/2014/main" id="{F35785DA-A4DD-4C3A-94A4-BC031401CD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093" name="Line 39">
              <a:extLst>
                <a:ext uri="{FF2B5EF4-FFF2-40B4-BE49-F238E27FC236}">
                  <a16:creationId xmlns:a16="http://schemas.microsoft.com/office/drawing/2014/main" id="{D8966630-5909-40EB-A66B-9C4557ADFA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4" name="Rectangle 40">
              <a:extLst>
                <a:ext uri="{FF2B5EF4-FFF2-40B4-BE49-F238E27FC236}">
                  <a16:creationId xmlns:a16="http://schemas.microsoft.com/office/drawing/2014/main" id="{CABD4962-C8E3-4369-9385-CDA152199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1884"/>
              <a:ext cx="11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095" name="Line 41">
              <a:extLst>
                <a:ext uri="{FF2B5EF4-FFF2-40B4-BE49-F238E27FC236}">
                  <a16:creationId xmlns:a16="http://schemas.microsoft.com/office/drawing/2014/main" id="{589683A5-ACB7-4ADE-83E8-8E9D1D737A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6" name="Rectangle 42">
              <a:extLst>
                <a:ext uri="{FF2B5EF4-FFF2-40B4-BE49-F238E27FC236}">
                  <a16:creationId xmlns:a16="http://schemas.microsoft.com/office/drawing/2014/main" id="{04020BF8-310D-4972-AAC0-B066C1CCEB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097" name="Line 43">
              <a:extLst>
                <a:ext uri="{FF2B5EF4-FFF2-40B4-BE49-F238E27FC236}">
                  <a16:creationId xmlns:a16="http://schemas.microsoft.com/office/drawing/2014/main" id="{CF6987E7-18A9-4FA1-944A-40A887431E9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18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98" name="Rectangle 44">
              <a:extLst>
                <a:ext uri="{FF2B5EF4-FFF2-40B4-BE49-F238E27FC236}">
                  <a16:creationId xmlns:a16="http://schemas.microsoft.com/office/drawing/2014/main" id="{8F83A5AE-5043-42F1-953A-3389402F3A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872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099" name="Line 45">
              <a:extLst>
                <a:ext uri="{FF2B5EF4-FFF2-40B4-BE49-F238E27FC236}">
                  <a16:creationId xmlns:a16="http://schemas.microsoft.com/office/drawing/2014/main" id="{2EB55BDD-0743-4810-B16D-22539E798D0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02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0" name="Rectangle 46">
              <a:extLst>
                <a:ext uri="{FF2B5EF4-FFF2-40B4-BE49-F238E27FC236}">
                  <a16:creationId xmlns:a16="http://schemas.microsoft.com/office/drawing/2014/main" id="{F1E5C25D-4BEB-4D6B-9935-3ABABC8D06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02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01" name="Line 47">
              <a:extLst>
                <a:ext uri="{FF2B5EF4-FFF2-40B4-BE49-F238E27FC236}">
                  <a16:creationId xmlns:a16="http://schemas.microsoft.com/office/drawing/2014/main" id="{EA079507-DB3A-456A-9411-EB4483A8F1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1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2" name="Rectangle 48">
              <a:extLst>
                <a:ext uri="{FF2B5EF4-FFF2-40B4-BE49-F238E27FC236}">
                  <a16:creationId xmlns:a16="http://schemas.microsoft.com/office/drawing/2014/main" id="{DFAC5E2B-9917-4FB6-9EA7-EBD715D7D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17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03" name="Line 49">
              <a:extLst>
                <a:ext uri="{FF2B5EF4-FFF2-40B4-BE49-F238E27FC236}">
                  <a16:creationId xmlns:a16="http://schemas.microsoft.com/office/drawing/2014/main" id="{621F0B59-DC6F-4262-9732-20DBE9D04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3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4" name="Rectangle 50">
              <a:extLst>
                <a:ext uri="{FF2B5EF4-FFF2-40B4-BE49-F238E27FC236}">
                  <a16:creationId xmlns:a16="http://schemas.microsoft.com/office/drawing/2014/main" id="{D724752F-D378-483A-9418-38B8BF7DF3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2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05" name="Line 51">
              <a:extLst>
                <a:ext uri="{FF2B5EF4-FFF2-40B4-BE49-F238E27FC236}">
                  <a16:creationId xmlns:a16="http://schemas.microsoft.com/office/drawing/2014/main" id="{49337015-FF63-41EF-B7AA-66C1116E38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4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6" name="Rectangle 52">
              <a:extLst>
                <a:ext uri="{FF2B5EF4-FFF2-40B4-BE49-F238E27FC236}">
                  <a16:creationId xmlns:a16="http://schemas.microsoft.com/office/drawing/2014/main" id="{4DA1C949-87BC-443B-BF24-7F7E33977E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47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07" name="Line 53">
              <a:extLst>
                <a:ext uri="{FF2B5EF4-FFF2-40B4-BE49-F238E27FC236}">
                  <a16:creationId xmlns:a16="http://schemas.microsoft.com/office/drawing/2014/main" id="{104DBB82-8532-40D6-96A2-C8ECA47A12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6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08" name="Rectangle 54">
              <a:extLst>
                <a:ext uri="{FF2B5EF4-FFF2-40B4-BE49-F238E27FC236}">
                  <a16:creationId xmlns:a16="http://schemas.microsoft.com/office/drawing/2014/main" id="{E8088353-E9AD-4E1F-94AD-4090F2AF59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62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09" name="Line 55">
              <a:extLst>
                <a:ext uri="{FF2B5EF4-FFF2-40B4-BE49-F238E27FC236}">
                  <a16:creationId xmlns:a16="http://schemas.microsoft.com/office/drawing/2014/main" id="{E72ED0B8-17EA-45A3-BC2D-A168B38B677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7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0" name="Rectangle 56">
              <a:extLst>
                <a:ext uri="{FF2B5EF4-FFF2-40B4-BE49-F238E27FC236}">
                  <a16:creationId xmlns:a16="http://schemas.microsoft.com/office/drawing/2014/main" id="{DE427145-2C74-4AA8-97A3-7A2591B9C9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77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11" name="Line 57">
              <a:extLst>
                <a:ext uri="{FF2B5EF4-FFF2-40B4-BE49-F238E27FC236}">
                  <a16:creationId xmlns:a16="http://schemas.microsoft.com/office/drawing/2014/main" id="{996BDA8C-8449-48F8-84B3-79EC1690E70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9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2" name="Rectangle 58">
              <a:extLst>
                <a:ext uri="{FF2B5EF4-FFF2-40B4-BE49-F238E27FC236}">
                  <a16:creationId xmlns:a16="http://schemas.microsoft.com/office/drawing/2014/main" id="{9E319AF2-5A99-482D-8A68-6A0E40317C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9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13" name="Line 59">
              <a:extLst>
                <a:ext uri="{FF2B5EF4-FFF2-40B4-BE49-F238E27FC236}">
                  <a16:creationId xmlns:a16="http://schemas.microsoft.com/office/drawing/2014/main" id="{012D2A0B-BEF3-4FAC-92B8-FD3DE17310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07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4" name="Rectangle 60">
              <a:extLst>
                <a:ext uri="{FF2B5EF4-FFF2-40B4-BE49-F238E27FC236}">
                  <a16:creationId xmlns:a16="http://schemas.microsoft.com/office/drawing/2014/main" id="{BF3F0DCC-1382-4E6A-81C2-1B216CEB5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07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4115" name="Line 61">
              <a:extLst>
                <a:ext uri="{FF2B5EF4-FFF2-40B4-BE49-F238E27FC236}">
                  <a16:creationId xmlns:a16="http://schemas.microsoft.com/office/drawing/2014/main" id="{01890093-7438-4AB1-988B-697A28491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2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116" name="Rectangle 62">
              <a:extLst>
                <a:ext uri="{FF2B5EF4-FFF2-40B4-BE49-F238E27FC236}">
                  <a16:creationId xmlns:a16="http://schemas.microsoft.com/office/drawing/2014/main" id="{D94E1970-AB53-47CA-B371-5BDBD41FDC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44036" name="Text Box 63">
            <a:extLst>
              <a:ext uri="{FF2B5EF4-FFF2-40B4-BE49-F238E27FC236}">
                <a16:creationId xmlns:a16="http://schemas.microsoft.com/office/drawing/2014/main" id="{17B860BD-13FD-40EC-8DAB-39DBAEBCEE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Sequence Database: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4722EA6-6110-484D-9C41-94A90E366469}"/>
              </a:ext>
            </a:extLst>
          </p:cNvPr>
          <p:cNvGraphicFramePr>
            <a:graphicFrameLocks noGrp="1"/>
          </p:cNvGraphicFramePr>
          <p:nvPr/>
        </p:nvGraphicFramePr>
        <p:xfrm>
          <a:off x="6248400" y="1965325"/>
          <a:ext cx="1066800" cy="3292479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Events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2, 3, 5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4,5,6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,7,8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7,8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4059" name="Text Box 63">
            <a:extLst>
              <a:ext uri="{FF2B5EF4-FFF2-40B4-BE49-F238E27FC236}">
                <a16:creationId xmlns:a16="http://schemas.microsoft.com/office/drawing/2014/main" id="{6C57F007-43B2-4E4B-80F5-90430D5ED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0493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Market- basket Data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9C2B930B-2B41-4AF9-A51B-D92DC88FA2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Formal Definition of a Sequence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21FBD05D-E841-4137-A042-D525D26492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428037" cy="5181600"/>
          </a:xfrm>
        </p:spPr>
        <p:txBody>
          <a:bodyPr/>
          <a:lstStyle/>
          <a:p>
            <a:pPr marL="342900" indent="-342900">
              <a:defRPr/>
            </a:pPr>
            <a:r>
              <a:rPr lang="en-US" altLang="en-US" dirty="0"/>
              <a:t>A sequence is an ordered list of elements</a:t>
            </a:r>
            <a:endParaRPr lang="en-US" altLang="en-US" sz="1200" dirty="0"/>
          </a:p>
          <a:p>
            <a:pPr marL="742950" lvl="1" indent="-285750">
              <a:buFont typeface="Arial" panose="020B0604020202020204" pitchFamily="34" charset="0"/>
              <a:buNone/>
              <a:defRPr/>
            </a:pPr>
            <a:r>
              <a:rPr lang="en-US" altLang="en-US" dirty="0"/>
              <a:t>			s = &lt; </a:t>
            </a:r>
            <a:r>
              <a:rPr lang="en-US" altLang="en-US" sz="2000" dirty="0"/>
              <a:t>e</a:t>
            </a:r>
            <a:r>
              <a:rPr lang="en-US" altLang="en-US" sz="2000" baseline="-25000" dirty="0"/>
              <a:t>1 </a:t>
            </a:r>
            <a:r>
              <a:rPr lang="en-US" altLang="en-US" sz="2000" dirty="0"/>
              <a:t>e</a:t>
            </a:r>
            <a:r>
              <a:rPr lang="en-US" altLang="en-US" sz="2000" baseline="-25000" dirty="0"/>
              <a:t>2</a:t>
            </a:r>
            <a:r>
              <a:rPr lang="en-US" altLang="en-US" sz="2000" dirty="0"/>
              <a:t> e</a:t>
            </a:r>
            <a:r>
              <a:rPr lang="en-US" altLang="en-US" sz="2000" baseline="-25000" dirty="0"/>
              <a:t>3</a:t>
            </a:r>
            <a:r>
              <a:rPr lang="en-US" altLang="en-US" sz="2000" dirty="0"/>
              <a:t> … &gt;</a:t>
            </a:r>
            <a:endParaRPr lang="en-US" altLang="en-US" dirty="0"/>
          </a:p>
          <a:p>
            <a:pPr lvl="4">
              <a:defRPr/>
            </a:pPr>
            <a:endParaRPr lang="en-US" altLang="en-US" sz="900" dirty="0"/>
          </a:p>
          <a:p>
            <a:pPr marL="742950" lvl="1" indent="-285750">
              <a:defRPr/>
            </a:pPr>
            <a:r>
              <a:rPr lang="en-US" altLang="en-US" dirty="0"/>
              <a:t>Each element contains a collection of events (items)</a:t>
            </a:r>
          </a:p>
          <a:p>
            <a:pPr lvl="4">
              <a:defRPr/>
            </a:pPr>
            <a:endParaRPr lang="en-US" altLang="en-US" sz="900" dirty="0"/>
          </a:p>
          <a:p>
            <a:pPr marL="742950" lvl="1" indent="-285750">
              <a:buFont typeface="Arial" panose="020B0604020202020204" pitchFamily="34" charset="0"/>
              <a:buNone/>
              <a:defRPr/>
            </a:pPr>
            <a:r>
              <a:rPr lang="en-US" altLang="en-US" dirty="0"/>
              <a:t>			</a:t>
            </a:r>
            <a:r>
              <a:rPr lang="en-US" altLang="en-US" dirty="0" err="1"/>
              <a:t>e</a:t>
            </a:r>
            <a:r>
              <a:rPr lang="en-US" altLang="en-US" baseline="-25000" dirty="0" err="1"/>
              <a:t>i</a:t>
            </a:r>
            <a:r>
              <a:rPr lang="en-US" altLang="en-US" dirty="0"/>
              <a:t> = {i</a:t>
            </a:r>
            <a:r>
              <a:rPr lang="en-US" altLang="en-US" baseline="-25000" dirty="0"/>
              <a:t>1</a:t>
            </a:r>
            <a:r>
              <a:rPr lang="en-US" altLang="en-US" dirty="0"/>
              <a:t>, i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i</a:t>
            </a:r>
            <a:r>
              <a:rPr lang="en-US" altLang="en-US" baseline="-25000" dirty="0" err="1"/>
              <a:t>k</a:t>
            </a:r>
            <a:r>
              <a:rPr lang="en-US" altLang="en-US" dirty="0"/>
              <a:t>}</a:t>
            </a:r>
          </a:p>
          <a:p>
            <a:pPr lvl="4">
              <a:defRPr/>
            </a:pPr>
            <a:endParaRPr lang="en-US" altLang="en-US" dirty="0"/>
          </a:p>
          <a:p>
            <a:pPr lvl="4">
              <a:defRPr/>
            </a:pPr>
            <a:endParaRPr lang="en-US" altLang="en-US" sz="800" dirty="0"/>
          </a:p>
          <a:p>
            <a:pPr marL="342900" indent="-342900">
              <a:defRPr/>
            </a:pPr>
            <a:r>
              <a:rPr lang="en-US" altLang="en-US" dirty="0"/>
              <a:t>Length of a sequence, |s|, is given by the number of elements in the sequence</a:t>
            </a:r>
          </a:p>
          <a:p>
            <a:pPr lvl="4">
              <a:defRPr/>
            </a:pPr>
            <a:endParaRPr lang="en-US" altLang="en-US" sz="800" dirty="0"/>
          </a:p>
          <a:p>
            <a:pPr marL="342900" indent="-342900">
              <a:defRPr/>
            </a:pPr>
            <a:r>
              <a:rPr lang="en-US" altLang="en-US" dirty="0"/>
              <a:t>A k-sequence is a sequence that contains k events (items)</a:t>
            </a:r>
          </a:p>
          <a:p>
            <a:pPr marL="850900" lvl="1">
              <a:defRPr/>
            </a:pPr>
            <a:r>
              <a:rPr lang="en-US" altLang="en-US" sz="1600" dirty="0"/>
              <a:t>&lt;{</a:t>
            </a:r>
            <a:r>
              <a:rPr lang="en-US" altLang="en-US" sz="1600" dirty="0" err="1"/>
              <a:t>a,b</a:t>
            </a:r>
            <a:r>
              <a:rPr lang="en-US" altLang="en-US" sz="1600" dirty="0"/>
              <a:t>} {a}&gt; has a length of 2 and it is a 3-sequence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CCE96531-6C62-437C-9D18-B79C92EE604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>
                <a:ea typeface="新細明體" panose="02020500000000000000" pitchFamily="18" charset="-120"/>
              </a:rPr>
              <a:t>Formal Definition of a Subsequence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594EE723-1521-4960-9C80-1857E279A6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143000"/>
            <a:ext cx="8351837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000"/>
              <a:t>A sequence t: &lt;a</a:t>
            </a:r>
            <a:r>
              <a:rPr lang="en-US" altLang="en-US" sz="2000" baseline="-25000"/>
              <a:t>1 </a:t>
            </a:r>
            <a:r>
              <a:rPr lang="en-US" altLang="en-US" sz="2000"/>
              <a:t>a</a:t>
            </a:r>
            <a:r>
              <a:rPr lang="en-US" altLang="en-US" sz="2000" baseline="-25000"/>
              <a:t>2 </a:t>
            </a:r>
            <a:r>
              <a:rPr lang="en-US" altLang="en-US" sz="2000"/>
              <a:t>… a</a:t>
            </a:r>
            <a:r>
              <a:rPr lang="en-US" altLang="en-US" sz="2000" baseline="-25000"/>
              <a:t>n</a:t>
            </a:r>
            <a:r>
              <a:rPr lang="en-US" altLang="en-US" sz="2000"/>
              <a:t>&gt; </a:t>
            </a:r>
            <a:r>
              <a:rPr lang="en-US" altLang="en-US" sz="2000" b="1"/>
              <a:t>is contained </a:t>
            </a:r>
            <a:r>
              <a:rPr lang="en-US" altLang="en-US" sz="2000"/>
              <a:t>in another sequence s: &lt;b</a:t>
            </a:r>
            <a:r>
              <a:rPr lang="en-US" altLang="en-US" sz="2000" baseline="-25000"/>
              <a:t>1 </a:t>
            </a:r>
            <a:r>
              <a:rPr lang="en-US" altLang="en-US" sz="2000"/>
              <a:t>b</a:t>
            </a:r>
            <a:r>
              <a:rPr lang="en-US" altLang="en-US" sz="2000" baseline="-25000"/>
              <a:t>2 </a:t>
            </a:r>
            <a:r>
              <a:rPr lang="en-US" altLang="en-US" sz="2000"/>
              <a:t>… b</a:t>
            </a:r>
            <a:r>
              <a:rPr lang="en-US" altLang="en-US" sz="2000" baseline="-25000"/>
              <a:t>m</a:t>
            </a:r>
            <a:r>
              <a:rPr lang="en-US" altLang="en-US" sz="2000"/>
              <a:t>&gt; (m </a:t>
            </a:r>
            <a:r>
              <a:rPr lang="en-US" altLang="en-US" sz="2000">
                <a:cs typeface="Arial" panose="020B0604020202020204" pitchFamily="34" charset="0"/>
              </a:rPr>
              <a:t>≥</a:t>
            </a:r>
            <a:r>
              <a:rPr lang="en-US" altLang="en-US" sz="2000"/>
              <a:t> n) if there exist integers </a:t>
            </a:r>
            <a:br>
              <a:rPr lang="en-US" altLang="en-US" sz="2000"/>
            </a:br>
            <a:r>
              <a:rPr lang="en-US" altLang="en-US" sz="2000"/>
              <a:t>i</a:t>
            </a:r>
            <a:r>
              <a:rPr lang="en-US" altLang="en-US" sz="2000" baseline="-25000"/>
              <a:t>1 </a:t>
            </a:r>
            <a:r>
              <a:rPr lang="en-US" altLang="en-US" sz="2000"/>
              <a:t>&lt; i</a:t>
            </a:r>
            <a:r>
              <a:rPr lang="en-US" altLang="en-US" sz="2000" baseline="-25000"/>
              <a:t>2 </a:t>
            </a:r>
            <a:r>
              <a:rPr lang="en-US" altLang="en-US" sz="2000"/>
              <a:t>&lt; … &lt; i</a:t>
            </a:r>
            <a:r>
              <a:rPr lang="en-US" altLang="en-US" sz="2000" baseline="-25000"/>
              <a:t>n</a:t>
            </a:r>
            <a:r>
              <a:rPr lang="en-US" altLang="en-US" sz="2000"/>
              <a:t> such that a</a:t>
            </a:r>
            <a:r>
              <a:rPr lang="en-US" altLang="en-US" sz="2000" baseline="-25000"/>
              <a:t>1 </a:t>
            </a:r>
            <a:r>
              <a:rPr lang="en-US" altLang="zh-CN" sz="2000"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en-US" sz="2000"/>
              <a:t>b</a:t>
            </a:r>
            <a:r>
              <a:rPr lang="en-US" altLang="en-US" sz="2000" baseline="-25000"/>
              <a:t>i1 </a:t>
            </a:r>
            <a:r>
              <a:rPr lang="en-US" altLang="zh-CN" sz="2000">
                <a:ea typeface="宋体" panose="02010600030101010101" pitchFamily="2" charset="-122"/>
              </a:rPr>
              <a:t>, </a:t>
            </a:r>
            <a:r>
              <a:rPr lang="en-US" altLang="en-US" sz="2000"/>
              <a:t>a</a:t>
            </a:r>
            <a:r>
              <a:rPr lang="en-US" altLang="en-US" sz="2000" baseline="-25000"/>
              <a:t>2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zh-CN" sz="2000"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en-US" sz="2000"/>
              <a:t>b</a:t>
            </a:r>
            <a:r>
              <a:rPr lang="en-US" altLang="en-US" sz="2000" baseline="-25000"/>
              <a:t>i2</a:t>
            </a:r>
            <a:r>
              <a:rPr lang="en-US" altLang="zh-CN" sz="2000">
                <a:ea typeface="宋体" panose="02010600030101010101" pitchFamily="2" charset="-122"/>
              </a:rPr>
              <a:t>, …, </a:t>
            </a:r>
            <a:r>
              <a:rPr lang="en-US" altLang="en-US" sz="2000"/>
              <a:t>a</a:t>
            </a:r>
            <a:r>
              <a:rPr lang="en-US" altLang="en-US" sz="2000" baseline="-25000"/>
              <a:t>n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zh-CN" sz="2000"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  <a:r>
              <a:rPr lang="en-US" altLang="en-US" sz="2000"/>
              <a:t>b</a:t>
            </a:r>
            <a:r>
              <a:rPr lang="en-US" altLang="en-US" sz="2000" baseline="-25000"/>
              <a:t>in</a:t>
            </a:r>
            <a:r>
              <a:rPr lang="en-US" altLang="zh-CN" sz="2000">
                <a:ea typeface="宋体" panose="02010600030101010101" pitchFamily="2" charset="-122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en-US" altLang="en-US" sz="2000"/>
              <a:t>Illustrative Example: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/>
              <a:t>    s: 		b</a:t>
            </a:r>
            <a:r>
              <a:rPr lang="en-US" altLang="en-US" sz="2000" baseline="-25000"/>
              <a:t>1</a:t>
            </a:r>
            <a:r>
              <a:rPr lang="en-US" altLang="en-US" sz="2000"/>
              <a:t> 	 b</a:t>
            </a:r>
            <a:r>
              <a:rPr lang="en-US" altLang="en-US" sz="2000" baseline="-25000"/>
              <a:t>2</a:t>
            </a:r>
            <a:r>
              <a:rPr lang="en-US" altLang="en-US" sz="2000"/>
              <a:t> 	 b</a:t>
            </a:r>
            <a:r>
              <a:rPr lang="en-US" altLang="en-US" sz="2000" baseline="-25000"/>
              <a:t>3</a:t>
            </a:r>
            <a:r>
              <a:rPr lang="en-US" altLang="en-US" sz="2000"/>
              <a:t> 	 b</a:t>
            </a:r>
            <a:r>
              <a:rPr lang="en-US" altLang="en-US" sz="2000" baseline="-25000"/>
              <a:t>4</a:t>
            </a:r>
            <a:r>
              <a:rPr lang="en-US" altLang="en-US" sz="2000"/>
              <a:t> 	 b</a:t>
            </a:r>
            <a:r>
              <a:rPr lang="en-US" altLang="en-US" sz="2000" baseline="-25000"/>
              <a:t>5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 baseline="-25000"/>
              <a:t> </a:t>
            </a:r>
            <a:r>
              <a:rPr lang="en-US" altLang="en-US" sz="2000"/>
              <a:t>    t:  			 a</a:t>
            </a:r>
            <a:r>
              <a:rPr lang="en-US" altLang="en-US" sz="2000" baseline="-25000"/>
              <a:t>1 	 </a:t>
            </a:r>
            <a:r>
              <a:rPr lang="en-US" altLang="en-US" sz="2000"/>
              <a:t>a</a:t>
            </a:r>
            <a:r>
              <a:rPr lang="en-US" altLang="en-US" sz="2000" baseline="-25000"/>
              <a:t>2</a:t>
            </a:r>
            <a:r>
              <a:rPr lang="en-US" altLang="en-US" sz="2000"/>
              <a:t> 	 	 a</a:t>
            </a:r>
            <a:r>
              <a:rPr lang="en-US" altLang="en-US" sz="2000" baseline="-25000"/>
              <a:t>3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altLang="en-US" sz="2000" baseline="-25000"/>
              <a:t> </a:t>
            </a:r>
            <a:r>
              <a:rPr lang="en-US" altLang="en-US" sz="2000"/>
              <a:t> t </a:t>
            </a:r>
            <a:r>
              <a:rPr lang="en-US" altLang="en-US" sz="2000" b="1"/>
              <a:t>is a subsequence </a:t>
            </a:r>
            <a:r>
              <a:rPr lang="en-US" altLang="en-US" sz="2000"/>
              <a:t>of s if a</a:t>
            </a:r>
            <a:r>
              <a:rPr lang="en-US" altLang="en-US" sz="2000" baseline="-25000"/>
              <a:t>1</a:t>
            </a:r>
            <a:r>
              <a:rPr lang="en-US" altLang="zh-CN" sz="2000"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2000" baseline="3000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en-US" sz="2000"/>
              <a:t>b</a:t>
            </a:r>
            <a:r>
              <a:rPr lang="en-US" altLang="en-US" sz="2000" baseline="-25000"/>
              <a:t>2, </a:t>
            </a:r>
            <a:r>
              <a:rPr lang="en-US" altLang="en-US" sz="2000"/>
              <a:t>a</a:t>
            </a:r>
            <a:r>
              <a:rPr lang="en-US" altLang="en-US" sz="2000" baseline="-25000"/>
              <a:t>2</a:t>
            </a:r>
            <a:r>
              <a:rPr lang="en-US" altLang="zh-CN" sz="2000"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2000" baseline="3000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en-US" sz="2000"/>
              <a:t>b</a:t>
            </a:r>
            <a:r>
              <a:rPr lang="en-US" altLang="en-US" sz="2000" baseline="-25000"/>
              <a:t>3, </a:t>
            </a:r>
            <a:r>
              <a:rPr lang="en-US" altLang="en-US" sz="2000"/>
              <a:t>a</a:t>
            </a:r>
            <a:r>
              <a:rPr lang="en-US" altLang="en-US" sz="2000" baseline="-25000"/>
              <a:t>3</a:t>
            </a:r>
            <a:r>
              <a:rPr lang="en-US" altLang="zh-CN" sz="2000">
                <a:ea typeface="宋体" panose="02010600030101010101" pitchFamily="2" charset="-122"/>
                <a:sym typeface="Symbol" panose="05050102010706020507" pitchFamily="18" charset="2"/>
              </a:rPr>
              <a:t></a:t>
            </a:r>
            <a:r>
              <a:rPr lang="en-US" altLang="zh-CN" sz="2000" baseline="30000">
                <a:ea typeface="宋体" panose="02010600030101010101" pitchFamily="2" charset="-122"/>
                <a:sym typeface="Symbol" panose="05050102010706020507" pitchFamily="18" charset="2"/>
              </a:rPr>
              <a:t> </a:t>
            </a:r>
            <a:r>
              <a:rPr lang="en-US" altLang="en-US" sz="2000"/>
              <a:t>b</a:t>
            </a:r>
            <a:r>
              <a:rPr lang="en-US" altLang="en-US" sz="2000" baseline="-25000"/>
              <a:t>5.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  <a:p>
            <a:pPr>
              <a:lnSpc>
                <a:spcPct val="90000"/>
              </a:lnSpc>
            </a:pPr>
            <a:endParaRPr lang="en-US" altLang="en-US" sz="2000"/>
          </a:p>
        </p:txBody>
      </p:sp>
      <p:graphicFrame>
        <p:nvGraphicFramePr>
          <p:cNvPr id="1469444" name="Group 4">
            <a:extLst>
              <a:ext uri="{FF2B5EF4-FFF2-40B4-BE49-F238E27FC236}">
                <a16:creationId xmlns:a16="http://schemas.microsoft.com/office/drawing/2014/main" id="{68B4A128-7274-4EA2-860A-2F22773B1B91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304800" y="3611563"/>
          <a:ext cx="8534400" cy="2560635"/>
        </p:xfrm>
        <a:graphic>
          <a:graphicData uri="http://schemas.openxmlformats.org/drawingml/2006/table">
            <a:tbl>
              <a:tblPr/>
              <a:tblGrid>
                <a:gridCol w="324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8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8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sequence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Subsequence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Contain?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{3,5,6} {8} &gt;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{8} &gt;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{3,4} &gt; 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{2} &gt;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{2,4} {2,5} &gt;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{4} &gt;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&lt;{2,4} {2,5} {4,5}&gt;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{4} {5} &gt;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&lt;{2,4} {2,5} {4,5}&gt;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{5} {5} &gt;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05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&lt;{2,4} {2,5} {4,5}&gt;</a:t>
                      </a:r>
                    </a:p>
                  </a:txBody>
                  <a:tcPr marT="45730" marB="4573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 4, 5} &gt;</a:t>
                      </a: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marT="45730" marB="4573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469466" name="Text Box 26">
            <a:extLst>
              <a:ext uri="{FF2B5EF4-FFF2-40B4-BE49-F238E27FC236}">
                <a16:creationId xmlns:a16="http://schemas.microsoft.com/office/drawing/2014/main" id="{48C38902-4C3E-4DA5-A40F-ABBD3E2F92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368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No</a:t>
            </a:r>
          </a:p>
        </p:txBody>
      </p:sp>
      <p:sp>
        <p:nvSpPr>
          <p:cNvPr id="1469467" name="Text Box 27">
            <a:extLst>
              <a:ext uri="{FF2B5EF4-FFF2-40B4-BE49-F238E27FC236}">
                <a16:creationId xmlns:a16="http://schemas.microsoft.com/office/drawing/2014/main" id="{F54689AD-FAAA-40C6-8513-B48C397813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72916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Yes</a:t>
            </a:r>
          </a:p>
        </p:txBody>
      </p:sp>
      <p:sp>
        <p:nvSpPr>
          <p:cNvPr id="1469468" name="Text Box 28">
            <a:extLst>
              <a:ext uri="{FF2B5EF4-FFF2-40B4-BE49-F238E27FC236}">
                <a16:creationId xmlns:a16="http://schemas.microsoft.com/office/drawing/2014/main" id="{B9985B99-855D-4D35-985B-117B26CDB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990975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Yes</a:t>
            </a:r>
          </a:p>
        </p:txBody>
      </p:sp>
      <p:sp>
        <p:nvSpPr>
          <p:cNvPr id="8" name="Text Box 27">
            <a:extLst>
              <a:ext uri="{FF2B5EF4-FFF2-40B4-BE49-F238E27FC236}">
                <a16:creationId xmlns:a16="http://schemas.microsoft.com/office/drawing/2014/main" id="{75D92061-A7C2-45D7-943F-10C65F7805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86638" y="5491163"/>
            <a:ext cx="685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Yes</a:t>
            </a:r>
          </a:p>
        </p:txBody>
      </p:sp>
      <p:sp>
        <p:nvSpPr>
          <p:cNvPr id="9" name="Text Box 26">
            <a:extLst>
              <a:ext uri="{FF2B5EF4-FFF2-40B4-BE49-F238E27FC236}">
                <a16:creationId xmlns:a16="http://schemas.microsoft.com/office/drawing/2014/main" id="{1C064213-94AC-424F-A9DD-CE01703644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12445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No</a:t>
            </a:r>
          </a:p>
        </p:txBody>
      </p:sp>
      <p:sp>
        <p:nvSpPr>
          <p:cNvPr id="10" name="Text Box 26">
            <a:extLst>
              <a:ext uri="{FF2B5EF4-FFF2-40B4-BE49-F238E27FC236}">
                <a16:creationId xmlns:a16="http://schemas.microsoft.com/office/drawing/2014/main" id="{57D48340-DB12-403A-909A-63277AE92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8054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9466" grpId="0"/>
      <p:bldP spid="1469467" grpId="0"/>
      <p:bldP spid="1469468" grpId="0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8CFDED4-0949-4FF4-95A5-DDF3C8596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Pattern Mining: Definition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688E8D0-D52A-4AA3-9622-C16D1398DC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support of a subsequence w is defined as the fraction of data sequences that contain w</a:t>
            </a:r>
          </a:p>
          <a:p>
            <a:pPr>
              <a:lnSpc>
                <a:spcPct val="90000"/>
              </a:lnSpc>
            </a:pPr>
            <a:r>
              <a:rPr lang="en-US" altLang="en-US"/>
              <a:t>A </a:t>
            </a:r>
            <a:r>
              <a:rPr lang="en-US" altLang="en-US" i="1"/>
              <a:t>sequential pattern</a:t>
            </a:r>
            <a:r>
              <a:rPr lang="en-US" altLang="en-US"/>
              <a:t> is a frequent subsequence (i.e., a subsequence whose support is </a:t>
            </a:r>
            <a:r>
              <a:rPr lang="en-US" altLang="en-US">
                <a:cs typeface="Arial" panose="020B0604020202020204" pitchFamily="34" charset="0"/>
              </a:rPr>
              <a:t>≥ </a:t>
            </a:r>
            <a:r>
              <a:rPr lang="en-US" altLang="en-US" i="1">
                <a:cs typeface="Arial" panose="020B0604020202020204" pitchFamily="34" charset="0"/>
              </a:rPr>
              <a:t>minsup</a:t>
            </a:r>
            <a:r>
              <a:rPr lang="en-US" altLang="en-US">
                <a:cs typeface="Arial" panose="020B0604020202020204" pitchFamily="34" charset="0"/>
              </a:rPr>
              <a:t>)</a:t>
            </a:r>
          </a:p>
          <a:p>
            <a:endParaRPr lang="en-US" altLang="en-US"/>
          </a:p>
          <a:p>
            <a:r>
              <a:rPr lang="en-US" altLang="en-US"/>
              <a:t>Given: </a:t>
            </a:r>
          </a:p>
          <a:p>
            <a:pPr lvl="1"/>
            <a:r>
              <a:rPr lang="en-US" altLang="en-US"/>
              <a:t>a database of sequences </a:t>
            </a:r>
          </a:p>
          <a:p>
            <a:pPr lvl="1"/>
            <a:r>
              <a:rPr lang="en-US" altLang="en-US"/>
              <a:t>a user-specified minimum support threshold, </a:t>
            </a:r>
            <a:r>
              <a:rPr lang="en-US" altLang="en-US" i="1"/>
              <a:t>minsup</a:t>
            </a:r>
            <a:endParaRPr lang="en-US" altLang="en-US"/>
          </a:p>
          <a:p>
            <a:r>
              <a:rPr lang="en-US" altLang="en-US"/>
              <a:t>Task:</a:t>
            </a:r>
          </a:p>
          <a:p>
            <a:pPr lvl="1"/>
            <a:r>
              <a:rPr lang="en-US" altLang="en-US"/>
              <a:t>Find all subsequences with support </a:t>
            </a:r>
            <a:r>
              <a:rPr lang="en-US" altLang="en-US">
                <a:cs typeface="Arial" panose="020B0604020202020204" pitchFamily="34" charset="0"/>
              </a:rPr>
              <a:t>≥ </a:t>
            </a:r>
            <a:r>
              <a:rPr lang="en-US" altLang="en-US" i="1"/>
              <a:t>minsup</a:t>
            </a:r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F8D294A1-861C-4D7F-9D61-371947656A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Continuous and Categorical Attributes</a:t>
            </a:r>
          </a:p>
        </p:txBody>
      </p:sp>
      <p:sp>
        <p:nvSpPr>
          <p:cNvPr id="8195" name="Text Box 57">
            <a:extLst>
              <a:ext uri="{FF2B5EF4-FFF2-40B4-BE49-F238E27FC236}">
                <a16:creationId xmlns:a16="http://schemas.microsoft.com/office/drawing/2014/main" id="{B6276B65-522F-4C82-9D95-38335761C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105400"/>
            <a:ext cx="76962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Example of Association Rule: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 b="0"/>
              <a:t>       {Gender=Male</a:t>
            </a:r>
            <a:r>
              <a:rPr lang="en-US" altLang="en-US" sz="2000" b="0">
                <a:sym typeface="Symbol" panose="05050102010706020507" pitchFamily="18" charset="2"/>
              </a:rPr>
              <a:t>, Age  [21,30)}  {No of hours online  10}</a:t>
            </a:r>
          </a:p>
        </p:txBody>
      </p:sp>
      <p:sp>
        <p:nvSpPr>
          <p:cNvPr id="8196" name="Text Box 58">
            <a:extLst>
              <a:ext uri="{FF2B5EF4-FFF2-40B4-BE49-F238E27FC236}">
                <a16:creationId xmlns:a16="http://schemas.microsoft.com/office/drawing/2014/main" id="{5611D996-7838-4D8B-B4CC-0682A35CC5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127125"/>
            <a:ext cx="7696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000"/>
              <a:t>How to apply association analysis to non-asymmetric binary variables?</a:t>
            </a:r>
            <a:endParaRPr lang="en-US" altLang="en-US" sz="2000" b="0">
              <a:sym typeface="Symbol" panose="05050102010706020507" pitchFamily="18" charset="2"/>
            </a:endParaRPr>
          </a:p>
        </p:txBody>
      </p:sp>
      <p:pic>
        <p:nvPicPr>
          <p:cNvPr id="8197" name="Picture 59">
            <a:extLst>
              <a:ext uri="{FF2B5EF4-FFF2-40B4-BE49-F238E27FC236}">
                <a16:creationId xmlns:a16="http://schemas.microsoft.com/office/drawing/2014/main" id="{701E2BAC-8EDD-4A62-9FAD-92A785B2A0E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71600" y="2157413"/>
            <a:ext cx="6477000" cy="2740025"/>
          </a:xfr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6C2B0098-792B-40BE-9213-CA8F0B66EE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Sequential Pattern Mining: Example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CE8F465F-97C3-4CAB-B97D-DAEC81FB56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1600200"/>
            <a:ext cx="3962400" cy="3733800"/>
          </a:xfrm>
          <a:prstGeom prst="rect">
            <a:avLst/>
          </a:prstGeom>
          <a:noFill/>
          <a:ln w="317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 i="1"/>
              <a:t>Minsup</a:t>
            </a:r>
            <a:r>
              <a:rPr lang="en-US" altLang="en-US" sz="1600"/>
              <a:t> </a:t>
            </a:r>
            <a:r>
              <a:rPr lang="en-US" altLang="en-US" sz="1600" b="0"/>
              <a:t>= 50%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/>
              <a:t>Examples of Frequent Subsequences: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600"/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{1,2} &gt;       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{2,3} &gt; 	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{2,4}&gt;		s=80%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{3} {5}&gt;		s=80%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{1} {2} &gt;		s=80%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{2} {2} &gt;	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{1} {2,3} &gt;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{2} {2,3} &gt;	s=60%</a:t>
            </a:r>
          </a:p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600" b="0"/>
              <a:t>&lt; {1,2} {2,3} &gt;	s=60%</a:t>
            </a:r>
          </a:p>
        </p:txBody>
      </p:sp>
      <p:pic>
        <p:nvPicPr>
          <p:cNvPr id="48132" name="Picture 4">
            <a:extLst>
              <a:ext uri="{FF2B5EF4-FFF2-40B4-BE49-F238E27FC236}">
                <a16:creationId xmlns:a16="http://schemas.microsoft.com/office/drawing/2014/main" id="{EFDC73D3-C790-41DB-8A04-B5682E6C71A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600200"/>
            <a:ext cx="4114800" cy="3756025"/>
          </a:xfr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BCFA4585-AAFF-4BD1-9C5B-4F930EF5B7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Sequence Data vs. Market-basket Data</a:t>
            </a:r>
          </a:p>
        </p:txBody>
      </p:sp>
      <p:grpSp>
        <p:nvGrpSpPr>
          <p:cNvPr id="49155" name="Group 5">
            <a:extLst>
              <a:ext uri="{FF2B5EF4-FFF2-40B4-BE49-F238E27FC236}">
                <a16:creationId xmlns:a16="http://schemas.microsoft.com/office/drawing/2014/main" id="{4AB6FF43-7310-4423-A7BF-9C807FC795D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28600" y="1954213"/>
            <a:ext cx="4335463" cy="3303587"/>
            <a:chOff x="192" y="1872"/>
            <a:chExt cx="1968" cy="1361"/>
          </a:xfrm>
        </p:grpSpPr>
        <p:sp>
          <p:nvSpPr>
            <p:cNvPr id="49184" name="AutoShape 6">
              <a:extLst>
                <a:ext uri="{FF2B5EF4-FFF2-40B4-BE49-F238E27FC236}">
                  <a16:creationId xmlns:a16="http://schemas.microsoft.com/office/drawing/2014/main" id="{3B5CB0D0-D1AB-4F01-AC8D-9496C8142338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92" y="1872"/>
              <a:ext cx="1968" cy="13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185" name="Rectangle 7">
              <a:extLst>
                <a:ext uri="{FF2B5EF4-FFF2-40B4-BE49-F238E27FC236}">
                  <a16:creationId xmlns:a16="http://schemas.microsoft.com/office/drawing/2014/main" id="{51A7F961-3797-4C72-A14E-61E78D14C1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8" y="1878"/>
              <a:ext cx="1956" cy="151"/>
            </a:xfrm>
            <a:prstGeom prst="rect">
              <a:avLst/>
            </a:prstGeom>
            <a:solidFill>
              <a:srgbClr val="CC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186" name="Rectangle 8">
              <a:extLst>
                <a:ext uri="{FF2B5EF4-FFF2-40B4-BE49-F238E27FC236}">
                  <a16:creationId xmlns:a16="http://schemas.microsoft.com/office/drawing/2014/main" id="{E79FE6DB-80C6-48BD-B5CF-AB96B7DF09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3" y="1879"/>
              <a:ext cx="408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Customer</a:t>
              </a:r>
              <a:endParaRPr lang="en-US" altLang="en-US" sz="1400"/>
            </a:p>
          </p:txBody>
        </p:sp>
        <p:sp>
          <p:nvSpPr>
            <p:cNvPr id="49187" name="Rectangle 9">
              <a:extLst>
                <a:ext uri="{FF2B5EF4-FFF2-40B4-BE49-F238E27FC236}">
                  <a16:creationId xmlns:a16="http://schemas.microsoft.com/office/drawing/2014/main" id="{18C54018-7527-4C72-9090-EB4DF973C5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7" y="1879"/>
              <a:ext cx="190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Date</a:t>
              </a:r>
              <a:endParaRPr lang="en-US" altLang="en-US" sz="1400"/>
            </a:p>
          </p:txBody>
        </p:sp>
        <p:sp>
          <p:nvSpPr>
            <p:cNvPr id="49188" name="Rectangle 10">
              <a:extLst>
                <a:ext uri="{FF2B5EF4-FFF2-40B4-BE49-F238E27FC236}">
                  <a16:creationId xmlns:a16="http://schemas.microsoft.com/office/drawing/2014/main" id="{09A19DE1-16DA-4E8E-B216-D50B1F7C68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8" y="1891"/>
              <a:ext cx="54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>
                  <a:solidFill>
                    <a:srgbClr val="000000"/>
                  </a:solidFill>
                </a:rPr>
                <a:t>Items bought</a:t>
              </a:r>
              <a:endParaRPr lang="en-US" altLang="en-US" sz="1400"/>
            </a:p>
          </p:txBody>
        </p:sp>
        <p:sp>
          <p:nvSpPr>
            <p:cNvPr id="49189" name="Rectangle 11">
              <a:extLst>
                <a:ext uri="{FF2B5EF4-FFF2-40B4-BE49-F238E27FC236}">
                  <a16:creationId xmlns:a16="http://schemas.microsoft.com/office/drawing/2014/main" id="{DD470C47-A246-4AF5-A7D3-5945AC354D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0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9190" name="Rectangle 12">
              <a:extLst>
                <a:ext uri="{FF2B5EF4-FFF2-40B4-BE49-F238E27FC236}">
                  <a16:creationId xmlns:a16="http://schemas.microsoft.com/office/drawing/2014/main" id="{3FDD707E-82F2-4245-81C6-5677605447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0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10</a:t>
              </a:r>
              <a:endParaRPr lang="en-US" altLang="en-US" sz="1400"/>
            </a:p>
          </p:txBody>
        </p:sp>
        <p:sp>
          <p:nvSpPr>
            <p:cNvPr id="49191" name="Rectangle 13">
              <a:extLst>
                <a:ext uri="{FF2B5EF4-FFF2-40B4-BE49-F238E27FC236}">
                  <a16:creationId xmlns:a16="http://schemas.microsoft.com/office/drawing/2014/main" id="{21B8676D-0ECF-47FA-BB73-2517E91BF4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033"/>
              <a:ext cx="242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0000"/>
                  </a:solidFill>
                </a:rPr>
                <a:t>2</a:t>
              </a:r>
              <a:r>
                <a:rPr lang="en-US" altLang="en-US" sz="1500" b="0">
                  <a:solidFill>
                    <a:srgbClr val="000000"/>
                  </a:solidFill>
                </a:rPr>
                <a:t>, 3, 5</a:t>
              </a:r>
              <a:endParaRPr lang="en-US" altLang="en-US" sz="1400"/>
            </a:p>
          </p:txBody>
        </p:sp>
        <p:sp>
          <p:nvSpPr>
            <p:cNvPr id="49192" name="Rectangle 14">
              <a:extLst>
                <a:ext uri="{FF2B5EF4-FFF2-40B4-BE49-F238E27FC236}">
                  <a16:creationId xmlns:a16="http://schemas.microsoft.com/office/drawing/2014/main" id="{68C85786-1068-4D5E-8EB4-40D60CF0B5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1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9193" name="Rectangle 15">
              <a:extLst>
                <a:ext uri="{FF2B5EF4-FFF2-40B4-BE49-F238E27FC236}">
                  <a16:creationId xmlns:a16="http://schemas.microsoft.com/office/drawing/2014/main" id="{6A7B5938-591B-4B1A-AB40-7C4C54CFA9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1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20</a:t>
              </a:r>
              <a:endParaRPr lang="en-US" altLang="en-US" sz="1400"/>
            </a:p>
          </p:txBody>
        </p:sp>
        <p:sp>
          <p:nvSpPr>
            <p:cNvPr id="49194" name="Rectangle 16">
              <a:extLst>
                <a:ext uri="{FF2B5EF4-FFF2-40B4-BE49-F238E27FC236}">
                  <a16:creationId xmlns:a16="http://schemas.microsoft.com/office/drawing/2014/main" id="{FEDB69B0-6272-4D2D-BAB2-DE806EDE23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183"/>
              <a:ext cx="1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 </a:t>
              </a:r>
              <a:r>
                <a:rPr lang="en-US" altLang="en-US" sz="1500" b="0">
                  <a:solidFill>
                    <a:srgbClr val="FF0000"/>
                  </a:solidFill>
                </a:rPr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,6</a:t>
              </a:r>
              <a:endParaRPr lang="en-US" altLang="en-US" sz="1400"/>
            </a:p>
          </p:txBody>
        </p:sp>
        <p:sp>
          <p:nvSpPr>
            <p:cNvPr id="49195" name="Rectangle 17">
              <a:extLst>
                <a:ext uri="{FF2B5EF4-FFF2-40B4-BE49-F238E27FC236}">
                  <a16:creationId xmlns:a16="http://schemas.microsoft.com/office/drawing/2014/main" id="{A5B9F05D-3BBE-4B36-8A03-F50A614C91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33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A</a:t>
              </a:r>
              <a:endParaRPr lang="en-US" altLang="en-US" sz="1400"/>
            </a:p>
          </p:txBody>
        </p:sp>
        <p:sp>
          <p:nvSpPr>
            <p:cNvPr id="49196" name="Rectangle 18">
              <a:extLst>
                <a:ext uri="{FF2B5EF4-FFF2-40B4-BE49-F238E27FC236}">
                  <a16:creationId xmlns:a16="http://schemas.microsoft.com/office/drawing/2014/main" id="{811F01ED-9962-46D8-8102-BFF20A4DB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33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23</a:t>
              </a:r>
              <a:endParaRPr lang="en-US" altLang="en-US" sz="1400"/>
            </a:p>
          </p:txBody>
        </p:sp>
        <p:sp>
          <p:nvSpPr>
            <p:cNvPr id="49197" name="Rectangle 19">
              <a:extLst>
                <a:ext uri="{FF2B5EF4-FFF2-40B4-BE49-F238E27FC236}">
                  <a16:creationId xmlns:a16="http://schemas.microsoft.com/office/drawing/2014/main" id="{CD7D76F4-0D19-42B1-9B12-4D1D7AB69B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333"/>
              <a:ext cx="4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C000"/>
                  </a:solidFill>
                </a:rPr>
                <a:t>1</a:t>
              </a:r>
              <a:endParaRPr lang="en-US" altLang="en-US" sz="1400">
                <a:solidFill>
                  <a:srgbClr val="FFC000"/>
                </a:solidFill>
              </a:endParaRPr>
            </a:p>
          </p:txBody>
        </p:sp>
        <p:sp>
          <p:nvSpPr>
            <p:cNvPr id="49198" name="Rectangle 20">
              <a:extLst>
                <a:ext uri="{FF2B5EF4-FFF2-40B4-BE49-F238E27FC236}">
                  <a16:creationId xmlns:a16="http://schemas.microsoft.com/office/drawing/2014/main" id="{776CDD88-3DFC-43A7-9EC2-94A1ADE80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483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9199" name="Rectangle 21">
              <a:extLst>
                <a:ext uri="{FF2B5EF4-FFF2-40B4-BE49-F238E27FC236}">
                  <a16:creationId xmlns:a16="http://schemas.microsoft.com/office/drawing/2014/main" id="{654B3572-3010-4BE5-A75F-FABACBA3F5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483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11</a:t>
              </a:r>
              <a:endParaRPr lang="en-US" altLang="en-US" sz="1400"/>
            </a:p>
          </p:txBody>
        </p:sp>
        <p:sp>
          <p:nvSpPr>
            <p:cNvPr id="49200" name="Rectangle 22">
              <a:extLst>
                <a:ext uri="{FF2B5EF4-FFF2-40B4-BE49-F238E27FC236}">
                  <a16:creationId xmlns:a16="http://schemas.microsoft.com/office/drawing/2014/main" id="{AD660E01-9C4F-4535-885A-5EC9561DA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483"/>
              <a:ext cx="333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4, 5, 6</a:t>
              </a:r>
              <a:endParaRPr lang="en-US" altLang="en-US" sz="1400"/>
            </a:p>
          </p:txBody>
        </p:sp>
        <p:sp>
          <p:nvSpPr>
            <p:cNvPr id="49201" name="Rectangle 23">
              <a:extLst>
                <a:ext uri="{FF2B5EF4-FFF2-40B4-BE49-F238E27FC236}">
                  <a16:creationId xmlns:a16="http://schemas.microsoft.com/office/drawing/2014/main" id="{DAFA91D5-1FF9-49A2-8DAF-00C87FB4A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6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9202" name="Rectangle 24">
              <a:extLst>
                <a:ext uri="{FF2B5EF4-FFF2-40B4-BE49-F238E27FC236}">
                  <a16:creationId xmlns:a16="http://schemas.microsoft.com/office/drawing/2014/main" id="{78230C58-C487-4BE3-AF84-63FCFB489D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6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17</a:t>
              </a:r>
              <a:endParaRPr lang="en-US" altLang="en-US" sz="1400"/>
            </a:p>
          </p:txBody>
        </p:sp>
        <p:sp>
          <p:nvSpPr>
            <p:cNvPr id="49203" name="Rectangle 25">
              <a:extLst>
                <a:ext uri="{FF2B5EF4-FFF2-40B4-BE49-F238E27FC236}">
                  <a16:creationId xmlns:a16="http://schemas.microsoft.com/office/drawing/2014/main" id="{EC54FC7F-8F04-4F86-BBE7-39BEA27CE2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632"/>
              <a:ext cx="49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0000"/>
                  </a:solidFill>
                </a:rPr>
                <a:t>2</a:t>
              </a:r>
              <a:endParaRPr lang="en-US" altLang="en-US" sz="1400">
                <a:solidFill>
                  <a:srgbClr val="FF0000"/>
                </a:solidFill>
              </a:endParaRPr>
            </a:p>
          </p:txBody>
        </p:sp>
        <p:sp>
          <p:nvSpPr>
            <p:cNvPr id="49204" name="Rectangle 26">
              <a:extLst>
                <a:ext uri="{FF2B5EF4-FFF2-40B4-BE49-F238E27FC236}">
                  <a16:creationId xmlns:a16="http://schemas.microsoft.com/office/drawing/2014/main" id="{D26242BA-6B2D-48CE-8F23-465883DB07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78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9205" name="Rectangle 27">
              <a:extLst>
                <a:ext uri="{FF2B5EF4-FFF2-40B4-BE49-F238E27FC236}">
                  <a16:creationId xmlns:a16="http://schemas.microsoft.com/office/drawing/2014/main" id="{D6CA9E6C-E448-4891-8412-8D9069935B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7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21</a:t>
              </a:r>
              <a:endParaRPr lang="en-US" altLang="en-US" sz="1400"/>
            </a:p>
          </p:txBody>
        </p:sp>
        <p:sp>
          <p:nvSpPr>
            <p:cNvPr id="49206" name="Rectangle 28">
              <a:extLst>
                <a:ext uri="{FF2B5EF4-FFF2-40B4-BE49-F238E27FC236}">
                  <a16:creationId xmlns:a16="http://schemas.microsoft.com/office/drawing/2014/main" id="{C28CFFF8-4BE0-40AD-8F3E-01CE6ED345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782"/>
              <a:ext cx="267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0000"/>
                  </a:solidFill>
                </a:rPr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</a:t>
              </a:r>
              <a:r>
                <a:rPr lang="en-US" altLang="en-US" sz="1500" b="0">
                  <a:solidFill>
                    <a:srgbClr val="FFC000"/>
                  </a:solidFill>
                </a:rPr>
                <a:t>2</a:t>
              </a:r>
              <a:r>
                <a:rPr lang="en-US" altLang="en-US" sz="1500" b="0">
                  <a:solidFill>
                    <a:srgbClr val="000000"/>
                  </a:solidFill>
                </a:rPr>
                <a:t>,7,8</a:t>
              </a:r>
              <a:endParaRPr lang="en-US" altLang="en-US" sz="1400"/>
            </a:p>
          </p:txBody>
        </p:sp>
        <p:sp>
          <p:nvSpPr>
            <p:cNvPr id="49207" name="Rectangle 29">
              <a:extLst>
                <a:ext uri="{FF2B5EF4-FFF2-40B4-BE49-F238E27FC236}">
                  <a16:creationId xmlns:a16="http://schemas.microsoft.com/office/drawing/2014/main" id="{E050C61A-2FC2-482B-A6DD-764B2E8F65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" y="2932"/>
              <a:ext cx="80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B</a:t>
              </a:r>
              <a:endParaRPr lang="en-US" altLang="en-US" sz="1400"/>
            </a:p>
          </p:txBody>
        </p:sp>
        <p:sp>
          <p:nvSpPr>
            <p:cNvPr id="49208" name="Rectangle 30">
              <a:extLst>
                <a:ext uri="{FF2B5EF4-FFF2-40B4-BE49-F238E27FC236}">
                  <a16:creationId xmlns:a16="http://schemas.microsoft.com/office/drawing/2014/main" id="{DE933E7C-537F-4AF4-86D8-0F0648A4CC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293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28</a:t>
              </a:r>
              <a:endParaRPr lang="en-US" altLang="en-US" sz="1400"/>
            </a:p>
          </p:txBody>
        </p:sp>
        <p:sp>
          <p:nvSpPr>
            <p:cNvPr id="49209" name="Rectangle 31">
              <a:extLst>
                <a:ext uri="{FF2B5EF4-FFF2-40B4-BE49-F238E27FC236}">
                  <a16:creationId xmlns:a16="http://schemas.microsoft.com/office/drawing/2014/main" id="{135E45C0-73D0-48F7-B764-3798A12A2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2932"/>
              <a:ext cx="146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FFC000"/>
                  </a:solidFill>
                </a:rPr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 6</a:t>
              </a:r>
              <a:endParaRPr lang="en-US" altLang="en-US" sz="1400"/>
            </a:p>
          </p:txBody>
        </p:sp>
        <p:sp>
          <p:nvSpPr>
            <p:cNvPr id="49210" name="Rectangle 32">
              <a:extLst>
                <a:ext uri="{FF2B5EF4-FFF2-40B4-BE49-F238E27FC236}">
                  <a16:creationId xmlns:a16="http://schemas.microsoft.com/office/drawing/2014/main" id="{B66B137D-176D-4CD0-808D-5A9FC8F952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" y="3082"/>
              <a:ext cx="87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C</a:t>
              </a:r>
              <a:endParaRPr lang="en-US" altLang="en-US" sz="1400"/>
            </a:p>
          </p:txBody>
        </p:sp>
        <p:sp>
          <p:nvSpPr>
            <p:cNvPr id="49211" name="Rectangle 33">
              <a:extLst>
                <a:ext uri="{FF2B5EF4-FFF2-40B4-BE49-F238E27FC236}">
                  <a16:creationId xmlns:a16="http://schemas.microsoft.com/office/drawing/2014/main" id="{6227F2FF-BAA9-4585-9707-C9089C0A6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5" y="3082"/>
              <a:ext cx="134" cy="1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>
                  <a:solidFill>
                    <a:srgbClr val="000000"/>
                  </a:solidFill>
                </a:rPr>
                <a:t>14</a:t>
              </a:r>
              <a:endParaRPr lang="en-US" altLang="en-US" sz="1400"/>
            </a:p>
          </p:txBody>
        </p:sp>
        <p:sp>
          <p:nvSpPr>
            <p:cNvPr id="49212" name="Rectangle 34">
              <a:extLst>
                <a:ext uri="{FF2B5EF4-FFF2-40B4-BE49-F238E27FC236}">
                  <a16:creationId xmlns:a16="http://schemas.microsoft.com/office/drawing/2014/main" id="{81826A62-7C12-40D5-A8DF-E76D72AAC1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45" y="3082"/>
              <a:ext cx="194" cy="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500" b="0"/>
                <a:t>1</a:t>
              </a:r>
              <a:r>
                <a:rPr lang="en-US" altLang="en-US" sz="1500" b="0">
                  <a:solidFill>
                    <a:srgbClr val="000000"/>
                  </a:solidFill>
                </a:rPr>
                <a:t>,7,8</a:t>
              </a:r>
              <a:endParaRPr lang="en-US" altLang="en-US" sz="1400"/>
            </a:p>
          </p:txBody>
        </p:sp>
        <p:sp>
          <p:nvSpPr>
            <p:cNvPr id="49213" name="Line 35">
              <a:extLst>
                <a:ext uri="{FF2B5EF4-FFF2-40B4-BE49-F238E27FC236}">
                  <a16:creationId xmlns:a16="http://schemas.microsoft.com/office/drawing/2014/main" id="{94F58CC0-C873-41B1-BA88-907C14CDCD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92" y="1872"/>
              <a:ext cx="1" cy="136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4" name="Rectangle 36">
              <a:extLst>
                <a:ext uri="{FF2B5EF4-FFF2-40B4-BE49-F238E27FC236}">
                  <a16:creationId xmlns:a16="http://schemas.microsoft.com/office/drawing/2014/main" id="{F50E8F1B-EB73-4BEF-A0BA-24D06C33E4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" y="1872"/>
              <a:ext cx="12" cy="136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15" name="Line 37">
              <a:extLst>
                <a:ext uri="{FF2B5EF4-FFF2-40B4-BE49-F238E27FC236}">
                  <a16:creationId xmlns:a16="http://schemas.microsoft.com/office/drawing/2014/main" id="{BE94E69F-8835-4099-A061-CC8377F4D1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8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6" name="Rectangle 38">
              <a:extLst>
                <a:ext uri="{FF2B5EF4-FFF2-40B4-BE49-F238E27FC236}">
                  <a16:creationId xmlns:a16="http://schemas.microsoft.com/office/drawing/2014/main" id="{3427BD56-E330-4C98-AC4E-424D8A0080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17" name="Line 39">
              <a:extLst>
                <a:ext uri="{FF2B5EF4-FFF2-40B4-BE49-F238E27FC236}">
                  <a16:creationId xmlns:a16="http://schemas.microsoft.com/office/drawing/2014/main" id="{8153180F-AC66-4DCD-B706-A7B124EC1B4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16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18" name="Rectangle 40">
              <a:extLst>
                <a:ext uri="{FF2B5EF4-FFF2-40B4-BE49-F238E27FC236}">
                  <a16:creationId xmlns:a16="http://schemas.microsoft.com/office/drawing/2014/main" id="{23AC6E72-6CDC-4DD3-8EC4-F16102E9B8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6" y="1884"/>
              <a:ext cx="11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19" name="Line 41">
              <a:extLst>
                <a:ext uri="{FF2B5EF4-FFF2-40B4-BE49-F238E27FC236}">
                  <a16:creationId xmlns:a16="http://schemas.microsoft.com/office/drawing/2014/main" id="{4E178636-3C50-4128-AA26-CDA2CD27A39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47" y="1884"/>
              <a:ext cx="1" cy="13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0" name="Rectangle 42">
              <a:extLst>
                <a:ext uri="{FF2B5EF4-FFF2-40B4-BE49-F238E27FC236}">
                  <a16:creationId xmlns:a16="http://schemas.microsoft.com/office/drawing/2014/main" id="{FAA6ACD6-35EE-4EE8-B951-CC5AB08F8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47" y="1884"/>
              <a:ext cx="12" cy="134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21" name="Line 43">
              <a:extLst>
                <a:ext uri="{FF2B5EF4-FFF2-40B4-BE49-F238E27FC236}">
                  <a16:creationId xmlns:a16="http://schemas.microsoft.com/office/drawing/2014/main" id="{963402A2-45D0-45D7-B4B2-97F1EBBA338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18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2" name="Rectangle 44">
              <a:extLst>
                <a:ext uri="{FF2B5EF4-FFF2-40B4-BE49-F238E27FC236}">
                  <a16:creationId xmlns:a16="http://schemas.microsoft.com/office/drawing/2014/main" id="{2882FD73-BC24-4C3A-A93E-9C4312C522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1872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23" name="Line 45">
              <a:extLst>
                <a:ext uri="{FF2B5EF4-FFF2-40B4-BE49-F238E27FC236}">
                  <a16:creationId xmlns:a16="http://schemas.microsoft.com/office/drawing/2014/main" id="{ED9220A0-3402-44FB-AB38-AAED02205DE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02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4" name="Rectangle 46">
              <a:extLst>
                <a:ext uri="{FF2B5EF4-FFF2-40B4-BE49-F238E27FC236}">
                  <a16:creationId xmlns:a16="http://schemas.microsoft.com/office/drawing/2014/main" id="{13BFE81D-F642-47C5-98CB-91C703C00A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02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25" name="Line 47">
              <a:extLst>
                <a:ext uri="{FF2B5EF4-FFF2-40B4-BE49-F238E27FC236}">
                  <a16:creationId xmlns:a16="http://schemas.microsoft.com/office/drawing/2014/main" id="{A508FD1B-411D-4557-851C-8633638418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172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6" name="Rectangle 48">
              <a:extLst>
                <a:ext uri="{FF2B5EF4-FFF2-40B4-BE49-F238E27FC236}">
                  <a16:creationId xmlns:a16="http://schemas.microsoft.com/office/drawing/2014/main" id="{31AD8E82-EDD6-42EF-88E8-F519D9EB2A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172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27" name="Line 49">
              <a:extLst>
                <a:ext uri="{FF2B5EF4-FFF2-40B4-BE49-F238E27FC236}">
                  <a16:creationId xmlns:a16="http://schemas.microsoft.com/office/drawing/2014/main" id="{CF9FB09E-D572-42E0-A4EC-F7E90593E6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3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28" name="Rectangle 50">
              <a:extLst>
                <a:ext uri="{FF2B5EF4-FFF2-40B4-BE49-F238E27FC236}">
                  <a16:creationId xmlns:a16="http://schemas.microsoft.com/office/drawing/2014/main" id="{90B9878E-5B8C-47F6-BC80-9679EA394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32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29" name="Line 51">
              <a:extLst>
                <a:ext uri="{FF2B5EF4-FFF2-40B4-BE49-F238E27FC236}">
                  <a16:creationId xmlns:a16="http://schemas.microsoft.com/office/drawing/2014/main" id="{D6116B79-09F5-49DC-8688-7F4104A662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4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0" name="Rectangle 52">
              <a:extLst>
                <a:ext uri="{FF2B5EF4-FFF2-40B4-BE49-F238E27FC236}">
                  <a16:creationId xmlns:a16="http://schemas.microsoft.com/office/drawing/2014/main" id="{8A8751AC-7DFA-4901-A10A-3F695A866C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471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31" name="Line 53">
              <a:extLst>
                <a:ext uri="{FF2B5EF4-FFF2-40B4-BE49-F238E27FC236}">
                  <a16:creationId xmlns:a16="http://schemas.microsoft.com/office/drawing/2014/main" id="{66C8837C-B083-4CE0-A408-D56F230406F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62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2" name="Rectangle 54">
              <a:extLst>
                <a:ext uri="{FF2B5EF4-FFF2-40B4-BE49-F238E27FC236}">
                  <a16:creationId xmlns:a16="http://schemas.microsoft.com/office/drawing/2014/main" id="{00CEFF19-37A9-49F5-9325-C4113AD9E7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62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33" name="Line 55">
              <a:extLst>
                <a:ext uri="{FF2B5EF4-FFF2-40B4-BE49-F238E27FC236}">
                  <a16:creationId xmlns:a16="http://schemas.microsoft.com/office/drawing/2014/main" id="{775DBEC7-E340-4A8B-8D0A-C2D2E7FAB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771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4" name="Rectangle 56">
              <a:extLst>
                <a:ext uri="{FF2B5EF4-FFF2-40B4-BE49-F238E27FC236}">
                  <a16:creationId xmlns:a16="http://schemas.microsoft.com/office/drawing/2014/main" id="{AC3032C8-6C56-414B-9A98-22AB49ABD1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771"/>
              <a:ext cx="1955" cy="11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35" name="Line 57">
              <a:extLst>
                <a:ext uri="{FF2B5EF4-FFF2-40B4-BE49-F238E27FC236}">
                  <a16:creationId xmlns:a16="http://schemas.microsoft.com/office/drawing/2014/main" id="{1C9919F3-06DD-4816-BCC1-03E7B6EF6F3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29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6" name="Rectangle 58">
              <a:extLst>
                <a:ext uri="{FF2B5EF4-FFF2-40B4-BE49-F238E27FC236}">
                  <a16:creationId xmlns:a16="http://schemas.microsoft.com/office/drawing/2014/main" id="{D266B05A-8317-4006-B6A3-FD483FDA4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29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37" name="Line 59">
              <a:extLst>
                <a:ext uri="{FF2B5EF4-FFF2-40B4-BE49-F238E27FC236}">
                  <a16:creationId xmlns:a16="http://schemas.microsoft.com/office/drawing/2014/main" id="{7A32A5F1-9413-49D2-AABE-EA5E63B6C4A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07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38" name="Rectangle 60">
              <a:extLst>
                <a:ext uri="{FF2B5EF4-FFF2-40B4-BE49-F238E27FC236}">
                  <a16:creationId xmlns:a16="http://schemas.microsoft.com/office/drawing/2014/main" id="{873A6A16-B875-449B-829A-72051A9B33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07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  <p:sp>
          <p:nvSpPr>
            <p:cNvPr id="49239" name="Line 61">
              <a:extLst>
                <a:ext uri="{FF2B5EF4-FFF2-40B4-BE49-F238E27FC236}">
                  <a16:creationId xmlns:a16="http://schemas.microsoft.com/office/drawing/2014/main" id="{84FA382D-D6DB-4F81-A492-2BD967313A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4" y="3220"/>
              <a:ext cx="1955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240" name="Rectangle 62">
              <a:extLst>
                <a:ext uri="{FF2B5EF4-FFF2-40B4-BE49-F238E27FC236}">
                  <a16:creationId xmlns:a16="http://schemas.microsoft.com/office/drawing/2014/main" id="{EB8647E3-12BB-4CBD-8796-1156E7048F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" y="3220"/>
              <a:ext cx="1955" cy="1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lang="en-US" altLang="en-US" sz="1400"/>
            </a:p>
          </p:txBody>
        </p:sp>
      </p:grpSp>
      <p:sp>
        <p:nvSpPr>
          <p:cNvPr id="49156" name="Text Box 63">
            <a:extLst>
              <a:ext uri="{FF2B5EF4-FFF2-40B4-BE49-F238E27FC236}">
                <a16:creationId xmlns:a16="http://schemas.microsoft.com/office/drawing/2014/main" id="{0D0B8CC9-BCE0-4550-AE58-284DA767D2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1371600"/>
            <a:ext cx="2514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Sequence Database: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06836EB9-F1F6-4AF8-930D-58280DAEEFEE}"/>
              </a:ext>
            </a:extLst>
          </p:cNvPr>
          <p:cNvGraphicFramePr>
            <a:graphicFrameLocks noGrp="1"/>
          </p:cNvGraphicFramePr>
          <p:nvPr/>
        </p:nvGraphicFramePr>
        <p:xfrm>
          <a:off x="6248400" y="1965325"/>
          <a:ext cx="1066800" cy="3292479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Events</a:t>
                      </a:r>
                      <a:endParaRPr kumimoji="0" lang="en-US" altLang="en-US" sz="1800" b="1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charset="0"/>
                      </a:endParaRP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AE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2, 3, 5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4,5,6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1,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,7,8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1,6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831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,</a:t>
                      </a: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7,8</a:t>
                      </a:r>
                    </a:p>
                  </a:txBody>
                  <a:tcPr marT="45736" marB="45736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E7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9179" name="Text Box 63">
            <a:extLst>
              <a:ext uri="{FF2B5EF4-FFF2-40B4-BE49-F238E27FC236}">
                <a16:creationId xmlns:a16="http://schemas.microsoft.com/office/drawing/2014/main" id="{486A585D-A6D5-4AA5-B683-2E0071CBDC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04938"/>
            <a:ext cx="25146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/>
              <a:t>Market- basket Data</a:t>
            </a:r>
          </a:p>
        </p:txBody>
      </p:sp>
      <p:sp>
        <p:nvSpPr>
          <p:cNvPr id="49180" name="TextBox 2">
            <a:extLst>
              <a:ext uri="{FF2B5EF4-FFF2-40B4-BE49-F238E27FC236}">
                <a16:creationId xmlns:a16="http://schemas.microsoft.com/office/drawing/2014/main" id="{6FD9602E-D049-4DCB-BA0F-B87AE56CC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367338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(1,8) -&gt; (7)</a:t>
            </a:r>
          </a:p>
        </p:txBody>
      </p:sp>
      <p:sp>
        <p:nvSpPr>
          <p:cNvPr id="35869" name="TextBox 64">
            <a:extLst>
              <a:ext uri="{FF2B5EF4-FFF2-40B4-BE49-F238E27FC236}">
                <a16:creationId xmlns:a16="http://schemas.microsoft.com/office/drawing/2014/main" id="{7483EBA3-884A-4F03-BD55-9E42B7A94DC6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611669" y="5792787"/>
            <a:ext cx="2571224" cy="543097"/>
          </a:xfrm>
          <a:prstGeom prst="rect">
            <a:avLst/>
          </a:prstGeom>
          <a:blipFill rotWithShape="1">
            <a:blip r:embed="rId2"/>
            <a:stretch>
              <a:fillRect b="-4494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66" name="TextBox 64">
            <a:extLst>
              <a:ext uri="{FF2B5EF4-FFF2-40B4-BE49-F238E27FC236}">
                <a16:creationId xmlns:a16="http://schemas.microsoft.com/office/drawing/2014/main" id="{FED68C98-5B4D-4B3E-A015-9285B233C94D}"/>
              </a:ext>
            </a:extLst>
          </p:cNvPr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 bwMode="auto">
          <a:xfrm>
            <a:off x="5334000" y="5715000"/>
            <a:ext cx="2971800" cy="541751"/>
          </a:xfrm>
          <a:prstGeom prst="rect">
            <a:avLst/>
          </a:prstGeom>
          <a:blipFill rotWithShape="1">
            <a:blip r:embed="rId3"/>
            <a:stretch>
              <a:fillRect b="-4545"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en-US">
                <a:noFill/>
                <a:latin typeface="Arial" charset="0"/>
              </a:rPr>
              <a:t> </a:t>
            </a:r>
          </a:p>
        </p:txBody>
      </p:sp>
      <p:sp>
        <p:nvSpPr>
          <p:cNvPr id="49183" name="TextBox 64">
            <a:extLst>
              <a:ext uri="{FF2B5EF4-FFF2-40B4-BE49-F238E27FC236}">
                <a16:creationId xmlns:a16="http://schemas.microsoft.com/office/drawing/2014/main" id="{7E7AE858-ADA3-43A1-968C-F127A05BDD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410200"/>
            <a:ext cx="20574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{2} -&gt; {1}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A96892E7-C906-4407-B8E4-43F433C58C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Extracting Sequential Patterns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98D3B3E-0A4F-4B9F-86F6-520C38AAAB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en-US" altLang="en-US"/>
              <a:t>Given n events:   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, i</a:t>
            </a:r>
            <a:r>
              <a:rPr lang="en-US" altLang="en-US" baseline="-25000"/>
              <a:t>3</a:t>
            </a:r>
            <a:r>
              <a:rPr lang="en-US" altLang="en-US"/>
              <a:t>, …, i</a:t>
            </a:r>
            <a:r>
              <a:rPr lang="en-US" altLang="en-US" baseline="-25000"/>
              <a:t>n</a:t>
            </a:r>
            <a:endParaRPr lang="en-US" altLang="en-US"/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1-subsequences: 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}&gt;, &lt;{i</a:t>
            </a:r>
            <a:r>
              <a:rPr lang="en-US" altLang="en-US" baseline="-25000"/>
              <a:t>2</a:t>
            </a:r>
            <a:r>
              <a:rPr lang="en-US" altLang="en-US"/>
              <a:t>}&gt;, &lt;{i</a:t>
            </a:r>
            <a:r>
              <a:rPr lang="en-US" altLang="en-US" baseline="-25000"/>
              <a:t>3</a:t>
            </a:r>
            <a:r>
              <a:rPr lang="en-US" altLang="en-US"/>
              <a:t>}&gt;, …, &lt;{i</a:t>
            </a:r>
            <a:r>
              <a:rPr lang="en-US" altLang="en-US" baseline="-25000"/>
              <a:t>n</a:t>
            </a:r>
            <a:r>
              <a:rPr lang="en-US" altLang="en-US"/>
              <a:t>}&gt;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2-subsequences: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2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, i</a:t>
            </a:r>
            <a:r>
              <a:rPr lang="en-US" altLang="en-US" baseline="-25000"/>
              <a:t>3</a:t>
            </a:r>
            <a:r>
              <a:rPr lang="en-US" altLang="en-US"/>
              <a:t>}&gt;, …, 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1</a:t>
            </a:r>
            <a:r>
              <a:rPr lang="en-US" altLang="en-US"/>
              <a:t>}&gt;, &lt;{i</a:t>
            </a:r>
            <a:r>
              <a:rPr lang="en-US" altLang="en-US" baseline="-25000"/>
              <a:t>1</a:t>
            </a:r>
            <a:r>
              <a:rPr lang="en-US" altLang="en-US"/>
              <a:t>} {i</a:t>
            </a:r>
            <a:r>
              <a:rPr lang="en-US" altLang="en-US" baseline="-25000"/>
              <a:t>2</a:t>
            </a:r>
            <a:r>
              <a:rPr lang="en-US" altLang="en-US"/>
              <a:t>}&gt;, …, &lt;{i</a:t>
            </a:r>
            <a:r>
              <a:rPr lang="en-US" altLang="en-US" baseline="-25000"/>
              <a:t>n</a:t>
            </a:r>
            <a:r>
              <a:rPr lang="en-US" altLang="en-US"/>
              <a:t>} {i</a:t>
            </a:r>
            <a:r>
              <a:rPr lang="en-US" altLang="en-US" baseline="-25000"/>
              <a:t>n</a:t>
            </a:r>
            <a:r>
              <a:rPr lang="en-US" altLang="en-US"/>
              <a:t>}&gt;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3-subsequences: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 sz="1800"/>
              <a:t>&lt;{i</a:t>
            </a:r>
            <a:r>
              <a:rPr lang="en-US" altLang="en-US" sz="1800" baseline="-25000"/>
              <a:t>1</a:t>
            </a:r>
            <a:r>
              <a:rPr lang="en-US" altLang="en-US" sz="1800"/>
              <a:t>, i</a:t>
            </a:r>
            <a:r>
              <a:rPr lang="en-US" altLang="en-US" sz="1800" baseline="-25000"/>
              <a:t>2 </a:t>
            </a:r>
            <a:r>
              <a:rPr lang="en-US" altLang="en-US" sz="1800"/>
              <a:t>, i</a:t>
            </a:r>
            <a:r>
              <a:rPr lang="en-US" altLang="en-US" sz="1800" baseline="-25000"/>
              <a:t>3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1</a:t>
            </a:r>
            <a:r>
              <a:rPr lang="en-US" altLang="en-US" sz="1800"/>
              <a:t>, i</a:t>
            </a:r>
            <a:r>
              <a:rPr lang="en-US" altLang="en-US" sz="1800" baseline="-25000"/>
              <a:t>2 </a:t>
            </a:r>
            <a:r>
              <a:rPr lang="en-US" altLang="en-US" sz="1800"/>
              <a:t>, i</a:t>
            </a:r>
            <a:r>
              <a:rPr lang="en-US" altLang="en-US" sz="1800" baseline="-25000"/>
              <a:t>4</a:t>
            </a:r>
            <a:r>
              <a:rPr lang="en-US" altLang="en-US" sz="1800"/>
              <a:t>}&gt;, …, 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 sz="1800"/>
              <a:t>&lt;{i</a:t>
            </a:r>
            <a:r>
              <a:rPr lang="en-US" altLang="en-US" sz="1800" baseline="-25000"/>
              <a:t>1</a:t>
            </a:r>
            <a:r>
              <a:rPr lang="en-US" altLang="en-US" sz="1800"/>
              <a:t>, i</a:t>
            </a:r>
            <a:r>
              <a:rPr lang="en-US" altLang="en-US" sz="1800" baseline="-25000"/>
              <a:t>2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1</a:t>
            </a:r>
            <a:r>
              <a:rPr lang="en-US" altLang="en-US" sz="1800"/>
              <a:t>, i</a:t>
            </a:r>
            <a:r>
              <a:rPr lang="en-US" altLang="en-US" sz="1800" baseline="-25000"/>
              <a:t>2</a:t>
            </a:r>
            <a:r>
              <a:rPr lang="en-US" altLang="en-US" sz="1800"/>
              <a:t>} {i</a:t>
            </a:r>
            <a:r>
              <a:rPr lang="en-US" altLang="en-US" sz="1800" baseline="-25000"/>
              <a:t>2</a:t>
            </a:r>
            <a:r>
              <a:rPr lang="en-US" altLang="en-US" sz="1800"/>
              <a:t>}&gt;, …,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 sz="1800"/>
              <a:t>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 </a:t>
            </a:r>
            <a:r>
              <a:rPr lang="en-US" altLang="en-US" sz="1800"/>
              <a:t>, i</a:t>
            </a:r>
            <a:r>
              <a:rPr lang="en-US" altLang="en-US" sz="1800" baseline="-25000"/>
              <a:t>2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 </a:t>
            </a:r>
            <a:r>
              <a:rPr lang="en-US" altLang="en-US" sz="1800"/>
              <a:t>, i</a:t>
            </a:r>
            <a:r>
              <a:rPr lang="en-US" altLang="en-US" sz="1800" baseline="-25000"/>
              <a:t>3</a:t>
            </a:r>
            <a:r>
              <a:rPr lang="en-US" altLang="en-US" sz="1800"/>
              <a:t>}&gt;, …, 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 sz="1800"/>
              <a:t>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2</a:t>
            </a:r>
            <a:r>
              <a:rPr lang="en-US" altLang="en-US" sz="1800"/>
              <a:t>}&gt;, …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endParaRPr lang="en-US" alt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D9164A9-21F4-495B-AC3D-62937B515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457200"/>
          </a:xfrm>
        </p:spPr>
        <p:txBody>
          <a:bodyPr/>
          <a:lstStyle/>
          <a:p>
            <a:r>
              <a:rPr lang="en-US" altLang="en-US" sz="2800"/>
              <a:t>Extracting Sequential Patterns: Simple example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78F4297-3D38-4CE1-9098-F1D6EF13B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4963" y="1219200"/>
            <a:ext cx="7513637" cy="5181600"/>
          </a:xfrm>
        </p:spPr>
        <p:txBody>
          <a:bodyPr/>
          <a:lstStyle/>
          <a:p>
            <a:pPr marL="342900" indent="-342900"/>
            <a:r>
              <a:rPr lang="en-US" altLang="en-US"/>
              <a:t>Given 2 events:   a, b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1-subsequences: 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&lt;{a}&gt;, &lt;{b}&gt;.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2-subsequences: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&lt;{a} {a}&gt;, &lt;{a} {b}&gt;, &lt;{b} {a}&gt;, &lt;{b} {b}&gt;, &lt;{a, b}&gt;.</a:t>
            </a:r>
          </a:p>
          <a:p>
            <a:pPr lvl="4"/>
            <a:endParaRPr lang="en-US" altLang="en-US" sz="800"/>
          </a:p>
          <a:p>
            <a:pPr marL="342900" indent="-342900"/>
            <a:r>
              <a:rPr lang="en-US" altLang="en-US"/>
              <a:t>Candidate 3-subsequences: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&lt;{a} {a} {a}&gt;, &lt;{a} {a} {b}&gt;, &lt;{a} {b} {a}&gt;, &lt;{a} {b} {b}&gt;, 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&lt;{b} {b} {b}&gt;, &lt;{b} {b} {a}&gt;, &lt;{b} {a} {b}&gt;, &lt;{b} {a} {a}&gt;</a:t>
            </a:r>
          </a:p>
          <a:p>
            <a:pPr marL="1143000" lvl="2" indent="-228600">
              <a:buFont typeface="Wingdings" panose="05000000000000000000" pitchFamily="2" charset="2"/>
              <a:buNone/>
            </a:pPr>
            <a:r>
              <a:rPr lang="en-US" altLang="en-US"/>
              <a:t>&lt;{a, b} {a}&gt;, &lt;{a, b} {b}&gt;, &lt;{a} {a, b}&gt;, &lt;{b} {a, b}&gt; 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988E4D5-8B62-4B60-A65F-BD0B44E683C1}"/>
              </a:ext>
            </a:extLst>
          </p:cNvPr>
          <p:cNvGrpSpPr>
            <a:grpSpLocks/>
          </p:cNvGrpSpPr>
          <p:nvPr/>
        </p:nvGrpSpPr>
        <p:grpSpPr bwMode="auto">
          <a:xfrm>
            <a:off x="6781800" y="1143000"/>
            <a:ext cx="1854200" cy="1371600"/>
            <a:chOff x="7010400" y="1143000"/>
            <a:chExt cx="1295400" cy="1371600"/>
          </a:xfrm>
        </p:grpSpPr>
        <p:sp>
          <p:nvSpPr>
            <p:cNvPr id="51206" name="TextBox 2">
              <a:extLst>
                <a:ext uri="{FF2B5EF4-FFF2-40B4-BE49-F238E27FC236}">
                  <a16:creationId xmlns:a16="http://schemas.microsoft.com/office/drawing/2014/main" id="{0124C04C-E1DB-47BD-A632-B582D19A2A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11430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</a:rPr>
                <a:t>()</a:t>
              </a:r>
            </a:p>
          </p:txBody>
        </p:sp>
        <p:sp>
          <p:nvSpPr>
            <p:cNvPr id="51207" name="TextBox 5">
              <a:extLst>
                <a:ext uri="{FF2B5EF4-FFF2-40B4-BE49-F238E27FC236}">
                  <a16:creationId xmlns:a16="http://schemas.microsoft.com/office/drawing/2014/main" id="{6EA1A892-C9A3-46A2-BA01-83A4D937FC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0400" y="1673423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</a:rPr>
                <a:t>(a)</a:t>
              </a:r>
            </a:p>
          </p:txBody>
        </p:sp>
        <p:sp>
          <p:nvSpPr>
            <p:cNvPr id="51208" name="TextBox 6">
              <a:extLst>
                <a:ext uri="{FF2B5EF4-FFF2-40B4-BE49-F238E27FC236}">
                  <a16:creationId xmlns:a16="http://schemas.microsoft.com/office/drawing/2014/main" id="{E1EF5848-87EC-4165-B30A-681998060F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48600" y="1676400"/>
              <a:ext cx="4572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</a:rPr>
                <a:t>(b)</a:t>
              </a:r>
            </a:p>
          </p:txBody>
        </p:sp>
        <p:sp>
          <p:nvSpPr>
            <p:cNvPr id="51209" name="TextBox 7">
              <a:extLst>
                <a:ext uri="{FF2B5EF4-FFF2-40B4-BE49-F238E27FC236}">
                  <a16:creationId xmlns:a16="http://schemas.microsoft.com/office/drawing/2014/main" id="{350FFAC1-1234-4080-AE67-58A0FE7B9FE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67600" y="2206823"/>
              <a:ext cx="609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FF0000"/>
                  </a:solidFill>
                </a:rPr>
                <a:t>(a,b)</a:t>
              </a:r>
            </a:p>
          </p:txBody>
        </p:sp>
        <p:cxnSp>
          <p:nvCxnSpPr>
            <p:cNvPr id="51210" name="Straight Arrow Connector 4">
              <a:extLst>
                <a:ext uri="{FF2B5EF4-FFF2-40B4-BE49-F238E27FC236}">
                  <a16:creationId xmlns:a16="http://schemas.microsoft.com/office/drawing/2014/main" id="{38D933EB-F431-45CB-ADC2-F772217B208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315200" y="1450777"/>
              <a:ext cx="228599" cy="222646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1" name="Straight Arrow Connector 10">
              <a:extLst>
                <a:ext uri="{FF2B5EF4-FFF2-40B4-BE49-F238E27FC236}">
                  <a16:creationId xmlns:a16="http://schemas.microsoft.com/office/drawing/2014/main" id="{4F87CB25-E1C1-4624-B5F8-A7163BF78211}"/>
                </a:ext>
              </a:extLst>
            </p:cNvPr>
            <p:cNvCxnSpPr>
              <a:cxnSpLocks noChangeShapeType="1"/>
              <a:endCxn id="51208" idx="0"/>
            </p:cNvCxnSpPr>
            <p:nvPr/>
          </p:nvCxnSpPr>
          <p:spPr bwMode="auto">
            <a:xfrm>
              <a:off x="7772400" y="1485156"/>
              <a:ext cx="304800" cy="191244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2" name="Straight Arrow Connector 14">
              <a:extLst>
                <a:ext uri="{FF2B5EF4-FFF2-40B4-BE49-F238E27FC236}">
                  <a16:creationId xmlns:a16="http://schemas.microsoft.com/office/drawing/2014/main" id="{FEF57168-F77D-4DC8-B2B6-2E547C0823DE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7772400" y="1984177"/>
              <a:ext cx="228600" cy="222646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13" name="Straight Arrow Connector 15">
              <a:extLst>
                <a:ext uri="{FF2B5EF4-FFF2-40B4-BE49-F238E27FC236}">
                  <a16:creationId xmlns:a16="http://schemas.microsoft.com/office/drawing/2014/main" id="{163A4E94-D970-487D-B704-2140B05182D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7315200" y="1981200"/>
              <a:ext cx="304800" cy="191244"/>
            </a:xfrm>
            <a:prstGeom prst="straightConnector1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F550BA0-F242-4E0C-904A-274230B195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2743200"/>
            <a:ext cx="16256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Item-set patterns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9A2ED355-9E57-4115-99B4-CA38C538CD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Generalized Sequential Pattern (GSP)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3D86F7F5-2A25-4244-BBF4-FE3E75D7278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altLang="en-US" sz="2000" b="1"/>
              <a:t>Step 1</a:t>
            </a:r>
            <a:r>
              <a:rPr lang="en-US" altLang="en-US" sz="2000"/>
              <a:t>: 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/>
              <a:t>Make the first pass over the sequence database D to yield all the 1-element frequent sequences</a:t>
            </a:r>
          </a:p>
          <a:p>
            <a:pPr lvl="4">
              <a:lnSpc>
                <a:spcPct val="80000"/>
              </a:lnSpc>
            </a:pPr>
            <a:endParaRPr lang="en-US" altLang="en-US" sz="800"/>
          </a:p>
          <a:p>
            <a:pPr marL="342900" indent="-342900">
              <a:lnSpc>
                <a:spcPct val="80000"/>
              </a:lnSpc>
            </a:pPr>
            <a:r>
              <a:rPr lang="en-US" altLang="en-US" sz="2000" b="1"/>
              <a:t>Step 2</a:t>
            </a:r>
            <a:r>
              <a:rPr lang="en-US" altLang="en-US" sz="2000"/>
              <a:t>: </a:t>
            </a:r>
          </a:p>
          <a:p>
            <a:pPr lvl="4">
              <a:lnSpc>
                <a:spcPct val="80000"/>
              </a:lnSpc>
            </a:pPr>
            <a:endParaRPr lang="en-US" altLang="en-US" sz="800"/>
          </a:p>
          <a:p>
            <a:pPr marL="342900" indent="-342900">
              <a:lnSpc>
                <a:spcPct val="80000"/>
              </a:lnSpc>
              <a:buFont typeface="Monotype Sorts" pitchFamily="2" charset="2"/>
              <a:buNone/>
            </a:pPr>
            <a:r>
              <a:rPr lang="en-US" altLang="en-US" sz="2000"/>
              <a:t>	Repeat until no new frequent sequences are found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Candidate Generation</a:t>
            </a:r>
            <a:r>
              <a:rPr lang="en-US" altLang="en-US" sz="1800"/>
              <a:t>: 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Merge pairs of frequent subsequences found in the (k-1)</a:t>
            </a:r>
            <a:r>
              <a:rPr lang="en-US" altLang="en-US" sz="1600" i="1"/>
              <a:t>th</a:t>
            </a:r>
            <a:r>
              <a:rPr lang="en-US" altLang="en-US" sz="1600"/>
              <a:t> pass to generate candidate sequences that contain k items </a:t>
            </a:r>
          </a:p>
          <a:p>
            <a:pPr lvl="4">
              <a:lnSpc>
                <a:spcPct val="80000"/>
              </a:lnSpc>
            </a:pPr>
            <a:endParaRPr lang="en-US" altLang="en-US" sz="700"/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Candidate Pruning</a:t>
            </a:r>
            <a:r>
              <a:rPr lang="en-US" altLang="en-US" sz="1800"/>
              <a:t>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Prune candidate </a:t>
            </a:r>
            <a:r>
              <a:rPr lang="en-US" altLang="en-US" sz="1600" i="1"/>
              <a:t>k</a:t>
            </a:r>
            <a:r>
              <a:rPr lang="en-US" altLang="en-US" sz="1600"/>
              <a:t>-sequences that contain infrequent (</a:t>
            </a:r>
            <a:r>
              <a:rPr lang="en-US" altLang="en-US" sz="1600" i="1"/>
              <a:t>k-1)</a:t>
            </a:r>
            <a:r>
              <a:rPr lang="en-US" altLang="en-US" sz="1600"/>
              <a:t>-subsequences</a:t>
            </a:r>
          </a:p>
          <a:p>
            <a:pPr lvl="4">
              <a:lnSpc>
                <a:spcPct val="80000"/>
              </a:lnSpc>
            </a:pPr>
            <a:endParaRPr lang="en-US" altLang="en-US" sz="700"/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Support Counting</a:t>
            </a:r>
            <a:r>
              <a:rPr lang="en-US" altLang="en-US" sz="1800"/>
              <a:t>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Make a new pass over the sequence database D to find the support for these candidate sequences</a:t>
            </a:r>
          </a:p>
          <a:p>
            <a:pPr lvl="4">
              <a:lnSpc>
                <a:spcPct val="80000"/>
              </a:lnSpc>
            </a:pPr>
            <a:endParaRPr lang="en-US" altLang="en-US" sz="700"/>
          </a:p>
          <a:p>
            <a:pPr marL="742950" lvl="1" indent="-285750">
              <a:lnSpc>
                <a:spcPct val="80000"/>
              </a:lnSpc>
            </a:pPr>
            <a:r>
              <a:rPr lang="en-US" altLang="en-US" sz="1800" b="1"/>
              <a:t>Candidate Elimination</a:t>
            </a:r>
            <a:r>
              <a:rPr lang="en-US" altLang="en-US" sz="1800"/>
              <a:t>:</a:t>
            </a:r>
          </a:p>
          <a:p>
            <a:pPr marL="1143000" lvl="2" indent="-228600">
              <a:lnSpc>
                <a:spcPct val="80000"/>
              </a:lnSpc>
            </a:pPr>
            <a:r>
              <a:rPr lang="en-US" altLang="en-US" sz="1600"/>
              <a:t>Eliminate candidate </a:t>
            </a:r>
            <a:r>
              <a:rPr lang="en-US" altLang="en-US" sz="1600" i="1"/>
              <a:t>k</a:t>
            </a:r>
            <a:r>
              <a:rPr lang="en-US" altLang="en-US" sz="1600"/>
              <a:t>-sequences whose actual support is less than </a:t>
            </a:r>
            <a:r>
              <a:rPr lang="en-US" altLang="en-US" sz="1600" i="1"/>
              <a:t>minsup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38FE08BB-B03D-4F30-BA25-40BE79602A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9F44E900-41C5-41DF-9FE9-2710233B2C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181600"/>
          </a:xfrm>
        </p:spPr>
        <p:txBody>
          <a:bodyPr/>
          <a:lstStyle/>
          <a:p>
            <a:r>
              <a:rPr lang="en-US" altLang="en-US" sz="2400"/>
              <a:t>Base case (k=2): </a:t>
            </a:r>
          </a:p>
          <a:p>
            <a:pPr lvl="1"/>
            <a:r>
              <a:rPr lang="en-US" altLang="en-US" sz="1800"/>
              <a:t>Merging two frequent 1-sequences &lt;{i</a:t>
            </a:r>
            <a:r>
              <a:rPr lang="en-US" altLang="en-US" sz="1800" baseline="-25000"/>
              <a:t>1</a:t>
            </a:r>
            <a:r>
              <a:rPr lang="en-US" altLang="en-US" sz="1800"/>
              <a:t>}&gt;  and &lt;{i</a:t>
            </a:r>
            <a:r>
              <a:rPr lang="en-US" altLang="en-US" sz="1800" baseline="-25000"/>
              <a:t>2</a:t>
            </a:r>
            <a:r>
              <a:rPr lang="en-US" altLang="en-US" sz="1800"/>
              <a:t>}&gt; will produce the following candidate 2-sequences: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2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2</a:t>
            </a:r>
            <a:r>
              <a:rPr lang="en-US" altLang="en-US" sz="1800"/>
              <a:t>} {i</a:t>
            </a:r>
            <a:r>
              <a:rPr lang="en-US" altLang="en-US" sz="1800" baseline="-25000"/>
              <a:t>2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2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 and &lt;{i</a:t>
            </a:r>
            <a:r>
              <a:rPr lang="en-US" altLang="en-US" sz="1800" baseline="-25000"/>
              <a:t>1, </a:t>
            </a:r>
            <a:r>
              <a:rPr lang="en-US" altLang="en-US" sz="1800"/>
              <a:t>i</a:t>
            </a:r>
            <a:r>
              <a:rPr lang="en-US" altLang="en-US" sz="1800" baseline="-25000"/>
              <a:t>2</a:t>
            </a:r>
            <a:r>
              <a:rPr lang="en-US" altLang="en-US" sz="1800"/>
              <a:t>}&gt;. (</a:t>
            </a:r>
            <a:r>
              <a:rPr lang="en-US" altLang="en-US" sz="1800" b="1"/>
              <a:t>Note</a:t>
            </a:r>
            <a:r>
              <a:rPr lang="en-US" altLang="en-US" sz="1800"/>
              <a:t>: &lt;{i</a:t>
            </a:r>
            <a:r>
              <a:rPr lang="en-US" altLang="en-US" sz="1800" baseline="-25000"/>
              <a:t>1</a:t>
            </a:r>
            <a:r>
              <a:rPr lang="en-US" altLang="en-US" sz="1800"/>
              <a:t>}&gt; can be merged with itself to produce: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}&gt;)</a:t>
            </a:r>
          </a:p>
          <a:p>
            <a:pPr lvl="4"/>
            <a:endParaRPr lang="en-US" altLang="en-US" sz="800"/>
          </a:p>
          <a:p>
            <a:r>
              <a:rPr lang="en-US" altLang="en-US" sz="2400"/>
              <a:t>General case (k&gt;2):</a:t>
            </a:r>
          </a:p>
          <a:p>
            <a:pPr lvl="1"/>
            <a:r>
              <a:rPr lang="en-US" altLang="en-US" sz="1800"/>
              <a:t>A frequent (</a:t>
            </a:r>
            <a:r>
              <a:rPr lang="en-US" altLang="en-US" sz="1800" i="1"/>
              <a:t>k-1)</a:t>
            </a:r>
            <a:r>
              <a:rPr lang="en-US" altLang="en-US" sz="1800"/>
              <a:t>-sequence w</a:t>
            </a:r>
            <a:r>
              <a:rPr lang="en-US" altLang="en-US" sz="1800" baseline="-25000"/>
              <a:t>1</a:t>
            </a:r>
            <a:r>
              <a:rPr lang="en-US" altLang="en-US" sz="1800"/>
              <a:t> is merged with another frequent </a:t>
            </a:r>
            <a:br>
              <a:rPr lang="en-US" altLang="en-US" sz="1800"/>
            </a:br>
            <a:r>
              <a:rPr lang="en-US" altLang="en-US" sz="1800"/>
              <a:t>(</a:t>
            </a:r>
            <a:r>
              <a:rPr lang="en-US" altLang="en-US" sz="1800" i="1"/>
              <a:t>k-1)</a:t>
            </a:r>
            <a:r>
              <a:rPr lang="en-US" altLang="en-US" sz="1800"/>
              <a:t>-sequence w</a:t>
            </a:r>
            <a:r>
              <a:rPr lang="en-US" altLang="en-US" sz="1800" baseline="-25000"/>
              <a:t>2</a:t>
            </a:r>
            <a:r>
              <a:rPr lang="en-US" altLang="en-US" sz="1800"/>
              <a:t> to produce a candidate </a:t>
            </a:r>
            <a:r>
              <a:rPr lang="en-US" altLang="en-US" sz="1800" i="1"/>
              <a:t>k</a:t>
            </a:r>
            <a:r>
              <a:rPr lang="en-US" altLang="en-US" sz="1800"/>
              <a:t>-sequence if the subsequence obtained by removing an event from the first element in w</a:t>
            </a:r>
            <a:r>
              <a:rPr lang="en-US" altLang="en-US" sz="1800" baseline="-25000"/>
              <a:t>1</a:t>
            </a:r>
            <a:r>
              <a:rPr lang="en-US" altLang="en-US" sz="1800"/>
              <a:t> is the same as the subsequence obtained by removing an event from the last element in w</a:t>
            </a:r>
            <a:r>
              <a:rPr lang="en-US" altLang="en-US" sz="1800" baseline="-25000"/>
              <a:t>2</a:t>
            </a:r>
            <a:endParaRPr lang="en-US" altLang="en-US" sz="1800"/>
          </a:p>
          <a:p>
            <a:pPr lvl="2">
              <a:buFont typeface="Wingdings" panose="05000000000000000000" pitchFamily="2" charset="2"/>
              <a:buNone/>
            </a:pPr>
            <a:endParaRPr lang="en-US" altLang="en-US" sz="1700" baseline="-2500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2525AB4-DD2E-4314-A68E-3E1F8FDE19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FF303902-0A1D-4D90-8DE2-208603873F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10600" cy="5181600"/>
          </a:xfrm>
        </p:spPr>
        <p:txBody>
          <a:bodyPr/>
          <a:lstStyle/>
          <a:p>
            <a:r>
              <a:rPr lang="en-US" altLang="en-US" sz="2400"/>
              <a:t>Base case (k=2): </a:t>
            </a:r>
          </a:p>
          <a:p>
            <a:pPr lvl="1"/>
            <a:r>
              <a:rPr lang="en-US" altLang="en-US" sz="1800"/>
              <a:t>Merging two frequent 1-sequences &lt;{i</a:t>
            </a:r>
            <a:r>
              <a:rPr lang="en-US" altLang="en-US" sz="1800" baseline="-25000"/>
              <a:t>1</a:t>
            </a:r>
            <a:r>
              <a:rPr lang="en-US" altLang="en-US" sz="1800"/>
              <a:t>}&gt;  and &lt;{i</a:t>
            </a:r>
            <a:r>
              <a:rPr lang="en-US" altLang="en-US" sz="1800" baseline="-25000"/>
              <a:t>2</a:t>
            </a:r>
            <a:r>
              <a:rPr lang="en-US" altLang="en-US" sz="1800"/>
              <a:t>}&gt; will produce the following candidate 2-sequences: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2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2</a:t>
            </a:r>
            <a:r>
              <a:rPr lang="en-US" altLang="en-US" sz="1800"/>
              <a:t>} {i</a:t>
            </a:r>
            <a:r>
              <a:rPr lang="en-US" altLang="en-US" sz="1800" baseline="-25000"/>
              <a:t>2</a:t>
            </a:r>
            <a:r>
              <a:rPr lang="en-US" altLang="en-US" sz="1800"/>
              <a:t>}&gt;, &lt;{i</a:t>
            </a:r>
            <a:r>
              <a:rPr lang="en-US" altLang="en-US" sz="1800" baseline="-25000"/>
              <a:t>2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 and &lt;{i</a:t>
            </a:r>
            <a:r>
              <a:rPr lang="en-US" altLang="en-US" sz="1800" baseline="-25000"/>
              <a:t>1 </a:t>
            </a:r>
            <a:r>
              <a:rPr lang="en-US" altLang="en-US" sz="1800"/>
              <a:t>i</a:t>
            </a:r>
            <a:r>
              <a:rPr lang="en-US" altLang="en-US" sz="1800" baseline="-25000"/>
              <a:t>2</a:t>
            </a:r>
            <a:r>
              <a:rPr lang="en-US" altLang="en-US" sz="1800"/>
              <a:t>}&gt;. (</a:t>
            </a:r>
            <a:r>
              <a:rPr lang="en-US" altLang="en-US" sz="1800" b="1"/>
              <a:t>Note</a:t>
            </a:r>
            <a:r>
              <a:rPr lang="en-US" altLang="en-US" sz="1800"/>
              <a:t>: &lt;{i</a:t>
            </a:r>
            <a:r>
              <a:rPr lang="en-US" altLang="en-US" sz="1800" baseline="-25000"/>
              <a:t>1</a:t>
            </a:r>
            <a:r>
              <a:rPr lang="en-US" altLang="en-US" sz="1800"/>
              <a:t>}&gt; can be merged with itself to produce: &lt;{i</a:t>
            </a:r>
            <a:r>
              <a:rPr lang="en-US" altLang="en-US" sz="1800" baseline="-25000"/>
              <a:t>1</a:t>
            </a:r>
            <a:r>
              <a:rPr lang="en-US" altLang="en-US" sz="1800"/>
              <a:t>} {i</a:t>
            </a:r>
            <a:r>
              <a:rPr lang="en-US" altLang="en-US" sz="1800" baseline="-25000"/>
              <a:t>1</a:t>
            </a:r>
            <a:r>
              <a:rPr lang="en-US" altLang="en-US" sz="1800"/>
              <a:t>}&gt;)</a:t>
            </a:r>
          </a:p>
          <a:p>
            <a:pPr lvl="4"/>
            <a:endParaRPr lang="en-US" altLang="en-US" sz="800"/>
          </a:p>
          <a:p>
            <a:r>
              <a:rPr lang="en-US" altLang="en-US" sz="2400"/>
              <a:t>General case (k&gt;2):</a:t>
            </a:r>
          </a:p>
          <a:p>
            <a:pPr lvl="1"/>
            <a:r>
              <a:rPr lang="en-US" altLang="en-US" sz="1800"/>
              <a:t>A frequent (</a:t>
            </a:r>
            <a:r>
              <a:rPr lang="en-US" altLang="en-US" sz="1800" i="1"/>
              <a:t>k-1)</a:t>
            </a:r>
            <a:r>
              <a:rPr lang="en-US" altLang="en-US" sz="1800"/>
              <a:t>-sequence w</a:t>
            </a:r>
            <a:r>
              <a:rPr lang="en-US" altLang="en-US" sz="1800" baseline="-25000"/>
              <a:t>1</a:t>
            </a:r>
            <a:r>
              <a:rPr lang="en-US" altLang="en-US" sz="1800"/>
              <a:t> is merged with another frequent </a:t>
            </a:r>
            <a:br>
              <a:rPr lang="en-US" altLang="en-US" sz="1800"/>
            </a:br>
            <a:r>
              <a:rPr lang="en-US" altLang="en-US" sz="1800"/>
              <a:t>(</a:t>
            </a:r>
            <a:r>
              <a:rPr lang="en-US" altLang="en-US" sz="1800" i="1"/>
              <a:t>k-1)</a:t>
            </a:r>
            <a:r>
              <a:rPr lang="en-US" altLang="en-US" sz="1800"/>
              <a:t>-sequence w</a:t>
            </a:r>
            <a:r>
              <a:rPr lang="en-US" altLang="en-US" sz="1800" baseline="-25000"/>
              <a:t>2</a:t>
            </a:r>
            <a:r>
              <a:rPr lang="en-US" altLang="en-US" sz="1800"/>
              <a:t> to produce a candidate </a:t>
            </a:r>
            <a:r>
              <a:rPr lang="en-US" altLang="en-US" sz="1800" i="1"/>
              <a:t>k</a:t>
            </a:r>
            <a:r>
              <a:rPr lang="en-US" altLang="en-US" sz="1800"/>
              <a:t>-sequence if the subsequence obtained by removing an event from the first element in w</a:t>
            </a:r>
            <a:r>
              <a:rPr lang="en-US" altLang="en-US" sz="1800" baseline="-25000"/>
              <a:t>1</a:t>
            </a:r>
            <a:r>
              <a:rPr lang="en-US" altLang="en-US" sz="1800"/>
              <a:t> is the same as the subsequence obtained by removing an event from the last element in w</a:t>
            </a:r>
            <a:r>
              <a:rPr lang="en-US" altLang="en-US" sz="1800" baseline="-25000"/>
              <a:t>2</a:t>
            </a:r>
            <a:endParaRPr lang="en-US" altLang="en-US" sz="1800"/>
          </a:p>
          <a:p>
            <a:pPr lvl="2"/>
            <a:r>
              <a:rPr lang="en-US" altLang="en-US" sz="1800"/>
              <a:t> The resulting candidate after merging is given by extending the sequence w</a:t>
            </a:r>
            <a:r>
              <a:rPr lang="en-US" altLang="en-US" sz="1800" baseline="-25000"/>
              <a:t>1</a:t>
            </a:r>
            <a:r>
              <a:rPr lang="en-US" altLang="en-US" sz="1800"/>
              <a:t>  as follows- </a:t>
            </a:r>
          </a:p>
          <a:p>
            <a:pPr lvl="3"/>
            <a:r>
              <a:rPr lang="en-US" altLang="en-US" sz="1700"/>
              <a:t>If the last element of w</a:t>
            </a:r>
            <a:r>
              <a:rPr lang="en-US" altLang="en-US" sz="1700" baseline="-25000"/>
              <a:t>2</a:t>
            </a:r>
            <a:r>
              <a:rPr lang="en-US" altLang="en-US" sz="1700"/>
              <a:t> has only one event, append it to w</a:t>
            </a:r>
            <a:r>
              <a:rPr lang="en-US" altLang="en-US" sz="1700" baseline="-25000"/>
              <a:t>1</a:t>
            </a:r>
            <a:r>
              <a:rPr lang="en-US" altLang="en-US" sz="1700"/>
              <a:t>   </a:t>
            </a:r>
            <a:endParaRPr lang="en-US" altLang="en-US" sz="1700" baseline="-25000"/>
          </a:p>
          <a:p>
            <a:pPr lvl="3"/>
            <a:r>
              <a:rPr lang="en-US" altLang="en-US" sz="1700"/>
              <a:t>Otherwise add the event from the last element of w</a:t>
            </a:r>
            <a:r>
              <a:rPr lang="en-US" altLang="en-US" sz="1700" baseline="-25000"/>
              <a:t>2</a:t>
            </a:r>
            <a:r>
              <a:rPr lang="en-US" altLang="en-US" sz="1700"/>
              <a:t> (which is absent in the last element of w</a:t>
            </a:r>
            <a:r>
              <a:rPr lang="en-US" altLang="en-US" sz="1700" baseline="-25000"/>
              <a:t>1</a:t>
            </a:r>
            <a:r>
              <a:rPr lang="en-US" altLang="en-US" sz="1700"/>
              <a:t>) to the last element of w</a:t>
            </a:r>
            <a:r>
              <a:rPr lang="en-US" altLang="en-US" sz="1700" baseline="-25000"/>
              <a:t>1</a:t>
            </a:r>
            <a:r>
              <a:rPr lang="en-US" altLang="en-US" sz="1700"/>
              <a:t> </a:t>
            </a:r>
          </a:p>
          <a:p>
            <a:pPr lvl="3"/>
            <a:endParaRPr lang="en-US" altLang="en-US" sz="1700" baseline="-250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B768AF40-6F8B-4CDA-8FED-AD7A555918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 Examples</a:t>
            </a:r>
          </a:p>
        </p:txBody>
      </p:sp>
      <p:sp>
        <p:nvSpPr>
          <p:cNvPr id="1476611" name="Rectangle 3">
            <a:extLst>
              <a:ext uri="{FF2B5EF4-FFF2-40B4-BE49-F238E27FC236}">
                <a16:creationId xmlns:a16="http://schemas.microsoft.com/office/drawing/2014/main" id="{43BC2DAD-7BC0-4A0F-B007-0775A79F1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000"/>
              <a:t>Merging w</a:t>
            </a:r>
            <a:r>
              <a:rPr lang="en-US" altLang="en-US" sz="2000" baseline="-25000"/>
              <a:t>1</a:t>
            </a:r>
            <a:r>
              <a:rPr lang="en-US" altLang="en-US" sz="2000"/>
              <a:t>=&lt;{1 2 3} {4 6}&gt;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=&lt;{2 3} {4 6} {5}&gt; </a:t>
            </a:r>
            <a:br>
              <a:rPr lang="en-US" altLang="en-US" sz="2000"/>
            </a:br>
            <a:r>
              <a:rPr lang="en-US" altLang="en-US" sz="2000"/>
              <a:t>produces the candidate sequence &lt; {1 2 3} {4 6} {5}&gt; because the last element of w</a:t>
            </a:r>
            <a:r>
              <a:rPr lang="en-US" altLang="en-US" sz="2000" baseline="-25000"/>
              <a:t>2 </a:t>
            </a:r>
            <a:r>
              <a:rPr lang="en-US" altLang="en-US" sz="2000"/>
              <a:t>has only one event</a:t>
            </a:r>
          </a:p>
          <a:p>
            <a:r>
              <a:rPr lang="en-US" altLang="en-US" sz="2000"/>
              <a:t>Merging  w</a:t>
            </a:r>
            <a:r>
              <a:rPr lang="en-US" altLang="en-US" sz="2000" baseline="-25000"/>
              <a:t>1</a:t>
            </a:r>
            <a:r>
              <a:rPr lang="en-US" altLang="en-US" sz="2000"/>
              <a:t>=&lt;{1} {2 3} {4}&gt;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=&lt;{2 3} {4 5}&gt; </a:t>
            </a:r>
            <a:br>
              <a:rPr lang="en-US" altLang="en-US" sz="2000"/>
            </a:br>
            <a:r>
              <a:rPr lang="en-US" altLang="en-US" sz="2000"/>
              <a:t>produces the candidate sequence &lt; {1} {2 3} {4 5}&gt; because the last element in w</a:t>
            </a:r>
            <a:r>
              <a:rPr lang="en-US" altLang="en-US" sz="2000" baseline="-25000"/>
              <a:t>2  </a:t>
            </a:r>
            <a:r>
              <a:rPr lang="en-US" altLang="en-US" sz="2000"/>
              <a:t>has more than one event</a:t>
            </a:r>
          </a:p>
          <a:p>
            <a:r>
              <a:rPr lang="en-US" altLang="en-US" sz="2000"/>
              <a:t>Merging w</a:t>
            </a:r>
            <a:r>
              <a:rPr lang="en-US" altLang="en-US" sz="2000" baseline="-25000"/>
              <a:t>1</a:t>
            </a:r>
            <a:r>
              <a:rPr lang="en-US" altLang="en-US" sz="2000"/>
              <a:t>=&lt;{1 2 3} 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=&lt;{2 3 4} &gt; </a:t>
            </a:r>
            <a:br>
              <a:rPr lang="en-US" altLang="en-US" sz="2000"/>
            </a:br>
            <a:r>
              <a:rPr lang="en-US" altLang="en-US" sz="2000"/>
              <a:t>produces the candidate sequence &lt; {1 2 3 4}&gt; because the last element in w</a:t>
            </a:r>
            <a:r>
              <a:rPr lang="en-US" altLang="en-US" sz="2000" baseline="-25000"/>
              <a:t>2  </a:t>
            </a:r>
            <a:r>
              <a:rPr lang="en-US" altLang="en-US" sz="2000"/>
              <a:t>has more than one event</a:t>
            </a:r>
          </a:p>
          <a:p>
            <a:r>
              <a:rPr lang="en-US" altLang="en-US" sz="2000"/>
              <a:t>We do not have to merge the sequences </a:t>
            </a:r>
            <a:br>
              <a:rPr lang="en-US" altLang="en-US" sz="2000"/>
            </a:b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 =&lt;{1} {2 6} {4}&gt; and w</a:t>
            </a:r>
            <a:r>
              <a:rPr lang="en-US" altLang="en-US" sz="2000" baseline="-25000"/>
              <a:t>2</a:t>
            </a:r>
            <a:r>
              <a:rPr lang="en-US" altLang="en-US" sz="2000"/>
              <a:t> =&lt;{1} {2} {4 5}&gt; </a:t>
            </a:r>
            <a:br>
              <a:rPr lang="en-US" altLang="en-US" sz="2000"/>
            </a:br>
            <a:r>
              <a:rPr lang="en-US" altLang="en-US" sz="2000"/>
              <a:t>to produce the candidate &lt; {1} {2 6} {4 5}&gt; because if the latter is a viable candidate, then it can be obtained by merging w</a:t>
            </a:r>
            <a:r>
              <a:rPr lang="en-US" altLang="en-US" sz="2000" baseline="-25000"/>
              <a:t>1</a:t>
            </a:r>
            <a:r>
              <a:rPr lang="en-US" altLang="en-US" sz="2000"/>
              <a:t> with </a:t>
            </a:r>
            <a:br>
              <a:rPr lang="en-US" altLang="en-US" sz="2000"/>
            </a:br>
            <a:r>
              <a:rPr lang="en-US" altLang="en-US" sz="2000"/>
              <a:t>&lt; {2 6} {4 5}&gt;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6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661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C221E39D-AAC1-4324-9458-3397EAA1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Generation: Examples (ctd)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7E50398A-D0D4-463B-B66B-FD8D2B9F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altLang="en-US" dirty="0"/>
              <a:t>Can &lt;{a},{b},{c}&gt; merge with &lt;{b},{c},{f}&gt; 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Can &lt;{a},{b},{c}&gt; merge with &lt;{</a:t>
            </a:r>
            <a:r>
              <a:rPr lang="en-US" altLang="en-US" dirty="0" err="1"/>
              <a:t>b,c</a:t>
            </a:r>
            <a:r>
              <a:rPr lang="en-US" altLang="en-US" dirty="0"/>
              <a:t>},{f}&gt;?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Can &lt;{a},{b},{c}&gt; merge with &lt;{b},{</a:t>
            </a:r>
            <a:r>
              <a:rPr lang="en-US" altLang="en-US" dirty="0" err="1"/>
              <a:t>c,f</a:t>
            </a:r>
            <a:r>
              <a:rPr lang="en-US" altLang="en-US" dirty="0"/>
              <a:t>}&gt;? 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Can &lt;{</a:t>
            </a:r>
            <a:r>
              <a:rPr lang="en-US" altLang="en-US" dirty="0" err="1"/>
              <a:t>a,b</a:t>
            </a:r>
            <a:r>
              <a:rPr lang="en-US" altLang="en-US" dirty="0"/>
              <a:t>},{c}&gt;  merge with &lt;{b},{</a:t>
            </a:r>
            <a:r>
              <a:rPr lang="en-US" altLang="en-US" dirty="0" err="1"/>
              <a:t>c,f</a:t>
            </a:r>
            <a:r>
              <a:rPr lang="en-US" altLang="en-US" dirty="0"/>
              <a:t>}&gt; 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Can &lt;{</a:t>
            </a:r>
            <a:r>
              <a:rPr lang="en-US" altLang="en-US" dirty="0" err="1"/>
              <a:t>a,b,c</a:t>
            </a:r>
            <a:r>
              <a:rPr lang="en-US" altLang="en-US" dirty="0"/>
              <a:t>}&gt; merge with &lt;{</a:t>
            </a:r>
            <a:r>
              <a:rPr lang="en-US" altLang="en-US" dirty="0" err="1"/>
              <a:t>b,c,f</a:t>
            </a:r>
            <a:r>
              <a:rPr lang="en-US" altLang="en-US" dirty="0"/>
              <a:t>}&gt;?</a:t>
            </a:r>
          </a:p>
          <a:p>
            <a:pPr>
              <a:lnSpc>
                <a:spcPct val="150000"/>
              </a:lnSpc>
            </a:pPr>
            <a:r>
              <a:rPr lang="en-US" altLang="en-US" dirty="0"/>
              <a:t>Can &lt;{a}&gt; merge with &lt;{a}&gt;?</a:t>
            </a:r>
          </a:p>
        </p:txBody>
      </p:sp>
    </p:spTree>
    <p:extLst>
      <p:ext uri="{BB962C8B-B14F-4D97-AF65-F5344CB8AC3E}">
        <p14:creationId xmlns:p14="http://schemas.microsoft.com/office/powerpoint/2010/main" val="400476757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>
            <a:extLst>
              <a:ext uri="{FF2B5EF4-FFF2-40B4-BE49-F238E27FC236}">
                <a16:creationId xmlns:a16="http://schemas.microsoft.com/office/drawing/2014/main" id="{C221E39D-AAC1-4324-9458-3397EAA1A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Candidate Generation: Examples (ctd)</a:t>
            </a:r>
          </a:p>
        </p:txBody>
      </p:sp>
      <p:sp>
        <p:nvSpPr>
          <p:cNvPr id="59395" name="Content Placeholder 2">
            <a:extLst>
              <a:ext uri="{FF2B5EF4-FFF2-40B4-BE49-F238E27FC236}">
                <a16:creationId xmlns:a16="http://schemas.microsoft.com/office/drawing/2014/main" id="{7E50398A-D0D4-463B-B66B-FD8D2B9F0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000" dirty="0"/>
              <a:t>&lt;{a},{b},{c}&gt; can be merged with &lt;{b},{c},{f}&gt; to produce &lt;{a},{b},{c},{f}&gt; </a:t>
            </a:r>
          </a:p>
          <a:p>
            <a:r>
              <a:rPr lang="en-US" altLang="en-US" sz="2000" dirty="0"/>
              <a:t>&lt;{a},{b},{c}&gt; cannot be merged with &lt;{</a:t>
            </a:r>
            <a:r>
              <a:rPr lang="en-US" altLang="en-US" sz="2000" dirty="0" err="1"/>
              <a:t>b,c</a:t>
            </a:r>
            <a:r>
              <a:rPr lang="en-US" altLang="en-US" sz="2000" dirty="0"/>
              <a:t>},{f}&gt;</a:t>
            </a:r>
          </a:p>
          <a:p>
            <a:r>
              <a:rPr lang="en-US" altLang="en-US" sz="2000" dirty="0"/>
              <a:t>&lt;{a},{b},{c}&gt; can be merged with &lt;{b},{</a:t>
            </a:r>
            <a:r>
              <a:rPr lang="en-US" altLang="en-US" sz="2000" dirty="0" err="1"/>
              <a:t>c,f</a:t>
            </a:r>
            <a:r>
              <a:rPr lang="en-US" altLang="en-US" sz="2000" dirty="0"/>
              <a:t>}&gt; to produce &lt;{a},{b},{</a:t>
            </a:r>
            <a:r>
              <a:rPr lang="en-US" altLang="en-US" sz="2000" dirty="0" err="1"/>
              <a:t>c,f</a:t>
            </a:r>
            <a:r>
              <a:rPr lang="en-US" altLang="en-US" sz="2000" dirty="0"/>
              <a:t>}&gt; </a:t>
            </a:r>
          </a:p>
          <a:p>
            <a:r>
              <a:rPr lang="en-US" altLang="en-US" sz="2000" dirty="0"/>
              <a:t>&lt;{</a:t>
            </a:r>
            <a:r>
              <a:rPr lang="en-US" altLang="en-US" sz="2000" dirty="0" err="1"/>
              <a:t>a,b</a:t>
            </a:r>
            <a:r>
              <a:rPr lang="en-US" altLang="en-US" sz="2000" dirty="0"/>
              <a:t>},{c}&gt; can be merged with &lt;{b},{</a:t>
            </a:r>
            <a:r>
              <a:rPr lang="en-US" altLang="en-US" sz="2000" dirty="0" err="1"/>
              <a:t>c,f</a:t>
            </a:r>
            <a:r>
              <a:rPr lang="en-US" altLang="en-US" sz="2000" dirty="0"/>
              <a:t>}&gt; to produce &lt;{</a:t>
            </a:r>
            <a:r>
              <a:rPr lang="en-US" altLang="en-US" sz="2000" dirty="0" err="1"/>
              <a:t>a,b</a:t>
            </a:r>
            <a:r>
              <a:rPr lang="en-US" altLang="en-US" sz="2000" dirty="0"/>
              <a:t>},{</a:t>
            </a:r>
            <a:r>
              <a:rPr lang="en-US" altLang="en-US" sz="2000" dirty="0" err="1"/>
              <a:t>c,f</a:t>
            </a:r>
            <a:r>
              <a:rPr lang="en-US" altLang="en-US" sz="2000" dirty="0"/>
              <a:t>}&gt; </a:t>
            </a:r>
          </a:p>
          <a:p>
            <a:r>
              <a:rPr lang="en-US" altLang="en-US" sz="2000" dirty="0"/>
              <a:t>&lt;{</a:t>
            </a:r>
            <a:r>
              <a:rPr lang="en-US" altLang="en-US" sz="2000" dirty="0" err="1"/>
              <a:t>a,b,c</a:t>
            </a:r>
            <a:r>
              <a:rPr lang="en-US" altLang="en-US" sz="2000" dirty="0"/>
              <a:t>}&gt; can be merged with &lt;{</a:t>
            </a:r>
            <a:r>
              <a:rPr lang="en-US" altLang="en-US" sz="2000" dirty="0" err="1"/>
              <a:t>b,c,f</a:t>
            </a:r>
            <a:r>
              <a:rPr lang="en-US" altLang="en-US" sz="2000" dirty="0"/>
              <a:t>}&gt; to produce &lt;{</a:t>
            </a:r>
            <a:r>
              <a:rPr lang="en-US" altLang="en-US" sz="2000" dirty="0" err="1"/>
              <a:t>a,b,c,f</a:t>
            </a:r>
            <a:r>
              <a:rPr lang="en-US" altLang="en-US" sz="2000" dirty="0"/>
              <a:t>}&gt; </a:t>
            </a:r>
          </a:p>
          <a:p>
            <a:r>
              <a:rPr lang="en-US" altLang="en-US" sz="2000" dirty="0"/>
              <a:t>&lt;{a}{b}{a}&gt; can be merged with &lt;{b}{a}{b}&gt; to produce &lt;{a},{b},{a},{b}&gt; </a:t>
            </a:r>
          </a:p>
          <a:p>
            <a:r>
              <a:rPr lang="en-US" altLang="en-US" sz="2000"/>
              <a:t>&lt;{b}{a}{</a:t>
            </a:r>
            <a:r>
              <a:rPr lang="en-US" altLang="en-US" sz="2000" dirty="0"/>
              <a:t>b</a:t>
            </a:r>
            <a:r>
              <a:rPr lang="en-US" altLang="en-US" sz="2000"/>
              <a:t>}&gt; </a:t>
            </a:r>
            <a:r>
              <a:rPr lang="en-US" altLang="en-US" sz="2000" dirty="0"/>
              <a:t>can be merged </a:t>
            </a:r>
            <a:r>
              <a:rPr lang="en-US" altLang="en-US" sz="2000"/>
              <a:t>with &lt;{a}{b}{</a:t>
            </a:r>
            <a:r>
              <a:rPr lang="en-US" altLang="en-US" sz="2000" dirty="0"/>
              <a:t>a</a:t>
            </a:r>
            <a:r>
              <a:rPr lang="en-US" altLang="en-US" sz="2000"/>
              <a:t>}&gt; </a:t>
            </a:r>
            <a:r>
              <a:rPr lang="en-US" altLang="en-US" sz="2000" dirty="0"/>
              <a:t>to </a:t>
            </a:r>
            <a:r>
              <a:rPr lang="en-US" altLang="en-US" sz="2000"/>
              <a:t>produce &lt;{b},{a},{b},{</a:t>
            </a:r>
            <a:r>
              <a:rPr lang="en-US" altLang="en-US" sz="2000" dirty="0"/>
              <a:t>a</a:t>
            </a:r>
            <a:r>
              <a:rPr lang="en-US" altLang="en-US" sz="2000"/>
              <a:t>}&gt; </a:t>
            </a:r>
            <a:endParaRPr lang="en-US" altLang="en-US" sz="2000" dirty="0"/>
          </a:p>
          <a:p>
            <a:endParaRPr lang="en-US" altLang="en-US" sz="2400" dirty="0"/>
          </a:p>
          <a:p>
            <a:endParaRPr lang="en-US" alt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F1026EAF-86B2-4108-AA1E-8BDD8195F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Categorical Attributes</a:t>
            </a:r>
          </a:p>
        </p:txBody>
      </p:sp>
      <p:sp>
        <p:nvSpPr>
          <p:cNvPr id="9219" name="Rectangle 6">
            <a:extLst>
              <a:ext uri="{FF2B5EF4-FFF2-40B4-BE49-F238E27FC236}">
                <a16:creationId xmlns:a16="http://schemas.microsoft.com/office/drawing/2014/main" id="{B0FF5D56-4F84-4DA8-BA17-3DA661398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Example: Internet Usage Data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pPr lvl="1">
              <a:buFont typeface="Arial" panose="020B0604020202020204" pitchFamily="34" charset="0"/>
              <a:buNone/>
            </a:pPr>
            <a:r>
              <a:rPr lang="en-US" altLang="en-US"/>
              <a:t>{Level of Education=Graduate, </a:t>
            </a:r>
            <a:r>
              <a:rPr lang="en-US" altLang="en-US">
                <a:sym typeface="Symbol" panose="05050102010706020507" pitchFamily="18" charset="2"/>
              </a:rPr>
              <a:t>Online Banking=Yes} 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 {Privacy Concerns = Yes}</a:t>
            </a:r>
          </a:p>
        </p:txBody>
      </p:sp>
      <p:pic>
        <p:nvPicPr>
          <p:cNvPr id="9220" name="Picture 4">
            <a:extLst>
              <a:ext uri="{FF2B5EF4-FFF2-40B4-BE49-F238E27FC236}">
                <a16:creationId xmlns:a16="http://schemas.microsoft.com/office/drawing/2014/main" id="{BA3313E3-5A73-49B0-89B5-69D81B4C28CA}"/>
              </a:ext>
            </a:extLst>
          </p:cNvPr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66800" y="1981200"/>
            <a:ext cx="7162800" cy="2420938"/>
          </a:xfrm>
          <a:noFill/>
        </p:spPr>
      </p:pic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>
            <a:extLst>
              <a:ext uri="{FF2B5EF4-FFF2-40B4-BE49-F238E27FC236}">
                <a16:creationId xmlns:a16="http://schemas.microsoft.com/office/drawing/2014/main" id="{4F6A33A0-6FA1-44A4-8C85-9E23CF23DC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GSP Example</a:t>
            </a:r>
          </a:p>
        </p:txBody>
      </p:sp>
      <p:graphicFrame>
        <p:nvGraphicFramePr>
          <p:cNvPr id="46083" name="Object 3">
            <a:extLst>
              <a:ext uri="{FF2B5EF4-FFF2-40B4-BE49-F238E27FC236}">
                <a16:creationId xmlns:a16="http://schemas.microsoft.com/office/drawing/2014/main" id="{0B5BF06B-6838-43DC-9D7F-1D0882BDE1D7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143000"/>
          <a:ext cx="2147888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413000" imgH="3708400" progId="Visio.Drawing.6">
                  <p:embed/>
                </p:oleObj>
              </mc:Choice>
              <mc:Fallback>
                <p:oleObj name="VISIO" r:id="rId2" imgW="2413000" imgH="37084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2147888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7636" name="Object 4">
            <a:extLst>
              <a:ext uri="{FF2B5EF4-FFF2-40B4-BE49-F238E27FC236}">
                <a16:creationId xmlns:a16="http://schemas.microsoft.com/office/drawing/2014/main" id="{D00D7ADA-D9C5-4912-9CD2-A2BA5D079C9C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981200"/>
          <a:ext cx="3154363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759200" imgH="3708400" progId="Visio.Drawing.6">
                  <p:embed/>
                </p:oleObj>
              </mc:Choice>
              <mc:Fallback>
                <p:oleObj name="VISIO" r:id="rId4" imgW="3759200" imgH="37084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3154363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ight Arrow 7">
            <a:extLst>
              <a:ext uri="{FF2B5EF4-FFF2-40B4-BE49-F238E27FC236}">
                <a16:creationId xmlns:a16="http://schemas.microsoft.com/office/drawing/2014/main" id="{C9C6A55A-22E3-4206-8219-F09A0910A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3622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11C81CF5-4E81-49A1-9B0C-9A60BD8232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9C28D7E6-2F1A-4941-AE7C-FD623ED01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7338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75773F54-910A-4504-98A8-722DE87254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5908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84B12DD4-5A39-4109-999F-B3CAED34E3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0142D74C-85BF-4938-88D5-CA2C536BA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9624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60427" name="Content Placeholder 2">
            <a:extLst>
              <a:ext uri="{FF2B5EF4-FFF2-40B4-BE49-F238E27FC236}">
                <a16:creationId xmlns:a16="http://schemas.microsoft.com/office/drawing/2014/main" id="{A4F8B645-C4B0-40C1-8E9B-204EA128F323}"/>
              </a:ext>
            </a:extLst>
          </p:cNvPr>
          <p:cNvSpPr>
            <a:spLocks noGrp="1"/>
          </p:cNvSpPr>
          <p:nvPr>
            <p:ph sz="quarter" idx="3"/>
          </p:nvPr>
        </p:nvSpPr>
        <p:spPr/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7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  <p:bldP spid="1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>
            <a:extLst>
              <a:ext uri="{FF2B5EF4-FFF2-40B4-BE49-F238E27FC236}">
                <a16:creationId xmlns:a16="http://schemas.microsoft.com/office/drawing/2014/main" id="{E4476FE5-B409-41EE-AF07-A89DB051F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GSP Example</a:t>
            </a:r>
          </a:p>
        </p:txBody>
      </p:sp>
      <p:graphicFrame>
        <p:nvGraphicFramePr>
          <p:cNvPr id="61443" name="Object 3">
            <a:extLst>
              <a:ext uri="{FF2B5EF4-FFF2-40B4-BE49-F238E27FC236}">
                <a16:creationId xmlns:a16="http://schemas.microsoft.com/office/drawing/2014/main" id="{E77D728E-CAD0-412A-ABD9-DD1E6BA159D9}"/>
              </a:ext>
            </a:extLst>
          </p:cNvPr>
          <p:cNvGraphicFramePr>
            <a:graphicFrameLocks noGrp="1" noChangeAspect="1"/>
          </p:cNvGraphicFramePr>
          <p:nvPr>
            <p:ph sz="half" idx="1"/>
          </p:nvPr>
        </p:nvGraphicFramePr>
        <p:xfrm>
          <a:off x="533400" y="1143000"/>
          <a:ext cx="2147888" cy="323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2413000" imgH="3708400" progId="Visio.Drawing.6">
                  <p:embed/>
                </p:oleObj>
              </mc:Choice>
              <mc:Fallback>
                <p:oleObj name="VISIO" r:id="rId2" imgW="2413000" imgH="3708400" progId="Visio.Drawing.6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143000"/>
                        <a:ext cx="2147888" cy="323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44" name="Object 4">
            <a:extLst>
              <a:ext uri="{FF2B5EF4-FFF2-40B4-BE49-F238E27FC236}">
                <a16:creationId xmlns:a16="http://schemas.microsoft.com/office/drawing/2014/main" id="{21131550-88EF-4A1E-AD54-6E17B19F0CE8}"/>
              </a:ext>
            </a:extLst>
          </p:cNvPr>
          <p:cNvGraphicFramePr>
            <a:graphicFrameLocks noGrp="1" noChangeAspect="1"/>
          </p:cNvGraphicFramePr>
          <p:nvPr>
            <p:ph sz="quarter" idx="2"/>
          </p:nvPr>
        </p:nvGraphicFramePr>
        <p:xfrm>
          <a:off x="2438400" y="1981200"/>
          <a:ext cx="3154363" cy="304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3759200" imgH="3708400" progId="Visio.Drawing.6">
                  <p:embed/>
                </p:oleObj>
              </mc:Choice>
              <mc:Fallback>
                <p:oleObj name="VISIO" r:id="rId4" imgW="3759200" imgH="3708400" progId="Visio.Drawing.6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981200"/>
                        <a:ext cx="3154363" cy="304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77637" name="Object 5">
            <a:extLst>
              <a:ext uri="{FF2B5EF4-FFF2-40B4-BE49-F238E27FC236}">
                <a16:creationId xmlns:a16="http://schemas.microsoft.com/office/drawing/2014/main" id="{92AC12AD-73A0-448A-8031-7FCCBF8C7377}"/>
              </a:ext>
            </a:extLst>
          </p:cNvPr>
          <p:cNvGraphicFramePr>
            <a:graphicFrameLocks noGrp="1" noChangeAspect="1"/>
          </p:cNvGraphicFramePr>
          <p:nvPr>
            <p:ph sz="quarter" idx="3"/>
          </p:nvPr>
        </p:nvGraphicFramePr>
        <p:xfrm>
          <a:off x="5334000" y="2743200"/>
          <a:ext cx="3135313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6" imgW="3505200" imgH="3708400" progId="Visio.Drawing.6">
                  <p:embed/>
                </p:oleObj>
              </mc:Choice>
              <mc:Fallback>
                <p:oleObj name="VISIO" r:id="rId6" imgW="3505200" imgH="3708400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2743200"/>
                        <a:ext cx="3135313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ight Arrow 5">
            <a:extLst>
              <a:ext uri="{FF2B5EF4-FFF2-40B4-BE49-F238E27FC236}">
                <a16:creationId xmlns:a16="http://schemas.microsoft.com/office/drawing/2014/main" id="{39A297DC-5344-4EB2-86CC-3EE6D537E9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194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3C604AA7-849B-4A91-A2F4-8596A265C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1910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9" name="Right Arrow 8">
            <a:extLst>
              <a:ext uri="{FF2B5EF4-FFF2-40B4-BE49-F238E27FC236}">
                <a16:creationId xmlns:a16="http://schemas.microsoft.com/office/drawing/2014/main" id="{0B562E02-3AD1-49E5-BA8E-BCE1248181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0480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B7E53C2E-C896-4613-A5A3-F4FCE5C7BA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4196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2" name="Right Arrow 11">
            <a:extLst>
              <a:ext uri="{FF2B5EF4-FFF2-40B4-BE49-F238E27FC236}">
                <a16:creationId xmlns:a16="http://schemas.microsoft.com/office/drawing/2014/main" id="{4C22EC7A-B6DE-484E-8A2D-9E212D462E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3" name="Right Arrow 12">
            <a:extLst>
              <a:ext uri="{FF2B5EF4-FFF2-40B4-BE49-F238E27FC236}">
                <a16:creationId xmlns:a16="http://schemas.microsoft.com/office/drawing/2014/main" id="{AC71ACAA-529F-4875-A683-B9B39C05CF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8100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4" name="Right Arrow 13">
            <a:extLst>
              <a:ext uri="{FF2B5EF4-FFF2-40B4-BE49-F238E27FC236}">
                <a16:creationId xmlns:a16="http://schemas.microsoft.com/office/drawing/2014/main" id="{7A5535D2-4A03-4546-9E93-1963CE0042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46482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CF655262-E6D2-4C09-989A-3D3D0DE89F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505200"/>
            <a:ext cx="533400" cy="2286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147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 animBg="1"/>
      <p:bldP spid="6" grpId="3" animBg="1"/>
      <p:bldP spid="8" grpId="2" animBg="1"/>
      <p:bldP spid="8" grpId="3" animBg="1"/>
      <p:bldP spid="9" grpId="0" animBg="1"/>
      <p:bldP spid="9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animBg="1"/>
      <p:bldP spid="13" grpId="2" animBg="1"/>
      <p:bldP spid="13" grpId="3" animBg="1"/>
      <p:bldP spid="14" grpId="0" animBg="1"/>
      <p:bldP spid="14" grpId="1" animBg="1"/>
      <p:bldP spid="10" grpId="0" animBg="1"/>
      <p:bldP spid="10" grpId="1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C58CC9C7-0629-4564-8314-AD53774F69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Timing Constraints (I)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D3C73EE9-6025-4AD1-9A89-789C348C00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219200"/>
            <a:ext cx="3733800" cy="17526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000000">
                <a:alpha val="74998"/>
              </a:srgbClr>
            </a:outerShdw>
          </a:effectLst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charset="0"/>
              <a:buChar char="–"/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charset="2"/>
              <a:buChar char="u"/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lang="en-US" altLang="en-US" sz="1400"/>
          </a:p>
        </p:txBody>
      </p:sp>
      <p:sp>
        <p:nvSpPr>
          <p:cNvPr id="62468" name="Text Box 4">
            <a:extLst>
              <a:ext uri="{FF2B5EF4-FFF2-40B4-BE49-F238E27FC236}">
                <a16:creationId xmlns:a16="http://schemas.microsoft.com/office/drawing/2014/main" id="{8DEF4F86-3802-4EB9-ADF8-EDBEB0014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2813" y="1306513"/>
            <a:ext cx="3600450" cy="519112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>
                <a:latin typeface="Times New Roman" panose="02020603050405020304" pitchFamily="18" charset="0"/>
              </a:rPr>
              <a:t>{A   B}     {C}    {D   E}</a:t>
            </a:r>
          </a:p>
        </p:txBody>
      </p:sp>
      <p:sp>
        <p:nvSpPr>
          <p:cNvPr id="62469" name="Text Box 5">
            <a:extLst>
              <a:ext uri="{FF2B5EF4-FFF2-40B4-BE49-F238E27FC236}">
                <a16:creationId xmlns:a16="http://schemas.microsoft.com/office/drawing/2014/main" id="{7B00F9D9-1B1F-4E6A-A990-F2E06B7C9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0" y="2381250"/>
            <a:ext cx="661988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&lt;= m</a:t>
            </a:r>
            <a:r>
              <a:rPr lang="en-US" altLang="en-US" sz="1400" baseline="-25000">
                <a:solidFill>
                  <a:srgbClr val="0000FF"/>
                </a:solidFill>
              </a:rPr>
              <a:t>s</a:t>
            </a:r>
          </a:p>
        </p:txBody>
      </p:sp>
      <p:sp>
        <p:nvSpPr>
          <p:cNvPr id="62470" name="Text Box 6">
            <a:extLst>
              <a:ext uri="{FF2B5EF4-FFF2-40B4-BE49-F238E27FC236}">
                <a16:creationId xmlns:a16="http://schemas.microsoft.com/office/drawing/2014/main" id="{AA654061-D85A-4848-BB64-6919664E2F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9888" y="1828800"/>
            <a:ext cx="608012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&lt;= x</a:t>
            </a:r>
            <a:r>
              <a:rPr lang="en-US" altLang="en-US" sz="1400" baseline="-250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62471" name="Text Box 7">
            <a:extLst>
              <a:ext uri="{FF2B5EF4-FFF2-40B4-BE49-F238E27FC236}">
                <a16:creationId xmlns:a16="http://schemas.microsoft.com/office/drawing/2014/main" id="{792D3C87-0C29-43FF-AB71-8DF37913B4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2750" y="1828800"/>
            <a:ext cx="514350" cy="304800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>
                <a:solidFill>
                  <a:srgbClr val="0000FF"/>
                </a:solidFill>
              </a:rPr>
              <a:t> &gt;n</a:t>
            </a:r>
            <a:r>
              <a:rPr lang="en-US" altLang="en-US" sz="1400" baseline="-25000">
                <a:solidFill>
                  <a:srgbClr val="0000FF"/>
                </a:solidFill>
              </a:rPr>
              <a:t>g</a:t>
            </a:r>
          </a:p>
        </p:txBody>
      </p:sp>
      <p:sp>
        <p:nvSpPr>
          <p:cNvPr id="62472" name="Line 8">
            <a:extLst>
              <a:ext uri="{FF2B5EF4-FFF2-40B4-BE49-F238E27FC236}">
                <a16:creationId xmlns:a16="http://schemas.microsoft.com/office/drawing/2014/main" id="{D1C69E07-949F-43E7-83E0-BECACF3F54E3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2667000"/>
            <a:ext cx="3352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Line 9">
            <a:extLst>
              <a:ext uri="{FF2B5EF4-FFF2-40B4-BE49-F238E27FC236}">
                <a16:creationId xmlns:a16="http://schemas.microsoft.com/office/drawing/2014/main" id="{BA95DB9D-69B5-4D02-ABEE-500B4E771A5B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0600" y="21336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Line 10">
            <a:extLst>
              <a:ext uri="{FF2B5EF4-FFF2-40B4-BE49-F238E27FC236}">
                <a16:creationId xmlns:a16="http://schemas.microsoft.com/office/drawing/2014/main" id="{99510CB0-89F4-4DF6-B1CC-525BA7FEB67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2127250"/>
            <a:ext cx="533400" cy="6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Line 11">
            <a:extLst>
              <a:ext uri="{FF2B5EF4-FFF2-40B4-BE49-F238E27FC236}">
                <a16:creationId xmlns:a16="http://schemas.microsoft.com/office/drawing/2014/main" id="{C70CC78B-4822-4EE8-A501-735CDE3507CE}"/>
              </a:ext>
            </a:extLst>
          </p:cNvPr>
          <p:cNvSpPr>
            <a:spLocks noChangeShapeType="1"/>
          </p:cNvSpPr>
          <p:nvPr/>
        </p:nvSpPr>
        <p:spPr bwMode="auto">
          <a:xfrm>
            <a:off x="985838" y="1752600"/>
            <a:ext cx="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Line 12">
            <a:extLst>
              <a:ext uri="{FF2B5EF4-FFF2-40B4-BE49-F238E27FC236}">
                <a16:creationId xmlns:a16="http://schemas.microsoft.com/office/drawing/2014/main" id="{AD192C0D-8828-411D-94C1-C9FB0D5E3F9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71800" y="1839913"/>
            <a:ext cx="0" cy="519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Line 13">
            <a:extLst>
              <a:ext uri="{FF2B5EF4-FFF2-40B4-BE49-F238E27FC236}">
                <a16:creationId xmlns:a16="http://schemas.microsoft.com/office/drawing/2014/main" id="{252983A8-14BE-44B8-964A-DD89AF01D7CC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1752600"/>
            <a:ext cx="0" cy="1125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Text Box 14">
            <a:extLst>
              <a:ext uri="{FF2B5EF4-FFF2-40B4-BE49-F238E27FC236}">
                <a16:creationId xmlns:a16="http://schemas.microsoft.com/office/drawing/2014/main" id="{E8E3D4D3-A0FF-4179-9DB6-DCBE54787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420813"/>
            <a:ext cx="3124200" cy="124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g</a:t>
            </a:r>
            <a:r>
              <a:rPr lang="en-US" altLang="en-US" sz="1800"/>
              <a:t>: max-gap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n</a:t>
            </a:r>
            <a:r>
              <a:rPr lang="en-US" altLang="en-US" sz="1800" baseline="-25000"/>
              <a:t>g</a:t>
            </a:r>
            <a:r>
              <a:rPr lang="en-US" altLang="en-US" sz="1800"/>
              <a:t>: min-gap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m</a:t>
            </a:r>
            <a:r>
              <a:rPr lang="en-US" altLang="en-US" sz="1800" baseline="-25000"/>
              <a:t>s</a:t>
            </a:r>
            <a:r>
              <a:rPr lang="en-US" altLang="en-US" sz="1800"/>
              <a:t>: maximum span</a:t>
            </a:r>
          </a:p>
        </p:txBody>
      </p:sp>
      <p:graphicFrame>
        <p:nvGraphicFramePr>
          <p:cNvPr id="1478671" name="Group 15">
            <a:extLst>
              <a:ext uri="{FF2B5EF4-FFF2-40B4-BE49-F238E27FC236}">
                <a16:creationId xmlns:a16="http://schemas.microsoft.com/office/drawing/2014/main" id="{50CED2F1-17CE-497E-BF3A-635D538A7BE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1163" y="3810000"/>
          <a:ext cx="8318500" cy="2514602"/>
        </p:xfrm>
        <a:graphic>
          <a:graphicData uri="http://schemas.openxmlformats.org/drawingml/2006/table">
            <a:tbl>
              <a:tblPr/>
              <a:tblGrid>
                <a:gridCol w="356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38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59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3238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sequence,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Sequential Pattern,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contains 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{3,5,6} {4,7} {4,5} {8} 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{6} {5}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1650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{2} {3} {4} {5}&gt;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{4}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{2,3} {3,4} {4,5}&gt;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{2} {3} {5} 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3238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{3} {2,3} {3,4} {2,4} {4,5}&gt;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{5}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sym typeface="Marlett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2505" name="Text Box 41">
            <a:extLst>
              <a:ext uri="{FF2B5EF4-FFF2-40B4-BE49-F238E27FC236}">
                <a16:creationId xmlns:a16="http://schemas.microsoft.com/office/drawing/2014/main" id="{A30DE5AC-E7FE-43F7-8429-375FCAE45C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2004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g</a:t>
            </a:r>
            <a:r>
              <a:rPr lang="en-US" altLang="en-US" sz="1800"/>
              <a:t> = 2, n</a:t>
            </a:r>
            <a:r>
              <a:rPr lang="en-US" altLang="en-US" sz="1800" baseline="-25000"/>
              <a:t>g</a:t>
            </a:r>
            <a:r>
              <a:rPr lang="en-US" altLang="en-US" sz="1800"/>
              <a:t> = 0, m</a:t>
            </a:r>
            <a:r>
              <a:rPr lang="en-US" altLang="en-US" sz="1800" baseline="-25000"/>
              <a:t>s</a:t>
            </a:r>
            <a:r>
              <a:rPr lang="en-US" altLang="en-US" sz="1800"/>
              <a:t>= 4</a:t>
            </a:r>
          </a:p>
        </p:txBody>
      </p:sp>
      <p:sp>
        <p:nvSpPr>
          <p:cNvPr id="62506" name="Line 42">
            <a:extLst>
              <a:ext uri="{FF2B5EF4-FFF2-40B4-BE49-F238E27FC236}">
                <a16:creationId xmlns:a16="http://schemas.microsoft.com/office/drawing/2014/main" id="{FB22668D-FE12-47BE-AC75-552EFCAE4A9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05200" y="1828800"/>
            <a:ext cx="0" cy="519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78699" name="Text Box 43">
            <a:extLst>
              <a:ext uri="{FF2B5EF4-FFF2-40B4-BE49-F238E27FC236}">
                <a16:creationId xmlns:a16="http://schemas.microsoft.com/office/drawing/2014/main" id="{B9CA63F3-B929-44FD-9678-89FE25D48D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43434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Yes</a:t>
            </a:r>
          </a:p>
        </p:txBody>
      </p:sp>
      <p:sp>
        <p:nvSpPr>
          <p:cNvPr id="1478700" name="Text Box 44">
            <a:extLst>
              <a:ext uri="{FF2B5EF4-FFF2-40B4-BE49-F238E27FC236}">
                <a16:creationId xmlns:a16="http://schemas.microsoft.com/office/drawing/2014/main" id="{4BFBA437-5937-4E6B-9754-345A1B6228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410200"/>
            <a:ext cx="762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Yes</a:t>
            </a:r>
          </a:p>
        </p:txBody>
      </p:sp>
      <p:sp>
        <p:nvSpPr>
          <p:cNvPr id="1478701" name="Text Box 45">
            <a:extLst>
              <a:ext uri="{FF2B5EF4-FFF2-40B4-BE49-F238E27FC236}">
                <a16:creationId xmlns:a16="http://schemas.microsoft.com/office/drawing/2014/main" id="{B5189C21-D91E-4AC5-8871-9642697688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5881688"/>
            <a:ext cx="533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No</a:t>
            </a:r>
          </a:p>
        </p:txBody>
      </p:sp>
      <p:sp>
        <p:nvSpPr>
          <p:cNvPr id="1478702" name="Text Box 46">
            <a:extLst>
              <a:ext uri="{FF2B5EF4-FFF2-40B4-BE49-F238E27FC236}">
                <a16:creationId xmlns:a16="http://schemas.microsoft.com/office/drawing/2014/main" id="{2D56392C-5F75-4595-9DB6-7DEB9B67D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4876800"/>
            <a:ext cx="533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800" b="0"/>
              <a:t>No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8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8699" grpId="0"/>
      <p:bldP spid="1478700" grpId="0"/>
      <p:bldP spid="1478701" grpId="0"/>
      <p:bldP spid="147870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C27D5DCE-BF82-48C7-BD48-A13E242DB2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Mining Sequential Patterns with Timing Constraints</a:t>
            </a:r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CC0CF11E-218C-42E1-985A-2842424566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Approach 1:</a:t>
            </a:r>
          </a:p>
          <a:p>
            <a:pPr lvl="1"/>
            <a:r>
              <a:rPr lang="en-US" altLang="en-US"/>
              <a:t>Mine sequential patterns without timing constraints</a:t>
            </a:r>
          </a:p>
          <a:p>
            <a:pPr lvl="1"/>
            <a:r>
              <a:rPr lang="en-US" altLang="en-US"/>
              <a:t>Postprocess the discovered patterns</a:t>
            </a:r>
          </a:p>
          <a:p>
            <a:pPr lvl="1"/>
            <a:endParaRPr lang="en-US" altLang="en-US"/>
          </a:p>
          <a:p>
            <a:r>
              <a:rPr lang="en-US" altLang="en-US"/>
              <a:t>Approach 2:</a:t>
            </a:r>
          </a:p>
          <a:p>
            <a:pPr lvl="1"/>
            <a:r>
              <a:rPr lang="en-US" altLang="en-US"/>
              <a:t>Modify GSP to directly prune candidates that violate timing constraints</a:t>
            </a:r>
          </a:p>
          <a:p>
            <a:pPr lvl="1"/>
            <a:r>
              <a:rPr lang="en-US" altLang="en-US"/>
              <a:t>Question: </a:t>
            </a:r>
          </a:p>
          <a:p>
            <a:pPr lvl="2"/>
            <a:r>
              <a:rPr lang="en-US" altLang="en-US"/>
              <a:t> Does Apriori principle still hold?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>
            <a:extLst>
              <a:ext uri="{FF2B5EF4-FFF2-40B4-BE49-F238E27FC236}">
                <a16:creationId xmlns:a16="http://schemas.microsoft.com/office/drawing/2014/main" id="{485977CB-A136-451E-8878-065274787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Apriori Principle for Sequence Data</a:t>
            </a:r>
          </a:p>
        </p:txBody>
      </p:sp>
      <p:pic>
        <p:nvPicPr>
          <p:cNvPr id="64515" name="Picture 3">
            <a:extLst>
              <a:ext uri="{FF2B5EF4-FFF2-40B4-BE49-F238E27FC236}">
                <a16:creationId xmlns:a16="http://schemas.microsoft.com/office/drawing/2014/main" id="{6A931F26-23C1-460A-A478-170CE8137C17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81000" y="1592263"/>
            <a:ext cx="4267200" cy="3894137"/>
          </a:xfrm>
          <a:noFill/>
        </p:spPr>
      </p:pic>
      <p:sp>
        <p:nvSpPr>
          <p:cNvPr id="64516" name="Text Box 4">
            <a:extLst>
              <a:ext uri="{FF2B5EF4-FFF2-40B4-BE49-F238E27FC236}">
                <a16:creationId xmlns:a16="http://schemas.microsoft.com/office/drawing/2014/main" id="{AC094C04-5CF3-43E3-B720-C42798CC5B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1524000"/>
            <a:ext cx="3581400" cy="2671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Suppose:    	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x</a:t>
            </a:r>
            <a:r>
              <a:rPr lang="en-US" altLang="en-US" sz="1800" b="0" baseline="-25000"/>
              <a:t>g</a:t>
            </a:r>
            <a:r>
              <a:rPr lang="en-US" altLang="en-US" sz="1800" b="0"/>
              <a:t> = 1 (max-gap)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n</a:t>
            </a:r>
            <a:r>
              <a:rPr lang="en-US" altLang="en-US" sz="1800" b="0" baseline="-25000"/>
              <a:t>g</a:t>
            </a:r>
            <a:r>
              <a:rPr lang="en-US" altLang="en-US" sz="1800" b="0"/>
              <a:t> = 0 (min-gap)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m</a:t>
            </a:r>
            <a:r>
              <a:rPr lang="en-US" altLang="en-US" sz="1800" b="0" baseline="-25000"/>
              <a:t>s</a:t>
            </a:r>
            <a:r>
              <a:rPr lang="en-US" altLang="en-US" sz="1800" b="0"/>
              <a:t> = 5 (maximum span)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 i="1"/>
              <a:t>	minsup </a:t>
            </a:r>
            <a:r>
              <a:rPr lang="en-US" altLang="en-US" sz="1800" b="0"/>
              <a:t>= 60%</a:t>
            </a:r>
            <a:endParaRPr lang="en-US" altLang="en-US" sz="1800" b="0" i="1"/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endParaRPr lang="en-US" altLang="en-US" sz="1800" b="0"/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&lt;{2} {5}&gt;   support = 40%</a:t>
            </a:r>
          </a:p>
        </p:txBody>
      </p:sp>
      <p:sp>
        <p:nvSpPr>
          <p:cNvPr id="1480709" name="Text Box 5">
            <a:extLst>
              <a:ext uri="{FF2B5EF4-FFF2-40B4-BE49-F238E27FC236}">
                <a16:creationId xmlns:a16="http://schemas.microsoft.com/office/drawing/2014/main" id="{1748C0BE-5C03-42F1-BBCC-38CAE1556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715000"/>
            <a:ext cx="4800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Problem exists because of max-gap constraint</a:t>
            </a:r>
          </a:p>
          <a:p>
            <a:pPr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/>
              <a:t>No such problem if max-gap is infinite</a:t>
            </a:r>
          </a:p>
        </p:txBody>
      </p:sp>
      <p:sp>
        <p:nvSpPr>
          <p:cNvPr id="1480710" name="Text Box 6">
            <a:extLst>
              <a:ext uri="{FF2B5EF4-FFF2-40B4-BE49-F238E27FC236}">
                <a16:creationId xmlns:a16="http://schemas.microsoft.com/office/drawing/2014/main" id="{80A62D63-F97A-4842-B962-6E6A734DF4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202113"/>
            <a:ext cx="3581400" cy="75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	but</a:t>
            </a:r>
          </a:p>
          <a:p>
            <a:pPr>
              <a:spcBef>
                <a:spcPct val="0"/>
              </a:spcBef>
              <a:spcAft>
                <a:spcPct val="40000"/>
              </a:spcAft>
              <a:buClrTx/>
              <a:buSzTx/>
              <a:buFontTx/>
              <a:buNone/>
            </a:pPr>
            <a:r>
              <a:rPr lang="en-US" altLang="en-US" sz="1800" b="0"/>
              <a:t>&lt;{2} {3} {5}&gt;   support = 60%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0709" grpId="0"/>
      <p:bldP spid="1480710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3212694E-305E-4E02-85D1-C70F4A31A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Contiguous Subsequences</a:t>
            </a:r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EDFA0A6D-AA55-4461-B1B6-48431023FA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/>
            <a:r>
              <a:rPr lang="en-US" altLang="en-US" sz="2400"/>
              <a:t>s is a contiguous subsequence of </a:t>
            </a:r>
            <a:br>
              <a:rPr lang="en-US" altLang="en-US" sz="2400"/>
            </a:br>
            <a:r>
              <a:rPr lang="en-US" altLang="en-US" sz="2400"/>
              <a:t>	</a:t>
            </a:r>
            <a:r>
              <a:rPr lang="en-US" altLang="en-US" sz="2000"/>
              <a:t>w = &lt;e</a:t>
            </a:r>
            <a:r>
              <a:rPr lang="en-US" altLang="en-US" sz="2000" baseline="-25000"/>
              <a:t>1</a:t>
            </a:r>
            <a:r>
              <a:rPr lang="en-US" altLang="en-US" sz="2000"/>
              <a:t>&gt;&lt; e</a:t>
            </a:r>
            <a:r>
              <a:rPr lang="en-US" altLang="en-US" sz="2000" baseline="-25000"/>
              <a:t>2</a:t>
            </a:r>
            <a:r>
              <a:rPr lang="en-US" altLang="en-US" sz="2000"/>
              <a:t>&gt;…&lt; e</a:t>
            </a:r>
            <a:r>
              <a:rPr lang="en-US" altLang="en-US" sz="2000" baseline="-25000"/>
              <a:t>k</a:t>
            </a:r>
            <a:r>
              <a:rPr lang="en-US" altLang="en-US" sz="2000"/>
              <a:t>&gt; </a:t>
            </a:r>
            <a:br>
              <a:rPr lang="en-US" altLang="en-US" sz="2000"/>
            </a:br>
            <a:r>
              <a:rPr lang="en-US" altLang="en-US" sz="2400"/>
              <a:t>if any of the following conditions hold: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altLang="en-US" sz="2000"/>
              <a:t>s is obtained from w by deleting an item from either </a:t>
            </a:r>
            <a:r>
              <a:rPr lang="en-US" altLang="en-US" sz="1800"/>
              <a:t>e</a:t>
            </a:r>
            <a:r>
              <a:rPr lang="en-US" altLang="en-US" sz="1800" baseline="-25000"/>
              <a:t>1</a:t>
            </a:r>
            <a:r>
              <a:rPr lang="en-US" altLang="en-US" sz="2000"/>
              <a:t> or </a:t>
            </a:r>
            <a:r>
              <a:rPr lang="en-US" altLang="en-US" sz="1800"/>
              <a:t>e</a:t>
            </a:r>
            <a:r>
              <a:rPr lang="en-US" altLang="en-US" sz="1800" baseline="-25000"/>
              <a:t>k</a:t>
            </a:r>
            <a:endParaRPr lang="en-US" altLang="en-US" sz="2000"/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altLang="en-US" sz="2000"/>
              <a:t>s is obtained from w by deleting an item from any element </a:t>
            </a:r>
            <a:r>
              <a:rPr lang="en-US" altLang="en-US" sz="1800"/>
              <a:t>e</a:t>
            </a:r>
            <a:r>
              <a:rPr lang="en-US" altLang="en-US" sz="1800" baseline="-25000"/>
              <a:t>i</a:t>
            </a:r>
            <a:r>
              <a:rPr lang="en-US" altLang="en-US" sz="2000"/>
              <a:t> that contains at least 2 items</a:t>
            </a:r>
          </a:p>
          <a:p>
            <a:pPr marL="914400" lvl="1" indent="-457200">
              <a:buFont typeface="Arial" panose="020B0604020202020204" pitchFamily="34" charset="0"/>
              <a:buAutoNum type="arabicPeriod"/>
            </a:pPr>
            <a:r>
              <a:rPr lang="en-US" altLang="en-US" sz="2000"/>
              <a:t>s is a contiguous subsequence of s’ and s’ is a contiguous subsequence of w (recursive definition)</a:t>
            </a:r>
          </a:p>
          <a:p>
            <a:pPr marL="2209800" lvl="4" indent="-381000"/>
            <a:endParaRPr lang="en-US" altLang="en-US" sz="800"/>
          </a:p>
          <a:p>
            <a:pPr marL="533400" indent="-533400"/>
            <a:r>
              <a:rPr lang="en-US" altLang="en-US" sz="2400"/>
              <a:t>Examples: s = &lt; {1} {2} &gt; </a:t>
            </a:r>
          </a:p>
          <a:p>
            <a:pPr marL="914400" lvl="1" indent="-457200"/>
            <a:r>
              <a:rPr lang="en-US" altLang="en-US" sz="2000"/>
              <a:t>is a contiguous subsequence of </a:t>
            </a:r>
            <a:br>
              <a:rPr lang="en-US" altLang="en-US" sz="2000"/>
            </a:br>
            <a:r>
              <a:rPr lang="en-US" altLang="en-US" sz="2000"/>
              <a:t>      &lt; {1} {2 3}&gt;, &lt; {1 2} {2} {3}&gt;, and &lt; {3 4} {1 2} {2 3} {4} &gt;  </a:t>
            </a:r>
          </a:p>
          <a:p>
            <a:pPr marL="914400" lvl="1" indent="-457200"/>
            <a:r>
              <a:rPr lang="en-US" altLang="en-US" sz="2000"/>
              <a:t>is not a contiguous subsequence of</a:t>
            </a:r>
            <a:br>
              <a:rPr lang="en-US" altLang="en-US" sz="2000"/>
            </a:br>
            <a:r>
              <a:rPr lang="en-US" altLang="en-US" sz="2000"/>
              <a:t>      &lt; {1} {3} {2}&gt; and &lt; {2} {1} {3} {2}&gt;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A19C3266-9432-4763-B4AA-5AF18FA850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Modified Candidate Pruning Step</a:t>
            </a:r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8A5A2571-2AAF-4A6B-BDC2-D18D2C9087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Without maxgap constraint:</a:t>
            </a:r>
          </a:p>
          <a:p>
            <a:pPr lvl="1"/>
            <a:r>
              <a:rPr lang="en-US" altLang="en-US"/>
              <a:t>A candidate k-sequence is pruned if at least one of its (k-1)-subsequences is infrequent</a:t>
            </a:r>
          </a:p>
          <a:p>
            <a:pPr lvl="1"/>
            <a:endParaRPr lang="en-US" altLang="en-US"/>
          </a:p>
          <a:p>
            <a:r>
              <a:rPr lang="en-US" altLang="en-US"/>
              <a:t>With maxgap constraint:</a:t>
            </a:r>
          </a:p>
          <a:p>
            <a:pPr lvl="1"/>
            <a:r>
              <a:rPr lang="en-US" altLang="en-US"/>
              <a:t>A candidate </a:t>
            </a:r>
            <a:r>
              <a:rPr lang="en-US" altLang="en-US" i="1"/>
              <a:t>k</a:t>
            </a:r>
            <a:r>
              <a:rPr lang="en-US" altLang="en-US"/>
              <a:t>-sequence is pruned if at least one of its </a:t>
            </a:r>
            <a:r>
              <a:rPr lang="en-US" altLang="en-US" b="1"/>
              <a:t>contiguous</a:t>
            </a:r>
            <a:r>
              <a:rPr lang="en-US" altLang="en-US"/>
              <a:t> (</a:t>
            </a:r>
            <a:r>
              <a:rPr lang="en-US" altLang="en-US" i="1"/>
              <a:t>k-1</a:t>
            </a:r>
            <a:r>
              <a:rPr lang="en-US" altLang="en-US"/>
              <a:t>)-subsequences is infrequent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0FFA4D61-9A31-4261-9D03-AB2908A77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Timing Constraints (II)</a:t>
            </a:r>
          </a:p>
        </p:txBody>
      </p:sp>
      <p:grpSp>
        <p:nvGrpSpPr>
          <p:cNvPr id="67587" name="Group 3">
            <a:extLst>
              <a:ext uri="{FF2B5EF4-FFF2-40B4-BE49-F238E27FC236}">
                <a16:creationId xmlns:a16="http://schemas.microsoft.com/office/drawing/2014/main" id="{0CD04BA0-8476-4563-86A6-140E098EC18A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371600"/>
            <a:ext cx="3733800" cy="1752600"/>
            <a:chOff x="528" y="1248"/>
            <a:chExt cx="2352" cy="1104"/>
          </a:xfrm>
        </p:grpSpPr>
        <p:sp>
          <p:nvSpPr>
            <p:cNvPr id="56348" name="Rectangle 4">
              <a:extLst>
                <a:ext uri="{FF2B5EF4-FFF2-40B4-BE49-F238E27FC236}">
                  <a16:creationId xmlns:a16="http://schemas.microsoft.com/office/drawing/2014/main" id="{792CE297-65D6-4DFA-BBBD-691A0D7336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8" y="1248"/>
              <a:ext cx="2352" cy="1104"/>
            </a:xfrm>
            <a:prstGeom prst="rect">
              <a:avLst/>
            </a:prstGeom>
            <a:solidFill>
              <a:srgbClr val="FF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000000">
                  <a:alpha val="74998"/>
                </a:srgbClr>
              </a:outerShdw>
            </a:effectLst>
          </p:spPr>
          <p:txBody>
            <a:bodyPr wrap="none" anchor="ctr"/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charset="2"/>
                <a:buChar char="l"/>
                <a:defRPr sz="28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charset="0"/>
                <a:buChar char="–"/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charset="2"/>
                <a:buChar char="u"/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lang="en-US" altLang="en-US" sz="1400"/>
            </a:p>
          </p:txBody>
        </p:sp>
        <p:sp>
          <p:nvSpPr>
            <p:cNvPr id="67613" name="Text Box 5">
              <a:extLst>
                <a:ext uri="{FF2B5EF4-FFF2-40B4-BE49-F238E27FC236}">
                  <a16:creationId xmlns:a16="http://schemas.microsoft.com/office/drawing/2014/main" id="{A89F01F5-3FE6-4A14-86C8-C2EA21CD22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75" y="1303"/>
              <a:ext cx="2268" cy="327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>
                  <a:latin typeface="Times New Roman" panose="02020603050405020304" pitchFamily="18" charset="0"/>
                </a:rPr>
                <a:t>{A   B}     {C}    {D   E}</a:t>
              </a:r>
            </a:p>
          </p:txBody>
        </p:sp>
        <p:sp>
          <p:nvSpPr>
            <p:cNvPr id="67614" name="Text Box 6">
              <a:extLst>
                <a:ext uri="{FF2B5EF4-FFF2-40B4-BE49-F238E27FC236}">
                  <a16:creationId xmlns:a16="http://schemas.microsoft.com/office/drawing/2014/main" id="{B3AFBFC2-76D3-4F41-9545-EBF7CB4BA0A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60" y="1980"/>
              <a:ext cx="417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5000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FF"/>
                  </a:solidFill>
                </a:rPr>
                <a:t>&lt;= m</a:t>
              </a:r>
              <a:r>
                <a:rPr lang="en-US" altLang="en-US" sz="1400" baseline="-25000">
                  <a:solidFill>
                    <a:srgbClr val="0000FF"/>
                  </a:solidFill>
                </a:rPr>
                <a:t>s</a:t>
              </a:r>
            </a:p>
          </p:txBody>
        </p:sp>
        <p:sp>
          <p:nvSpPr>
            <p:cNvPr id="67615" name="Text Box 7">
              <a:extLst>
                <a:ext uri="{FF2B5EF4-FFF2-40B4-BE49-F238E27FC236}">
                  <a16:creationId xmlns:a16="http://schemas.microsoft.com/office/drawing/2014/main" id="{DAFA2495-72C9-4A7C-833E-FB33D25116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33" y="1632"/>
              <a:ext cx="383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5000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FF"/>
                  </a:solidFill>
                </a:rPr>
                <a:t>&lt;= x</a:t>
              </a:r>
              <a:r>
                <a:rPr lang="en-US" altLang="en-US" sz="1400" baseline="-25000">
                  <a:solidFill>
                    <a:srgbClr val="0000FF"/>
                  </a:solidFill>
                </a:rPr>
                <a:t>g</a:t>
              </a:r>
            </a:p>
          </p:txBody>
        </p:sp>
        <p:sp>
          <p:nvSpPr>
            <p:cNvPr id="67616" name="Text Box 8">
              <a:extLst>
                <a:ext uri="{FF2B5EF4-FFF2-40B4-BE49-F238E27FC236}">
                  <a16:creationId xmlns:a16="http://schemas.microsoft.com/office/drawing/2014/main" id="{36A00893-1B47-434F-B314-E418E0CE1A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60" y="1632"/>
              <a:ext cx="324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FF"/>
                  </a:solidFill>
                </a:rPr>
                <a:t> &gt;n</a:t>
              </a:r>
              <a:r>
                <a:rPr lang="en-US" altLang="en-US" sz="1400" baseline="-25000">
                  <a:solidFill>
                    <a:srgbClr val="0000FF"/>
                  </a:solidFill>
                </a:rPr>
                <a:t>g</a:t>
              </a:r>
            </a:p>
          </p:txBody>
        </p:sp>
        <p:sp>
          <p:nvSpPr>
            <p:cNvPr id="67617" name="Text Box 9">
              <a:extLst>
                <a:ext uri="{FF2B5EF4-FFF2-40B4-BE49-F238E27FC236}">
                  <a16:creationId xmlns:a16="http://schemas.microsoft.com/office/drawing/2014/main" id="{580CA028-ED99-43DB-8A72-494A6A1C4B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62" y="1644"/>
              <a:ext cx="426" cy="192"/>
            </a:xfrm>
            <a:prstGeom prst="rect">
              <a:avLst/>
            </a:prstGeom>
            <a:solidFill>
              <a:srgbClr val="FFFF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5000"/>
                <a:buFont typeface="Monotype Sorts" pitchFamily="2" charset="2"/>
                <a:buChar char="l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100000"/>
                <a:buFont typeface="Arial" panose="020B0604020202020204" pitchFamily="34" charset="0"/>
                <a:buChar char="–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10000"/>
                </a:spcBef>
                <a:spcAft>
                  <a:spcPts val="400"/>
                </a:spcAft>
                <a:buClr>
                  <a:srgbClr val="0C7B9C"/>
                </a:buClr>
                <a:buSzPct val="70000"/>
                <a:buFont typeface="Wingdings" panose="05000000000000000000" pitchFamily="2" charset="2"/>
                <a:buChar char="u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SzPct val="100000"/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SzPct val="100000"/>
                <a:buChar char="•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r>
                <a:rPr lang="en-US" altLang="en-US" sz="1400">
                  <a:solidFill>
                    <a:srgbClr val="0000FF"/>
                  </a:solidFill>
                </a:rPr>
                <a:t>&lt;= ws</a:t>
              </a:r>
              <a:endParaRPr lang="en-US" altLang="en-US" sz="1600">
                <a:latin typeface="Times New Roman" panose="02020603050405020304" pitchFamily="18" charset="0"/>
              </a:endParaRPr>
            </a:p>
          </p:txBody>
        </p:sp>
        <p:sp>
          <p:nvSpPr>
            <p:cNvPr id="67618" name="Line 10">
              <a:extLst>
                <a:ext uri="{FF2B5EF4-FFF2-40B4-BE49-F238E27FC236}">
                  <a16:creationId xmlns:a16="http://schemas.microsoft.com/office/drawing/2014/main" id="{0CC128FF-BCCB-4580-BA58-9E17013716C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4" y="2160"/>
              <a:ext cx="21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19" name="Line 11">
              <a:extLst>
                <a:ext uri="{FF2B5EF4-FFF2-40B4-BE49-F238E27FC236}">
                  <a16:creationId xmlns:a16="http://schemas.microsoft.com/office/drawing/2014/main" id="{59D03F20-4A4F-4CC4-B550-2F8A04F30D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24" y="1824"/>
              <a:ext cx="12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0" name="Line 12">
              <a:extLst>
                <a:ext uri="{FF2B5EF4-FFF2-40B4-BE49-F238E27FC236}">
                  <a16:creationId xmlns:a16="http://schemas.microsoft.com/office/drawing/2014/main" id="{3DD56F87-717C-455B-8185-B72DD276FD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820"/>
              <a:ext cx="336" cy="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1" name="Line 13">
              <a:extLst>
                <a:ext uri="{FF2B5EF4-FFF2-40B4-BE49-F238E27FC236}">
                  <a16:creationId xmlns:a16="http://schemas.microsoft.com/office/drawing/2014/main" id="{ED5350A8-4C86-4739-A1B4-967FA2C698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82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2" name="Line 14">
              <a:extLst>
                <a:ext uri="{FF2B5EF4-FFF2-40B4-BE49-F238E27FC236}">
                  <a16:creationId xmlns:a16="http://schemas.microsoft.com/office/drawing/2014/main" id="{A0F55249-2244-4BBB-A007-EE51A9CBF2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21" y="1584"/>
              <a:ext cx="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3" name="Line 15">
              <a:extLst>
                <a:ext uri="{FF2B5EF4-FFF2-40B4-BE49-F238E27FC236}">
                  <a16:creationId xmlns:a16="http://schemas.microsoft.com/office/drawing/2014/main" id="{3F9D06E3-508D-4490-8D27-B1DC1BDF82A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872" y="1639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4" name="Line 16">
              <a:extLst>
                <a:ext uri="{FF2B5EF4-FFF2-40B4-BE49-F238E27FC236}">
                  <a16:creationId xmlns:a16="http://schemas.microsoft.com/office/drawing/2014/main" id="{6FEBF6A7-BDE0-421D-9004-6777A0CB11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08" y="1639"/>
              <a:ext cx="0" cy="3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625" name="Line 17">
              <a:extLst>
                <a:ext uri="{FF2B5EF4-FFF2-40B4-BE49-F238E27FC236}">
                  <a16:creationId xmlns:a16="http://schemas.microsoft.com/office/drawing/2014/main" id="{B5BF3215-9B52-4482-8DCA-A020B063A3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36" y="1584"/>
              <a:ext cx="0" cy="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7588" name="Text Box 18">
            <a:extLst>
              <a:ext uri="{FF2B5EF4-FFF2-40B4-BE49-F238E27FC236}">
                <a16:creationId xmlns:a16="http://schemas.microsoft.com/office/drawing/2014/main" id="{60B293B8-A29D-4163-83F0-871BE1B16A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295400"/>
            <a:ext cx="31242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g</a:t>
            </a:r>
            <a:r>
              <a:rPr lang="en-US" altLang="en-US" sz="1800"/>
              <a:t>: max-gap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n</a:t>
            </a:r>
            <a:r>
              <a:rPr lang="en-US" altLang="en-US" sz="1800" baseline="-25000"/>
              <a:t>g</a:t>
            </a:r>
            <a:r>
              <a:rPr lang="en-US" altLang="en-US" sz="1800"/>
              <a:t>: min-gap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ws: window size</a:t>
            </a:r>
          </a:p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m</a:t>
            </a:r>
            <a:r>
              <a:rPr lang="en-US" altLang="en-US" sz="1800" baseline="-25000"/>
              <a:t>s</a:t>
            </a:r>
            <a:r>
              <a:rPr lang="en-US" altLang="en-US" sz="1800"/>
              <a:t>: maximum span</a:t>
            </a:r>
          </a:p>
        </p:txBody>
      </p:sp>
      <p:graphicFrame>
        <p:nvGraphicFramePr>
          <p:cNvPr id="1483795" name="Group 19">
            <a:extLst>
              <a:ext uri="{FF2B5EF4-FFF2-40B4-BE49-F238E27FC236}">
                <a16:creationId xmlns:a16="http://schemas.microsoft.com/office/drawing/2014/main" id="{C837C73D-1A4F-433D-82BC-705EA875BCBF}"/>
              </a:ext>
            </a:extLst>
          </p:cNvPr>
          <p:cNvGraphicFramePr>
            <a:graphicFrameLocks noGrp="1"/>
          </p:cNvGraphicFramePr>
          <p:nvPr>
            <p:ph sz="half" idx="4294967295"/>
          </p:nvPr>
        </p:nvGraphicFramePr>
        <p:xfrm>
          <a:off x="381000" y="4176713"/>
          <a:ext cx="8348663" cy="1828800"/>
        </p:xfrm>
        <a:graphic>
          <a:graphicData uri="http://schemas.openxmlformats.org/drawingml/2006/table">
            <a:tbl>
              <a:tblPr/>
              <a:tblGrid>
                <a:gridCol w="3581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33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93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 sequence, 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Sequential Pattern, 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 contains s?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{2,4} {3,5,6} {4,7} {4,5} {8} 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{3,4,5}&gt;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charset="2"/>
                        </a:rPr>
                        <a:t>Yes</a:t>
                      </a: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{1} {2} {3} {4} {5}&gt;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{3,4} &gt;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charset="2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{2,3} {3,4} {4,5}&gt;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&lt; {1,2} {3,4} &gt;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100000"/>
                        <a:buFont typeface="Arial" charset="0"/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0000"/>
                        <a:buFont typeface="Wingdings" charset="2"/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>
                          <a:solidFill>
                            <a:schemeClr val="tx1"/>
                          </a:solidFill>
                          <a:latin typeface="Times New Roman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ts val="400"/>
                        </a:spcAft>
                        <a:buClr>
                          <a:srgbClr val="0C7B9C"/>
                        </a:buClr>
                        <a:buSzPct val="75000"/>
                        <a:buFont typeface="Monotype Sorts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sym typeface="Marlett" charset="2"/>
                        </a:rPr>
                        <a:t>Yes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7611" name="Text Box 41">
            <a:extLst>
              <a:ext uri="{FF2B5EF4-FFF2-40B4-BE49-F238E27FC236}">
                <a16:creationId xmlns:a16="http://schemas.microsoft.com/office/drawing/2014/main" id="{74C2A7E6-F2C7-48A3-A419-28E08DBB0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657600"/>
            <a:ext cx="7848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Aft>
                <a:spcPct val="50000"/>
              </a:spcAft>
              <a:buClrTx/>
              <a:buSzTx/>
              <a:buFontTx/>
              <a:buNone/>
            </a:pPr>
            <a:r>
              <a:rPr lang="en-US" altLang="en-US" sz="1800"/>
              <a:t>x</a:t>
            </a:r>
            <a:r>
              <a:rPr lang="en-US" altLang="en-US" sz="1800" baseline="-25000"/>
              <a:t>g</a:t>
            </a:r>
            <a:r>
              <a:rPr lang="en-US" altLang="en-US" sz="1800"/>
              <a:t> = 2, n</a:t>
            </a:r>
            <a:r>
              <a:rPr lang="en-US" altLang="en-US" sz="1800" baseline="-25000"/>
              <a:t>g</a:t>
            </a:r>
            <a:r>
              <a:rPr lang="en-US" altLang="en-US" sz="1800"/>
              <a:t> = 0, </a:t>
            </a:r>
            <a:r>
              <a:rPr lang="en-US" altLang="en-US" sz="1800">
                <a:solidFill>
                  <a:srgbClr val="FF0000"/>
                </a:solidFill>
              </a:rPr>
              <a:t>ws = 1</a:t>
            </a:r>
            <a:r>
              <a:rPr lang="en-US" altLang="en-US" sz="1800"/>
              <a:t>, m</a:t>
            </a:r>
            <a:r>
              <a:rPr lang="en-US" altLang="en-US" sz="1800" baseline="-25000"/>
              <a:t>s</a:t>
            </a:r>
            <a:r>
              <a:rPr lang="en-US" altLang="en-US" sz="1800"/>
              <a:t>= 5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2">
            <a:extLst>
              <a:ext uri="{FF2B5EF4-FFF2-40B4-BE49-F238E27FC236}">
                <a16:creationId xmlns:a16="http://schemas.microsoft.com/office/drawing/2014/main" id="{ED46460E-EB4D-F5C3-655E-744798AEA5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Summary</a:t>
            </a:r>
          </a:p>
        </p:txBody>
      </p:sp>
      <p:sp>
        <p:nvSpPr>
          <p:cNvPr id="47106" name="Content Placeholder 3">
            <a:extLst>
              <a:ext uri="{FF2B5EF4-FFF2-40B4-BE49-F238E27FC236}">
                <a16:creationId xmlns:a16="http://schemas.microsoft.com/office/drawing/2014/main" id="{BDCE9DEC-2503-812E-83FA-5DB0CD3FCB0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Extensions of Association Analysis to Continuous and Categorical Attributes and Multi-level Rules</a:t>
            </a:r>
          </a:p>
          <a:p>
            <a:pPr lvl="1"/>
            <a:r>
              <a:rPr lang="en-US" altLang="en-US">
                <a:sym typeface="Symbol" pitchFamily="2" charset="2"/>
              </a:rPr>
              <a:t>Discretization vs Min-Apriori</a:t>
            </a:r>
            <a:endParaRPr lang="en-US" altLang="en-US"/>
          </a:p>
          <a:p>
            <a:pPr lvl="1"/>
            <a:r>
              <a:rPr lang="en-US" altLang="en-US"/>
              <a:t>Augment transaction list with higher-level items vs top-down (highest level then go to next highest level and so on)</a:t>
            </a:r>
          </a:p>
          <a:p>
            <a:r>
              <a:rPr lang="en-US" altLang="en-US"/>
              <a:t>Sequential patterns</a:t>
            </a:r>
          </a:p>
          <a:p>
            <a:pPr lvl="1"/>
            <a:r>
              <a:rPr lang="en-US" altLang="en-US"/>
              <a:t>Find frequent subsequence</a:t>
            </a:r>
          </a:p>
          <a:p>
            <a:pPr lvl="1"/>
            <a:r>
              <a:rPr lang="en-US" altLang="en-US"/>
              <a:t>With and without timing constraints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5414F72E-1A1B-41C5-8D66-EF48EA1D7DC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Categorical Attributes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935E50F2-9A4A-4330-B9BC-A72CD0511B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Introduce a new “item” for each distinct attribute-value pair</a:t>
            </a:r>
          </a:p>
        </p:txBody>
      </p:sp>
      <p:pic>
        <p:nvPicPr>
          <p:cNvPr id="10244" name="Picture 4">
            <a:extLst>
              <a:ext uri="{FF2B5EF4-FFF2-40B4-BE49-F238E27FC236}">
                <a16:creationId xmlns:a16="http://schemas.microsoft.com/office/drawing/2014/main" id="{5842D165-678A-4E2E-B88F-AFD16BCDC928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2590800"/>
            <a:ext cx="7696200" cy="2795588"/>
          </a:xfr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A7EB7184-1092-4B9C-97A6-96F51C9848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Categorical Attributes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532E8546-7206-4FB5-BA45-6BDFF7BC29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attributes can have many possible values</a:t>
            </a:r>
          </a:p>
          <a:p>
            <a:pPr lvl="1"/>
            <a:r>
              <a:rPr lang="en-US" altLang="en-US"/>
              <a:t> Many of their attribute values have very low support</a:t>
            </a:r>
          </a:p>
          <a:p>
            <a:pPr lvl="2"/>
            <a:r>
              <a:rPr lang="en-US" altLang="en-US"/>
              <a:t> Potential solution: Aggregate the low-support attribute values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5A50DBF1-592A-47C5-BEC3-B082C525D430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977"/>
          <a:stretch>
            <a:fillRect/>
          </a:stretch>
        </p:blipFill>
        <p:spPr>
          <a:xfrm>
            <a:off x="1981200" y="2632075"/>
            <a:ext cx="5181600" cy="3692525"/>
          </a:xfr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07BC05F9-F7E8-4DFF-8297-A0147A0ED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Categorical Attributes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56373C7C-EE62-4416-B8E1-BC46C8D87F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Distribution of attribute values can be highly skewed</a:t>
            </a:r>
          </a:p>
          <a:p>
            <a:pPr lvl="1"/>
            <a:r>
              <a:rPr lang="en-US" altLang="en-US" sz="2000"/>
              <a:t>Example: 85% of survey participants own a computer at home</a:t>
            </a:r>
          </a:p>
          <a:p>
            <a:pPr lvl="2"/>
            <a:r>
              <a:rPr lang="en-US" altLang="en-US" sz="1800"/>
              <a:t> Most records have Computer at home = Yes</a:t>
            </a:r>
          </a:p>
          <a:p>
            <a:pPr lvl="2"/>
            <a:r>
              <a:rPr lang="en-US" altLang="en-US" sz="1800"/>
              <a:t> Computation becomes expensive; many frequent itemsets involving the binary item (Computer at home = Yes) </a:t>
            </a:r>
          </a:p>
          <a:p>
            <a:pPr lvl="2"/>
            <a:r>
              <a:rPr lang="en-US" altLang="en-US" sz="1800"/>
              <a:t> Potential solution: </a:t>
            </a:r>
          </a:p>
          <a:p>
            <a:pPr lvl="3"/>
            <a:r>
              <a:rPr lang="en-US" altLang="en-US" sz="1800"/>
              <a:t>discard the highly frequent items</a:t>
            </a:r>
          </a:p>
          <a:p>
            <a:pPr lvl="3"/>
            <a:r>
              <a:rPr lang="en-US" altLang="en-US" sz="1800"/>
              <a:t>Use alternative measures such as h-confidence</a:t>
            </a:r>
          </a:p>
          <a:p>
            <a:r>
              <a:rPr lang="en-US" altLang="en-US" sz="2400"/>
              <a:t>Computational Complexity</a:t>
            </a:r>
          </a:p>
          <a:p>
            <a:pPr lvl="1"/>
            <a:r>
              <a:rPr lang="en-US" altLang="en-US" sz="2000"/>
              <a:t>Binarizing the data increases the number of items</a:t>
            </a:r>
          </a:p>
          <a:p>
            <a:pPr lvl="1"/>
            <a:r>
              <a:rPr lang="en-US" altLang="en-US" sz="2000"/>
              <a:t>But the width of the “transactions” remain the same as the number of original (non-binarized) attributes</a:t>
            </a:r>
          </a:p>
          <a:p>
            <a:pPr lvl="1"/>
            <a:r>
              <a:rPr lang="en-US" altLang="en-US" sz="2000"/>
              <a:t>Produce more frequent itemsets but maximum size of frequent itemset is limited to the number of original attributes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E45EA6D9-CC80-4218-B156-CCE8FCA602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Handling Continuous Attributes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5376749-5498-4540-A246-4A0EB978B5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11163" y="1219200"/>
            <a:ext cx="8318500" cy="5181600"/>
          </a:xfrm>
        </p:spPr>
        <p:txBody>
          <a:bodyPr/>
          <a:lstStyle/>
          <a:p>
            <a:r>
              <a:rPr lang="en-US" altLang="en-US">
                <a:sym typeface="Symbol" panose="05050102010706020507" pitchFamily="18" charset="2"/>
              </a:rPr>
              <a:t>Different methods: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Discretization-based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Statistics-based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Non-discretization based</a:t>
            </a:r>
          </a:p>
          <a:p>
            <a:pPr lvl="2"/>
            <a:r>
              <a:rPr lang="en-US" altLang="en-US">
                <a:sym typeface="Symbol" panose="05050102010706020507" pitchFamily="18" charset="2"/>
              </a:rPr>
              <a:t> minApriori</a:t>
            </a:r>
          </a:p>
          <a:p>
            <a:pPr lvl="2"/>
            <a:endParaRPr lang="en-US" altLang="en-US">
              <a:sym typeface="Symbol" panose="05050102010706020507" pitchFamily="18" charset="2"/>
            </a:endParaRPr>
          </a:p>
          <a:p>
            <a:r>
              <a:rPr lang="en-US" altLang="en-US"/>
              <a:t>Different kinds of rules can be produced:</a:t>
            </a:r>
          </a:p>
          <a:p>
            <a:pPr lvl="1"/>
            <a:r>
              <a:rPr lang="en-US" altLang="en-US"/>
              <a:t>{Age</a:t>
            </a:r>
            <a:r>
              <a:rPr lang="en-US" altLang="en-US">
                <a:sym typeface="Symbol" panose="05050102010706020507" pitchFamily="18" charset="2"/>
              </a:rPr>
              <a:t>[21,30), No of hours online[10,20)}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 {Chat Online =Yes}</a:t>
            </a:r>
          </a:p>
          <a:p>
            <a:pPr lvl="1"/>
            <a:r>
              <a:rPr lang="en-US" altLang="en-US">
                <a:sym typeface="Symbol" panose="05050102010706020507" pitchFamily="18" charset="2"/>
              </a:rPr>
              <a:t>{Age[15,30), Covid-Positive = Yes}</a:t>
            </a:r>
            <a:br>
              <a:rPr lang="en-US" altLang="en-US">
                <a:sym typeface="Symbol" panose="05050102010706020507" pitchFamily="18" charset="2"/>
              </a:rPr>
            </a:br>
            <a:r>
              <a:rPr lang="en-US" altLang="en-US">
                <a:sym typeface="Symbol" panose="05050102010706020507" pitchFamily="18" charset="2"/>
              </a:rPr>
              <a:t> Full_recovery </a:t>
            </a:r>
          </a:p>
          <a:p>
            <a:pPr lvl="2"/>
            <a:endParaRPr lang="en-US" altLang="en-US">
              <a:sym typeface="Symbol" panose="05050102010706020507" pitchFamily="18" charset="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FFA68758-BE81-4B09-A03D-19BBCA4A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Discretization-based Methods</a:t>
            </a:r>
          </a:p>
        </p:txBody>
      </p:sp>
      <p:pic>
        <p:nvPicPr>
          <p:cNvPr id="14339" name="Picture 4">
            <a:extLst>
              <a:ext uri="{FF2B5EF4-FFF2-40B4-BE49-F238E27FC236}">
                <a16:creationId xmlns:a16="http://schemas.microsoft.com/office/drawing/2014/main" id="{8DE021B4-F890-41EF-8107-8CF59F132856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81200" y="1143000"/>
            <a:ext cx="5599113" cy="2368550"/>
          </a:xfrm>
          <a:noFill/>
        </p:spPr>
      </p:pic>
      <p:pic>
        <p:nvPicPr>
          <p:cNvPr id="14340" name="Picture 6">
            <a:extLst>
              <a:ext uri="{FF2B5EF4-FFF2-40B4-BE49-F238E27FC236}">
                <a16:creationId xmlns:a16="http://schemas.microsoft.com/office/drawing/2014/main" id="{F56ABCEA-1F90-46DF-AD0A-B4D9DDC48096}"/>
              </a:ext>
            </a:extLst>
          </p:cNvPr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05000" y="3886200"/>
            <a:ext cx="5800725" cy="2303463"/>
          </a:xfrm>
          <a:noFill/>
        </p:spPr>
      </p:pic>
      <p:sp>
        <p:nvSpPr>
          <p:cNvPr id="14341" name="AutoShape 8">
            <a:extLst>
              <a:ext uri="{FF2B5EF4-FFF2-40B4-BE49-F238E27FC236}">
                <a16:creationId xmlns:a16="http://schemas.microsoft.com/office/drawing/2014/main" id="{32A5C810-281A-408E-931E-549A42782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667000"/>
            <a:ext cx="990600" cy="2133600"/>
          </a:xfrm>
          <a:prstGeom prst="curvedRightArrow">
            <a:avLst>
              <a:gd name="adj1" fmla="val 43077"/>
              <a:gd name="adj2" fmla="val 86154"/>
              <a:gd name="adj3" fmla="val 33333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5000"/>
              <a:buFont typeface="Monotype Sorts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100000"/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10000"/>
              </a:spcBef>
              <a:spcAft>
                <a:spcPts val="400"/>
              </a:spcAft>
              <a:buClr>
                <a:srgbClr val="0C7B9C"/>
              </a:buClr>
              <a:buSzPct val="70000"/>
              <a:buFont typeface="Wingdings" panose="05000000000000000000" pitchFamily="2" charset="2"/>
              <a:buChar char="u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C.BRev.FY9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LC.BRev.FY97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C.BRev.FY9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C.BRev.FY97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C.BRev.FY97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Porky:Words:ASCI:PSE:Budgets FY97:LC.BRev.FY97</Template>
  <TotalTime>240</TotalTime>
  <Pages>3</Pages>
  <Words>4015</Words>
  <Application>Microsoft Macintosh PowerPoint</Application>
  <PresentationFormat>On-screen Show (4:3)</PresentationFormat>
  <Paragraphs>592</Paragraphs>
  <Slides>48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48</vt:i4>
      </vt:variant>
    </vt:vector>
  </HeadingPairs>
  <TitlesOfParts>
    <vt:vector size="59" baseType="lpstr">
      <vt:lpstr>Arial</vt:lpstr>
      <vt:lpstr>Monotype Sorts</vt:lpstr>
      <vt:lpstr>Tahoma</vt:lpstr>
      <vt:lpstr>Times New Roman</vt:lpstr>
      <vt:lpstr>Wingdings</vt:lpstr>
      <vt:lpstr>LC.BRev.FY97</vt:lpstr>
      <vt:lpstr>1_LC.BRev.FY97</vt:lpstr>
      <vt:lpstr>Worksheet</vt:lpstr>
      <vt:lpstr>Equation</vt:lpstr>
      <vt:lpstr>VISIO</vt:lpstr>
      <vt:lpstr>Visio</vt:lpstr>
      <vt:lpstr>Data Mining </vt:lpstr>
      <vt:lpstr>Data Mining  Association Analysis: Advanced Concepts</vt:lpstr>
      <vt:lpstr>Continuous and Categorical Attributes</vt:lpstr>
      <vt:lpstr>Handling Categorical Attributes</vt:lpstr>
      <vt:lpstr>Handling Categorical Attributes</vt:lpstr>
      <vt:lpstr>Handling Categorical Attributes</vt:lpstr>
      <vt:lpstr>Handling Categorical Attributes</vt:lpstr>
      <vt:lpstr>Handling Continuous Attributes</vt:lpstr>
      <vt:lpstr>Discretization-based Methods</vt:lpstr>
      <vt:lpstr>Discretization Issues</vt:lpstr>
      <vt:lpstr>Min-Apriori</vt:lpstr>
      <vt:lpstr>Min-Apriori</vt:lpstr>
      <vt:lpstr>Min-Apriori</vt:lpstr>
      <vt:lpstr>Min-Apriori</vt:lpstr>
      <vt:lpstr>Anti-monotone property of Support</vt:lpstr>
      <vt:lpstr>Concept Hierarchies</vt:lpstr>
      <vt:lpstr>Multi-level Association Rules</vt:lpstr>
      <vt:lpstr>Multi-level Association Rules</vt:lpstr>
      <vt:lpstr>Multi-level Association Rules</vt:lpstr>
      <vt:lpstr>PowerPoint Presentation</vt:lpstr>
      <vt:lpstr>Examples of Sequence</vt:lpstr>
      <vt:lpstr>Sequential Pattern Discovery: Examples</vt:lpstr>
      <vt:lpstr>Sequence Data</vt:lpstr>
      <vt:lpstr>Sequence Data</vt:lpstr>
      <vt:lpstr>Sequence Data vs. Market-basket Data</vt:lpstr>
      <vt:lpstr>Sequence Data vs. Market-basket Data</vt:lpstr>
      <vt:lpstr>Formal Definition of a Sequence</vt:lpstr>
      <vt:lpstr>Formal Definition of a Subsequence</vt:lpstr>
      <vt:lpstr>Sequential Pattern Mining: Definition</vt:lpstr>
      <vt:lpstr>Sequential Pattern Mining: Example</vt:lpstr>
      <vt:lpstr>Sequence Data vs. Market-basket Data</vt:lpstr>
      <vt:lpstr>Extracting Sequential Patterns</vt:lpstr>
      <vt:lpstr>Extracting Sequential Patterns: Simple example</vt:lpstr>
      <vt:lpstr>Generalized Sequential Pattern (GSP)</vt:lpstr>
      <vt:lpstr>Candidate Generation</vt:lpstr>
      <vt:lpstr>Candidate Generation</vt:lpstr>
      <vt:lpstr>Candidate Generation Examples</vt:lpstr>
      <vt:lpstr>Candidate Generation: Examples (ctd)</vt:lpstr>
      <vt:lpstr>Candidate Generation: Examples (ctd)</vt:lpstr>
      <vt:lpstr>GSP Example</vt:lpstr>
      <vt:lpstr>GSP Example</vt:lpstr>
      <vt:lpstr>Timing Constraints (I)</vt:lpstr>
      <vt:lpstr>Mining Sequential Patterns with Timing Constraints</vt:lpstr>
      <vt:lpstr>Apriori Principle for Sequence Data</vt:lpstr>
      <vt:lpstr>Contiguous Subsequences</vt:lpstr>
      <vt:lpstr>Modified Candidate Pruning Step</vt:lpstr>
      <vt:lpstr>Timing Constraints (II)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Mining </dc:title>
  <dc:creator>anujkarpatne@gmail.com</dc:creator>
  <cp:lastModifiedBy>Ye, Yuzhen</cp:lastModifiedBy>
  <cp:revision>38</cp:revision>
  <cp:lastPrinted>2013-10-29T23:22:30Z</cp:lastPrinted>
  <dcterms:created xsi:type="dcterms:W3CDTF">2018-02-14T20:49:27Z</dcterms:created>
  <dcterms:modified xsi:type="dcterms:W3CDTF">2022-10-05T15:26:05Z</dcterms:modified>
</cp:coreProperties>
</file>