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687" r:id="rId2"/>
    <p:sldId id="768" r:id="rId3"/>
    <p:sldId id="769" r:id="rId4"/>
    <p:sldId id="770" r:id="rId5"/>
    <p:sldId id="771" r:id="rId6"/>
    <p:sldId id="681" r:id="rId7"/>
    <p:sldId id="688" r:id="rId8"/>
    <p:sldId id="689" r:id="rId9"/>
    <p:sldId id="690" r:id="rId10"/>
    <p:sldId id="691" r:id="rId11"/>
    <p:sldId id="692" r:id="rId12"/>
    <p:sldId id="693" r:id="rId13"/>
    <p:sldId id="694" r:id="rId14"/>
    <p:sldId id="695" r:id="rId15"/>
    <p:sldId id="696" r:id="rId16"/>
    <p:sldId id="697" r:id="rId17"/>
    <p:sldId id="698" r:id="rId18"/>
    <p:sldId id="699" r:id="rId19"/>
    <p:sldId id="700" r:id="rId20"/>
    <p:sldId id="701" r:id="rId21"/>
    <p:sldId id="702" r:id="rId22"/>
    <p:sldId id="703" r:id="rId23"/>
    <p:sldId id="704" r:id="rId24"/>
    <p:sldId id="705" r:id="rId25"/>
    <p:sldId id="706" r:id="rId26"/>
    <p:sldId id="707" r:id="rId27"/>
    <p:sldId id="708" r:id="rId28"/>
    <p:sldId id="709" r:id="rId29"/>
    <p:sldId id="711" r:id="rId30"/>
    <p:sldId id="712" r:id="rId31"/>
    <p:sldId id="753" r:id="rId32"/>
    <p:sldId id="754" r:id="rId33"/>
    <p:sldId id="713" r:id="rId34"/>
    <p:sldId id="714" r:id="rId35"/>
    <p:sldId id="716" r:id="rId36"/>
    <p:sldId id="717" r:id="rId37"/>
    <p:sldId id="718" r:id="rId38"/>
    <p:sldId id="775" r:id="rId39"/>
    <p:sldId id="719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58" r:id="rId50"/>
    <p:sldId id="731" r:id="rId51"/>
    <p:sldId id="732" r:id="rId52"/>
    <p:sldId id="733" r:id="rId53"/>
    <p:sldId id="734" r:id="rId54"/>
    <p:sldId id="735" r:id="rId55"/>
    <p:sldId id="736" r:id="rId56"/>
    <p:sldId id="737" r:id="rId57"/>
    <p:sldId id="738" r:id="rId58"/>
    <p:sldId id="739" r:id="rId59"/>
    <p:sldId id="740" r:id="rId60"/>
    <p:sldId id="767" r:id="rId61"/>
    <p:sldId id="741" r:id="rId62"/>
    <p:sldId id="742" r:id="rId63"/>
    <p:sldId id="743" r:id="rId64"/>
    <p:sldId id="744" r:id="rId65"/>
    <p:sldId id="745" r:id="rId66"/>
    <p:sldId id="746" r:id="rId67"/>
    <p:sldId id="747" r:id="rId68"/>
    <p:sldId id="748" r:id="rId69"/>
    <p:sldId id="749" r:id="rId70"/>
    <p:sldId id="750" r:id="rId71"/>
    <p:sldId id="751" r:id="rId72"/>
    <p:sldId id="627" r:id="rId73"/>
    <p:sldId id="617" r:id="rId74"/>
    <p:sldId id="618" r:id="rId75"/>
    <p:sldId id="619" r:id="rId76"/>
    <p:sldId id="761" r:id="rId77"/>
    <p:sldId id="620" r:id="rId78"/>
    <p:sldId id="621" r:id="rId79"/>
    <p:sldId id="622" r:id="rId80"/>
    <p:sldId id="623" r:id="rId81"/>
    <p:sldId id="631" r:id="rId82"/>
    <p:sldId id="625" r:id="rId83"/>
    <p:sldId id="626" r:id="rId84"/>
    <p:sldId id="630" r:id="rId85"/>
    <p:sldId id="684" r:id="rId86"/>
    <p:sldId id="682" r:id="rId87"/>
    <p:sldId id="683" r:id="rId88"/>
    <p:sldId id="760" r:id="rId89"/>
    <p:sldId id="633" r:id="rId90"/>
    <p:sldId id="772" r:id="rId91"/>
    <p:sldId id="634" r:id="rId92"/>
    <p:sldId id="635" r:id="rId93"/>
    <p:sldId id="773" r:id="rId94"/>
    <p:sldId id="763" r:id="rId95"/>
    <p:sldId id="764" r:id="rId96"/>
    <p:sldId id="765" r:id="rId97"/>
    <p:sldId id="766" r:id="rId98"/>
    <p:sldId id="774" r:id="rId99"/>
    <p:sldId id="669" r:id="rId100"/>
    <p:sldId id="670" r:id="rId101"/>
    <p:sldId id="671" r:id="rId102"/>
    <p:sldId id="672" r:id="rId103"/>
    <p:sldId id="673" r:id="rId104"/>
    <p:sldId id="674" r:id="rId105"/>
    <p:sldId id="675" r:id="rId106"/>
    <p:sldId id="676" r:id="rId107"/>
    <p:sldId id="677" r:id="rId108"/>
    <p:sldId id="678" r:id="rId109"/>
    <p:sldId id="679" r:id="rId110"/>
    <p:sldId id="680" r:id="rId111"/>
    <p:sldId id="686" r:id="rId112"/>
  </p:sldIdLst>
  <p:sldSz cx="9144000" cy="6858000" type="screen4x3"/>
  <p:notesSz cx="6934200" cy="9220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5">
          <p15:clr>
            <a:srgbClr val="A4A3A4"/>
          </p15:clr>
        </p15:guide>
        <p15:guide id="2" pos="218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8487"/>
    <a:srgbClr val="1C5A61"/>
    <a:srgbClr val="0C6D9C"/>
    <a:srgbClr val="FF0000"/>
    <a:srgbClr val="CC3300"/>
    <a:srgbClr val="F5F5F5"/>
    <a:srgbClr val="F4F4F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33" autoAdjust="0"/>
    <p:restoredTop sz="94575" autoAdjust="0"/>
  </p:normalViewPr>
  <p:slideViewPr>
    <p:cSldViewPr>
      <p:cViewPr varScale="1">
        <p:scale>
          <a:sx n="112" d="100"/>
          <a:sy n="112" d="100"/>
        </p:scale>
        <p:origin x="248" y="176"/>
      </p:cViewPr>
      <p:guideLst>
        <p:guide orient="horz" pos="2160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776"/>
    </p:cViewPr>
  </p:sorterViewPr>
  <p:notesViewPr>
    <p:cSldViewPr>
      <p:cViewPr varScale="1">
        <p:scale>
          <a:sx n="44" d="100"/>
          <a:sy n="44" d="100"/>
        </p:scale>
        <p:origin x="2328" y="56"/>
      </p:cViewPr>
      <p:guideLst>
        <p:guide orient="horz" pos="2905"/>
        <p:guide pos="218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1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3.emf"/><Relationship Id="rId4" Type="http://schemas.openxmlformats.org/officeDocument/2006/relationships/image" Target="../media/image2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8.emf"/><Relationship Id="rId1" Type="http://schemas.openxmlformats.org/officeDocument/2006/relationships/image" Target="../media/image26.emf"/><Relationship Id="rId4" Type="http://schemas.openxmlformats.org/officeDocument/2006/relationships/image" Target="../media/image21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8.emf"/><Relationship Id="rId1" Type="http://schemas.openxmlformats.org/officeDocument/2006/relationships/image" Target="../media/image26.emf"/><Relationship Id="rId4" Type="http://schemas.openxmlformats.org/officeDocument/2006/relationships/image" Target="../media/image2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8.emf"/><Relationship Id="rId1" Type="http://schemas.openxmlformats.org/officeDocument/2006/relationships/image" Target="../media/image26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236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379913"/>
            <a:ext cx="5087937" cy="414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912" tIns="47958" rIns="95912" bIns="47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3163" y="698500"/>
            <a:ext cx="4591050" cy="3443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860120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05337" cy="3454400"/>
          </a:xfrm>
          <a:solidFill>
            <a:srgbClr val="FFFFFF"/>
          </a:solidFill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65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27" tIns="45359" rIns="90727" bIns="45359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41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4833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213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152400"/>
            <a:ext cx="2085975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10288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06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5188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25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16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82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174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795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52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507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913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28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143000"/>
            <a:ext cx="83185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 Third Level</a:t>
            </a:r>
          </a:p>
        </p:txBody>
      </p:sp>
      <p:grpSp>
        <p:nvGrpSpPr>
          <p:cNvPr id="1029" name="Group 16"/>
          <p:cNvGrpSpPr>
            <a:grpSpLocks/>
          </p:cNvGrpSpPr>
          <p:nvPr userDrawn="1"/>
        </p:nvGrpSpPr>
        <p:grpSpPr bwMode="auto">
          <a:xfrm>
            <a:off x="304800" y="838200"/>
            <a:ext cx="8534400" cy="152400"/>
            <a:chOff x="264" y="788"/>
            <a:chExt cx="5232" cy="124"/>
          </a:xfrm>
        </p:grpSpPr>
        <p:sp>
          <p:nvSpPr>
            <p:cNvPr id="1030" name="Rectangle 17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31" name="Rectangle 18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457200" y="6400800"/>
            <a:ext cx="8534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/>
              <a:t>3/8/2021             </a:t>
            </a:r>
            <a:r>
              <a:rPr lang="en-US" baseline="0" dirty="0"/>
              <a:t>         </a:t>
            </a:r>
            <a:r>
              <a:rPr lang="en-US" dirty="0"/>
              <a:t>Introduction to Data Mining, 2</a:t>
            </a:r>
            <a:r>
              <a:rPr lang="en-US" baseline="30000" dirty="0"/>
              <a:t>nd</a:t>
            </a:r>
            <a:r>
              <a:rPr lang="en-US" dirty="0"/>
              <a:t> Edition 			</a:t>
            </a:r>
            <a:r>
              <a:rPr lang="en-US" baseline="0" dirty="0"/>
              <a:t>           </a:t>
            </a:r>
            <a:fld id="{7C9F7F48-2944-4AF0-87BF-27ECBE076434}" type="slidenum">
              <a:rPr lang="en-US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292100" indent="-2921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75000"/>
        <a:buFont typeface="Monotype Sort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100000"/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9144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21.e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14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21.emf"/><Relationship Id="rId4" Type="http://schemas.openxmlformats.org/officeDocument/2006/relationships/image" Target="../media/image26.emf"/><Relationship Id="rId9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21.emf"/><Relationship Id="rId4" Type="http://schemas.openxmlformats.org/officeDocument/2006/relationships/image" Target="../media/image26.emf"/><Relationship Id="rId9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7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4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5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3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47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6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63.w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67.emf"/><Relationship Id="rId4" Type="http://schemas.openxmlformats.org/officeDocument/2006/relationships/oleObject" Target="../embeddings/oleObject51.bin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e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6.bin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52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53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763000" cy="838200"/>
          </a:xfrm>
        </p:spPr>
        <p:txBody>
          <a:bodyPr/>
          <a:lstStyle/>
          <a:p>
            <a:r>
              <a:rPr lang="en-US" altLang="en-US" dirty="0"/>
              <a:t>Data Mining</a:t>
            </a:r>
            <a:endParaRPr lang="en-US" altLang="en-US" sz="2800" dirty="0"/>
          </a:p>
        </p:txBody>
      </p:sp>
      <p:sp>
        <p:nvSpPr>
          <p:cNvPr id="3075" name="Rectangle 1027"/>
          <p:cNvSpPr>
            <a:spLocks noChangeArrowheads="1"/>
          </p:cNvSpPr>
          <p:nvPr/>
        </p:nvSpPr>
        <p:spPr bwMode="auto">
          <a:xfrm>
            <a:off x="0" y="1519221"/>
            <a:ext cx="8991600" cy="467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3200" b="0" dirty="0"/>
              <a:t>Chapter 5 </a:t>
            </a:r>
          </a:p>
          <a:p>
            <a:pPr algn="ctr" ea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3200" b="0" dirty="0"/>
              <a:t>Association Analysis</a:t>
            </a:r>
            <a:r>
              <a:rPr lang="en-US" altLang="en-US" sz="1600" b="0" dirty="0"/>
              <a:t>: </a:t>
            </a:r>
            <a:r>
              <a:rPr lang="en-US" altLang="en-US" sz="3200" b="0" dirty="0"/>
              <a:t>Basic Concepts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200" b="0" dirty="0"/>
          </a:p>
          <a:p>
            <a:pPr lvl="0" algn="ctr" eaLnBrk="1" hangingPunct="1"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buNone/>
            </a:pPr>
            <a:r>
              <a:rPr lang="en-US" altLang="en-US" sz="3200" b="0" dirty="0">
                <a:solidFill>
                  <a:srgbClr val="000000"/>
                </a:solidFill>
                <a:latin typeface="Arial" pitchFamily="34" charset="0"/>
              </a:rPr>
              <a:t>Introduction to Data Mining, 2</a:t>
            </a:r>
            <a:r>
              <a:rPr lang="en-US" altLang="en-US" sz="3200" b="0" baseline="30000" dirty="0">
                <a:solidFill>
                  <a:srgbClr val="000000"/>
                </a:solidFill>
                <a:latin typeface="Arial" pitchFamily="34" charset="0"/>
              </a:rPr>
              <a:t>nd</a:t>
            </a:r>
            <a:r>
              <a:rPr lang="en-US" altLang="en-US" sz="3200" b="0" dirty="0">
                <a:solidFill>
                  <a:srgbClr val="000000"/>
                </a:solidFill>
                <a:latin typeface="Arial" pitchFamily="34" charset="0"/>
              </a:rPr>
              <a:t> Edition</a:t>
            </a:r>
          </a:p>
          <a:p>
            <a:pPr lvl="0" algn="ctr" eaLnBrk="1" hangingPunct="1"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buNone/>
            </a:pPr>
            <a:r>
              <a:rPr lang="en-US" altLang="en-US" sz="3200" b="0" dirty="0">
                <a:solidFill>
                  <a:srgbClr val="000000"/>
                </a:solidFill>
                <a:latin typeface="Arial" pitchFamily="34" charset="0"/>
              </a:rPr>
              <a:t>by</a:t>
            </a:r>
          </a:p>
          <a:p>
            <a:pPr lvl="0" algn="ctr" eaLnBrk="1" hangingPunct="1"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buNone/>
            </a:pPr>
            <a:r>
              <a:rPr lang="en-US" altLang="en-US" sz="3200" b="0" dirty="0">
                <a:solidFill>
                  <a:srgbClr val="000000"/>
                </a:solidFill>
                <a:latin typeface="Arial" pitchFamily="34" charset="0"/>
              </a:rPr>
              <a:t>Tan, Steinbach, Karpatne, Kumar</a:t>
            </a:r>
            <a:endParaRPr lang="en-US" altLang="en-US" sz="1600" b="0" dirty="0">
              <a:solidFill>
                <a:srgbClr val="000000"/>
              </a:solidFill>
              <a:latin typeface="Arial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4000" b="0" dirty="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4000" b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3073D9-C8D9-3FA9-A1FD-0026082C1D80}"/>
              </a:ext>
            </a:extLst>
          </p:cNvPr>
          <p:cNvSpPr txBox="1"/>
          <p:nvPr/>
        </p:nvSpPr>
        <p:spPr>
          <a:xfrm>
            <a:off x="3200400" y="5486400"/>
            <a:ext cx="3029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by Yuzhen Ye (</a:t>
            </a:r>
            <a:r>
              <a:rPr lang="en-US"/>
              <a:t>Fall 2023)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4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Association Rule Mining Task</a:t>
            </a:r>
          </a:p>
        </p:txBody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Given a set of transactions T, the goal of association rule mining is to find all rules having </a:t>
            </a:r>
          </a:p>
          <a:p>
            <a:pPr lvl="1"/>
            <a:r>
              <a:rPr lang="en-US" altLang="en-US"/>
              <a:t>support </a:t>
            </a:r>
            <a:r>
              <a:rPr lang="en-US" altLang="en-US">
                <a:cs typeface="Arial" charset="0"/>
              </a:rPr>
              <a:t>≥ </a:t>
            </a:r>
            <a:r>
              <a:rPr lang="en-US" altLang="en-US" i="1">
                <a:cs typeface="Arial" charset="0"/>
              </a:rPr>
              <a:t>minsup </a:t>
            </a:r>
            <a:r>
              <a:rPr lang="en-US" altLang="en-US">
                <a:cs typeface="Arial" charset="0"/>
              </a:rPr>
              <a:t>threshold</a:t>
            </a:r>
          </a:p>
          <a:p>
            <a:pPr lvl="1"/>
            <a:r>
              <a:rPr lang="en-US" altLang="en-US">
                <a:cs typeface="Arial" charset="0"/>
              </a:rPr>
              <a:t>confidence ≥ </a:t>
            </a:r>
            <a:r>
              <a:rPr lang="en-US" altLang="en-US" i="1">
                <a:cs typeface="Arial" charset="0"/>
              </a:rPr>
              <a:t>minconf </a:t>
            </a:r>
            <a:r>
              <a:rPr lang="en-US" altLang="en-US">
                <a:cs typeface="Arial" charset="0"/>
              </a:rPr>
              <a:t>threshold</a:t>
            </a:r>
          </a:p>
          <a:p>
            <a:pPr lvl="1"/>
            <a:endParaRPr lang="en-US" altLang="en-US">
              <a:cs typeface="Arial" charset="0"/>
            </a:endParaRPr>
          </a:p>
          <a:p>
            <a:r>
              <a:rPr lang="en-US" altLang="en-US">
                <a:cs typeface="Arial" charset="0"/>
              </a:rPr>
              <a:t>Brute-force approach:</a:t>
            </a:r>
          </a:p>
          <a:p>
            <a:pPr lvl="1"/>
            <a:r>
              <a:rPr lang="en-US" altLang="en-US">
                <a:cs typeface="Arial" charset="0"/>
              </a:rPr>
              <a:t>List all possible association rules</a:t>
            </a:r>
          </a:p>
          <a:p>
            <a:pPr lvl="1"/>
            <a:r>
              <a:rPr lang="en-US" altLang="en-US">
                <a:cs typeface="Arial" charset="0"/>
              </a:rPr>
              <a:t>Compute the support and confidence for each rule</a:t>
            </a:r>
          </a:p>
          <a:p>
            <a:pPr lvl="1"/>
            <a:r>
              <a:rPr lang="en-US" altLang="en-US">
                <a:cs typeface="Arial" charset="0"/>
              </a:rPr>
              <a:t>Prune rules that fail the </a:t>
            </a:r>
            <a:r>
              <a:rPr lang="en-US" altLang="en-US" i="1">
                <a:cs typeface="Arial" charset="0"/>
              </a:rPr>
              <a:t>minsup</a:t>
            </a:r>
            <a:r>
              <a:rPr lang="en-US" altLang="en-US">
                <a:cs typeface="Arial" charset="0"/>
              </a:rPr>
              <a:t> and </a:t>
            </a:r>
            <a:r>
              <a:rPr lang="en-US" altLang="en-US" i="1">
                <a:cs typeface="Arial" charset="0"/>
              </a:rPr>
              <a:t>minconf</a:t>
            </a:r>
            <a:r>
              <a:rPr lang="en-US" altLang="en-US">
                <a:cs typeface="Arial" charset="0"/>
              </a:rPr>
              <a:t> thresholds</a:t>
            </a:r>
          </a:p>
          <a:p>
            <a:pPr lvl="1">
              <a:buFont typeface="Arial" charset="0"/>
              <a:buNone/>
            </a:pPr>
            <a:r>
              <a:rPr lang="en-US" altLang="en-US">
                <a:cs typeface="Arial" charset="0"/>
                <a:sym typeface="Symbol" pitchFamily="18" charset="2"/>
              </a:rPr>
              <a:t> </a:t>
            </a:r>
            <a:r>
              <a:rPr lang="en-US" altLang="en-US">
                <a:solidFill>
                  <a:srgbClr val="FF0000"/>
                </a:solidFill>
                <a:cs typeface="Arial" charset="0"/>
              </a:rPr>
              <a:t>Computationally prohibitive</a:t>
            </a:r>
            <a:r>
              <a:rPr lang="en-US" altLang="en-US">
                <a:cs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396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6995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Effect of Support Distribution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en-US" dirty="0"/>
              <a:t>Difficult to set the appropriate </a:t>
            </a:r>
            <a:r>
              <a:rPr lang="en-US" altLang="en-US" i="1" dirty="0" err="1"/>
              <a:t>minsup</a:t>
            </a:r>
            <a:r>
              <a:rPr lang="en-US" altLang="en-US" dirty="0"/>
              <a:t> threshold</a:t>
            </a:r>
          </a:p>
          <a:p>
            <a:pPr lvl="1"/>
            <a:r>
              <a:rPr lang="en-US" altLang="en-US" dirty="0"/>
              <a:t>If </a:t>
            </a:r>
            <a:r>
              <a:rPr lang="en-US" altLang="en-US" i="1" dirty="0" err="1"/>
              <a:t>minsup</a:t>
            </a:r>
            <a:r>
              <a:rPr lang="en-US" altLang="en-US" dirty="0"/>
              <a:t> is too high, we could miss </a:t>
            </a:r>
            <a:r>
              <a:rPr lang="en-US" altLang="en-US" dirty="0" err="1"/>
              <a:t>itemsets</a:t>
            </a:r>
            <a:r>
              <a:rPr lang="en-US" altLang="en-US" dirty="0"/>
              <a:t> involving interesting rare items (e.g., {caviar, vodka})</a:t>
            </a:r>
          </a:p>
          <a:p>
            <a:pPr lvl="1">
              <a:buFont typeface="Arial" charset="0"/>
              <a:buNone/>
            </a:pPr>
            <a:endParaRPr lang="en-US" altLang="en-US" dirty="0"/>
          </a:p>
          <a:p>
            <a:pPr lvl="1"/>
            <a:r>
              <a:rPr lang="en-US" altLang="en-US" dirty="0"/>
              <a:t>If </a:t>
            </a:r>
            <a:r>
              <a:rPr lang="en-US" altLang="en-US" i="1" dirty="0" err="1"/>
              <a:t>minsup</a:t>
            </a:r>
            <a:r>
              <a:rPr lang="en-US" altLang="en-US" dirty="0"/>
              <a:t> is too low, it is computationally expensive and the number of </a:t>
            </a:r>
            <a:r>
              <a:rPr lang="en-US" altLang="en-US" dirty="0" err="1"/>
              <a:t>itemsets</a:t>
            </a:r>
            <a:r>
              <a:rPr lang="en-US" altLang="en-US" dirty="0"/>
              <a:t> is very large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79256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2800"/>
              <a:t>Cross-Support Patterns</a:t>
            </a:r>
          </a:p>
        </p:txBody>
      </p:sp>
      <p:pic>
        <p:nvPicPr>
          <p:cNvPr id="74755" name="Picture 3" descr="suppdis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/>
          <a:stretch>
            <a:fillRect/>
          </a:stretch>
        </p:blipFill>
        <p:spPr>
          <a:xfrm>
            <a:off x="228600" y="2133600"/>
            <a:ext cx="4572000" cy="3200400"/>
          </a:xfrm>
          <a:noFill/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114800" y="5715000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milk</a:t>
            </a: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 flipV="1">
            <a:off x="4419600" y="5181600"/>
            <a:ext cx="0" cy="5334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 flipV="1">
            <a:off x="1752600" y="5165725"/>
            <a:ext cx="0" cy="5334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1295400" y="5699125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caviar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4953000" y="2162175"/>
            <a:ext cx="41148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A cross-support pattern involves items with varying degree of support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2000" b="0" dirty="0">
                <a:latin typeface="Tahoma" pitchFamily="34" charset="0"/>
              </a:rPr>
              <a:t> Example: {</a:t>
            </a:r>
            <a:r>
              <a:rPr lang="en-US" altLang="en-US" sz="2000" b="0" dirty="0" err="1">
                <a:latin typeface="Tahoma" pitchFamily="34" charset="0"/>
              </a:rPr>
              <a:t>caviar,milk</a:t>
            </a:r>
            <a:r>
              <a:rPr lang="en-US" altLang="en-US" sz="2000" b="0" dirty="0">
                <a:latin typeface="Tahoma" pitchFamily="34" charset="0"/>
              </a:rPr>
              <a:t>}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altLang="en-US" sz="2000" b="0" dirty="0"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solidFill>
                  <a:srgbClr val="FF0000"/>
                </a:solidFill>
                <a:latin typeface="Tahoma" pitchFamily="34" charset="0"/>
              </a:rPr>
              <a:t>How to avoid such patterns?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000" b="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9384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A Measure of Cross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4275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/>
            <p:txBody>
              <a:bodyPr>
                <a:normAutofit/>
              </a:bodyPr>
              <a:lstStyle/>
              <a:p>
                <a:pPr marL="292100" lvl="1" indent="-292100">
                  <a:lnSpc>
                    <a:spcPct val="90000"/>
                  </a:lnSpc>
                  <a:buSzPct val="75000"/>
                  <a:buFont typeface="Monotype Sorts" pitchFamily="2" charset="2"/>
                  <a:buChar char="l"/>
                </a:pPr>
                <a:r>
                  <a:rPr lang="en-US" altLang="en-US" dirty="0"/>
                  <a:t>Given an </a:t>
                </a:r>
                <a:r>
                  <a:rPr lang="en-US" altLang="en-US" dirty="0" err="1"/>
                  <a:t>itemset</a:t>
                </a:r>
                <a:r>
                  <a:rPr lang="en-US" altLang="en-US" dirty="0"/>
                  <a:t>,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𝑋</m:t>
                    </m:r>
                    <m:r>
                      <a:rPr lang="en-US" altLang="en-US" b="0" i="1" smtClean="0">
                        <a:latin typeface="Cambria Math"/>
                      </a:rPr>
                      <m:t>={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}</m:t>
                    </m:r>
                  </m:oMath>
                </a14:m>
                <a:r>
                  <a:rPr lang="en-US" altLang="en-US" dirty="0"/>
                  <a:t>, with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/>
                      </a:rPr>
                      <m:t>𝑑</m:t>
                    </m:r>
                  </m:oMath>
                </a14:m>
                <a:r>
                  <a:rPr lang="en-US" alt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en-US" dirty="0"/>
                  <a:t>items, we can define a measure of cross </a:t>
                </a:r>
                <a:r>
                  <a:rPr lang="en-US" altLang="en-US" dirty="0" err="1"/>
                  <a:t>support,</a:t>
                </a:r>
                <a:r>
                  <a:rPr lang="en-US" altLang="en-US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en-US" alt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the </a:t>
                </a:r>
                <a:r>
                  <a:rPr lang="en-US" altLang="en-US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itemset</a:t>
                </a:r>
                <a:b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b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b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b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b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b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b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altLang="en-US" dirty="0"/>
                  <a:t>where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/>
                      </a:rPr>
                      <m:t>𝑠</m:t>
                    </m:r>
                    <m:r>
                      <a:rPr lang="en-US" altLang="en-US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) is the support of item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 </a:t>
                </a:r>
              </a:p>
              <a:p>
                <a:pPr>
                  <a:lnSpc>
                    <a:spcPct val="90000"/>
                  </a:lnSpc>
                </a:pPr>
                <a:endParaRPr lang="en-US" altLang="en-US" dirty="0"/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/>
                  <a:t>Can use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altLang="en-US" dirty="0"/>
                  <a:t> to prune cross support patterns</a:t>
                </a:r>
              </a:p>
            </p:txBody>
          </p:sp>
        </mc:Choice>
        <mc:Fallback xmlns="">
          <p:sp>
            <p:nvSpPr>
              <p:cNvPr id="13342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blipFill>
                <a:blip r:embed="rId2"/>
                <a:stretch>
                  <a:fillRect l="-440" t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95400" y="2438400"/>
                <a:ext cx="5758628" cy="991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𝑟</m:t>
                      </m:r>
                      <m:r>
                        <a:rPr lang="en-US" sz="2800" b="0" i="1" smtClean="0">
                          <a:latin typeface="Cambria Math"/>
                        </a:rPr>
                        <m:t>(</m:t>
                      </m:r>
                      <m:r>
                        <a:rPr lang="en-US" sz="2800" b="0" i="1" smtClean="0">
                          <a:latin typeface="Cambria Math"/>
                        </a:rPr>
                        <m:t>𝑋</m:t>
                      </m:r>
                      <m:r>
                        <a:rPr lang="en-US" sz="2800" b="0" i="1" smtClean="0">
                          <a:latin typeface="Cambria Math"/>
                        </a:rPr>
                        <m:t>)=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latin typeface="Cambria Math"/>
                            </a:rPr>
                            <m:t>𝐦𝐢𝐧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{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/>
                            </a:rPr>
                            <m:t>),</m:t>
                          </m:r>
                          <m:r>
                            <a:rPr lang="en-US" sz="2800" b="0" i="1">
                              <a:latin typeface="Cambria Math"/>
                            </a:rPr>
                            <m:t>𝑠</m:t>
                          </m:r>
                          <m:r>
                            <a:rPr lang="en-US" sz="2800" b="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>
                              <a:latin typeface="Cambria Math"/>
                            </a:rPr>
                            <m:t>)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, …,</m:t>
                          </m:r>
                          <m:r>
                            <a:rPr lang="en-US" sz="2800" b="0" i="1">
                              <a:latin typeface="Cambria Math"/>
                            </a:rPr>
                            <m:t>𝑠</m:t>
                          </m:r>
                          <m:r>
                            <a:rPr lang="en-US" sz="2800" b="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2800" b="0" i="1">
                              <a:latin typeface="Cambria Math"/>
                            </a:rPr>
                            <m:t>)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}</m:t>
                          </m:r>
                        </m:num>
                        <m:den>
                          <m:r>
                            <a:rPr lang="en-US" sz="2800" b="1" i="0" smtClean="0">
                              <a:latin typeface="Cambria Math"/>
                            </a:rPr>
                            <m:t>𝐦𝐚𝐱</m:t>
                          </m:r>
                          <m:r>
                            <a:rPr lang="en-US" sz="2800" b="0" i="1">
                              <a:latin typeface="Cambria Math"/>
                            </a:rPr>
                            <m:t>{</m:t>
                          </m:r>
                          <m:r>
                            <a:rPr lang="en-US" sz="2800" b="0" i="1">
                              <a:latin typeface="Cambria Math"/>
                            </a:rPr>
                            <m:t>𝑠</m:t>
                          </m:r>
                          <m:r>
                            <a:rPr lang="en-US" sz="2800" b="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>
                              <a:latin typeface="Cambria Math"/>
                            </a:rPr>
                            <m:t>),</m:t>
                          </m:r>
                          <m:r>
                            <a:rPr lang="en-US" sz="2800" b="0" i="1">
                              <a:latin typeface="Cambria Math"/>
                            </a:rPr>
                            <m:t>𝑠</m:t>
                          </m:r>
                          <m:r>
                            <a:rPr lang="en-US" sz="2800" b="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>
                              <a:latin typeface="Cambria Math"/>
                            </a:rPr>
                            <m:t>), …,</m:t>
                          </m:r>
                          <m:r>
                            <a:rPr lang="en-US" sz="2800" b="0" i="1">
                              <a:latin typeface="Cambria Math"/>
                            </a:rPr>
                            <m:t>𝑠</m:t>
                          </m:r>
                          <m:r>
                            <a:rPr lang="en-US" sz="2800" b="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2800" b="0" i="1">
                              <a:latin typeface="Cambria Math"/>
                            </a:rPr>
                            <m:t>)}</m:t>
                          </m:r>
                        </m:den>
                      </m:f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438400"/>
                <a:ext cx="5758628" cy="9911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62213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2800" dirty="0"/>
              <a:t>Confidence and Cross-Support Patterns</a:t>
            </a:r>
          </a:p>
        </p:txBody>
      </p:sp>
      <p:pic>
        <p:nvPicPr>
          <p:cNvPr id="75779" name="Picture 3" descr="suppdis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/>
          <a:stretch>
            <a:fillRect/>
          </a:stretch>
        </p:blipFill>
        <p:spPr>
          <a:xfrm>
            <a:off x="228600" y="2133600"/>
            <a:ext cx="4572000" cy="3200400"/>
          </a:xfrm>
          <a:noFill/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114800" y="5715000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milk</a:t>
            </a:r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auto">
          <a:xfrm flipV="1">
            <a:off x="4419600" y="5181600"/>
            <a:ext cx="0" cy="5334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 flipV="1">
            <a:off x="1752600" y="5165725"/>
            <a:ext cx="0" cy="5334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1295400" y="5699125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caviar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4953000" y="1673225"/>
            <a:ext cx="41148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dirty="0">
                <a:latin typeface="Tahoma" pitchFamily="34" charset="0"/>
              </a:rPr>
              <a:t>Observation: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 err="1">
                <a:latin typeface="Tahoma" pitchFamily="34" charset="0"/>
              </a:rPr>
              <a:t>conf</a:t>
            </a:r>
            <a:r>
              <a:rPr lang="en-US" altLang="en-US" sz="2000" b="0" dirty="0">
                <a:latin typeface="Tahoma" pitchFamily="34" charset="0"/>
              </a:rPr>
              <a:t>(</a:t>
            </a:r>
            <a:r>
              <a:rPr lang="en-US" altLang="en-US" sz="2000" b="0" dirty="0" err="1">
                <a:latin typeface="Tahoma" pitchFamily="34" charset="0"/>
              </a:rPr>
              <a:t>caviar</a:t>
            </a:r>
            <a:r>
              <a:rPr lang="en-US" altLang="en-US" sz="2000" b="0" dirty="0" err="1">
                <a:latin typeface="Tahoma" pitchFamily="34" charset="0"/>
                <a:sym typeface="Symbol" pitchFamily="18" charset="2"/>
              </a:rPr>
              <a:t>milk</a:t>
            </a: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) is very high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	but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 err="1">
                <a:latin typeface="Tahoma" pitchFamily="34" charset="0"/>
              </a:rPr>
              <a:t>conf</a:t>
            </a:r>
            <a:r>
              <a:rPr lang="en-US" altLang="en-US" sz="2000" b="0" dirty="0">
                <a:latin typeface="Tahoma" pitchFamily="34" charset="0"/>
              </a:rPr>
              <a:t>(</a:t>
            </a:r>
            <a:r>
              <a:rPr lang="en-US" altLang="en-US" sz="2000" b="0" dirty="0" err="1">
                <a:latin typeface="Tahoma" pitchFamily="34" charset="0"/>
              </a:rPr>
              <a:t>milk</a:t>
            </a:r>
            <a:r>
              <a:rPr lang="en-US" altLang="en-US" sz="2000" b="0" dirty="0" err="1">
                <a:latin typeface="Tahoma" pitchFamily="34" charset="0"/>
                <a:sym typeface="Symbol" pitchFamily="18" charset="2"/>
              </a:rPr>
              <a:t>caviar</a:t>
            </a: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) is very low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800" b="0" dirty="0">
              <a:latin typeface="Tahoma" pitchFamily="34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800" b="0" dirty="0">
              <a:latin typeface="Tahoma" pitchFamily="34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dirty="0">
                <a:latin typeface="Tahoma" pitchFamily="34" charset="0"/>
                <a:sym typeface="Symbol" pitchFamily="18" charset="2"/>
              </a:rPr>
              <a:t>Therefore,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min( </a:t>
            </a:r>
            <a:r>
              <a:rPr lang="en-US" altLang="en-US" sz="2000" b="0" dirty="0" err="1">
                <a:latin typeface="Tahoma" pitchFamily="34" charset="0"/>
                <a:sym typeface="Symbol" pitchFamily="18" charset="2"/>
              </a:rPr>
              <a:t>c</a:t>
            </a:r>
            <a:r>
              <a:rPr lang="en-US" altLang="en-US" sz="2000" b="0" dirty="0" err="1">
                <a:latin typeface="Tahoma" pitchFamily="34" charset="0"/>
              </a:rPr>
              <a:t>onf</a:t>
            </a:r>
            <a:r>
              <a:rPr lang="en-US" altLang="en-US" sz="2000" b="0" dirty="0">
                <a:latin typeface="Tahoma" pitchFamily="34" charset="0"/>
              </a:rPr>
              <a:t>(</a:t>
            </a:r>
            <a:r>
              <a:rPr lang="en-US" altLang="en-US" sz="2000" b="0" dirty="0" err="1">
                <a:latin typeface="Tahoma" pitchFamily="34" charset="0"/>
              </a:rPr>
              <a:t>caviar</a:t>
            </a:r>
            <a:r>
              <a:rPr lang="en-US" altLang="en-US" sz="2000" b="0" dirty="0" err="1">
                <a:latin typeface="Tahoma" pitchFamily="34" charset="0"/>
                <a:sym typeface="Symbol" pitchFamily="18" charset="2"/>
              </a:rPr>
              <a:t>milk</a:t>
            </a: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),</a:t>
            </a:r>
            <a:br>
              <a:rPr lang="en-US" altLang="en-US" sz="2000" b="0" dirty="0">
                <a:latin typeface="Tahoma" pitchFamily="34" charset="0"/>
                <a:sym typeface="Symbol" pitchFamily="18" charset="2"/>
              </a:rPr>
            </a:b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        </a:t>
            </a:r>
            <a:r>
              <a:rPr lang="en-US" altLang="en-US" sz="2000" b="0" dirty="0" err="1">
                <a:latin typeface="Tahoma" pitchFamily="34" charset="0"/>
                <a:sym typeface="Symbol" pitchFamily="18" charset="2"/>
              </a:rPr>
              <a:t>c</a:t>
            </a:r>
            <a:r>
              <a:rPr lang="en-US" altLang="en-US" sz="2000" b="0" dirty="0" err="1">
                <a:latin typeface="Tahoma" pitchFamily="34" charset="0"/>
              </a:rPr>
              <a:t>onf</a:t>
            </a:r>
            <a:r>
              <a:rPr lang="en-US" altLang="en-US" sz="2000" b="0" dirty="0">
                <a:latin typeface="Tahoma" pitchFamily="34" charset="0"/>
              </a:rPr>
              <a:t>(</a:t>
            </a:r>
            <a:r>
              <a:rPr lang="en-US" altLang="en-US" sz="2000" b="0" dirty="0" err="1">
                <a:latin typeface="Tahoma" pitchFamily="34" charset="0"/>
              </a:rPr>
              <a:t>milk</a:t>
            </a:r>
            <a:r>
              <a:rPr lang="en-US" altLang="en-US" sz="2000" b="0" dirty="0" err="1">
                <a:latin typeface="Tahoma" pitchFamily="34" charset="0"/>
                <a:sym typeface="Symbol" pitchFamily="18" charset="2"/>
              </a:rPr>
              <a:t>caviar</a:t>
            </a: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) )</a:t>
            </a:r>
            <a:br>
              <a:rPr lang="en-US" altLang="en-US" sz="2000" b="0" dirty="0">
                <a:latin typeface="Tahoma" pitchFamily="34" charset="0"/>
                <a:sym typeface="Symbol" pitchFamily="18" charset="2"/>
              </a:rPr>
            </a:br>
            <a:br>
              <a:rPr lang="en-US" altLang="en-US" sz="2000" b="0" dirty="0">
                <a:latin typeface="Tahoma" pitchFamily="34" charset="0"/>
                <a:sym typeface="Symbol" pitchFamily="18" charset="2"/>
              </a:rPr>
            </a:b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is also very low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800" b="0" dirty="0">
              <a:latin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973816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H-Confidence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4275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en-US" dirty="0"/>
                  <a:t>To avoid patterns whose items have very different support, define a new evaluation measure for </a:t>
                </a:r>
                <a:r>
                  <a:rPr lang="en-US" altLang="en-US" dirty="0" err="1"/>
                  <a:t>itemsets</a:t>
                </a:r>
                <a:endParaRPr lang="en-US" altLang="en-US" dirty="0"/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>
                    <a:solidFill>
                      <a:srgbClr val="C00000"/>
                    </a:solidFill>
                  </a:rPr>
                  <a:t>Known as h-confidence or all-confidence</a:t>
                </a:r>
              </a:p>
              <a:p>
                <a:pPr lvl="1">
                  <a:lnSpc>
                    <a:spcPct val="90000"/>
                  </a:lnSpc>
                </a:pPr>
                <a:endParaRPr lang="en-US" altLang="en-US" dirty="0">
                  <a:solidFill>
                    <a:srgbClr val="C00000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altLang="en-US" dirty="0"/>
                  <a:t>Specifically, given an </a:t>
                </a:r>
                <a:r>
                  <a:rPr lang="en-US" altLang="en-US" dirty="0" err="1"/>
                  <a:t>itemset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/>
                      </a:rPr>
                      <m:t>𝑋</m:t>
                    </m:r>
                    <m:r>
                      <a:rPr lang="en-US" altLang="en-US" i="1">
                        <a:latin typeface="Cambria Math"/>
                      </a:rPr>
                      <m:t>={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en-US" i="1">
                        <a:latin typeface="Cambria Math"/>
                      </a:rPr>
                      <m:t>}</m:t>
                    </m:r>
                  </m:oMath>
                </a14:m>
                <a:r>
                  <a:rPr lang="en-US" altLang="en-US" dirty="0"/>
                  <a:t> 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/>
                  <a:t>h-confidence is the  minimum confidence of any association rule formed from </a:t>
                </a:r>
                <a:r>
                  <a:rPr lang="en-US" altLang="en-US" dirty="0" err="1"/>
                  <a:t>itemset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latin typeface="Cambria Math"/>
                      </a:rPr>
                      <m:t>  </m:t>
                    </m:r>
                    <m:r>
                      <a:rPr lang="en-US" altLang="en-US" i="1">
                        <a:latin typeface="Cambria Math"/>
                      </a:rPr>
                      <m:t>𝑋</m:t>
                    </m:r>
                  </m:oMath>
                </a14:m>
                <a:endParaRPr lang="en-US" altLang="en-US" dirty="0"/>
              </a:p>
              <a:p>
                <a:pPr lvl="1">
                  <a:lnSpc>
                    <a:spcPct val="90000"/>
                  </a:lnSpc>
                </a:pPr>
                <a:endParaRPr lang="en-US" altLang="en-US" dirty="0"/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>
                    <a:solidFill>
                      <a:srgbClr val="C00000"/>
                    </a:solidFill>
                  </a:rPr>
                  <a:t>hconf(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latin typeface="Cambria Math"/>
                      </a:rPr>
                      <m:t> </m:t>
                    </m:r>
                    <m:r>
                      <a:rPr lang="en-US" altLang="en-US" i="1">
                        <a:solidFill>
                          <a:srgbClr val="C00000"/>
                        </a:solidFill>
                        <a:latin typeface="Cambria Math"/>
                      </a:rPr>
                      <m:t>𝑋</m:t>
                    </m:r>
                  </m:oMath>
                </a14:m>
                <a:r>
                  <a:rPr lang="en-US" altLang="en-US" dirty="0">
                    <a:solidFill>
                      <a:srgbClr val="C00000"/>
                    </a:solidFill>
                  </a:rPr>
                  <a:t> ) = min( conf(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C00000"/>
                        </a:solidFill>
                        <a:latin typeface="Cambria Math"/>
                      </a:rPr>
                      <m:t>𝑋</m:t>
                    </m:r>
                  </m:oMath>
                </a14:m>
                <a:r>
                  <a:rPr lang="en-US" altLang="en-US" baseline="-25000" dirty="0">
                    <a:solidFill>
                      <a:srgbClr val="C00000"/>
                    </a:solidFill>
                  </a:rPr>
                  <a:t>1</a:t>
                </a:r>
                <a:r>
                  <a:rPr lang="en-US" dirty="0">
                    <a:solidFill>
                      <a:srgbClr val="C00000"/>
                    </a:solidFill>
                  </a:rPr>
                  <a:t>→</a:t>
                </a:r>
                <a:r>
                  <a:rPr lang="en-US" alt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C00000"/>
                        </a:solidFill>
                        <a:latin typeface="Cambria Math"/>
                      </a:rPr>
                      <m:t>𝑋</m:t>
                    </m:r>
                  </m:oMath>
                </a14:m>
                <a:r>
                  <a:rPr lang="en-US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US" dirty="0">
                    <a:solidFill>
                      <a:srgbClr val="C00000"/>
                    </a:solidFill>
                  </a:rPr>
                  <a:t>) ), 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/>
                  <a:t>,</a:t>
                </a:r>
                <a:r>
                  <a:rPr lang="en-US" altLang="en-US" baseline="-25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latin typeface="Cambria Math"/>
                      </a:rPr>
                      <m:t> </m:t>
                    </m:r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⊂</m:t>
                    </m:r>
                  </m:oMath>
                </a14:m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/>
                      </a:rPr>
                      <m:t>𝑋</m:t>
                    </m:r>
                  </m:oMath>
                </a14:m>
                <a:r>
                  <a:rPr lang="en-US" alt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i="1" dirty="0" smtClean="0">
                        <a:latin typeface="Cambria Math"/>
                        <a:ea typeface="Cambria Math"/>
                      </a:rPr>
                      <m:t>∩</m:t>
                    </m:r>
                  </m:oMath>
                </a14:m>
                <a:r>
                  <a:rPr lang="en-US" altLang="en-US" baseline="-25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en-US" b="0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∅,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i="1" dirty="0" smtClean="0">
                        <a:latin typeface="Cambria Math"/>
                        <a:ea typeface="Cambria Math"/>
                      </a:rPr>
                      <m:t>∪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latin typeface="Cambria Math"/>
                      </a:rPr>
                      <m:t>= </m:t>
                    </m:r>
                    <m:r>
                      <a:rPr lang="en-US" altLang="en-US" i="1">
                        <a:latin typeface="Cambria Math"/>
                      </a:rPr>
                      <m:t>𝑋</m:t>
                    </m:r>
                  </m:oMath>
                </a14:m>
                <a:br>
                  <a:rPr lang="en-US" altLang="en-US" dirty="0"/>
                </a:br>
                <a:br>
                  <a:rPr lang="en-US" altLang="en-US" dirty="0"/>
                </a:br>
                <a:r>
                  <a:rPr lang="en-US" altLang="en-US" dirty="0"/>
                  <a:t>For example: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b="0" i="0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latin typeface="Cambria Math"/>
                      </a:rPr>
                      <m:t>= </m:t>
                    </m:r>
                    <m:r>
                      <a:rPr lang="en-US" altLang="en-US" i="1">
                        <a:latin typeface="Cambria Math"/>
                      </a:rPr>
                      <m:t>{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en-US" i="1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en-US" i="1">
                        <a:latin typeface="Cambria Math"/>
                      </a:rPr>
                      <m:t>}</m:t>
                    </m:r>
                  </m:oMath>
                </a14:m>
                <a:r>
                  <a:rPr lang="en-US" altLang="en-US" dirty="0"/>
                  <a:t> </a:t>
                </a:r>
              </a:p>
              <a:p>
                <a:pPr lvl="1">
                  <a:lnSpc>
                    <a:spcPct val="90000"/>
                  </a:lnSpc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13342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blipFill rotWithShape="0">
                <a:blip r:embed="rId2"/>
                <a:stretch>
                  <a:fillRect l="-73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79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H-Confidence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4275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/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altLang="en-US" dirty="0"/>
                  <a:t>But, given an </a:t>
                </a:r>
                <a:r>
                  <a:rPr lang="en-US" altLang="en-US" dirty="0" err="1"/>
                  <a:t>itemset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/>
                      </a:rPr>
                      <m:t>𝑋</m:t>
                    </m:r>
                    <m:r>
                      <a:rPr lang="en-US" altLang="en-US" i="1">
                        <a:latin typeface="Cambria Math"/>
                      </a:rPr>
                      <m:t>={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altLang="en-US" i="1">
                        <a:latin typeface="Cambria Math"/>
                      </a:rPr>
                      <m:t>}</m:t>
                    </m:r>
                  </m:oMath>
                </a14:m>
                <a:r>
                  <a:rPr lang="en-US" altLang="en-US" dirty="0"/>
                  <a:t> 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/>
                  <a:t>What is the lowest confidence rule you can obtain from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altLang="en-US" dirty="0"/>
                  <a:t>?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/>
                  <a:t>Recall conf(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 = </a:t>
                </a:r>
                <a:r>
                  <a:rPr lang="en-US" i="1" dirty="0"/>
                  <a:t>s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/>
                        <a:ea typeface="Cambria Math"/>
                      </a:rPr>
                      <m:t>∪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 / support(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 </a:t>
                </a:r>
              </a:p>
              <a:p>
                <a:pPr marL="1255713" lvl="2" indent="-341313">
                  <a:lnSpc>
                    <a:spcPct val="90000"/>
                  </a:lnSpc>
                </a:pPr>
                <a:r>
                  <a:rPr lang="en-US" altLang="en-US" dirty="0"/>
                  <a:t>The numerator is fixed: </a:t>
                </a:r>
                <a:r>
                  <a:rPr lang="en-US" i="1" dirty="0"/>
                  <a:t>s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/>
                        <a:ea typeface="Cambria Math"/>
                      </a:rPr>
                      <m:t>∪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 = </a:t>
                </a:r>
                <a:r>
                  <a:rPr lang="en-US" i="1" dirty="0"/>
                  <a:t>s</a:t>
                </a:r>
                <a:r>
                  <a:rPr lang="en-US" dirty="0"/>
                  <a:t>(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</a:t>
                </a:r>
                <a:r>
                  <a:rPr lang="en-US" dirty="0"/>
                  <a:t>) </a:t>
                </a:r>
                <a:endParaRPr lang="en-US" altLang="en-US" dirty="0"/>
              </a:p>
              <a:p>
                <a:pPr marL="1255713" lvl="2" indent="-341313">
                  <a:lnSpc>
                    <a:spcPct val="90000"/>
                  </a:lnSpc>
                </a:pPr>
                <a:r>
                  <a:rPr lang="en-US" altLang="en-US" dirty="0"/>
                  <a:t>Thus, to find the lowest confidence rule, we need to find the X</a:t>
                </a:r>
                <a:r>
                  <a:rPr lang="en-US" altLang="en-US" baseline="-25000" dirty="0"/>
                  <a:t>1</a:t>
                </a:r>
                <a:r>
                  <a:rPr lang="en-US" altLang="en-US" dirty="0"/>
                  <a:t> with highest support</a:t>
                </a:r>
              </a:p>
              <a:p>
                <a:pPr marL="1255713" lvl="2" indent="-341313">
                  <a:lnSpc>
                    <a:spcPct val="90000"/>
                  </a:lnSpc>
                </a:pPr>
                <a:r>
                  <a:rPr lang="en-US" altLang="en-US" dirty="0"/>
                  <a:t>Consider only rules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/>
                  <a:t> is a single item, i.e., </a:t>
                </a:r>
              </a:p>
              <a:p>
                <a:pPr lvl="2">
                  <a:lnSpc>
                    <a:spcPct val="90000"/>
                  </a:lnSpc>
                  <a:buNone/>
                </a:pPr>
                <a:r>
                  <a:rPr lang="en-US" altLang="en-US" dirty="0"/>
                  <a:t>     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/>
                  <a:t>} </a:t>
                </a:r>
                <a:r>
                  <a:rPr lang="en-US" altLang="en-US" dirty="0">
                    <a:sym typeface="Symbol" pitchFamily="18" charset="2"/>
                  </a:rPr>
                  <a:t>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altLang="en-US" dirty="0">
                    <a:sym typeface="Symbol" pitchFamily="18" charset="2"/>
                  </a:rPr>
                  <a:t> –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>
                    <a:sym typeface="Symbol" pitchFamily="18" charset="2"/>
                  </a:rPr>
                  <a:t>}, </a:t>
                </a:r>
                <a:r>
                  <a:rPr lang="en-US" altLang="en-US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} </a:t>
                </a:r>
                <a:r>
                  <a:rPr lang="en-US" altLang="en-US" dirty="0">
                    <a:sym typeface="Symbol" pitchFamily="18" charset="2"/>
                  </a:rPr>
                  <a:t>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altLang="en-US" dirty="0">
                    <a:sym typeface="Symbol" pitchFamily="18" charset="2"/>
                  </a:rPr>
                  <a:t> –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>
                    <a:sym typeface="Symbol" pitchFamily="18" charset="2"/>
                  </a:rPr>
                  <a:t>}, …, or </a:t>
                </a:r>
                <a:r>
                  <a:rPr lang="en-US" altLang="en-US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en-US" dirty="0"/>
                  <a:t>} </a:t>
                </a:r>
                <a:r>
                  <a:rPr lang="en-US" altLang="en-US" dirty="0">
                    <a:sym typeface="Symbol" pitchFamily="18" charset="2"/>
                  </a:rPr>
                  <a:t>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/>
                      </a:rPr>
                      <m:t>𝑋</m:t>
                    </m:r>
                  </m:oMath>
                </a14:m>
                <a:r>
                  <a:rPr lang="en-US" altLang="en-US" dirty="0">
                    <a:sym typeface="Symbol" pitchFamily="18" charset="2"/>
                  </a:rPr>
                  <a:t> –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en-US" dirty="0">
                    <a:sym typeface="Symbol" pitchFamily="18" charset="2"/>
                  </a:rPr>
                  <a:t>}</a:t>
                </a:r>
                <a:br>
                  <a:rPr lang="en-US" altLang="en-US" dirty="0">
                    <a:sym typeface="Symbol" pitchFamily="18" charset="2"/>
                  </a:rPr>
                </a:br>
                <a:endParaRPr lang="en-US" altLang="en-US" dirty="0">
                  <a:sym typeface="Symbol" pitchFamily="18" charset="2"/>
                </a:endParaRPr>
              </a:p>
              <a:p>
                <a:pPr marL="0" lvl="2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b="0" i="0" smtClean="0">
                          <a:latin typeface="Cambria Math"/>
                          <a:sym typeface="Symbol" pitchFamily="18" charset="2"/>
                        </a:rPr>
                        <m:t>hconf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/>
                              <a:sym typeface="Symbol" pitchFamily="18" charset="2"/>
                            </a:rPr>
                            <m:t>𝑋</m:t>
                          </m:r>
                        </m:e>
                      </m:d>
                      <m:r>
                        <a:rPr lang="en-US" altLang="en-US" b="0" i="0" smtClean="0">
                          <a:latin typeface="Cambria Math"/>
                          <a:sym typeface="Symbol" pitchFamily="18" charset="2"/>
                        </a:rPr>
                        <m:t> = </m:t>
                      </m:r>
                      <m:r>
                        <m:rPr>
                          <m:sty m:val="p"/>
                        </m:rPr>
                        <a:rPr lang="en-US" altLang="en-US" b="0" i="0" smtClean="0">
                          <a:latin typeface="Cambria Math"/>
                          <a:sym typeface="Symbol" pitchFamily="18" charset="2"/>
                        </a:rPr>
                        <m:t>min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en-US" i="1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i="1">
                                      <a:latin typeface="Cambria Math"/>
                                      <a:sym typeface="Symbol" pitchFamily="18" charset="2"/>
                                    </a:rPr>
                                    <m:t>𝑋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𝑠</m:t>
                              </m:r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latin typeface="Cambria Math"/>
                                      <a:sym typeface="Symbol" pitchFamily="18" charset="2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/>
                                      <a:sym typeface="Symbol" pitchFamily="18" charset="2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)</m:t>
                              </m:r>
                            </m:den>
                          </m:f>
                          <m:r>
                            <a:rPr lang="en-US" altLang="en-US" i="1">
                              <a:latin typeface="Cambria Math"/>
                              <a:sym typeface="Symbol" pitchFamily="18" charset="2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i="1">
                                      <a:latin typeface="Cambria Math"/>
                                      <a:sym typeface="Symbol" pitchFamily="18" charset="2"/>
                                    </a:rPr>
                                    <m:t>𝑋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𝑠</m:t>
                              </m:r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latin typeface="Cambria Math"/>
                                      <a:sym typeface="Symbol" pitchFamily="18" charset="2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/>
                                      <a:sym typeface="Symbol" pitchFamily="18" charset="2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)</m:t>
                              </m:r>
                            </m:den>
                          </m:f>
                          <m:r>
                            <a:rPr lang="en-US" altLang="en-US" i="1">
                              <a:latin typeface="Cambria Math"/>
                              <a:sym typeface="Symbol" pitchFamily="18" charset="2"/>
                            </a:rPr>
                            <m:t>,…,</m:t>
                          </m:r>
                          <m:f>
                            <m:f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i="1">
                                      <a:latin typeface="Cambria Math"/>
                                      <a:sym typeface="Symbol" pitchFamily="18" charset="2"/>
                                    </a:rPr>
                                    <m:t>𝑋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𝑠</m:t>
                              </m:r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latin typeface="Cambria Math"/>
                                      <a:sym typeface="Symbol" pitchFamily="18" charset="2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/>
                                      <a:sym typeface="Symbol" pitchFamily="18" charset="2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altLang="en-US" i="1">
                                  <a:latin typeface="Cambria Math"/>
                                  <a:sym typeface="Symbol" pitchFamily="18" charset="2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br>
                  <a:rPr lang="en-US" altLang="en-US" i="1" dirty="0">
                    <a:latin typeface="Cambria Math"/>
                    <a:sym typeface="Symbol" pitchFamily="18" charset="2"/>
                  </a:rPr>
                </a:br>
                <a:br>
                  <a:rPr lang="en-US" altLang="en-US" i="1" dirty="0">
                    <a:latin typeface="Cambria Math"/>
                    <a:sym typeface="Symbol" pitchFamily="18" charset="2"/>
                  </a:rPr>
                </a:br>
                <a:r>
                  <a:rPr lang="en-US" altLang="en-US" i="1" dirty="0">
                    <a:latin typeface="Cambria Math"/>
                    <a:sym typeface="Symbol" pitchFamily="18" charset="2"/>
                  </a:rPr>
                  <a:t>                                                    </a:t>
                </a:r>
                <a14:m>
                  <m:oMath xmlns:m="http://schemas.openxmlformats.org/officeDocument/2006/math">
                    <m:r>
                      <a:rPr lang="en-US" altLang="en-US" sz="2600" b="0" i="1" smtClean="0">
                        <a:latin typeface="Cambria Math"/>
                        <a:sym typeface="Symbol" pitchFamily="18" charset="2"/>
                      </a:rPr>
                      <m:t> = </m:t>
                    </m:r>
                    <m:f>
                      <m:fPr>
                        <m:ctrlPr>
                          <a:rPr lang="en-US" altLang="en-US" sz="2600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fPr>
                      <m:num>
                        <m:r>
                          <a:rPr lang="en-US" altLang="en-US" sz="2600" b="0" i="1" smtClean="0">
                            <a:latin typeface="Cambria Math"/>
                            <a:sym typeface="Symbol" pitchFamily="18" charset="2"/>
                          </a:rPr>
                          <m:t>𝑠</m:t>
                        </m:r>
                        <m:r>
                          <a:rPr lang="en-US" altLang="en-US" sz="2600" b="0" i="1" smtClean="0">
                            <a:latin typeface="Cambria Math"/>
                            <a:sym typeface="Symbol" pitchFamily="18" charset="2"/>
                          </a:rPr>
                          <m:t>(</m:t>
                        </m:r>
                        <m:r>
                          <a:rPr lang="en-US" altLang="en-US" sz="2600" b="0" i="1" smtClean="0">
                            <a:latin typeface="Cambria Math"/>
                            <a:sym typeface="Symbol" pitchFamily="18" charset="2"/>
                          </a:rPr>
                          <m:t>𝑋</m:t>
                        </m:r>
                        <m:r>
                          <a:rPr lang="en-US" altLang="en-US" sz="2600" b="0" i="1" smtClean="0">
                            <a:latin typeface="Cambria Math"/>
                            <a:sym typeface="Symbol" pitchFamily="18" charset="2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en-US" sz="2600" b="0" i="0" smtClean="0">
                            <a:latin typeface="Cambria Math"/>
                            <a:sym typeface="Symbol" pitchFamily="18" charset="2"/>
                          </a:rPr>
                          <m:t>max</m:t>
                        </m:r>
                        <m:r>
                          <a:rPr lang="en-US" altLang="en-US" sz="2600" b="0" i="1" smtClean="0">
                            <a:latin typeface="Cambria Math"/>
                            <a:sym typeface="Symbol" pitchFamily="18" charset="2"/>
                          </a:rPr>
                          <m:t>⁡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en-US" sz="2600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en-US" altLang="en-US" sz="2600" i="1">
                                <a:latin typeface="Cambria Math"/>
                                <a:sym typeface="Symbol" pitchFamily="18" charset="2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US" altLang="en-US" sz="2600" i="1">
                                    <a:latin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sz="2600" i="1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600" i="1">
                                        <a:latin typeface="Cambria Math"/>
                                        <a:sym typeface="Symbol" pitchFamily="18" charset="2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en-US" sz="2600" i="1">
                                        <a:latin typeface="Cambria Math"/>
                                        <a:sym typeface="Symbol" pitchFamily="18" charset="2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en-US" sz="2600" b="0" i="1" smtClean="0">
                                <a:latin typeface="Cambria Math"/>
                                <a:sym typeface="Symbol" pitchFamily="18" charset="2"/>
                              </a:rPr>
                              <m:t>,   </m:t>
                            </m:r>
                            <m:r>
                              <a:rPr lang="en-US" altLang="en-US" sz="2600" i="1">
                                <a:latin typeface="Cambria Math"/>
                                <a:sym typeface="Symbol" pitchFamily="18" charset="2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US" altLang="en-US" sz="2600" i="1">
                                    <a:latin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sz="2600" i="1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2600" i="1">
                                        <a:latin typeface="Cambria Math"/>
                                        <a:sym typeface="Symbol" pitchFamily="18" charset="2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en-US" sz="2600" b="0" i="1" smtClean="0">
                                        <a:latin typeface="Cambria Math"/>
                                        <a:sym typeface="Symbol" pitchFamily="18" charset="2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en-US" sz="2600" b="0" i="1" smtClean="0">
                                <a:latin typeface="Cambria Math"/>
                                <a:sym typeface="Symbol" pitchFamily="18" charset="2"/>
                              </a:rPr>
                              <m:t> ,   …,   </m:t>
                            </m:r>
                            <m:r>
                              <a:rPr lang="en-US" altLang="en-US" sz="2600" i="1">
                                <a:latin typeface="Cambria Math"/>
                                <a:sym typeface="Symbol" pitchFamily="18" charset="2"/>
                              </a:rPr>
                              <m:t>𝑠</m:t>
                            </m:r>
                            <m:r>
                              <a:rPr lang="en-US" altLang="en-US" sz="2600" i="1">
                                <a:latin typeface="Cambria Math"/>
                                <a:sym typeface="Symbol" pitchFamily="18" charset="2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en-US" sz="2600" i="1">
                                    <a:latin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600" i="1">
                                    <a:latin typeface="Cambria Math"/>
                                    <a:sym typeface="Symbol" pitchFamily="18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600" b="0" i="1" smtClean="0">
                                    <a:latin typeface="Cambria Math"/>
                                    <a:sym typeface="Symbol" pitchFamily="18" charset="2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US" altLang="en-US" sz="2600" i="1">
                                <a:latin typeface="Cambria Math"/>
                                <a:sym typeface="Symbol" pitchFamily="18" charset="2"/>
                              </a:rPr>
                              <m:t>)</m:t>
                            </m:r>
                          </m:e>
                        </m:d>
                      </m:den>
                    </m:f>
                  </m:oMath>
                </a14:m>
                <a:endParaRPr lang="en-US" altLang="en-US" sz="2600" dirty="0">
                  <a:sym typeface="Symbol" pitchFamily="18" charset="2"/>
                </a:endParaRPr>
              </a:p>
              <a:p>
                <a:pPr lvl="2">
                  <a:lnSpc>
                    <a:spcPct val="90000"/>
                  </a:lnSpc>
                  <a:buNone/>
                </a:pPr>
                <a:endParaRPr lang="en-US" altLang="en-US" dirty="0">
                  <a:sym typeface="Symbol" pitchFamily="18" charset="2"/>
                </a:endParaRPr>
              </a:p>
              <a:p>
                <a:pPr lvl="2">
                  <a:lnSpc>
                    <a:spcPct val="90000"/>
                  </a:lnSpc>
                  <a:buNone/>
                </a:pPr>
                <a:endParaRPr lang="en-US" altLang="en-US" dirty="0">
                  <a:sym typeface="Symbol" pitchFamily="18" charset="2"/>
                </a:endParaRPr>
              </a:p>
              <a:p>
                <a:pPr lvl="2">
                  <a:lnSpc>
                    <a:spcPct val="90000"/>
                  </a:lnSpc>
                  <a:buNone/>
                </a:pPr>
                <a:endParaRPr lang="en-US" altLang="en-US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3342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blipFill rotWithShape="0">
                <a:blip r:embed="rId2"/>
                <a:stretch>
                  <a:fillRect l="-733" t="-2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144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275" grpId="0" build="p" bldLvl="2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Cross Support and H-confidence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4275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/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altLang="en-US" dirty="0"/>
                  <a:t>By the anti-</a:t>
                </a:r>
                <a:r>
                  <a:rPr lang="en-US" altLang="en-US" dirty="0" err="1"/>
                  <a:t>montone</a:t>
                </a:r>
                <a:r>
                  <a:rPr lang="en-US" altLang="en-US" dirty="0"/>
                  <a:t> property of support</a:t>
                </a:r>
                <a:br>
                  <a:rPr lang="en-US" altLang="en-US" dirty="0"/>
                </a:br>
                <a:endParaRPr lang="en-US" altLang="en-US" dirty="0"/>
              </a:p>
              <a:p>
                <a:pPr marL="457200" lvl="1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  <a:sym typeface="Symbol" pitchFamily="18" charset="2"/>
                        </a:rPr>
                        <m:t>𝑠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/>
                              <a:sym typeface="Symbol" pitchFamily="18" charset="2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/>
                          <a:ea typeface="Cambria Math"/>
                          <a:sym typeface="Symbol" pitchFamily="18" charset="2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altLang="en-US" b="0" i="0" smtClean="0">
                          <a:latin typeface="Cambria Math"/>
                          <a:ea typeface="Cambria Math"/>
                          <a:sym typeface="Symbol" pitchFamily="18" charset="2"/>
                        </a:rPr>
                        <m:t>min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  <a:ea typeface="Cambria Math"/>
                              <a:sym typeface="Symbol" pitchFamily="18" charset="2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/>
                              <a:ea typeface="Cambria Math"/>
                              <a:sym typeface="Symbol" pitchFamily="18" charset="2"/>
                            </a:rPr>
                            <m:t>𝑠</m:t>
                          </m:r>
                          <m:r>
                            <a:rPr lang="en-US" altLang="en-US" b="0" i="1" smtClean="0">
                              <a:latin typeface="Cambria Math"/>
                              <a:ea typeface="Cambria Math"/>
                              <a:sym typeface="Symbol" pitchFamily="18" charset="2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  <a:ea typeface="Cambria Math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/>
                                  <a:ea typeface="Cambria Math"/>
                                  <a:sym typeface="Symbol" pitchFamily="18" charset="2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/>
                                  <a:ea typeface="Cambria Math"/>
                                  <a:sym typeface="Symbol" pitchFamily="18" charset="2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/>
                              <a:ea typeface="Cambria Math"/>
                              <a:sym typeface="Symbol" pitchFamily="18" charset="2"/>
                            </a:rPr>
                            <m:t>),</m:t>
                          </m:r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  <a:ea typeface="Cambria Math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/>
                                  <a:ea typeface="Cambria Math"/>
                                  <a:sym typeface="Symbol" pitchFamily="18" charset="2"/>
                                </a:rPr>
                                <m:t>𝑠</m:t>
                              </m:r>
                              <m:r>
                                <a:rPr lang="en-US" altLang="en-US" b="0" i="1" smtClean="0">
                                  <a:latin typeface="Cambria Math"/>
                                  <a:ea typeface="Cambria Math"/>
                                  <a:sym typeface="Symbol" pitchFamily="18" charset="2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/>
                                  <a:ea typeface="Cambria Math"/>
                                  <a:sym typeface="Symbol" pitchFamily="18" charset="2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/>
                                  <a:ea typeface="Cambria Math"/>
                                  <a:sym typeface="Symbol" pitchFamily="18" charset="2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/>
                              <a:ea typeface="Cambria Math"/>
                              <a:sym typeface="Symbol" pitchFamily="18" charset="2"/>
                            </a:rPr>
                            <m:t>), …,</m:t>
                          </m:r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  <a:ea typeface="Cambria Math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/>
                                  <a:ea typeface="Cambria Math"/>
                                  <a:sym typeface="Symbol" pitchFamily="18" charset="2"/>
                                </a:rPr>
                                <m:t>𝑠</m:t>
                              </m:r>
                              <m:r>
                                <a:rPr lang="en-US" altLang="en-US" b="0" i="1" smtClean="0">
                                  <a:latin typeface="Cambria Math"/>
                                  <a:ea typeface="Cambria Math"/>
                                  <a:sym typeface="Symbol" pitchFamily="18" charset="2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/>
                                  <a:ea typeface="Cambria Math"/>
                                  <a:sym typeface="Symbol" pitchFamily="18" charset="2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/>
                                  <a:ea typeface="Cambria Math"/>
                                  <a:sym typeface="Symbol" pitchFamily="18" charset="2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/>
                              <a:ea typeface="Cambria Math"/>
                              <a:sym typeface="Symbol" pitchFamily="18" charset="2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br>
                  <a:rPr lang="en-US" altLang="en-US" dirty="0">
                    <a:sym typeface="Symbol" pitchFamily="18" charset="2"/>
                  </a:rPr>
                </a:br>
                <a:endParaRPr lang="en-US" altLang="en-US" dirty="0">
                  <a:sym typeface="Symbol" pitchFamily="18" charset="2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altLang="en-US" dirty="0">
                    <a:sym typeface="Symbol" pitchFamily="18" charset="2"/>
                  </a:rPr>
                  <a:t>Therefore, we can derive a relationship between the h-confidence and cross support of an </a:t>
                </a:r>
                <a:r>
                  <a:rPr lang="en-US" altLang="en-US" dirty="0" err="1">
                    <a:sym typeface="Symbol" pitchFamily="18" charset="2"/>
                  </a:rPr>
                  <a:t>itemset</a:t>
                </a:r>
                <a:r>
                  <a:rPr lang="en-US" altLang="en-US" dirty="0">
                    <a:sym typeface="Symbol" pitchFamily="18" charset="2"/>
                  </a:rPr>
                  <a:t> </a:t>
                </a:r>
              </a:p>
              <a:p>
                <a:pPr marL="0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000">
                          <a:latin typeface="Cambria Math"/>
                          <a:sym typeface="Symbol" pitchFamily="18" charset="2"/>
                        </a:rPr>
                        <m:t>hconf</m:t>
                      </m:r>
                      <m:d>
                        <m:dPr>
                          <m:ctrlPr>
                            <a:rPr lang="en-US" altLang="en-US" sz="2000" i="1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dPr>
                        <m:e>
                          <m:r>
                            <a:rPr lang="en-US" altLang="en-US" sz="2000" i="1">
                              <a:latin typeface="Cambria Math"/>
                              <a:sym typeface="Symbol" pitchFamily="18" charset="2"/>
                            </a:rPr>
                            <m:t>𝑋</m:t>
                          </m:r>
                        </m:e>
                      </m:d>
                      <m:r>
                        <a:rPr lang="en-US" altLang="en-US" sz="2000">
                          <a:latin typeface="Cambria Math"/>
                          <a:sym typeface="Symbol" pitchFamily="18" charset="2"/>
                        </a:rPr>
                        <m:t> =</m:t>
                      </m:r>
                      <m:f>
                        <m:fPr>
                          <m:ctrlPr>
                            <a:rPr lang="en-US" altLang="en-US" sz="2000" i="1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fPr>
                        <m:num>
                          <m:r>
                            <a:rPr lang="en-US" altLang="en-US" sz="2000" i="1">
                              <a:latin typeface="Cambria Math"/>
                              <a:sym typeface="Symbol" pitchFamily="18" charset="2"/>
                            </a:rPr>
                            <m:t>𝑠</m:t>
                          </m:r>
                          <m:r>
                            <a:rPr lang="en-US" altLang="en-US" sz="2000" i="1">
                              <a:latin typeface="Cambria Math"/>
                              <a:sym typeface="Symbol" pitchFamily="18" charset="2"/>
                            </a:rPr>
                            <m:t>(</m:t>
                          </m:r>
                          <m:r>
                            <a:rPr lang="en-US" altLang="en-US" sz="2000" i="1">
                              <a:latin typeface="Cambria Math"/>
                              <a:sym typeface="Symbol" pitchFamily="18" charset="2"/>
                            </a:rPr>
                            <m:t>𝑋</m:t>
                          </m:r>
                          <m:r>
                            <a:rPr lang="en-US" altLang="en-US" sz="2000" i="1">
                              <a:latin typeface="Cambria Math"/>
                              <a:sym typeface="Symbol" pitchFamily="18" charset="2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en-US" sz="2000">
                              <a:latin typeface="Cambria Math"/>
                              <a:sym typeface="Symbol" pitchFamily="18" charset="2"/>
                            </a:rPr>
                            <m:t>max</m:t>
                          </m:r>
                          <m:r>
                            <a:rPr lang="en-US" altLang="en-US" sz="2000" i="1">
                              <a:latin typeface="Cambria Math"/>
                              <a:sym typeface="Symbol" pitchFamily="18" charset="2"/>
                            </a:rPr>
                            <m:t>⁡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dPr>
                            <m:e>
                              <m:r>
                                <a:rPr lang="en-US" altLang="en-US" sz="2000" i="1">
                                  <a:latin typeface="Cambria Math"/>
                                  <a:sym typeface="Symbol" pitchFamily="18" charset="2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/>
                                          <a:sym typeface="Symbol" pitchFamily="18" charset="2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/>
                                          <a:sym typeface="Symbol" pitchFamily="18" charset="2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en-US" sz="2000" i="1">
                                  <a:latin typeface="Cambria Math"/>
                                  <a:sym typeface="Symbol" pitchFamily="18" charset="2"/>
                                </a:rPr>
                                <m:t>,   </m:t>
                              </m:r>
                              <m:r>
                                <a:rPr lang="en-US" altLang="en-US" sz="2000" i="1">
                                  <a:latin typeface="Cambria Math"/>
                                  <a:sym typeface="Symbol" pitchFamily="18" charset="2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/>
                                          <a:sym typeface="Symbol" pitchFamily="18" charset="2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/>
                                          <a:sym typeface="Symbol" pitchFamily="18" charset="2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en-US" sz="2000" i="1">
                                  <a:latin typeface="Cambria Math"/>
                                  <a:sym typeface="Symbol" pitchFamily="18" charset="2"/>
                                </a:rPr>
                                <m:t> ,   …,   </m:t>
                              </m:r>
                              <m:r>
                                <a:rPr lang="en-US" altLang="en-US" sz="2000" i="1">
                                  <a:latin typeface="Cambria Math"/>
                                  <a:sym typeface="Symbol" pitchFamily="18" charset="2"/>
                                </a:rPr>
                                <m:t>𝑠</m:t>
                              </m:r>
                              <m:r>
                                <a:rPr lang="en-US" altLang="en-US" sz="2000" i="1">
                                  <a:latin typeface="Cambria Math"/>
                                  <a:sym typeface="Symbol" pitchFamily="18" charset="2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/>
                                      <a:sym typeface="Symbol" pitchFamily="18" charset="2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/>
                                      <a:sym typeface="Symbol" pitchFamily="18" charset="2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altLang="en-US" sz="2000" i="1">
                                  <a:latin typeface="Cambria Math"/>
                                  <a:sym typeface="Symbol" pitchFamily="18" charset="2"/>
                                </a:rPr>
                                <m:t>)</m:t>
                              </m:r>
                            </m:e>
                          </m:d>
                        </m:den>
                      </m:f>
                      <m:r>
                        <a:rPr lang="en-US" altLang="en-US" sz="2000" b="0" i="0" smtClean="0">
                          <a:latin typeface="Cambria Math"/>
                          <a:sym typeface="Symbol" pitchFamily="18" charset="2"/>
                        </a:rPr>
                        <m:t>    </m:t>
                      </m:r>
                    </m:oMath>
                  </m:oMathPara>
                </a14:m>
                <a:br>
                  <a:rPr lang="en-US" altLang="en-US" sz="2000" b="0" i="0" dirty="0">
                    <a:latin typeface="Cambria Math"/>
                    <a:sym typeface="Symbol" pitchFamily="18" charset="2"/>
                  </a:rPr>
                </a:br>
                <a:br>
                  <a:rPr lang="en-US" altLang="en-US" sz="2000" b="0" i="0" dirty="0">
                    <a:latin typeface="Cambria Math"/>
                    <a:sym typeface="Symbol" pitchFamily="18" charset="2"/>
                  </a:rPr>
                </a:br>
                <a:r>
                  <a:rPr lang="en-US" altLang="en-US" sz="2000" b="0" i="0" dirty="0">
                    <a:latin typeface="Cambria Math"/>
                    <a:sym typeface="Symbol" pitchFamily="18" charset="2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altLang="en-US" sz="2000" b="0" i="0" dirty="0" smtClean="0">
                        <a:latin typeface="Cambria Math"/>
                        <a:ea typeface="Cambria Math"/>
                        <a:sym typeface="Symbol" pitchFamily="18" charset="2"/>
                      </a:rPr>
                      <m:t>  </m:t>
                    </m:r>
                    <m:r>
                      <a:rPr lang="en-US" altLang="en-US" sz="2000" dirty="0" smtClean="0">
                        <a:latin typeface="Cambria Math"/>
                        <a:ea typeface="Cambria Math"/>
                        <a:sym typeface="Symbol" pitchFamily="18" charset="2"/>
                      </a:rPr>
                      <m:t>≤</m:t>
                    </m:r>
                    <m:f>
                      <m:fPr>
                        <m:ctrlPr>
                          <a:rPr lang="en-US" altLang="en-US" sz="200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en-US" sz="2000">
                            <a:latin typeface="Cambria Math"/>
                            <a:ea typeface="Cambria Math"/>
                            <a:sym typeface="Symbol" pitchFamily="18" charset="2"/>
                          </a:rPr>
                          <m:t>min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  <a:ea typeface="Cambria Math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en-US" altLang="en-US" sz="2000" i="1">
                                <a:latin typeface="Cambria Math"/>
                                <a:ea typeface="Cambria Math"/>
                                <a:sym typeface="Symbol" pitchFamily="18" charset="2"/>
                              </a:rPr>
                              <m:t>𝑠</m:t>
                            </m:r>
                            <m:r>
                              <a:rPr lang="en-US" altLang="en-US" sz="2000" i="1">
                                <a:latin typeface="Cambria Math"/>
                                <a:ea typeface="Cambria Math"/>
                                <a:sym typeface="Symbol" pitchFamily="18" charset="2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  <a:ea typeface="Cambria Math"/>
                                    <a:sym typeface="Symbol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i="1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/>
                                <a:ea typeface="Cambria Math"/>
                                <a:sym typeface="Symbol" pitchFamily="18" charset="2"/>
                              </a:rPr>
                              <m:t>),</m:t>
                            </m:r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  <a:ea typeface="Cambria Math"/>
                                    <a:sym typeface="Symbol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b="0" i="1" smtClean="0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 </m:t>
                                </m:r>
                                <m:r>
                                  <a:rPr lang="en-US" altLang="en-US" sz="2000" i="1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𝑠</m:t>
                                </m:r>
                                <m:r>
                                  <a:rPr lang="en-US" altLang="en-US" sz="2000" i="1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(</m:t>
                                </m:r>
                                <m:r>
                                  <a:rPr lang="en-US" altLang="en-US" sz="2000" i="1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/>
                                <a:ea typeface="Cambria Math"/>
                                <a:sym typeface="Symbol" pitchFamily="18" charset="2"/>
                              </a:rPr>
                              <m:t>), </m:t>
                            </m:r>
                            <m:r>
                              <a:rPr lang="en-US" altLang="en-US" sz="2000" b="0" i="1" smtClean="0">
                                <a:latin typeface="Cambria Math"/>
                                <a:ea typeface="Cambria Math"/>
                                <a:sym typeface="Symbol" pitchFamily="18" charset="2"/>
                              </a:rPr>
                              <m:t> </m:t>
                            </m:r>
                            <m:r>
                              <a:rPr lang="en-US" altLang="en-US" sz="2000" i="1">
                                <a:latin typeface="Cambria Math"/>
                                <a:ea typeface="Cambria Math"/>
                                <a:sym typeface="Symbol" pitchFamily="18" charset="2"/>
                              </a:rPr>
                              <m:t>…,</m:t>
                            </m:r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  <a:ea typeface="Cambria Math"/>
                                    <a:sym typeface="Symbol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b="0" i="1" smtClean="0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 </m:t>
                                </m:r>
                                <m:r>
                                  <a:rPr lang="en-US" altLang="en-US" sz="2000" i="1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𝑠</m:t>
                                </m:r>
                                <m:r>
                                  <a:rPr lang="en-US" altLang="en-US" sz="2000" i="1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(</m:t>
                                </m:r>
                                <m:r>
                                  <a:rPr lang="en-US" altLang="en-US" sz="2000" i="1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/>
                                    <a:ea typeface="Cambria Math"/>
                                    <a:sym typeface="Symbol" pitchFamily="18" charset="2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US" altLang="en-US" sz="2000" i="1">
                                <a:latin typeface="Cambria Math"/>
                                <a:ea typeface="Cambria Math"/>
                                <a:sym typeface="Symbol" pitchFamily="18" charset="2"/>
                              </a:rPr>
                              <m:t>)</m:t>
                            </m:r>
                          </m:e>
                        </m:d>
                      </m:num>
                      <m:den>
                        <m:func>
                          <m:func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2000">
                                <a:latin typeface="Cambria Math"/>
                                <a:sym typeface="Symbol" pitchFamily="18" charset="2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r>
                                  <a:rPr lang="en-US" altLang="en-US" sz="2000" i="1">
                                    <a:latin typeface="Cambria Math"/>
                                    <a:sym typeface="Symbol" pitchFamily="18" charset="2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en-US" sz="2000" i="1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sz="2000" i="1">
                                            <a:latin typeface="Cambria Math" panose="02040503050406030204" pitchFamily="18" charset="0"/>
                                            <a:sym typeface="Symbol" pitchFamily="18" charset="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000" i="1">
                                            <a:latin typeface="Cambria Math"/>
                                            <a:sym typeface="Symbol" pitchFamily="18" charset="2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en-US" sz="2000" i="1">
                                            <a:latin typeface="Cambria Math"/>
                                            <a:sym typeface="Symbol" pitchFamily="18" charset="2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en-US" sz="2000" i="1">
                                    <a:latin typeface="Cambria Math"/>
                                    <a:sym typeface="Symbol" pitchFamily="18" charset="2"/>
                                  </a:rPr>
                                  <m:t>,   </m:t>
                                </m:r>
                                <m:r>
                                  <a:rPr lang="en-US" altLang="en-US" sz="2000" i="1">
                                    <a:latin typeface="Cambria Math"/>
                                    <a:sym typeface="Symbol" pitchFamily="18" charset="2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en-US" sz="2000" i="1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sz="2000" i="1">
                                            <a:latin typeface="Cambria Math" panose="02040503050406030204" pitchFamily="18" charset="0"/>
                                            <a:sym typeface="Symbol" pitchFamily="18" charset="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000" i="1">
                                            <a:latin typeface="Cambria Math"/>
                                            <a:sym typeface="Symbol" pitchFamily="18" charset="2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en-US" sz="2000" i="1">
                                            <a:latin typeface="Cambria Math"/>
                                            <a:sym typeface="Symbol" pitchFamily="18" charset="2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en-US" sz="2000" i="1">
                                    <a:latin typeface="Cambria Math"/>
                                    <a:sym typeface="Symbol" pitchFamily="18" charset="2"/>
                                  </a:rPr>
                                  <m:t> ,   …,   </m:t>
                                </m:r>
                                <m:r>
                                  <a:rPr lang="en-US" altLang="en-US" sz="2000" i="1">
                                    <a:latin typeface="Cambria Math"/>
                                    <a:sym typeface="Symbol" pitchFamily="18" charset="2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en-US" sz="2000" i="1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sz="2000" i="1">
                                            <a:latin typeface="Cambria Math" panose="02040503050406030204" pitchFamily="18" charset="0"/>
                                            <a:sym typeface="Symbol" pitchFamily="18" charset="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sz="2000" i="1">
                                            <a:latin typeface="Cambria Math"/>
                                            <a:sym typeface="Symbol" pitchFamily="18" charset="2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en-US" sz="2000" i="1">
                                            <a:latin typeface="Cambria Math"/>
                                            <a:sym typeface="Symbol" pitchFamily="18" charset="2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</m:den>
                    </m:f>
                  </m:oMath>
                </a14:m>
                <a:br>
                  <a:rPr lang="en-US" altLang="en-US" sz="2000" i="1" dirty="0">
                    <a:latin typeface="Cambria Math"/>
                    <a:sym typeface="Symbol" pitchFamily="18" charset="2"/>
                  </a:rPr>
                </a:br>
                <a:endParaRPr lang="en-US" altLang="en-US" sz="2000" i="1" dirty="0">
                  <a:latin typeface="Cambria Math"/>
                  <a:sym typeface="Symbol" pitchFamily="18" charset="2"/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:r>
                  <a:rPr lang="en-US" altLang="en-US" sz="2000" b="0" i="1" dirty="0">
                    <a:latin typeface="Cambria Math"/>
                    <a:sym typeface="Symbol" pitchFamily="18" charset="2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/>
                        <a:sym typeface="Symbol" pitchFamily="18" charset="2"/>
                      </a:rPr>
                      <m:t>=</m:t>
                    </m:r>
                    <m:r>
                      <a:rPr lang="en-US" altLang="en-US" sz="2000" b="0" i="1" smtClean="0">
                        <a:latin typeface="Cambria Math"/>
                        <a:sym typeface="Symbol" pitchFamily="18" charset="2"/>
                      </a:rPr>
                      <m:t>𝑟</m:t>
                    </m:r>
                    <m:r>
                      <a:rPr lang="en-US" altLang="en-US" sz="2000" b="0" i="1" smtClean="0">
                        <a:latin typeface="Cambria Math"/>
                        <a:sym typeface="Symbol" pitchFamily="18" charset="2"/>
                      </a:rPr>
                      <m:t>(</m:t>
                    </m:r>
                    <m:r>
                      <a:rPr lang="en-US" altLang="en-US" sz="2000" b="0" i="1" smtClean="0">
                        <a:latin typeface="Cambria Math"/>
                        <a:sym typeface="Symbol" pitchFamily="18" charset="2"/>
                      </a:rPr>
                      <m:t>𝑋</m:t>
                    </m:r>
                    <m:r>
                      <a:rPr lang="en-US" altLang="en-US" sz="2000" b="0" i="1" smtClean="0">
                        <a:latin typeface="Cambria Math"/>
                        <a:sym typeface="Symbol" pitchFamily="18" charset="2"/>
                      </a:rPr>
                      <m:t>)</m:t>
                    </m:r>
                  </m:oMath>
                </a14:m>
                <a:endParaRPr lang="en-US" altLang="en-US" sz="2000" dirty="0">
                  <a:sym typeface="Symbol" pitchFamily="18" charset="2"/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altLang="en-US" sz="2000" dirty="0">
                  <a:sym typeface="Symbol" pitchFamily="18" charset="2"/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:r>
                  <a:rPr lang="en-US" altLang="en-US" sz="2000" dirty="0">
                    <a:solidFill>
                      <a:srgbClr val="C00000"/>
                    </a:solidFill>
                    <a:sym typeface="Symbol" pitchFamily="18" charset="2"/>
                  </a:rPr>
                  <a:t>Thus,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>
                        <a:solidFill>
                          <a:srgbClr val="C00000"/>
                        </a:solidFill>
                        <a:latin typeface="Cambria Math"/>
                        <a:sym typeface="Symbol" pitchFamily="18" charset="2"/>
                      </a:rPr>
                      <m:t>hconf</m:t>
                    </m:r>
                    <m:d>
                      <m:dPr>
                        <m:ctrlPr>
                          <a:rPr lang="en-US" alt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en-US" altLang="en-US" sz="2000" i="1">
                            <a:solidFill>
                              <a:srgbClr val="C00000"/>
                            </a:solidFill>
                            <a:latin typeface="Cambria Math"/>
                            <a:sym typeface="Symbol" pitchFamily="18" charset="2"/>
                          </a:rPr>
                          <m:t>𝑋</m:t>
                        </m:r>
                      </m:e>
                    </m:d>
                    <m:r>
                      <a:rPr lang="en-US" altLang="en-US" sz="2000" dirty="0">
                        <a:solidFill>
                          <a:srgbClr val="C00000"/>
                        </a:solidFill>
                        <a:latin typeface="Cambria Math"/>
                        <a:ea typeface="Cambria Math"/>
                        <a:sym typeface="Symbol" pitchFamily="18" charset="2"/>
                      </a:rPr>
                      <m:t>≤</m:t>
                    </m:r>
                    <m:r>
                      <a:rPr lang="en-US" altLang="en-US" sz="2000" i="1">
                        <a:solidFill>
                          <a:srgbClr val="C00000"/>
                        </a:solidFill>
                        <a:latin typeface="Cambria Math"/>
                        <a:sym typeface="Symbol" pitchFamily="18" charset="2"/>
                      </a:rPr>
                      <m:t>𝑟</m:t>
                    </m:r>
                    <m:r>
                      <a:rPr lang="en-US" altLang="en-US" sz="2000" i="1">
                        <a:solidFill>
                          <a:srgbClr val="C00000"/>
                        </a:solidFill>
                        <a:latin typeface="Cambria Math"/>
                        <a:sym typeface="Symbol" pitchFamily="18" charset="2"/>
                      </a:rPr>
                      <m:t>(</m:t>
                    </m:r>
                    <m:r>
                      <a:rPr lang="en-US" altLang="en-US" sz="2000" i="1">
                        <a:solidFill>
                          <a:srgbClr val="C00000"/>
                        </a:solidFill>
                        <a:latin typeface="Cambria Math"/>
                        <a:sym typeface="Symbol" pitchFamily="18" charset="2"/>
                      </a:rPr>
                      <m:t>𝑋</m:t>
                    </m:r>
                    <m:r>
                      <a:rPr lang="en-US" altLang="en-US" sz="2000" i="1">
                        <a:solidFill>
                          <a:srgbClr val="C00000"/>
                        </a:solidFill>
                        <a:latin typeface="Cambria Math"/>
                        <a:sym typeface="Symbol" pitchFamily="18" charset="2"/>
                      </a:rPr>
                      <m:t>)</m:t>
                    </m:r>
                  </m:oMath>
                </a14:m>
                <a:endParaRPr lang="en-US" altLang="en-US" sz="2000" dirty="0">
                  <a:solidFill>
                    <a:srgbClr val="C00000"/>
                  </a:solidFill>
                  <a:sym typeface="Symbol" pitchFamily="18" charset="2"/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altLang="en-US" sz="2000" dirty="0">
                  <a:sym typeface="Symbol" pitchFamily="18" charset="2"/>
                </a:endParaRPr>
              </a:p>
              <a:p>
                <a:pPr lvl="2">
                  <a:lnSpc>
                    <a:spcPct val="90000"/>
                  </a:lnSpc>
                  <a:buNone/>
                </a:pPr>
                <a:endParaRPr lang="en-US" altLang="en-US" dirty="0">
                  <a:sym typeface="Symbol" pitchFamily="18" charset="2"/>
                </a:endParaRPr>
              </a:p>
              <a:p>
                <a:pPr lvl="2">
                  <a:lnSpc>
                    <a:spcPct val="90000"/>
                  </a:lnSpc>
                  <a:buNone/>
                </a:pPr>
                <a:endParaRPr lang="en-US" altLang="en-US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3342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blipFill rotWithShape="0">
                <a:blip r:embed="rId2"/>
                <a:stretch>
                  <a:fillRect l="-733" t="-2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26589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Cross Support and H-confidence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4275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/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altLang="en-US" dirty="0">
                    <a:sym typeface="Symbol" pitchFamily="18" charset="2"/>
                  </a:rPr>
                  <a:t>Since,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>
                        <a:latin typeface="Cambria Math"/>
                        <a:sym typeface="Symbol" pitchFamily="18" charset="2"/>
                      </a:rPr>
                      <m:t>hconf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𝑋</m:t>
                        </m:r>
                      </m:e>
                    </m:d>
                    <m:r>
                      <a:rPr lang="en-US" altLang="en-US" dirty="0">
                        <a:latin typeface="Cambria Math"/>
                        <a:ea typeface="Cambria Math"/>
                        <a:sym typeface="Symbol" pitchFamily="18" charset="2"/>
                      </a:rPr>
                      <m:t>≤</m:t>
                    </m:r>
                    <m:r>
                      <a:rPr lang="en-US" altLang="en-US" i="1">
                        <a:latin typeface="Cambria Math"/>
                        <a:sym typeface="Symbol" pitchFamily="18" charset="2"/>
                      </a:rPr>
                      <m:t>𝑟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𝑋</m:t>
                        </m:r>
                      </m:e>
                    </m:d>
                    <m:r>
                      <a:rPr lang="en-US" altLang="en-US" b="0" i="1" smtClean="0">
                        <a:latin typeface="Cambria Math"/>
                        <a:sym typeface="Symbol" pitchFamily="18" charset="2"/>
                      </a:rPr>
                      <m:t>, </m:t>
                    </m:r>
                  </m:oMath>
                </a14:m>
                <a:r>
                  <a:rPr lang="en-US" altLang="en-US" dirty="0">
                    <a:sym typeface="Symbol" pitchFamily="18" charset="2"/>
                  </a:rPr>
                  <a:t>we can eliminate cross support patterns by finding patterns with </a:t>
                </a:r>
                <a:br>
                  <a:rPr lang="en-US" altLang="en-US" dirty="0">
                    <a:sym typeface="Symbol" pitchFamily="18" charset="2"/>
                  </a:rPr>
                </a:br>
                <a:r>
                  <a:rPr lang="en-US" altLang="en-US" dirty="0">
                    <a:sym typeface="Symbol" pitchFamily="18" charset="2"/>
                  </a:rPr>
                  <a:t>h-confidence &lt; </a:t>
                </a:r>
                <a:r>
                  <a:rPr lang="en-US" altLang="en-US" dirty="0" err="1">
                    <a:sym typeface="Symbol" pitchFamily="18" charset="2"/>
                  </a:rPr>
                  <a:t>h</a:t>
                </a:r>
                <a:r>
                  <a:rPr lang="en-US" altLang="en-US" baseline="-25000" dirty="0" err="1">
                    <a:sym typeface="Symbol" pitchFamily="18" charset="2"/>
                  </a:rPr>
                  <a:t>c</a:t>
                </a:r>
                <a:r>
                  <a:rPr lang="en-US" altLang="en-US" dirty="0">
                    <a:sym typeface="Symbol" pitchFamily="18" charset="2"/>
                  </a:rPr>
                  <a:t>, a user set threshold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en-US" dirty="0"/>
                  <a:t>Notice that</a:t>
                </a:r>
                <a:br>
                  <a:rPr lang="en-US" altLang="en-US" dirty="0"/>
                </a:br>
                <a:endParaRPr lang="en-US" altLang="en-US" dirty="0"/>
              </a:p>
              <a:p>
                <a:pPr marL="0" indent="0">
                  <a:lnSpc>
                    <a:spcPct val="90000"/>
                  </a:lnSpc>
                  <a:buNone/>
                </a:pPr>
                <a:r>
                  <a:rPr lang="en-US" altLang="en-US" dirty="0"/>
                  <a:t>	 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latin typeface="Cambria Math"/>
                        <a:sym typeface="Symbol" pitchFamily="18" charset="2"/>
                      </a:rPr>
                      <m:t>0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  <a:sym typeface="Symbol" pitchFamily="18" charset="2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en-US">
                        <a:latin typeface="Cambria Math"/>
                        <a:sym typeface="Symbol" pitchFamily="18" charset="2"/>
                      </a:rPr>
                      <m:t>hconf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𝑋</m:t>
                        </m:r>
                      </m:e>
                    </m:d>
                    <m:r>
                      <a:rPr lang="en-US" altLang="en-US" dirty="0">
                        <a:latin typeface="Cambria Math"/>
                        <a:ea typeface="Cambria Math"/>
                        <a:sym typeface="Symbol" pitchFamily="18" charset="2"/>
                      </a:rPr>
                      <m:t>≤</m:t>
                    </m:r>
                    <m:r>
                      <a:rPr lang="en-US" altLang="en-US" i="1">
                        <a:latin typeface="Cambria Math"/>
                        <a:sym typeface="Symbol" pitchFamily="18" charset="2"/>
                      </a:rPr>
                      <m:t>𝑟</m:t>
                    </m:r>
                    <m:r>
                      <a:rPr lang="en-US" altLang="en-US" i="1">
                        <a:latin typeface="Cambria Math"/>
                        <a:sym typeface="Symbol" pitchFamily="18" charset="2"/>
                      </a:rPr>
                      <m:t>(</m:t>
                    </m:r>
                    <m:r>
                      <a:rPr lang="en-US" altLang="en-US" i="1">
                        <a:latin typeface="Cambria Math"/>
                        <a:sym typeface="Symbol" pitchFamily="18" charset="2"/>
                      </a:rPr>
                      <m:t>𝑋</m:t>
                    </m:r>
                    <m:r>
                      <a:rPr lang="en-US" altLang="en-US" i="1">
                        <a:latin typeface="Cambria Math"/>
                        <a:sym typeface="Symbol" pitchFamily="18" charset="2"/>
                      </a:rPr>
                      <m:t>)≤1</m:t>
                    </m:r>
                  </m:oMath>
                </a14:m>
                <a:endParaRPr lang="en-US" altLang="en-US" dirty="0">
                  <a:sym typeface="Symbol" pitchFamily="18" charset="2"/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altLang="en-US" sz="2000" dirty="0">
                  <a:sym typeface="Symbol" pitchFamily="18" charset="2"/>
                </a:endParaRPr>
              </a:p>
              <a:p>
                <a:pPr lvl="2">
                  <a:lnSpc>
                    <a:spcPct val="90000"/>
                  </a:lnSpc>
                  <a:buNone/>
                </a:pPr>
                <a:endParaRPr lang="en-US" altLang="en-US" dirty="0">
                  <a:sym typeface="Symbol" pitchFamily="18" charset="2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altLang="en-US" dirty="0"/>
                  <a:t>Any </a:t>
                </a:r>
                <a:r>
                  <a:rPr lang="en-US" altLang="en-US" dirty="0" err="1"/>
                  <a:t>itemset</a:t>
                </a:r>
                <a:r>
                  <a:rPr lang="en-US" altLang="en-US" dirty="0"/>
                  <a:t> satisfying a given h-confidence threshold, </a:t>
                </a:r>
                <a:r>
                  <a:rPr lang="en-US" altLang="en-US" dirty="0" err="1">
                    <a:sym typeface="Symbol" pitchFamily="18" charset="2"/>
                  </a:rPr>
                  <a:t>h</a:t>
                </a:r>
                <a:r>
                  <a:rPr lang="en-US" altLang="en-US" baseline="-25000" dirty="0" err="1">
                    <a:sym typeface="Symbol" pitchFamily="18" charset="2"/>
                  </a:rPr>
                  <a:t>c</a:t>
                </a:r>
                <a:r>
                  <a:rPr lang="en-US" altLang="en-US" dirty="0">
                    <a:sym typeface="Symbol" pitchFamily="18" charset="2"/>
                  </a:rPr>
                  <a:t>,</a:t>
                </a:r>
                <a:r>
                  <a:rPr lang="en-US" altLang="en-US" dirty="0"/>
                  <a:t> is called a </a:t>
                </a:r>
                <a:r>
                  <a:rPr lang="en-US" altLang="en-US" dirty="0">
                    <a:solidFill>
                      <a:srgbClr val="C00000"/>
                    </a:solidFill>
                  </a:rPr>
                  <a:t>hyperclique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en-US" dirty="0"/>
                  <a:t>H-confidence can be used instead of or in conjunction with support</a:t>
                </a:r>
              </a:p>
            </p:txBody>
          </p:sp>
        </mc:Choice>
        <mc:Fallback xmlns="">
          <p:sp>
            <p:nvSpPr>
              <p:cNvPr id="13342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blipFill rotWithShape="0">
                <a:blip r:embed="rId2"/>
                <a:stretch>
                  <a:fillRect l="-733" t="-2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8920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Properties of </a:t>
            </a:r>
            <a:r>
              <a:rPr lang="en-US" altLang="en-US" dirty="0" err="1"/>
              <a:t>Hypercliques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4275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en-US" dirty="0">
                    <a:sym typeface="Symbol" pitchFamily="18" charset="2"/>
                  </a:rPr>
                  <a:t>Hypercliques are </a:t>
                </a:r>
                <a:r>
                  <a:rPr lang="en-US" altLang="en-US" dirty="0" err="1">
                    <a:sym typeface="Symbol" pitchFamily="18" charset="2"/>
                  </a:rPr>
                  <a:t>itemsets</a:t>
                </a:r>
                <a:r>
                  <a:rPr lang="en-US" altLang="en-US" dirty="0">
                    <a:sym typeface="Symbol" pitchFamily="18" charset="2"/>
                  </a:rPr>
                  <a:t>, but not necessarily frequent </a:t>
                </a:r>
                <a:r>
                  <a:rPr lang="en-US" altLang="en-US" dirty="0" err="1">
                    <a:sym typeface="Symbol" pitchFamily="18" charset="2"/>
                  </a:rPr>
                  <a:t>itemsets</a:t>
                </a:r>
                <a:endParaRPr lang="en-US" altLang="en-US" dirty="0">
                  <a:sym typeface="Symbol" pitchFamily="18" charset="2"/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>
                    <a:sym typeface="Symbol" pitchFamily="18" charset="2"/>
                  </a:rPr>
                  <a:t>Good for finding low support patterns</a:t>
                </a:r>
                <a:br>
                  <a:rPr lang="en-US" altLang="en-US" dirty="0">
                    <a:sym typeface="Symbol" pitchFamily="18" charset="2"/>
                  </a:rPr>
                </a:br>
                <a:endParaRPr lang="en-US" altLang="en-US" dirty="0">
                  <a:sym typeface="Symbol" pitchFamily="18" charset="2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altLang="en-US" dirty="0">
                    <a:ea typeface="Cambria Math"/>
                  </a:rPr>
                  <a:t>H-confidence is anti-monotone</a:t>
                </a:r>
              </a:p>
              <a:p>
                <a:pPr>
                  <a:lnSpc>
                    <a:spcPct val="90000"/>
                  </a:lnSpc>
                </a:pPr>
                <a:endParaRPr lang="en-US" altLang="en-US" dirty="0">
                  <a:ea typeface="Cambria Math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altLang="en-US" dirty="0"/>
                  <a:t>Can define closed and maximal </a:t>
                </a:r>
                <a:r>
                  <a:rPr lang="en-US" altLang="en-US" dirty="0" err="1"/>
                  <a:t>hypercliques</a:t>
                </a:r>
                <a:r>
                  <a:rPr lang="en-US" altLang="en-US" dirty="0"/>
                  <a:t> in terms of h-confidence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/>
                  <a:t>A hyperclique </a:t>
                </a:r>
                <a:r>
                  <a:rPr lang="en-US" alt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en-US" dirty="0"/>
                  <a:t>  is closed if none of its immediate supersets has the same h-confidence as </a:t>
                </a:r>
                <a:r>
                  <a:rPr lang="en-US" alt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en-US" dirty="0"/>
                  <a:t> 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/>
                  <a:t>A hyperclique </a:t>
                </a:r>
                <a:r>
                  <a:rPr lang="en-US" alt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altLang="en-US" dirty="0"/>
                  <a:t> is maximal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/>
                      </a:rPr>
                      <m:t>hconf</m:t>
                    </m:r>
                    <m:r>
                      <a:rPr lang="en-US" altLang="en-US" b="0" i="1" smtClean="0">
                        <a:latin typeface="Cambria Math"/>
                      </a:rPr>
                      <m:t>(</m:t>
                    </m:r>
                    <m:r>
                      <a:rPr lang="en-US" altLang="en-US" b="0" i="1" smtClean="0">
                        <a:latin typeface="Cambria Math"/>
                      </a:rPr>
                      <m:t>𝑋</m:t>
                    </m:r>
                    <m:r>
                      <a:rPr lang="en-US" altLang="en-US" b="0" i="1" smtClean="0">
                        <a:latin typeface="Cambria Math"/>
                      </a:rPr>
                      <m:t>)≤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/>
                            <a:ea typeface="Cambria Math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altLang="en-US" dirty="0"/>
                  <a:t> and none of its immediate supersets, </a:t>
                </a:r>
                <a:r>
                  <a:rPr lang="en-US" alt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altLang="en-US" dirty="0"/>
                  <a:t>, have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>
                        <a:latin typeface="Cambria Math"/>
                      </a:rPr>
                      <m:t>hconf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𝑌</m:t>
                        </m:r>
                      </m:e>
                    </m:d>
                    <m:r>
                      <a:rPr lang="en-US" altLang="en-US" i="1">
                        <a:latin typeface="Cambria Math"/>
                      </a:rPr>
                      <m:t>≤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/>
                            <a:ea typeface="Cambria Math"/>
                          </a:rPr>
                          <m:t>c</m:t>
                        </m:r>
                      </m:sub>
                    </m:sSub>
                  </m:oMath>
                </a14:m>
                <a:endParaRPr lang="en-US" alt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13342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blipFill rotWithShape="0">
                <a:blip r:embed="rId2"/>
                <a:stretch>
                  <a:fillRect l="-733" t="-2118" r="-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73257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Properties of </a:t>
            </a:r>
            <a:r>
              <a:rPr lang="en-US" altLang="en-US" dirty="0" err="1"/>
              <a:t>Hypercliques</a:t>
            </a:r>
            <a:r>
              <a:rPr lang="en-US" altLang="en-US" dirty="0"/>
              <a:t>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4275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/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altLang="en-US" dirty="0">
                    <a:sym typeface="Symbol" pitchFamily="18" charset="2"/>
                  </a:rPr>
                  <a:t>Hypercliques have the high-affinity property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>
                    <a:sym typeface="Symbol" pitchFamily="18" charset="2"/>
                  </a:rPr>
                  <a:t>Think of the individual items as sparse binary vectors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>
                    <a:sym typeface="Symbol" pitchFamily="18" charset="2"/>
                  </a:rPr>
                  <a:t>h-confidence gives us information about their pairwise </a:t>
                </a:r>
                <a:r>
                  <a:rPr lang="en-US" altLang="en-US" dirty="0" err="1">
                    <a:sym typeface="Symbol" pitchFamily="18" charset="2"/>
                  </a:rPr>
                  <a:t>Jaccard</a:t>
                </a:r>
                <a:r>
                  <a:rPr lang="en-US" altLang="en-US" dirty="0">
                    <a:sym typeface="Symbol" pitchFamily="18" charset="2"/>
                  </a:rPr>
                  <a:t> and cosine similarity</a:t>
                </a:r>
              </a:p>
              <a:p>
                <a:pPr marL="1262063" lvl="2" indent="-347663">
                  <a:lnSpc>
                    <a:spcPct val="90000"/>
                  </a:lnSpc>
                </a:pPr>
                <a:r>
                  <a:rPr lang="en-US" altLang="en-US" dirty="0">
                    <a:sym typeface="Symbol" pitchFamily="18" charset="2"/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  <a:sym typeface="Symbol" pitchFamily="18" charset="2"/>
                          </a:rPr>
                          <m:t>𝑥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  <a:sym typeface="Symbol" pitchFamily="18" charset="2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>
                    <a:sym typeface="Symbol" pitchFamily="18" charset="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𝑥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  <a:sym typeface="Symbol" pitchFamily="18" charset="2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>
                    <a:sym typeface="Symbol" pitchFamily="18" charset="2"/>
                  </a:rPr>
                  <a:t> are any two items in an </a:t>
                </a:r>
                <a:r>
                  <a:rPr lang="en-US" altLang="en-US" dirty="0" err="1">
                    <a:sym typeface="Symbol" pitchFamily="18" charset="2"/>
                  </a:rPr>
                  <a:t>itemset</a:t>
                </a:r>
                <a:r>
                  <a:rPr lang="en-US" altLang="en-US" dirty="0">
                    <a:sym typeface="Symbol" pitchFamily="18" charset="2"/>
                  </a:rPr>
                  <a:t> </a:t>
                </a:r>
                <a:r>
                  <a:rPr lang="en-US" altLang="en-US" i="1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itchFamily="18" charset="2"/>
                  </a:rPr>
                  <a:t>X </a:t>
                </a:r>
              </a:p>
              <a:p>
                <a:pPr marL="1262063" lvl="2" indent="-347663">
                  <a:lnSpc>
                    <a:spcPct val="9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/>
                            <a:sym typeface="Symbol" pitchFamily="18" charset="2"/>
                          </a:rPr>
                          <m:t>Jaccard</m:t>
                        </m:r>
                        <m:r>
                          <a:rPr lang="en-US" altLang="en-US" b="0" i="1" smtClean="0">
                            <a:latin typeface="Cambria Math"/>
                            <a:sym typeface="Symbol" pitchFamily="18" charset="2"/>
                          </a:rPr>
                          <m:t>⁡(</m:t>
                        </m:r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  <a:sym typeface="Symbol" pitchFamily="18" charset="2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𝑥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  <a:sym typeface="Symbol" pitchFamily="18" charset="2"/>
                          </a:rPr>
                          <m:t>2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  <a:sym typeface="Symbol" pitchFamily="18" charset="2"/>
                      </a:rPr>
                      <m:t>) 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  <a:sym typeface="Symbol" pitchFamily="18" charset="2"/>
                      </a:rPr>
                      <m:t>≥</m:t>
                    </m:r>
                    <m:r>
                      <m:rPr>
                        <m:sty m:val="p"/>
                      </m:rPr>
                      <a:rPr lang="en-US" altLang="en-US" b="0" i="0" smtClean="0">
                        <a:latin typeface="Cambria Math"/>
                        <a:ea typeface="Cambria Math"/>
                        <a:sym typeface="Symbol" pitchFamily="18" charset="2"/>
                      </a:rPr>
                      <m:t>hcon</m:t>
                    </m:r>
                  </m:oMath>
                </a14:m>
                <a: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itchFamily="18" charset="2"/>
                  </a:rPr>
                  <a:t>f(</a:t>
                </a:r>
                <a:r>
                  <a:rPr lang="en-US" altLang="en-US" i="1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itchFamily="18" charset="2"/>
                  </a:rPr>
                  <a:t>X</a:t>
                </a:r>
                <a: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itchFamily="18" charset="2"/>
                  </a:rPr>
                  <a:t>)/2</a:t>
                </a:r>
              </a:p>
              <a:p>
                <a:pPr marL="1262063" lvl="2" indent="-347663">
                  <a:lnSpc>
                    <a:spcPct val="9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/>
                            <a:sym typeface="Symbol" pitchFamily="18" charset="2"/>
                          </a:rPr>
                          <m:t>cos</m:t>
                        </m:r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⁡(</m:t>
                        </m:r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1</m:t>
                        </m:r>
                      </m:sub>
                    </m:sSub>
                    <m:r>
                      <a:rPr lang="en-US" altLang="en-US" i="1">
                        <a:latin typeface="Cambria Math"/>
                        <a:sym typeface="Symbol" pitchFamily="18" charset="2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  <a:sym typeface="Symbol" pitchFamily="18" charset="2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latin typeface="Cambria Math"/>
                        <a:sym typeface="Symbol" pitchFamily="18" charset="2"/>
                      </a:rPr>
                      <m:t>) </m:t>
                    </m:r>
                    <m:r>
                      <a:rPr lang="en-US" altLang="en-US" i="1">
                        <a:latin typeface="Cambria Math"/>
                        <a:ea typeface="Cambria Math"/>
                        <a:sym typeface="Symbol" pitchFamily="18" charset="2"/>
                      </a:rPr>
                      <m:t>≥</m:t>
                    </m:r>
                    <m:r>
                      <m:rPr>
                        <m:sty m:val="p"/>
                      </m:rPr>
                      <a:rPr lang="en-US" altLang="en-US">
                        <a:latin typeface="Cambria Math"/>
                        <a:ea typeface="Cambria Math"/>
                        <a:sym typeface="Symbol" pitchFamily="18" charset="2"/>
                      </a:rPr>
                      <m:t>hcon</m:t>
                    </m:r>
                  </m:oMath>
                </a14:m>
                <a: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itchFamily="18" charset="2"/>
                  </a:rPr>
                  <a:t>f(</a:t>
                </a:r>
                <a:r>
                  <a:rPr lang="en-US" altLang="en-US" i="1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itchFamily="18" charset="2"/>
                  </a:rPr>
                  <a:t>X</a:t>
                </a:r>
                <a:r>
                  <a:rPr lang="en-US" alt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Symbol" pitchFamily="18" charset="2"/>
                  </a:rPr>
                  <a:t>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 err="1">
                    <a:sym typeface="Symbol" pitchFamily="18" charset="2"/>
                  </a:rPr>
                  <a:t>Hypercliques</a:t>
                </a:r>
                <a:r>
                  <a:rPr lang="en-US" altLang="en-US" dirty="0">
                    <a:sym typeface="Symbol" pitchFamily="18" charset="2"/>
                  </a:rPr>
                  <a:t> that have a high h-confidence consist of very similar items as measured by </a:t>
                </a:r>
                <a:r>
                  <a:rPr lang="en-US" altLang="en-US" dirty="0" err="1">
                    <a:sym typeface="Symbol" pitchFamily="18" charset="2"/>
                  </a:rPr>
                  <a:t>Jaccard</a:t>
                </a:r>
                <a:r>
                  <a:rPr lang="en-US" altLang="en-US" dirty="0">
                    <a:sym typeface="Symbol" pitchFamily="18" charset="2"/>
                  </a:rPr>
                  <a:t> and cosine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en-US" dirty="0">
                    <a:sym typeface="Symbol" pitchFamily="18" charset="2"/>
                  </a:rPr>
                  <a:t>The items in a hyperclique cannot have widely different support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en-US" dirty="0">
                    <a:sym typeface="Symbol" pitchFamily="18" charset="2"/>
                  </a:rPr>
                  <a:t>Allows for more efficient pruning </a:t>
                </a:r>
              </a:p>
            </p:txBody>
          </p:sp>
        </mc:Choice>
        <mc:Fallback xmlns="">
          <p:sp>
            <p:nvSpPr>
              <p:cNvPr id="13342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blipFill rotWithShape="0">
                <a:blip r:embed="rId2"/>
                <a:stretch>
                  <a:fillRect l="-733" t="-2118" r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0623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Computational Complexity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990600"/>
            <a:ext cx="83185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Given d unique items: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Total number of itemsets = 2</a:t>
            </a:r>
            <a:r>
              <a:rPr lang="en-US" altLang="en-US" baseline="30000"/>
              <a:t>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Total number of possible association rules: </a:t>
            </a:r>
          </a:p>
        </p:txBody>
      </p:sp>
      <p:graphicFrame>
        <p:nvGraphicFramePr>
          <p:cNvPr id="9220" name="Object 2"/>
          <p:cNvGraphicFramePr>
            <a:graphicFrameLocks noChangeAspect="1"/>
          </p:cNvGraphicFramePr>
          <p:nvPr/>
        </p:nvGraphicFramePr>
        <p:xfrm>
          <a:off x="5257800" y="2514600"/>
          <a:ext cx="3662363" cy="164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3" imgW="2832100" imgH="1270000" progId="Equation.3">
                  <p:embed/>
                </p:oleObj>
              </mc:Choice>
              <mc:Fallback>
                <p:oleObj name="Equation" r:id="rId3" imgW="2832100" imgH="1270000" progId="Equation.3">
                  <p:embed/>
                  <p:pic>
                    <p:nvPicPr>
                      <p:cNvPr id="92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514600"/>
                        <a:ext cx="3662363" cy="164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410200" y="4648200"/>
            <a:ext cx="320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/>
              <a:t>If d=</a:t>
            </a:r>
            <a:r>
              <a:rPr lang="en-US" altLang="en-US" sz="2000">
                <a:sym typeface="Symbol" pitchFamily="18" charset="2"/>
              </a:rPr>
              <a:t>6,  R = 602 rules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1904" r="7143" b="952"/>
          <a:stretch>
            <a:fillRect/>
          </a:stretch>
        </p:blipFill>
        <p:spPr bwMode="auto">
          <a:xfrm>
            <a:off x="152400" y="2324100"/>
            <a:ext cx="48768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8077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Example Applications of </a:t>
            </a:r>
            <a:r>
              <a:rPr lang="en-US" altLang="en-US" dirty="0" err="1"/>
              <a:t>Hypercliques</a:t>
            </a:r>
            <a:endParaRPr lang="en-US" altLang="en-US" dirty="0"/>
          </a:p>
        </p:txBody>
      </p:sp>
      <p:sp>
        <p:nvSpPr>
          <p:cNvPr id="133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1163" y="1143000"/>
            <a:ext cx="4618037" cy="281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err="1">
                <a:sym typeface="Symbol" pitchFamily="18" charset="2"/>
              </a:rPr>
              <a:t>Hypercliques</a:t>
            </a:r>
            <a:r>
              <a:rPr lang="en-US" altLang="en-US" dirty="0">
                <a:sym typeface="Symbol" pitchFamily="18" charset="2"/>
              </a:rPr>
              <a:t> are used to find strongly coherent groups of items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ym typeface="Symbol" pitchFamily="18" charset="2"/>
              </a:rPr>
              <a:t>Words that occur together in documents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ym typeface="Symbol" pitchFamily="18" charset="2"/>
              </a:rPr>
              <a:t>Proteins in a protein interaction network</a:t>
            </a:r>
          </a:p>
          <a:p>
            <a:pPr lvl="1">
              <a:lnSpc>
                <a:spcPct val="90000"/>
              </a:lnSpc>
            </a:pPr>
            <a:endParaRPr lang="en-US" altLang="en-US" dirty="0">
              <a:sym typeface="Symbol" pitchFamily="18" charset="2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en-US" altLang="en-US" dirty="0"/>
            </a:br>
            <a:endParaRPr lang="en-US" altLang="en-US" dirty="0"/>
          </a:p>
        </p:txBody>
      </p:sp>
      <p:pic>
        <p:nvPicPr>
          <p:cNvPr id="4" name="Picture 5" descr="pattern230_p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3333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4191000"/>
            <a:ext cx="4800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In the figure at the right, a gene ontology hierarchy for biological process shows that the identified proteins in the hyperclique (PRE2, …, SCL1) perform the same function and are involved in the same biological process</a:t>
            </a:r>
            <a:r>
              <a:rPr lang="en-US" sz="1800" dirty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20535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D1FA-3EA5-844E-AC9B-8ECE22A38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8D3DE-BA5A-9C43-BC9D-60F6A76B5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043" y="947376"/>
            <a:ext cx="8318500" cy="5334000"/>
          </a:xfrm>
        </p:spPr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Frequent item generation</a:t>
            </a:r>
          </a:p>
          <a:p>
            <a:pPr lvl="1"/>
            <a:r>
              <a:rPr lang="en-US" altLang="en-US" sz="1800" dirty="0"/>
              <a:t>Generate all </a:t>
            </a:r>
            <a:r>
              <a:rPr lang="en-US" altLang="en-US" sz="1800" dirty="0" err="1"/>
              <a:t>itemsets</a:t>
            </a:r>
            <a:r>
              <a:rPr lang="en-US" altLang="en-US" sz="1800" dirty="0"/>
              <a:t> whose support </a:t>
            </a:r>
            <a:r>
              <a:rPr lang="en-US" altLang="en-US" sz="1800" dirty="0">
                <a:sym typeface="Symbol" pitchFamily="18" charset="2"/>
              </a:rPr>
              <a:t> </a:t>
            </a:r>
            <a:r>
              <a:rPr lang="en-US" altLang="en-US" sz="1800" dirty="0" err="1"/>
              <a:t>minsup</a:t>
            </a:r>
            <a:r>
              <a:rPr lang="en-US" altLang="en-US" sz="1800" dirty="0"/>
              <a:t>; </a:t>
            </a:r>
            <a:r>
              <a:rPr lang="en-US" altLang="en-US" sz="1800" dirty="0" err="1"/>
              <a:t>Apriori</a:t>
            </a:r>
            <a:r>
              <a:rPr lang="en-US" altLang="en-US" sz="1800" dirty="0"/>
              <a:t> algorithm (F</a:t>
            </a:r>
            <a:r>
              <a:rPr lang="en-US" altLang="en-US" sz="1800" baseline="-25000" dirty="0"/>
              <a:t>k-1</a:t>
            </a:r>
            <a:r>
              <a:rPr lang="en-US" altLang="en-US" sz="1800" dirty="0"/>
              <a:t> x </a:t>
            </a:r>
            <a:r>
              <a:rPr lang="en-US" altLang="en-US" sz="1800" dirty="0" err="1"/>
              <a:t>F</a:t>
            </a:r>
            <a:r>
              <a:rPr lang="en-US" altLang="en-US" sz="1800" baseline="-25000" dirty="0" err="1"/>
              <a:t>k</a:t>
            </a:r>
            <a:r>
              <a:rPr lang="en-US" altLang="en-US" sz="1800" baseline="-25000" dirty="0"/>
              <a:t>,</a:t>
            </a:r>
            <a:r>
              <a:rPr lang="en-US" altLang="en-US" sz="1800" dirty="0"/>
              <a:t> F</a:t>
            </a:r>
            <a:r>
              <a:rPr lang="en-US" altLang="en-US" sz="1800" baseline="-25000" dirty="0"/>
              <a:t>k-1</a:t>
            </a:r>
            <a:r>
              <a:rPr lang="en-US" altLang="en-US" sz="1800" dirty="0"/>
              <a:t> x F</a:t>
            </a:r>
            <a:r>
              <a:rPr lang="en-US" altLang="en-US" sz="1800" baseline="-25000" dirty="0"/>
              <a:t>k-1</a:t>
            </a:r>
            <a:r>
              <a:rPr lang="en-US" altLang="en-US" sz="1800" dirty="0"/>
              <a:t>)</a:t>
            </a:r>
          </a:p>
          <a:p>
            <a:pPr lvl="1"/>
            <a:r>
              <a:rPr lang="en-US" altLang="en-US" sz="1800" dirty="0"/>
              <a:t>Support counting using Hash tree</a:t>
            </a:r>
            <a:endParaRPr lang="en-US" sz="1800" dirty="0"/>
          </a:p>
          <a:p>
            <a:r>
              <a:rPr lang="en-US" dirty="0"/>
              <a:t>Rule generation</a:t>
            </a:r>
          </a:p>
          <a:p>
            <a:r>
              <a:rPr lang="en-US" dirty="0"/>
              <a:t>Compact representation of frequent </a:t>
            </a:r>
            <a:r>
              <a:rPr lang="en-US" dirty="0" err="1"/>
              <a:t>itemsets</a:t>
            </a:r>
            <a:endParaRPr lang="en-US" dirty="0"/>
          </a:p>
          <a:p>
            <a:pPr lvl="1"/>
            <a:r>
              <a:rPr lang="en-US" sz="1800" dirty="0"/>
              <a:t>Maximal frequent </a:t>
            </a:r>
            <a:r>
              <a:rPr lang="en-US" sz="1800" dirty="0" err="1"/>
              <a:t>itemsets</a:t>
            </a:r>
            <a:endParaRPr lang="en-US" sz="1800" dirty="0"/>
          </a:p>
          <a:p>
            <a:pPr lvl="1"/>
            <a:r>
              <a:rPr lang="en-US" sz="1800" dirty="0"/>
              <a:t>Closed </a:t>
            </a:r>
            <a:r>
              <a:rPr lang="en-US" sz="1800" dirty="0" err="1"/>
              <a:t>itemsets</a:t>
            </a:r>
            <a:endParaRPr lang="en-US" sz="1800" dirty="0"/>
          </a:p>
          <a:p>
            <a:r>
              <a:rPr lang="en-US" dirty="0"/>
              <a:t>Evaluation of association patterns</a:t>
            </a:r>
          </a:p>
          <a:p>
            <a:pPr lvl="1"/>
            <a:r>
              <a:rPr lang="en-US" sz="1800" dirty="0"/>
              <a:t>Measures (properties: inversion, null addition and scaling) </a:t>
            </a:r>
          </a:p>
          <a:p>
            <a:pPr lvl="1"/>
            <a:r>
              <a:rPr lang="en-US" sz="1800" dirty="0"/>
              <a:t>Simpson’s Paradox (contingency table)</a:t>
            </a:r>
          </a:p>
          <a:p>
            <a:pPr lvl="1"/>
            <a:r>
              <a:rPr lang="en-US" altLang="en-US" sz="1800" dirty="0"/>
              <a:t>Skewed support distribution</a:t>
            </a:r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001C84-ED14-7148-A8EB-886B83CEEEA7}"/>
              </a:ext>
            </a:extLst>
          </p:cNvPr>
          <p:cNvSpPr txBox="1"/>
          <p:nvPr/>
        </p:nvSpPr>
        <p:spPr>
          <a:xfrm>
            <a:off x="357851" y="6281376"/>
            <a:ext cx="77193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Yuzhen Ye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73758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Mining Association Rules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4267200" y="1219200"/>
            <a:ext cx="4724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0">
                <a:solidFill>
                  <a:srgbClr val="CC3300"/>
                </a:solidFill>
                <a:sym typeface="Symbol" pitchFamily="18" charset="2"/>
              </a:rPr>
              <a:t>Example of Rules:</a:t>
            </a:r>
            <a:br>
              <a:rPr lang="en-US" altLang="en-US" sz="2400" b="0">
                <a:solidFill>
                  <a:srgbClr val="CC3300"/>
                </a:solidFill>
                <a:sym typeface="Symbol" pitchFamily="18" charset="2"/>
              </a:rPr>
            </a:br>
            <a:endParaRPr lang="en-US" altLang="en-US" sz="1000" b="0">
              <a:solidFill>
                <a:srgbClr val="CC3300"/>
              </a:solidFill>
              <a:sym typeface="Symbol" pitchFamily="18" charset="2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/>
              <a:t>{Milk,Diaper} </a:t>
            </a:r>
            <a:r>
              <a:rPr lang="en-US" altLang="en-US" sz="2000" b="0">
                <a:sym typeface="Symbol" pitchFamily="18" charset="2"/>
              </a:rPr>
              <a:t> {Beer} (s=0.4, c=0.67)</a:t>
            </a:r>
            <a:br>
              <a:rPr lang="en-US" altLang="en-US" sz="2000" b="0">
                <a:sym typeface="Symbol" pitchFamily="18" charset="2"/>
              </a:rPr>
            </a:br>
            <a:r>
              <a:rPr lang="en-US" altLang="en-US" sz="2000" b="0"/>
              <a:t>{Milk,Beer} </a:t>
            </a:r>
            <a:r>
              <a:rPr lang="en-US" altLang="en-US" sz="2000" b="0">
                <a:sym typeface="Symbol" pitchFamily="18" charset="2"/>
              </a:rPr>
              <a:t> {Diaper} (s=0.4, c=1.0)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/>
              <a:t>{Diaper,Beer} </a:t>
            </a:r>
            <a:r>
              <a:rPr lang="en-US" altLang="en-US" sz="2000" b="0">
                <a:sym typeface="Symbol" pitchFamily="18" charset="2"/>
              </a:rPr>
              <a:t> {Milk} (s=0.4, c=0.67)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sym typeface="Symbol" pitchFamily="18" charset="2"/>
              </a:rPr>
              <a:t>{Beer}  {Milk,Diaper} (s=0.4, c=0.67) </a:t>
            </a:r>
            <a:br>
              <a:rPr lang="en-US" altLang="en-US" sz="2000" b="0">
                <a:sym typeface="Symbol" pitchFamily="18" charset="2"/>
              </a:rPr>
            </a:br>
            <a:r>
              <a:rPr lang="en-US" altLang="en-US" sz="2000" b="0">
                <a:sym typeface="Symbol" pitchFamily="18" charset="2"/>
              </a:rPr>
              <a:t>{Diaper}  {Milk,Beer} (s=0.4, c=0.5)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sym typeface="Symbol" pitchFamily="18" charset="2"/>
              </a:rPr>
              <a:t>{Milk}  {Diaper,Beer} (s=0.4, c=0.5)</a:t>
            </a:r>
          </a:p>
        </p:txBody>
      </p:sp>
      <p:graphicFrame>
        <p:nvGraphicFramePr>
          <p:cNvPr id="10244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07975" y="1371600"/>
          <a:ext cx="3727450" cy="224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Document" r:id="rId3" imgW="3352666" imgH="2016134" progId="Word.Document.8">
                  <p:embed/>
                </p:oleObj>
              </mc:Choice>
              <mc:Fallback>
                <p:oleObj name="Document" r:id="rId3" imgW="3352666" imgH="2016134" progId="Word.Document.8">
                  <p:embed/>
                  <p:pic>
                    <p:nvPicPr>
                      <p:cNvPr id="1024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1371600"/>
                        <a:ext cx="3727450" cy="224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1399" name="Text Box 7"/>
          <p:cNvSpPr txBox="1">
            <a:spLocks noChangeArrowheads="1"/>
          </p:cNvSpPr>
          <p:nvPr/>
        </p:nvSpPr>
        <p:spPr bwMode="auto">
          <a:xfrm>
            <a:off x="381000" y="3886200"/>
            <a:ext cx="792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0">
                <a:solidFill>
                  <a:srgbClr val="CC3300"/>
                </a:solidFill>
                <a:sym typeface="Symbol" pitchFamily="18" charset="2"/>
              </a:rPr>
              <a:t>Observations: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2000" b="0">
                <a:sym typeface="Symbol" pitchFamily="18" charset="2"/>
              </a:rPr>
              <a:t> All the above rules are binary partitions of the same itemset: </a:t>
            </a:r>
            <a:br>
              <a:rPr lang="en-US" altLang="en-US" sz="2000" b="0">
                <a:sym typeface="Symbol" pitchFamily="18" charset="2"/>
              </a:rPr>
            </a:br>
            <a:r>
              <a:rPr lang="en-US" altLang="en-US" sz="2000" b="0">
                <a:sym typeface="Symbol" pitchFamily="18" charset="2"/>
              </a:rPr>
              <a:t>	{Milk, Diaper, Beer}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2000" b="0">
                <a:sym typeface="Symbol" pitchFamily="18" charset="2"/>
              </a:rPr>
              <a:t> Rules originating from the same itemset have identical support but</a:t>
            </a:r>
            <a:br>
              <a:rPr lang="en-US" altLang="en-US" sz="2000" b="0">
                <a:sym typeface="Symbol" pitchFamily="18" charset="2"/>
              </a:rPr>
            </a:br>
            <a:r>
              <a:rPr lang="en-US" altLang="en-US" sz="2000" b="0">
                <a:sym typeface="Symbol" pitchFamily="18" charset="2"/>
              </a:rPr>
              <a:t>  can have different confidence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2000" b="0">
                <a:sym typeface="Symbol" pitchFamily="18" charset="2"/>
              </a:rPr>
              <a:t> Thus, we may decouple the support and confidence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97696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13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Mining Association Rules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/>
              <a:t>Two-step approach: </a:t>
            </a:r>
          </a:p>
          <a:p>
            <a:pPr marL="914400" lvl="1" indent="-457200">
              <a:buFont typeface="Arial" charset="0"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Frequent Itemset Generation</a:t>
            </a:r>
            <a:endParaRPr lang="en-US" altLang="en-US"/>
          </a:p>
          <a:p>
            <a:pPr marL="1295400" lvl="2" indent="-381000">
              <a:buFont typeface="Arial" charset="0"/>
              <a:buChar char="–"/>
            </a:pPr>
            <a:r>
              <a:rPr lang="en-US" altLang="en-US"/>
              <a:t>Generate all itemsets whose support </a:t>
            </a:r>
            <a:r>
              <a:rPr lang="en-US" altLang="en-US">
                <a:sym typeface="Symbol" pitchFamily="18" charset="2"/>
              </a:rPr>
              <a:t> </a:t>
            </a:r>
            <a:r>
              <a:rPr lang="en-US" altLang="en-US"/>
              <a:t>minsup</a:t>
            </a:r>
          </a:p>
          <a:p>
            <a:pPr marL="1295400" lvl="2" indent="-381000">
              <a:buFont typeface="Arial" charset="0"/>
              <a:buNone/>
            </a:pPr>
            <a:endParaRPr lang="en-US" altLang="en-US"/>
          </a:p>
          <a:p>
            <a:pPr marL="914400" lvl="1" indent="-457200">
              <a:buFont typeface="Arial" charset="0"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Rule Generation</a:t>
            </a:r>
            <a:endParaRPr lang="en-US" altLang="en-US"/>
          </a:p>
          <a:p>
            <a:pPr marL="1295400" lvl="2" indent="-381000">
              <a:buFont typeface="Arial" charset="0"/>
              <a:buChar char="–"/>
            </a:pPr>
            <a:r>
              <a:rPr lang="en-US" altLang="en-US"/>
              <a:t>Generate high confidence rules from each frequent itemset, where each rule is a binary partitioning of a frequent itemset</a:t>
            </a:r>
          </a:p>
          <a:p>
            <a:pPr marL="533400" indent="-533400"/>
            <a:endParaRPr lang="en-US" altLang="en-US"/>
          </a:p>
          <a:p>
            <a:pPr marL="533400" indent="-533400"/>
            <a:r>
              <a:rPr lang="en-US" altLang="en-US"/>
              <a:t>Frequent itemset generation is still computationally expensive</a:t>
            </a:r>
          </a:p>
          <a:p>
            <a:pPr marL="533400" indent="-533400">
              <a:buFont typeface="Monotype Sorts" pitchFamily="2" charset="2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346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Frequent Itemset Generation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04800" y="990600"/>
          <a:ext cx="7034213" cy="531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VISIO" r:id="rId3" imgW="9811512" imgH="7395972" progId="Visio.Drawing.6">
                  <p:embed/>
                </p:oleObj>
              </mc:Choice>
              <mc:Fallback>
                <p:oleObj name="VISIO" r:id="rId3" imgW="9811512" imgH="7395972" progId="Visio.Drawing.6">
                  <p:embed/>
                  <p:pic>
                    <p:nvPicPr>
                      <p:cNvPr id="122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90600"/>
                        <a:ext cx="7034213" cy="531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248400" y="5257800"/>
            <a:ext cx="2743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/>
              <a:t>Given d items, there are 2</a:t>
            </a:r>
            <a:r>
              <a:rPr lang="en-US" altLang="en-US" sz="2000" baseline="30000"/>
              <a:t>d</a:t>
            </a:r>
            <a:r>
              <a:rPr lang="en-US" altLang="en-US" sz="2000"/>
              <a:t> possible candidate itemsets</a:t>
            </a:r>
            <a:endParaRPr lang="en-US" altLang="en-US" sz="200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58167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Frequent Itemset Generation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410200"/>
          </a:xfrm>
        </p:spPr>
        <p:txBody>
          <a:bodyPr/>
          <a:lstStyle/>
          <a:p>
            <a:r>
              <a:rPr lang="en-US" altLang="en-US"/>
              <a:t>Brute-force approach: </a:t>
            </a:r>
          </a:p>
          <a:p>
            <a:pPr lvl="1"/>
            <a:r>
              <a:rPr lang="en-US" altLang="en-US"/>
              <a:t>Each itemset in the lattice is a </a:t>
            </a:r>
            <a:r>
              <a:rPr lang="en-US" altLang="en-US">
                <a:solidFill>
                  <a:srgbClr val="FF0000"/>
                </a:solidFill>
              </a:rPr>
              <a:t>candidate</a:t>
            </a:r>
            <a:r>
              <a:rPr lang="en-US" altLang="en-US"/>
              <a:t> frequent itemset</a:t>
            </a:r>
          </a:p>
          <a:p>
            <a:pPr lvl="1"/>
            <a:r>
              <a:rPr lang="en-US" altLang="en-US"/>
              <a:t>Count the support of each candidate by scanning the database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r>
              <a:rPr lang="en-US" altLang="en-US"/>
              <a:t>Match each transaction against every candidate</a:t>
            </a:r>
          </a:p>
          <a:p>
            <a:pPr lvl="1"/>
            <a:r>
              <a:rPr lang="en-US" altLang="en-US"/>
              <a:t>Complexity ~ O(NMw) =&gt; </a:t>
            </a:r>
            <a:r>
              <a:rPr lang="en-US" altLang="en-US">
                <a:solidFill>
                  <a:srgbClr val="FF0000"/>
                </a:solidFill>
              </a:rPr>
              <a:t>Expensive since M = 2</a:t>
            </a:r>
            <a:r>
              <a:rPr lang="en-US" altLang="en-US" baseline="30000">
                <a:solidFill>
                  <a:srgbClr val="FF0000"/>
                </a:solidFill>
              </a:rPr>
              <a:t>d</a:t>
            </a:r>
            <a:r>
              <a:rPr lang="en-US" altLang="en-US">
                <a:solidFill>
                  <a:srgbClr val="FF0000"/>
                </a:solidFill>
              </a:rPr>
              <a:t> </a:t>
            </a:r>
            <a:r>
              <a:rPr lang="en-US" altLang="en-US"/>
              <a:t>!!!</a:t>
            </a:r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1144588" y="2743200"/>
          <a:ext cx="7281862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Visio" r:id="rId3" imgW="7643978" imgH="2744343" progId="Visio.Drawing.6">
                  <p:embed/>
                </p:oleObj>
              </mc:Choice>
              <mc:Fallback>
                <p:oleObj name="Visio" r:id="rId3" imgW="7643978" imgH="2744343" progId="Visio.Drawing.6">
                  <p:embed/>
                  <p:pic>
                    <p:nvPicPr>
                      <p:cNvPr id="13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743200"/>
                        <a:ext cx="7281862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2459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4400" cy="533400"/>
          </a:xfrm>
        </p:spPr>
        <p:txBody>
          <a:bodyPr/>
          <a:lstStyle/>
          <a:p>
            <a:r>
              <a:rPr lang="en-US" altLang="en-US"/>
              <a:t>Frequent Itemset Generation Strategies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066800"/>
            <a:ext cx="83185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Reduce the </a:t>
            </a:r>
            <a:r>
              <a:rPr lang="en-US" altLang="en-US" dirty="0">
                <a:solidFill>
                  <a:srgbClr val="FF0000"/>
                </a:solidFill>
              </a:rPr>
              <a:t>number of candidates</a:t>
            </a:r>
            <a:r>
              <a:rPr lang="en-US" altLang="en-US" dirty="0"/>
              <a:t> (M)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Complete search: M=2</a:t>
            </a:r>
            <a:r>
              <a:rPr lang="en-US" altLang="en-US" sz="2000" baseline="30000" dirty="0"/>
              <a:t>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Use pruning techniques to reduce M</a:t>
            </a:r>
          </a:p>
          <a:p>
            <a:pPr lvl="4">
              <a:lnSpc>
                <a:spcPct val="90000"/>
              </a:lnSpc>
            </a:pPr>
            <a:endParaRPr lang="en-US" altLang="en-US" sz="1200" dirty="0"/>
          </a:p>
          <a:p>
            <a:pPr>
              <a:lnSpc>
                <a:spcPct val="90000"/>
              </a:lnSpc>
            </a:pPr>
            <a:r>
              <a:rPr lang="en-US" altLang="en-US" dirty="0"/>
              <a:t>Reduce the </a:t>
            </a:r>
            <a:r>
              <a:rPr lang="en-US" altLang="en-US" dirty="0">
                <a:solidFill>
                  <a:srgbClr val="FF0000"/>
                </a:solidFill>
              </a:rPr>
              <a:t>number of transactions </a:t>
            </a:r>
            <a:r>
              <a:rPr lang="en-US" altLang="en-US" dirty="0"/>
              <a:t>(N)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Reduce size of N as the size of </a:t>
            </a:r>
            <a:r>
              <a:rPr lang="en-US" altLang="en-US" sz="2000" dirty="0" err="1"/>
              <a:t>itemset</a:t>
            </a:r>
            <a:r>
              <a:rPr lang="en-US" altLang="en-US" sz="2000" dirty="0"/>
              <a:t> increases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Used by DHP and vertical-based mining algorithms</a:t>
            </a:r>
          </a:p>
          <a:p>
            <a:pPr lvl="4">
              <a:lnSpc>
                <a:spcPct val="90000"/>
              </a:lnSpc>
            </a:pPr>
            <a:endParaRPr lang="en-US" altLang="en-US" sz="1000" dirty="0"/>
          </a:p>
          <a:p>
            <a:pPr>
              <a:lnSpc>
                <a:spcPct val="90000"/>
              </a:lnSpc>
            </a:pPr>
            <a:r>
              <a:rPr lang="en-US" altLang="en-US" dirty="0"/>
              <a:t>Reduce the </a:t>
            </a:r>
            <a:r>
              <a:rPr lang="en-US" altLang="en-US" dirty="0">
                <a:solidFill>
                  <a:srgbClr val="FF0000"/>
                </a:solidFill>
              </a:rPr>
              <a:t>number of comparisons</a:t>
            </a:r>
            <a:r>
              <a:rPr lang="en-US" altLang="en-US" dirty="0"/>
              <a:t> (NM)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Use efficient data structures to store the candidates or transactions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No need to match every candidate against every transaction</a:t>
            </a:r>
          </a:p>
        </p:txBody>
      </p:sp>
    </p:spTree>
    <p:extLst>
      <p:ext uri="{BB962C8B-B14F-4D97-AF65-F5344CB8AC3E}">
        <p14:creationId xmlns:p14="http://schemas.microsoft.com/office/powerpoint/2010/main" val="1036179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Reducing Number of Candidates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580437" cy="5181600"/>
          </a:xfrm>
        </p:spPr>
        <p:txBody>
          <a:bodyPr/>
          <a:lstStyle/>
          <a:p>
            <a:r>
              <a:rPr lang="en-US" altLang="en-US">
                <a:solidFill>
                  <a:srgbClr val="CC3300"/>
                </a:solidFill>
              </a:rPr>
              <a:t>Apriori principle</a:t>
            </a:r>
            <a:r>
              <a:rPr lang="en-US" altLang="en-US"/>
              <a:t>:</a:t>
            </a:r>
          </a:p>
          <a:p>
            <a:pPr lvl="1"/>
            <a:r>
              <a:rPr lang="en-US" altLang="en-US"/>
              <a:t>If an itemset is frequent, then all of its subsets must also be frequent</a:t>
            </a:r>
          </a:p>
          <a:p>
            <a:pPr lvl="4"/>
            <a:endParaRPr lang="en-US" altLang="en-US"/>
          </a:p>
          <a:p>
            <a:r>
              <a:rPr lang="en-US" altLang="en-US"/>
              <a:t>Apriori principle holds due to the following property of the support measure:</a:t>
            </a:r>
          </a:p>
          <a:p>
            <a:endParaRPr lang="en-US" altLang="en-US"/>
          </a:p>
          <a:p>
            <a:endParaRPr lang="en-US" altLang="en-US"/>
          </a:p>
          <a:p>
            <a:pPr lvl="1"/>
            <a:r>
              <a:rPr lang="en-US" altLang="en-US"/>
              <a:t>Support of an itemset never exceeds the support of its subsets</a:t>
            </a:r>
          </a:p>
          <a:p>
            <a:pPr lvl="1"/>
            <a:r>
              <a:rPr lang="en-US" altLang="en-US"/>
              <a:t>This is known as the </a:t>
            </a:r>
            <a:r>
              <a:rPr lang="en-US" altLang="en-US">
                <a:solidFill>
                  <a:srgbClr val="CC3300"/>
                </a:solidFill>
              </a:rPr>
              <a:t>anti-monotone</a:t>
            </a:r>
            <a:r>
              <a:rPr lang="en-US" altLang="en-US"/>
              <a:t> property of support</a:t>
            </a:r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1981200" y="3984625"/>
          <a:ext cx="57150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3" imgW="1993900" imgH="203200" progId="Equation.3">
                  <p:embed/>
                </p:oleObj>
              </mc:Choice>
              <mc:Fallback>
                <p:oleObj name="Equation" r:id="rId3" imgW="1993900" imgH="203200" progId="Equation.3">
                  <p:embed/>
                  <p:pic>
                    <p:nvPicPr>
                      <p:cNvPr id="153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984625"/>
                        <a:ext cx="5715000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8931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228600" y="1089025"/>
            <a:ext cx="8831263" cy="5235575"/>
            <a:chOff x="144" y="686"/>
            <a:chExt cx="5563" cy="3298"/>
          </a:xfrm>
        </p:grpSpPr>
        <p:sp>
          <p:nvSpPr>
            <p:cNvPr id="16391" name="Line 3"/>
            <p:cNvSpPr>
              <a:spLocks noChangeShapeType="1"/>
            </p:cNvSpPr>
            <p:nvPr/>
          </p:nvSpPr>
          <p:spPr bwMode="auto">
            <a:xfrm flipV="1">
              <a:off x="864" y="1920"/>
              <a:ext cx="57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2" name="Text Box 4"/>
            <p:cNvSpPr txBox="1">
              <a:spLocks noChangeArrowheads="1"/>
            </p:cNvSpPr>
            <p:nvPr/>
          </p:nvSpPr>
          <p:spPr bwMode="auto">
            <a:xfrm>
              <a:off x="144" y="2112"/>
              <a:ext cx="100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solidFill>
                    <a:srgbClr val="0C6D9C"/>
                  </a:solidFill>
                </a:rPr>
                <a:t>Found to be Infrequent</a:t>
              </a:r>
              <a:endParaRPr lang="en-US" altLang="en-US" sz="2000" b="0">
                <a:solidFill>
                  <a:srgbClr val="0C6D9C"/>
                </a:solidFill>
                <a:sym typeface="Symbol" pitchFamily="18" charset="2"/>
              </a:endParaRPr>
            </a:p>
          </p:txBody>
        </p:sp>
        <p:graphicFrame>
          <p:nvGraphicFramePr>
            <p:cNvPr id="16393" name="Object 5"/>
            <p:cNvGraphicFramePr>
              <a:graphicFrameLocks noChangeAspect="1"/>
            </p:cNvGraphicFramePr>
            <p:nvPr/>
          </p:nvGraphicFramePr>
          <p:xfrm>
            <a:off x="1392" y="686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7" name="Visio" r:id="rId3" imgW="9866478" imgH="7377618" progId="Visio.Drawing.6">
                    <p:embed/>
                  </p:oleObj>
                </mc:Choice>
                <mc:Fallback>
                  <p:oleObj name="Visio" r:id="rId3" imgW="9866478" imgH="7377618" progId="Visio.Drawing.6">
                    <p:embed/>
                    <p:pic>
                      <p:nvPicPr>
                        <p:cNvPr id="1639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686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387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2800"/>
              <a:t>Illustrating Apriori Principle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09800" y="1089025"/>
            <a:ext cx="6850063" cy="5235575"/>
            <a:chOff x="1392" y="686"/>
            <a:chExt cx="4315" cy="3298"/>
          </a:xfrm>
        </p:grpSpPr>
        <p:graphicFrame>
          <p:nvGraphicFramePr>
            <p:cNvPr id="16389" name="Object 8"/>
            <p:cNvGraphicFramePr>
              <a:graphicFrameLocks noChangeAspect="1"/>
            </p:cNvGraphicFramePr>
            <p:nvPr/>
          </p:nvGraphicFramePr>
          <p:xfrm>
            <a:off x="1392" y="686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8" name="Visio" r:id="rId5" imgW="9866478" imgH="7377618" progId="Visio.Drawing.6">
                    <p:embed/>
                  </p:oleObj>
                </mc:Choice>
                <mc:Fallback>
                  <p:oleObj name="Visio" r:id="rId5" imgW="9866478" imgH="7377618" progId="Visio.Drawing.6">
                    <p:embed/>
                    <p:pic>
                      <p:nvPicPr>
                        <p:cNvPr id="16389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686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0" name="Text Box 9"/>
            <p:cNvSpPr txBox="1">
              <a:spLocks noChangeArrowheads="1"/>
            </p:cNvSpPr>
            <p:nvPr/>
          </p:nvSpPr>
          <p:spPr bwMode="auto">
            <a:xfrm>
              <a:off x="1488" y="3494"/>
              <a:ext cx="91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solidFill>
                    <a:srgbClr val="FF0000"/>
                  </a:solidFill>
                </a:rPr>
                <a:t>Pruned supersets</a:t>
              </a:r>
              <a:endParaRPr lang="en-US" altLang="en-US" sz="2000" b="0">
                <a:solidFill>
                  <a:srgbClr val="FF0000"/>
                </a:solidFill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8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Illustrating Apriori Principle</a:t>
            </a:r>
          </a:p>
        </p:txBody>
      </p:sp>
      <p:sp>
        <p:nvSpPr>
          <p:cNvPr id="17411" name="Text Box 12"/>
          <p:cNvSpPr txBox="1">
            <a:spLocks noChangeArrowheads="1"/>
          </p:cNvSpPr>
          <p:nvPr/>
        </p:nvSpPr>
        <p:spPr bwMode="auto">
          <a:xfrm>
            <a:off x="304800" y="3810000"/>
            <a:ext cx="2659063" cy="412750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Minimum Support = 3</a:t>
            </a:r>
          </a:p>
        </p:txBody>
      </p:sp>
      <p:graphicFrame>
        <p:nvGraphicFramePr>
          <p:cNvPr id="17412" name="Object 21"/>
          <p:cNvGraphicFramePr>
            <a:graphicFrameLocks noGrp="1" noChangeAspect="1"/>
          </p:cNvGraphicFramePr>
          <p:nvPr/>
        </p:nvGraphicFramePr>
        <p:xfrm>
          <a:off x="381000" y="1402914"/>
          <a:ext cx="3568700" cy="2054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Document" r:id="rId3" imgW="3352666" imgH="2016134" progId="Word.Document.8">
                  <p:embed/>
                </p:oleObj>
              </mc:Choice>
              <mc:Fallback>
                <p:oleObj name="Document" r:id="rId3" imgW="3352666" imgH="2016134" progId="Word.Document.8">
                  <p:embed/>
                  <p:pic>
                    <p:nvPicPr>
                      <p:cNvPr id="17412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02914"/>
                        <a:ext cx="3568700" cy="2054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410200" y="1371600"/>
            <a:ext cx="205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Items (1-itemsets)</a:t>
            </a:r>
          </a:p>
        </p:txBody>
      </p:sp>
      <p:sp>
        <p:nvSpPr>
          <p:cNvPr id="17414" name="Right Arrow 16"/>
          <p:cNvSpPr>
            <a:spLocks noChangeArrowheads="1"/>
          </p:cNvSpPr>
          <p:nvPr/>
        </p:nvSpPr>
        <p:spPr bwMode="auto">
          <a:xfrm>
            <a:off x="4114800" y="2286000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17415" name="Text Box 13"/>
          <p:cNvSpPr txBox="1">
            <a:spLocks noChangeArrowheads="1"/>
          </p:cNvSpPr>
          <p:nvPr/>
        </p:nvSpPr>
        <p:spPr bwMode="auto">
          <a:xfrm>
            <a:off x="304800" y="4381500"/>
            <a:ext cx="3244850" cy="1476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If every subset is considered,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1</a:t>
            </a:r>
            <a:r>
              <a:rPr lang="en-US" altLang="en-US" sz="1800" b="0" dirty="0">
                <a:latin typeface="Tahoma" pitchFamily="34" charset="0"/>
              </a:rPr>
              <a:t> + 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2</a:t>
            </a:r>
            <a:r>
              <a:rPr lang="en-US" altLang="en-US" sz="1800" b="0" dirty="0">
                <a:latin typeface="Tahoma" pitchFamily="34" charset="0"/>
              </a:rPr>
              <a:t> + 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3</a:t>
            </a:r>
            <a:r>
              <a:rPr lang="en-US" altLang="en-US" sz="1800" b="0" dirty="0">
                <a:latin typeface="Tahoma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6 + 15 + 20 = 41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With support-based pruning,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6 + 6 + 4 = 16</a:t>
            </a:r>
          </a:p>
        </p:txBody>
      </p:sp>
      <p:graphicFrame>
        <p:nvGraphicFramePr>
          <p:cNvPr id="17416" name="Object 3"/>
          <p:cNvGraphicFramePr>
            <a:graphicFrameLocks noChangeAspect="1"/>
          </p:cNvGraphicFramePr>
          <p:nvPr/>
        </p:nvGraphicFramePr>
        <p:xfrm>
          <a:off x="5502275" y="1905000"/>
          <a:ext cx="2270125" cy="246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Document" r:id="rId5" imgW="2289908" imgH="2495536" progId="Word.Document.8">
                  <p:embed/>
                </p:oleObj>
              </mc:Choice>
              <mc:Fallback>
                <p:oleObj name="Document" r:id="rId5" imgW="2289908" imgH="2495536" progId="Word.Document.8">
                  <p:embed/>
                  <p:pic>
                    <p:nvPicPr>
                      <p:cNvPr id="174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275" y="1905000"/>
                        <a:ext cx="2270125" cy="246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54441843"/>
              </p:ext>
            </p:extLst>
          </p:nvPr>
        </p:nvGraphicFramePr>
        <p:xfrm>
          <a:off x="381000" y="1367884"/>
          <a:ext cx="3568700" cy="2111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Document" r:id="rId3" imgW="3352666" imgH="2016134" progId="Word.Document.8">
                  <p:embed/>
                </p:oleObj>
              </mc:Choice>
              <mc:Fallback>
                <p:oleObj name="Document" r:id="rId3" imgW="3352666" imgH="2016134" progId="Word.Document.8">
                  <p:embed/>
                  <p:pic>
                    <p:nvPicPr>
                      <p:cNvPr id="17412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67884"/>
                        <a:ext cx="3568700" cy="21112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6727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D1FA-3EA5-844E-AC9B-8ECE22A38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8D3DE-BA5A-9C43-BC9D-60F6A76B5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043" y="947376"/>
            <a:ext cx="8318500" cy="5334000"/>
          </a:xfrm>
        </p:spPr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Frequent item generation</a:t>
            </a:r>
          </a:p>
          <a:p>
            <a:pPr lvl="1"/>
            <a:r>
              <a:rPr lang="en-US" altLang="en-US" sz="1800" dirty="0"/>
              <a:t>Generate all </a:t>
            </a:r>
            <a:r>
              <a:rPr lang="en-US" altLang="en-US" sz="1800" dirty="0" err="1"/>
              <a:t>itemsets</a:t>
            </a:r>
            <a:r>
              <a:rPr lang="en-US" altLang="en-US" sz="1800" dirty="0"/>
              <a:t> whose support </a:t>
            </a:r>
            <a:r>
              <a:rPr lang="en-US" altLang="en-US" sz="1800" dirty="0">
                <a:sym typeface="Symbol" pitchFamily="18" charset="2"/>
              </a:rPr>
              <a:t> </a:t>
            </a:r>
            <a:r>
              <a:rPr lang="en-US" altLang="en-US" sz="1800" dirty="0" err="1"/>
              <a:t>minsup</a:t>
            </a:r>
            <a:r>
              <a:rPr lang="en-US" altLang="en-US" sz="1800" dirty="0"/>
              <a:t>; </a:t>
            </a:r>
            <a:r>
              <a:rPr lang="en-US" altLang="en-US" sz="1800" dirty="0" err="1"/>
              <a:t>Apriori</a:t>
            </a:r>
            <a:r>
              <a:rPr lang="en-US" altLang="en-US" sz="1800" dirty="0"/>
              <a:t> algorithm (F</a:t>
            </a:r>
            <a:r>
              <a:rPr lang="en-US" altLang="en-US" sz="1800" baseline="-25000" dirty="0"/>
              <a:t>k-1</a:t>
            </a:r>
            <a:r>
              <a:rPr lang="en-US" altLang="en-US" sz="1800" dirty="0"/>
              <a:t> x </a:t>
            </a:r>
            <a:r>
              <a:rPr lang="en-US" altLang="en-US" sz="1800" dirty="0" err="1"/>
              <a:t>F</a:t>
            </a:r>
            <a:r>
              <a:rPr lang="en-US" altLang="en-US" sz="1800" baseline="-25000" dirty="0" err="1"/>
              <a:t>k</a:t>
            </a:r>
            <a:r>
              <a:rPr lang="en-US" altLang="en-US" sz="1800" baseline="-25000" dirty="0"/>
              <a:t>,</a:t>
            </a:r>
            <a:r>
              <a:rPr lang="en-US" altLang="en-US" sz="1800" dirty="0"/>
              <a:t> F</a:t>
            </a:r>
            <a:r>
              <a:rPr lang="en-US" altLang="en-US" sz="1800" baseline="-25000" dirty="0"/>
              <a:t>k-1</a:t>
            </a:r>
            <a:r>
              <a:rPr lang="en-US" altLang="en-US" sz="1800" dirty="0"/>
              <a:t> x F</a:t>
            </a:r>
            <a:r>
              <a:rPr lang="en-US" altLang="en-US" sz="1800" baseline="-25000" dirty="0"/>
              <a:t>k-1</a:t>
            </a:r>
            <a:r>
              <a:rPr lang="en-US" altLang="en-US" sz="1800" dirty="0"/>
              <a:t>)</a:t>
            </a:r>
          </a:p>
          <a:p>
            <a:pPr lvl="1"/>
            <a:r>
              <a:rPr lang="en-US" altLang="en-US" sz="1800" dirty="0"/>
              <a:t>Support counting using Hash tree</a:t>
            </a:r>
            <a:endParaRPr lang="en-US" sz="1800" dirty="0"/>
          </a:p>
          <a:p>
            <a:r>
              <a:rPr lang="en-US" dirty="0"/>
              <a:t>Rule generation</a:t>
            </a:r>
          </a:p>
          <a:p>
            <a:r>
              <a:rPr lang="en-US" dirty="0"/>
              <a:t>Compact representation of frequent </a:t>
            </a:r>
            <a:r>
              <a:rPr lang="en-US" dirty="0" err="1"/>
              <a:t>itemsets</a:t>
            </a:r>
            <a:endParaRPr lang="en-US" dirty="0"/>
          </a:p>
          <a:p>
            <a:pPr lvl="1"/>
            <a:r>
              <a:rPr lang="en-US" sz="1800" dirty="0"/>
              <a:t>Maximal frequent </a:t>
            </a:r>
            <a:r>
              <a:rPr lang="en-US" sz="1800" dirty="0" err="1"/>
              <a:t>itemsets</a:t>
            </a:r>
            <a:endParaRPr lang="en-US" sz="1800" dirty="0"/>
          </a:p>
          <a:p>
            <a:pPr lvl="1"/>
            <a:r>
              <a:rPr lang="en-US" sz="1800" dirty="0"/>
              <a:t>Closed </a:t>
            </a:r>
            <a:r>
              <a:rPr lang="en-US" sz="1800" dirty="0" err="1"/>
              <a:t>itemsets</a:t>
            </a:r>
            <a:endParaRPr lang="en-US" sz="1800" dirty="0"/>
          </a:p>
          <a:p>
            <a:r>
              <a:rPr lang="en-US" dirty="0"/>
              <a:t>Evaluation of association patterns</a:t>
            </a:r>
          </a:p>
          <a:p>
            <a:pPr lvl="1"/>
            <a:r>
              <a:rPr lang="en-US" sz="1800" dirty="0"/>
              <a:t>Measures (properties: inversion, null addition and scaling) </a:t>
            </a:r>
          </a:p>
          <a:p>
            <a:pPr lvl="1"/>
            <a:r>
              <a:rPr lang="en-US" sz="1800" dirty="0"/>
              <a:t>Simpson’s Paradox (contingency table)</a:t>
            </a:r>
          </a:p>
          <a:p>
            <a:pPr lvl="1"/>
            <a:r>
              <a:rPr lang="en-US" altLang="en-US" sz="1800" dirty="0"/>
              <a:t>Skewed support distribution</a:t>
            </a:r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1C2C0-362D-5D47-B444-252261DEA739}"/>
              </a:ext>
            </a:extLst>
          </p:cNvPr>
          <p:cNvSpPr txBox="1"/>
          <p:nvPr/>
        </p:nvSpPr>
        <p:spPr>
          <a:xfrm>
            <a:off x="357851" y="6281376"/>
            <a:ext cx="77193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Yuzhen Ye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14968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Illustrating Apriori Principle</a:t>
            </a:r>
          </a:p>
        </p:txBody>
      </p:sp>
      <p:sp>
        <p:nvSpPr>
          <p:cNvPr id="18435" name="Text Box 12"/>
          <p:cNvSpPr txBox="1">
            <a:spLocks noChangeArrowheads="1"/>
          </p:cNvSpPr>
          <p:nvPr/>
        </p:nvSpPr>
        <p:spPr bwMode="auto">
          <a:xfrm>
            <a:off x="304800" y="3810000"/>
            <a:ext cx="2659063" cy="412750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Minimum Support = 3</a:t>
            </a:r>
          </a:p>
        </p:txBody>
      </p:sp>
      <p:sp>
        <p:nvSpPr>
          <p:cNvPr id="18436" name="Text Box 13"/>
          <p:cNvSpPr txBox="1">
            <a:spLocks noChangeArrowheads="1"/>
          </p:cNvSpPr>
          <p:nvPr/>
        </p:nvSpPr>
        <p:spPr bwMode="auto">
          <a:xfrm>
            <a:off x="304800" y="4381500"/>
            <a:ext cx="3244850" cy="1476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If every subset is considered,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1</a:t>
            </a:r>
            <a:r>
              <a:rPr lang="en-US" altLang="en-US" sz="1800" b="0">
                <a:latin typeface="Tahoma" pitchFamily="34" charset="0"/>
              </a:rPr>
              <a:t> + 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2</a:t>
            </a:r>
            <a:r>
              <a:rPr lang="en-US" altLang="en-US" sz="1800" b="0">
                <a:latin typeface="Tahoma" pitchFamily="34" charset="0"/>
              </a:rPr>
              <a:t> + 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3</a:t>
            </a:r>
            <a:r>
              <a:rPr lang="en-US" altLang="en-US" sz="1800" b="0">
                <a:latin typeface="Tahoma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6 + 15 + 20 = 41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With support-based pruning,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6 + 6 + 4 = 16</a:t>
            </a:r>
          </a:p>
        </p:txBody>
      </p:sp>
      <p:graphicFrame>
        <p:nvGraphicFramePr>
          <p:cNvPr id="18437" name="Object 21"/>
          <p:cNvGraphicFramePr>
            <a:graphicFrameLocks noGrp="1" noChangeAspect="1"/>
          </p:cNvGraphicFramePr>
          <p:nvPr/>
        </p:nvGraphicFramePr>
        <p:xfrm>
          <a:off x="381000" y="1295400"/>
          <a:ext cx="3568700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Document" r:id="rId3" imgW="3352666" imgH="2016134" progId="Word.Document.8">
                  <p:embed/>
                </p:oleObj>
              </mc:Choice>
              <mc:Fallback>
                <p:oleObj name="Document" r:id="rId3" imgW="3352666" imgH="2016134" progId="Word.Document.8">
                  <p:embed/>
                  <p:pic>
                    <p:nvPicPr>
                      <p:cNvPr id="18437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3568700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410200" y="1371600"/>
            <a:ext cx="205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Items (1-itemsets)</a:t>
            </a:r>
          </a:p>
        </p:txBody>
      </p:sp>
      <p:sp>
        <p:nvSpPr>
          <p:cNvPr id="18439" name="Right Arrow 16"/>
          <p:cNvSpPr>
            <a:spLocks noChangeArrowheads="1"/>
          </p:cNvSpPr>
          <p:nvPr/>
        </p:nvSpPr>
        <p:spPr bwMode="auto">
          <a:xfrm>
            <a:off x="4114800" y="2286000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graphicFrame>
        <p:nvGraphicFramePr>
          <p:cNvPr id="18440" name="Object 3"/>
          <p:cNvGraphicFramePr>
            <a:graphicFrameLocks noChangeAspect="1"/>
          </p:cNvGraphicFramePr>
          <p:nvPr/>
        </p:nvGraphicFramePr>
        <p:xfrm>
          <a:off x="5407025" y="1905000"/>
          <a:ext cx="2289175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Document" r:id="rId5" imgW="2289908" imgH="2495536" progId="Word.Document.8">
                  <p:embed/>
                </p:oleObj>
              </mc:Choice>
              <mc:Fallback>
                <p:oleObj name="Document" r:id="rId5" imgW="2289908" imgH="2495536" progId="Word.Document.8">
                  <p:embed/>
                  <p:pic>
                    <p:nvPicPr>
                      <p:cNvPr id="1844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7025" y="1905000"/>
                        <a:ext cx="2289175" cy="249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550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Illustrating Apriori Principle</a:t>
            </a:r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304800" y="1387475"/>
          <a:ext cx="2289175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Document" r:id="rId3" imgW="2289908" imgH="2495536" progId="Word.Document.8">
                  <p:embed/>
                </p:oleObj>
              </mc:Choice>
              <mc:Fallback>
                <p:oleObj name="Document" r:id="rId3" imgW="2289908" imgH="2495536" progId="Word.Document.8">
                  <p:embed/>
                  <p:pic>
                    <p:nvPicPr>
                      <p:cNvPr id="194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87475"/>
                        <a:ext cx="2289175" cy="249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352800" y="2133600"/>
          <a:ext cx="3246438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Document" r:id="rId5" imgW="3328641" imgH="2008846" progId="Word.Document.8">
                  <p:embed/>
                </p:oleObj>
              </mc:Choice>
              <mc:Fallback>
                <p:oleObj name="Document" r:id="rId5" imgW="3328641" imgH="2008846" progId="Word.Document.8">
                  <p:embed/>
                  <p:pic>
                    <p:nvPicPr>
                      <p:cNvPr id="194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133600"/>
                        <a:ext cx="3246438" cy="195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514600" y="1295400"/>
            <a:ext cx="205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Items (1-itemsets)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6096000" y="2055813"/>
            <a:ext cx="27908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Pairs (2-itemsets)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 b="0">
              <a:latin typeface="Tahoma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(No need to generate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candidates involving Coke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or Eggs)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19463" name="Line 10"/>
          <p:cNvSpPr>
            <a:spLocks noChangeShapeType="1"/>
          </p:cNvSpPr>
          <p:nvPr/>
        </p:nvSpPr>
        <p:spPr bwMode="auto">
          <a:xfrm>
            <a:off x="2819400" y="1981200"/>
            <a:ext cx="304800" cy="304800"/>
          </a:xfrm>
          <a:prstGeom prst="line">
            <a:avLst/>
          </a:prstGeom>
          <a:noFill/>
          <a:ln w="73025" cmpd="tri">
            <a:solidFill>
              <a:srgbClr val="CC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12"/>
          <p:cNvSpPr txBox="1">
            <a:spLocks noChangeArrowheads="1"/>
          </p:cNvSpPr>
          <p:nvPr/>
        </p:nvSpPr>
        <p:spPr bwMode="auto">
          <a:xfrm>
            <a:off x="304800" y="3810000"/>
            <a:ext cx="2659063" cy="412750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Minimum Support = 3</a:t>
            </a:r>
          </a:p>
        </p:txBody>
      </p:sp>
      <p:sp>
        <p:nvSpPr>
          <p:cNvPr id="19465" name="Text Box 13"/>
          <p:cNvSpPr txBox="1">
            <a:spLocks noChangeArrowheads="1"/>
          </p:cNvSpPr>
          <p:nvPr/>
        </p:nvSpPr>
        <p:spPr bwMode="auto">
          <a:xfrm>
            <a:off x="304800" y="4381500"/>
            <a:ext cx="3244850" cy="1476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If every subset is considered,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1</a:t>
            </a:r>
            <a:r>
              <a:rPr lang="en-US" altLang="en-US" sz="1800" b="0">
                <a:latin typeface="Tahoma" pitchFamily="34" charset="0"/>
              </a:rPr>
              <a:t> + 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2</a:t>
            </a:r>
            <a:r>
              <a:rPr lang="en-US" altLang="en-US" sz="1800" b="0">
                <a:latin typeface="Tahoma" pitchFamily="34" charset="0"/>
              </a:rPr>
              <a:t> + 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3</a:t>
            </a:r>
            <a:r>
              <a:rPr lang="en-US" altLang="en-US" sz="1800" b="0">
                <a:latin typeface="Tahoma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6 + 15 + 20 = 41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With support-based pruning,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6 + 6 + 4 = 16</a:t>
            </a:r>
          </a:p>
        </p:txBody>
      </p:sp>
      <p:graphicFrame>
        <p:nvGraphicFramePr>
          <p:cNvPr id="10" name="Object 2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06488179"/>
              </p:ext>
            </p:extLst>
          </p:nvPr>
        </p:nvGraphicFramePr>
        <p:xfrm>
          <a:off x="7091424" y="312234"/>
          <a:ext cx="1900176" cy="115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Document" r:id="rId7" imgW="3352666" imgH="2016134" progId="Word.Document.8">
                  <p:embed/>
                </p:oleObj>
              </mc:Choice>
              <mc:Fallback>
                <p:oleObj name="Document" r:id="rId7" imgW="3352666" imgH="2016134" progId="Word.Document.8">
                  <p:embed/>
                  <p:pic>
                    <p:nvPicPr>
                      <p:cNvPr id="9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424" y="312234"/>
                        <a:ext cx="1900176" cy="11504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7336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Illustrating Apriori Principle</a:t>
            </a: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304800" y="1387475"/>
          <a:ext cx="2289175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Document" r:id="rId3" imgW="2289908" imgH="2495536" progId="Word.Document.8">
                  <p:embed/>
                </p:oleObj>
              </mc:Choice>
              <mc:Fallback>
                <p:oleObj name="Document" r:id="rId3" imgW="2289908" imgH="2495536" progId="Word.Document.8">
                  <p:embed/>
                  <p:pic>
                    <p:nvPicPr>
                      <p:cNvPr id="204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87475"/>
                        <a:ext cx="2289175" cy="249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3352800" y="2133600"/>
          <a:ext cx="32924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Document" r:id="rId5" imgW="3328641" imgH="2008846" progId="Word.Document.8">
                  <p:embed/>
                </p:oleObj>
              </mc:Choice>
              <mc:Fallback>
                <p:oleObj name="Document" r:id="rId5" imgW="3328641" imgH="2008846" progId="Word.Document.8">
                  <p:embed/>
                  <p:pic>
                    <p:nvPicPr>
                      <p:cNvPr id="204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133600"/>
                        <a:ext cx="3292475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2514600" y="1295400"/>
            <a:ext cx="205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Items (1-itemsets)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6096000" y="2055813"/>
            <a:ext cx="27908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Pairs (2-itemsets)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 b="0">
              <a:latin typeface="Tahoma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(No need to generate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candidates involving Coke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or Eggs)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20487" name="Line 10"/>
          <p:cNvSpPr>
            <a:spLocks noChangeShapeType="1"/>
          </p:cNvSpPr>
          <p:nvPr/>
        </p:nvSpPr>
        <p:spPr bwMode="auto">
          <a:xfrm>
            <a:off x="2819400" y="1981200"/>
            <a:ext cx="304800" cy="304800"/>
          </a:xfrm>
          <a:prstGeom prst="line">
            <a:avLst/>
          </a:prstGeom>
          <a:noFill/>
          <a:ln w="73025" cmpd="tri">
            <a:solidFill>
              <a:srgbClr val="CC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304800" y="3810000"/>
            <a:ext cx="2659063" cy="412750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Minimum Support = 3</a:t>
            </a:r>
          </a:p>
        </p:txBody>
      </p:sp>
      <p:sp>
        <p:nvSpPr>
          <p:cNvPr id="20489" name="Text Box 13"/>
          <p:cNvSpPr txBox="1">
            <a:spLocks noChangeArrowheads="1"/>
          </p:cNvSpPr>
          <p:nvPr/>
        </p:nvSpPr>
        <p:spPr bwMode="auto">
          <a:xfrm>
            <a:off x="304800" y="4381500"/>
            <a:ext cx="3244850" cy="1476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If every subset is considered,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1</a:t>
            </a:r>
            <a:r>
              <a:rPr lang="en-US" altLang="en-US" sz="1800" b="0">
                <a:latin typeface="Tahoma" pitchFamily="34" charset="0"/>
              </a:rPr>
              <a:t> + 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2</a:t>
            </a:r>
            <a:r>
              <a:rPr lang="en-US" altLang="en-US" sz="1800" b="0">
                <a:latin typeface="Tahoma" pitchFamily="34" charset="0"/>
              </a:rPr>
              <a:t> + 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3</a:t>
            </a:r>
            <a:r>
              <a:rPr lang="en-US" altLang="en-US" sz="1800" b="0">
                <a:latin typeface="Tahoma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6 + 15 + 20 = 41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With support-based pruning,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6 + 6 + 4 = 16</a:t>
            </a:r>
          </a:p>
        </p:txBody>
      </p:sp>
      <p:graphicFrame>
        <p:nvGraphicFramePr>
          <p:cNvPr id="10" name="Object 2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91538341"/>
              </p:ext>
            </p:extLst>
          </p:nvPr>
        </p:nvGraphicFramePr>
        <p:xfrm>
          <a:off x="7091424" y="312234"/>
          <a:ext cx="1900176" cy="115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Document" r:id="rId7" imgW="3352666" imgH="2016134" progId="Word.Document.8">
                  <p:embed/>
                </p:oleObj>
              </mc:Choice>
              <mc:Fallback>
                <p:oleObj name="Document" r:id="rId7" imgW="3352666" imgH="2016134" progId="Word.Document.8">
                  <p:embed/>
                  <p:pic>
                    <p:nvPicPr>
                      <p:cNvPr id="10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424" y="312234"/>
                        <a:ext cx="1900176" cy="11504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8282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Illustrating Apriori Principle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04800" y="1387475"/>
          <a:ext cx="2289175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Document" r:id="rId3" imgW="2289908" imgH="2495536" progId="Word.Document.8">
                  <p:embed/>
                </p:oleObj>
              </mc:Choice>
              <mc:Fallback>
                <p:oleObj name="Document" r:id="rId3" imgW="2289908" imgH="2495536" progId="Word.Document.8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87475"/>
                        <a:ext cx="2289175" cy="249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3352800" y="2133600"/>
          <a:ext cx="3327400" cy="21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name="Document" r:id="rId5" imgW="3328641" imgH="2008846" progId="Word.Document.8">
                  <p:embed/>
                </p:oleObj>
              </mc:Choice>
              <mc:Fallback>
                <p:oleObj name="Document" r:id="rId5" imgW="3328641" imgH="2008846" progId="Word.Document.8">
                  <p:embed/>
                  <p:pic>
                    <p:nvPicPr>
                      <p:cNvPr id="215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133600"/>
                        <a:ext cx="3327400" cy="212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4700588" y="4406900"/>
          <a:ext cx="3556000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Document" r:id="rId7" imgW="3637555" imgH="2179681" progId="Word.Document.8">
                  <p:embed/>
                </p:oleObj>
              </mc:Choice>
              <mc:Fallback>
                <p:oleObj name="Document" r:id="rId7" imgW="3637555" imgH="2179681" progId="Word.Document.8">
                  <p:embed/>
                  <p:pic>
                    <p:nvPicPr>
                      <p:cNvPr id="215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88" y="4406900"/>
                        <a:ext cx="3556000" cy="213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514600" y="1295400"/>
            <a:ext cx="205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Items (1-itemsets)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096000" y="2055813"/>
            <a:ext cx="27908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Pairs (2-itemsets)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 b="0">
              <a:latin typeface="Tahoma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(No need to generate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candidates involving Coke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or Eggs)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781800" y="4038600"/>
            <a:ext cx="2225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Triplets (3-itemsets)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5410200" y="4038600"/>
            <a:ext cx="304800" cy="304800"/>
          </a:xfrm>
          <a:prstGeom prst="line">
            <a:avLst/>
          </a:prstGeom>
          <a:noFill/>
          <a:ln w="73025" cmpd="tri">
            <a:solidFill>
              <a:srgbClr val="CC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2819400" y="1981200"/>
            <a:ext cx="304800" cy="304800"/>
          </a:xfrm>
          <a:prstGeom prst="line">
            <a:avLst/>
          </a:prstGeom>
          <a:noFill/>
          <a:ln w="73025" cmpd="tri">
            <a:solidFill>
              <a:srgbClr val="CC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Text Box 12"/>
          <p:cNvSpPr txBox="1">
            <a:spLocks noChangeArrowheads="1"/>
          </p:cNvSpPr>
          <p:nvPr/>
        </p:nvSpPr>
        <p:spPr bwMode="auto">
          <a:xfrm>
            <a:off x="304800" y="3810000"/>
            <a:ext cx="2659063" cy="412750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Minimum Support = 3</a:t>
            </a:r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304800" y="4381500"/>
            <a:ext cx="3244850" cy="1476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If every subset is considered,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1</a:t>
            </a:r>
            <a:r>
              <a:rPr lang="en-US" altLang="en-US" sz="1800" b="0" dirty="0">
                <a:latin typeface="Tahoma" pitchFamily="34" charset="0"/>
              </a:rPr>
              <a:t> + 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2</a:t>
            </a:r>
            <a:r>
              <a:rPr lang="en-US" altLang="en-US" sz="1800" b="0" dirty="0">
                <a:latin typeface="Tahoma" pitchFamily="34" charset="0"/>
              </a:rPr>
              <a:t> + 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3</a:t>
            </a:r>
            <a:r>
              <a:rPr lang="en-US" altLang="en-US" sz="1800" b="0" dirty="0">
                <a:latin typeface="Tahoma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6 + 15 + 20 = 41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With support-based pruning,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6 + 6 + 4 = 16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04800" y="4384111"/>
            <a:ext cx="3290170" cy="178809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If every subset is considered,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1</a:t>
            </a:r>
            <a:r>
              <a:rPr lang="en-US" altLang="en-US" sz="1800" b="0" dirty="0">
                <a:latin typeface="Tahoma" pitchFamily="34" charset="0"/>
              </a:rPr>
              <a:t> + 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2</a:t>
            </a:r>
            <a:r>
              <a:rPr lang="en-US" altLang="en-US" sz="1800" b="0" dirty="0">
                <a:latin typeface="Tahoma" pitchFamily="34" charset="0"/>
              </a:rPr>
              <a:t> + 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3</a:t>
            </a:r>
            <a:r>
              <a:rPr lang="en-US" altLang="en-US" sz="1800" b="0" dirty="0">
                <a:latin typeface="Tahoma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6 + 15 + 20 = 41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With support-based pruning,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6 + 6 + 4 = 16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 b="0" dirty="0">
              <a:solidFill>
                <a:srgbClr val="FF0000"/>
              </a:solidFill>
              <a:latin typeface="Tahoma" pitchFamily="34" charset="0"/>
            </a:endParaRPr>
          </a:p>
        </p:txBody>
      </p:sp>
      <p:graphicFrame>
        <p:nvGraphicFramePr>
          <p:cNvPr id="14" name="Object 2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10619621"/>
              </p:ext>
            </p:extLst>
          </p:nvPr>
        </p:nvGraphicFramePr>
        <p:xfrm>
          <a:off x="7091424" y="304800"/>
          <a:ext cx="1900176" cy="115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name="Document" r:id="rId9" imgW="3352666" imgH="2016134" progId="Word.Document.8">
                  <p:embed/>
                </p:oleObj>
              </mc:Choice>
              <mc:Fallback>
                <p:oleObj name="Document" r:id="rId9" imgW="3352666" imgH="2016134" progId="Word.Document.8">
                  <p:embed/>
                  <p:pic>
                    <p:nvPicPr>
                      <p:cNvPr id="10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424" y="304800"/>
                        <a:ext cx="1900176" cy="11504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0906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Illustrating Apriori Principle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04800" y="1387475"/>
          <a:ext cx="2289175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Document" r:id="rId3" imgW="2289908" imgH="2495536" progId="Word.Document.8">
                  <p:embed/>
                </p:oleObj>
              </mc:Choice>
              <mc:Fallback>
                <p:oleObj name="Document" r:id="rId3" imgW="2289908" imgH="2495536" progId="Word.Document.8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87475"/>
                        <a:ext cx="2289175" cy="249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3352800" y="2133600"/>
          <a:ext cx="3327400" cy="21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Document" r:id="rId5" imgW="3328641" imgH="2008846" progId="Word.Document.8">
                  <p:embed/>
                </p:oleObj>
              </mc:Choice>
              <mc:Fallback>
                <p:oleObj name="Document" r:id="rId5" imgW="3328641" imgH="2008846" progId="Word.Document.8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133600"/>
                        <a:ext cx="3327400" cy="212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4876800" y="4572000"/>
          <a:ext cx="30940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Document" r:id="rId7" imgW="3122634" imgH="1524623" progId="Word.Document.8">
                  <p:embed/>
                </p:oleObj>
              </mc:Choice>
              <mc:Fallback>
                <p:oleObj name="Document" r:id="rId7" imgW="3122634" imgH="1524623" progId="Word.Document.8">
                  <p:embed/>
                  <p:pic>
                    <p:nvPicPr>
                      <p:cNvPr id="225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572000"/>
                        <a:ext cx="3094038" cy="150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514600" y="1295400"/>
            <a:ext cx="205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Items (1-itemsets)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096000" y="2055813"/>
            <a:ext cx="27908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Pairs (2-itemsets)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 b="0">
              <a:latin typeface="Tahoma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(No need to generate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candidates involving Coke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or Eggs)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781800" y="4038600"/>
            <a:ext cx="2225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Triplets (3-itemsets)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5410200" y="4038600"/>
            <a:ext cx="304800" cy="304800"/>
          </a:xfrm>
          <a:prstGeom prst="line">
            <a:avLst/>
          </a:prstGeom>
          <a:noFill/>
          <a:ln w="73025" cmpd="tri">
            <a:solidFill>
              <a:srgbClr val="CC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2819400" y="1981200"/>
            <a:ext cx="304800" cy="304800"/>
          </a:xfrm>
          <a:prstGeom prst="line">
            <a:avLst/>
          </a:prstGeom>
          <a:noFill/>
          <a:ln w="73025" cmpd="tri">
            <a:solidFill>
              <a:srgbClr val="CC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Text Box 12"/>
          <p:cNvSpPr txBox="1">
            <a:spLocks noChangeArrowheads="1"/>
          </p:cNvSpPr>
          <p:nvPr/>
        </p:nvSpPr>
        <p:spPr bwMode="auto">
          <a:xfrm>
            <a:off x="304800" y="3810000"/>
            <a:ext cx="2659063" cy="412750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Minimum Support = 3</a:t>
            </a:r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304800" y="4384111"/>
            <a:ext cx="3290170" cy="178809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If every subset is considered,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1</a:t>
            </a:r>
            <a:r>
              <a:rPr lang="en-US" altLang="en-US" sz="1800" b="0" dirty="0">
                <a:latin typeface="Tahoma" pitchFamily="34" charset="0"/>
              </a:rPr>
              <a:t> + 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2</a:t>
            </a:r>
            <a:r>
              <a:rPr lang="en-US" altLang="en-US" sz="1800" b="0" dirty="0">
                <a:latin typeface="Tahoma" pitchFamily="34" charset="0"/>
              </a:rPr>
              <a:t> + 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3</a:t>
            </a:r>
            <a:r>
              <a:rPr lang="en-US" altLang="en-US" sz="1800" b="0" dirty="0">
                <a:latin typeface="Tahoma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6 + 15 + 20 = 41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With support-based pruning,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6 + 6 + 4 = 16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</a:t>
            </a:r>
            <a:endParaRPr lang="en-US" altLang="en-US" sz="1800" b="0" dirty="0">
              <a:solidFill>
                <a:srgbClr val="FF0000"/>
              </a:solidFill>
              <a:latin typeface="Tahoma" pitchFamily="34" charset="0"/>
            </a:endParaRPr>
          </a:p>
        </p:txBody>
      </p:sp>
      <p:graphicFrame>
        <p:nvGraphicFramePr>
          <p:cNvPr id="13" name="Object 2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91538341"/>
              </p:ext>
            </p:extLst>
          </p:nvPr>
        </p:nvGraphicFramePr>
        <p:xfrm>
          <a:off x="7091424" y="312234"/>
          <a:ext cx="1900176" cy="115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name="Document" r:id="rId9" imgW="3352666" imgH="2016134" progId="Word.Document.8">
                  <p:embed/>
                </p:oleObj>
              </mc:Choice>
              <mc:Fallback>
                <p:oleObj name="Document" r:id="rId9" imgW="3352666" imgH="2016134" progId="Word.Document.8">
                  <p:embed/>
                  <p:pic>
                    <p:nvPicPr>
                      <p:cNvPr id="10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424" y="312234"/>
                        <a:ext cx="1900176" cy="11504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7586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Illustrating Apriori Principle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04800" y="1387475"/>
          <a:ext cx="2289175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Document" r:id="rId3" imgW="2289908" imgH="2495536" progId="Word.Document.8">
                  <p:embed/>
                </p:oleObj>
              </mc:Choice>
              <mc:Fallback>
                <p:oleObj name="Document" r:id="rId3" imgW="2289908" imgH="2495536" progId="Word.Document.8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87475"/>
                        <a:ext cx="2289175" cy="249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3352800" y="2133600"/>
          <a:ext cx="3327400" cy="21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Document" r:id="rId5" imgW="3328641" imgH="2008846" progId="Word.Document.8">
                  <p:embed/>
                </p:oleObj>
              </mc:Choice>
              <mc:Fallback>
                <p:oleObj name="Document" r:id="rId5" imgW="3328641" imgH="2008846" progId="Word.Document.8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133600"/>
                        <a:ext cx="3327400" cy="212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4876800" y="4572000"/>
          <a:ext cx="30940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Document" r:id="rId7" imgW="3124026" imgH="1522425" progId="Word.Document.8">
                  <p:embed/>
                </p:oleObj>
              </mc:Choice>
              <mc:Fallback>
                <p:oleObj name="Document" r:id="rId7" imgW="3124026" imgH="1522425" progId="Word.Document.8">
                  <p:embed/>
                  <p:pic>
                    <p:nvPicPr>
                      <p:cNvPr id="225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572000"/>
                        <a:ext cx="3094038" cy="150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514600" y="1295400"/>
            <a:ext cx="205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Items (1-itemsets)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096000" y="2055813"/>
            <a:ext cx="27908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Pairs (2-itemsets)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 b="0">
              <a:latin typeface="Tahoma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(No need to generate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candidates involving Coke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or Eggs)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781800" y="4038600"/>
            <a:ext cx="2225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Triplets (3-itemsets)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5410200" y="4038600"/>
            <a:ext cx="304800" cy="304800"/>
          </a:xfrm>
          <a:prstGeom prst="line">
            <a:avLst/>
          </a:prstGeom>
          <a:noFill/>
          <a:ln w="73025" cmpd="tri">
            <a:solidFill>
              <a:srgbClr val="CC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2819400" y="1981200"/>
            <a:ext cx="304800" cy="304800"/>
          </a:xfrm>
          <a:prstGeom prst="line">
            <a:avLst/>
          </a:prstGeom>
          <a:noFill/>
          <a:ln w="73025" cmpd="tri">
            <a:solidFill>
              <a:srgbClr val="CC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Text Box 12"/>
          <p:cNvSpPr txBox="1">
            <a:spLocks noChangeArrowheads="1"/>
          </p:cNvSpPr>
          <p:nvPr/>
        </p:nvSpPr>
        <p:spPr bwMode="auto">
          <a:xfrm>
            <a:off x="304800" y="3810000"/>
            <a:ext cx="2659063" cy="412750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Minimum Support = 3</a:t>
            </a:r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304800" y="4384111"/>
            <a:ext cx="3290170" cy="178809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If every subset is considered,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1</a:t>
            </a:r>
            <a:r>
              <a:rPr lang="en-US" altLang="en-US" sz="1800" b="0" dirty="0">
                <a:latin typeface="Tahoma" pitchFamily="34" charset="0"/>
              </a:rPr>
              <a:t> + 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2</a:t>
            </a:r>
            <a:r>
              <a:rPr lang="en-US" altLang="en-US" sz="1800" b="0" dirty="0">
                <a:latin typeface="Tahoma" pitchFamily="34" charset="0"/>
              </a:rPr>
              <a:t> + </a:t>
            </a:r>
            <a:r>
              <a:rPr lang="en-US" altLang="en-US" sz="1800" b="0" baseline="30000" dirty="0">
                <a:latin typeface="Tahoma" pitchFamily="34" charset="0"/>
              </a:rPr>
              <a:t>6</a:t>
            </a:r>
            <a:r>
              <a:rPr lang="en-US" altLang="en-US" sz="1800" b="0" dirty="0">
                <a:latin typeface="Tahoma" pitchFamily="34" charset="0"/>
              </a:rPr>
              <a:t>C</a:t>
            </a:r>
            <a:r>
              <a:rPr lang="en-US" altLang="en-US" sz="1800" b="0" baseline="-25000" dirty="0">
                <a:latin typeface="Tahoma" pitchFamily="34" charset="0"/>
              </a:rPr>
              <a:t>3</a:t>
            </a:r>
            <a:r>
              <a:rPr lang="en-US" altLang="en-US" sz="1800" b="0" dirty="0">
                <a:latin typeface="Tahoma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6 + 15 + 20 = 41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With support-based pruning,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6 + 6 + 4 = 16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 dirty="0">
                <a:latin typeface="Tahoma" pitchFamily="34" charset="0"/>
              </a:rPr>
              <a:t>	</a:t>
            </a:r>
            <a:r>
              <a:rPr lang="en-US" altLang="en-US" sz="1800" b="0" dirty="0">
                <a:solidFill>
                  <a:srgbClr val="FF0000"/>
                </a:solidFill>
                <a:latin typeface="Tahoma" pitchFamily="34" charset="0"/>
              </a:rPr>
              <a:t>6 + 6 + 1 = 13</a:t>
            </a:r>
          </a:p>
        </p:txBody>
      </p:sp>
      <p:graphicFrame>
        <p:nvGraphicFramePr>
          <p:cNvPr id="13" name="Object 2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91538341"/>
              </p:ext>
            </p:extLst>
          </p:nvPr>
        </p:nvGraphicFramePr>
        <p:xfrm>
          <a:off x="7091424" y="312234"/>
          <a:ext cx="1900176" cy="115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Document" r:id="rId9" imgW="3352666" imgH="2016134" progId="Word.Document.8">
                  <p:embed/>
                </p:oleObj>
              </mc:Choice>
              <mc:Fallback>
                <p:oleObj name="Document" r:id="rId9" imgW="3352666" imgH="2016134" progId="Word.Document.8">
                  <p:embed/>
                  <p:pic>
                    <p:nvPicPr>
                      <p:cNvPr id="10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424" y="312234"/>
                        <a:ext cx="1900176" cy="11504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0353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Apriori Algorithm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42950" lvl="1" indent="-285750">
              <a:lnSpc>
                <a:spcPct val="90000"/>
              </a:lnSpc>
            </a:pPr>
            <a:r>
              <a:rPr lang="en-US" altLang="en-US"/>
              <a:t>F</a:t>
            </a:r>
            <a:r>
              <a:rPr lang="en-US" altLang="en-US" baseline="-25000"/>
              <a:t>k</a:t>
            </a:r>
            <a:r>
              <a:rPr lang="en-US" altLang="en-US"/>
              <a:t>: frequent k-itemsets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altLang="en-US"/>
              <a:t>L</a:t>
            </a:r>
            <a:r>
              <a:rPr lang="en-US" altLang="en-US" baseline="-25000"/>
              <a:t>k</a:t>
            </a:r>
            <a:r>
              <a:rPr lang="en-US" altLang="en-US"/>
              <a:t>: candidate k-itemsets</a:t>
            </a:r>
          </a:p>
          <a:p>
            <a:pPr marL="1543050" lvl="3" indent="-285750">
              <a:lnSpc>
                <a:spcPct val="90000"/>
              </a:lnSpc>
            </a:pPr>
            <a:endParaRPr lang="en-US" altLang="en-US" sz="800"/>
          </a:p>
          <a:p>
            <a:pPr marL="234950" indent="-285750">
              <a:lnSpc>
                <a:spcPct val="90000"/>
              </a:lnSpc>
            </a:pPr>
            <a:r>
              <a:rPr lang="en-US" altLang="en-US"/>
              <a:t>Algorithm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altLang="en-US"/>
              <a:t>Let k=1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altLang="en-US"/>
              <a:t>Generate F</a:t>
            </a:r>
            <a:r>
              <a:rPr lang="en-US" altLang="en-US" baseline="-25000"/>
              <a:t>1</a:t>
            </a:r>
            <a:r>
              <a:rPr lang="en-US" altLang="en-US"/>
              <a:t> = {frequent 1-itemsets}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altLang="en-US"/>
              <a:t>Repeat until F</a:t>
            </a:r>
            <a:r>
              <a:rPr lang="en-US" altLang="en-US" baseline="-25000"/>
              <a:t>k</a:t>
            </a:r>
            <a:r>
              <a:rPr lang="en-US" altLang="en-US"/>
              <a:t> is empty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altLang="en-US" b="1"/>
              <a:t>Candidate Generation</a:t>
            </a:r>
            <a:r>
              <a:rPr lang="en-US" altLang="en-US"/>
              <a:t>: Generate L</a:t>
            </a:r>
            <a:r>
              <a:rPr lang="en-US" altLang="en-US" baseline="-25000"/>
              <a:t>k+1 </a:t>
            </a:r>
            <a:r>
              <a:rPr lang="en-US" altLang="en-US"/>
              <a:t>from F</a:t>
            </a:r>
            <a:r>
              <a:rPr lang="en-US" altLang="en-US" baseline="-25000"/>
              <a:t>k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altLang="en-US" b="1"/>
              <a:t>Candidate Pruning</a:t>
            </a:r>
            <a:r>
              <a:rPr lang="en-US" altLang="en-US"/>
              <a:t>: Prune candidate itemsets in L</a:t>
            </a:r>
            <a:r>
              <a:rPr lang="en-US" altLang="en-US" baseline="-25000"/>
              <a:t>k+1 </a:t>
            </a:r>
            <a:r>
              <a:rPr lang="en-US" altLang="en-US"/>
              <a:t>containing subsets of length k that are infrequent 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altLang="en-US" b="1"/>
              <a:t>Support Counting</a:t>
            </a:r>
            <a:r>
              <a:rPr lang="en-US" altLang="en-US"/>
              <a:t>: Count the support of each candidate in L</a:t>
            </a:r>
            <a:r>
              <a:rPr lang="en-US" altLang="en-US" baseline="-25000"/>
              <a:t>k+1 </a:t>
            </a:r>
            <a:r>
              <a:rPr lang="en-US" altLang="en-US"/>
              <a:t>by scanning the DB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altLang="en-US" b="1"/>
              <a:t>Candidate Elimination</a:t>
            </a:r>
            <a:r>
              <a:rPr lang="en-US" altLang="en-US"/>
              <a:t>: Eliminate candidates in L</a:t>
            </a:r>
            <a:r>
              <a:rPr lang="en-US" altLang="en-US" baseline="-25000"/>
              <a:t>k+1 </a:t>
            </a:r>
            <a:r>
              <a:rPr lang="en-US" altLang="en-US"/>
              <a:t>that are infrequent, leaving only those that are frequent =&gt; F</a:t>
            </a:r>
            <a:r>
              <a:rPr lang="en-US" altLang="en-US" baseline="-25000"/>
              <a:t>k+1</a:t>
            </a:r>
          </a:p>
        </p:txBody>
      </p:sp>
    </p:spTree>
    <p:extLst>
      <p:ext uri="{BB962C8B-B14F-4D97-AF65-F5344CB8AC3E}">
        <p14:creationId xmlns:p14="http://schemas.microsoft.com/office/powerpoint/2010/main" val="181865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Candidate Generation: Brute-force method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70956" b="62019"/>
          <a:stretch>
            <a:fillRect/>
          </a:stretch>
        </p:blipFill>
        <p:spPr bwMode="auto">
          <a:xfrm>
            <a:off x="7162800" y="1193800"/>
            <a:ext cx="14351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78" y="1193800"/>
            <a:ext cx="6492240" cy="5147367"/>
          </a:xfrm>
          <a:prstGeom prst="rect">
            <a:avLst/>
          </a:prstGeom>
        </p:spPr>
      </p:pic>
      <p:graphicFrame>
        <p:nvGraphicFramePr>
          <p:cNvPr id="6" name="Object 21"/>
          <p:cNvGraphicFramePr>
            <a:graphicFrameLocks noGrp="1" noChangeAspect="1"/>
          </p:cNvGraphicFramePr>
          <p:nvPr/>
        </p:nvGraphicFramePr>
        <p:xfrm>
          <a:off x="228600" y="1094459"/>
          <a:ext cx="1981200" cy="1191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Document" r:id="rId5" imgW="3352666" imgH="2016134" progId="Word.Document.8">
                  <p:embed/>
                </p:oleObj>
              </mc:Choice>
              <mc:Fallback>
                <p:oleObj name="Document" r:id="rId5" imgW="3352666" imgH="2016134" progId="Word.Document.8">
                  <p:embed/>
                  <p:pic>
                    <p:nvPicPr>
                      <p:cNvPr id="6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94459"/>
                        <a:ext cx="1981200" cy="11915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4631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381000"/>
            <a:ext cx="7924800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/>
              <a:t>Candidate Generation: </a:t>
            </a:r>
            <a:r>
              <a:rPr lang="en-US" sz="2400" kern="0" dirty="0"/>
              <a:t>Merge Fk-1 and F1 </a:t>
            </a:r>
            <a:r>
              <a:rPr lang="en-US" sz="2400" kern="0" dirty="0" err="1"/>
              <a:t>itemsets</a:t>
            </a:r>
            <a:endParaRPr lang="en-US" sz="2800" kern="0" dirty="0"/>
          </a:p>
          <a:p>
            <a:pPr>
              <a:defRPr/>
            </a:pP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73175"/>
            <a:ext cx="843667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70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Candidate Generation: F</a:t>
            </a:r>
            <a:r>
              <a:rPr lang="en-US" altLang="en-US" sz="2800" baseline="-25000"/>
              <a:t>k-1</a:t>
            </a:r>
            <a:r>
              <a:rPr lang="en-US" altLang="en-US" sz="2800"/>
              <a:t> </a:t>
            </a:r>
            <a:r>
              <a:rPr lang="en-US" altLang="en-US" sz="2400" b="0"/>
              <a:t>x</a:t>
            </a:r>
            <a:r>
              <a:rPr lang="en-US" altLang="en-US" sz="2800"/>
              <a:t> F</a:t>
            </a:r>
            <a:r>
              <a:rPr lang="en-US" altLang="en-US" sz="2800" baseline="-25000"/>
              <a:t>k-1</a:t>
            </a:r>
            <a:r>
              <a:rPr lang="en-US" altLang="en-US" sz="2800"/>
              <a:t> Method</a:t>
            </a:r>
            <a:endParaRPr lang="en-US" altLang="en-US" sz="2800" baseline="-2500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/>
              <a:t>Merge two frequent (k-1)-itemsets if their first (k-2) items are identical</a:t>
            </a:r>
          </a:p>
          <a:p>
            <a:pPr lvl="1">
              <a:buFont typeface="Arial" charset="0"/>
              <a:buNone/>
            </a:pPr>
            <a:endParaRPr lang="en-US" altLang="en-US"/>
          </a:p>
          <a:p>
            <a:r>
              <a:rPr lang="en-US" altLang="en-US"/>
              <a:t>F</a:t>
            </a:r>
            <a:r>
              <a:rPr lang="en-US" altLang="en-US" baseline="-25000"/>
              <a:t>3</a:t>
            </a:r>
            <a:r>
              <a:rPr lang="en-US" altLang="en-US"/>
              <a:t> = {ABC,ABD,ABE,ACD,BCD,BDE,CDE}</a:t>
            </a:r>
          </a:p>
          <a:p>
            <a:pPr lvl="1"/>
            <a:r>
              <a:rPr lang="en-US" altLang="en-US"/>
              <a:t>Merge(</a:t>
            </a:r>
            <a:r>
              <a:rPr lang="en-US" altLang="en-US" b="1" u="sng"/>
              <a:t>AB</a:t>
            </a:r>
            <a:r>
              <a:rPr lang="en-US" altLang="en-US"/>
              <a:t>C, </a:t>
            </a:r>
            <a:r>
              <a:rPr lang="en-US" altLang="en-US" b="1" u="sng"/>
              <a:t>AB</a:t>
            </a:r>
            <a:r>
              <a:rPr lang="en-US" altLang="en-US"/>
              <a:t>D) = </a:t>
            </a:r>
            <a:r>
              <a:rPr lang="en-US" altLang="en-US" b="1" u="sng"/>
              <a:t>AB</a:t>
            </a:r>
            <a:r>
              <a:rPr lang="en-US" altLang="en-US"/>
              <a:t>CD</a:t>
            </a:r>
          </a:p>
          <a:p>
            <a:pPr lvl="1"/>
            <a:r>
              <a:rPr lang="en-US" altLang="en-US"/>
              <a:t>Merge(</a:t>
            </a:r>
            <a:r>
              <a:rPr lang="en-US" altLang="en-US" b="1" u="sng"/>
              <a:t>AB</a:t>
            </a:r>
            <a:r>
              <a:rPr lang="en-US" altLang="en-US"/>
              <a:t>C, </a:t>
            </a:r>
            <a:r>
              <a:rPr lang="en-US" altLang="en-US" b="1" u="sng"/>
              <a:t>AB</a:t>
            </a:r>
            <a:r>
              <a:rPr lang="en-US" altLang="en-US"/>
              <a:t>E) = </a:t>
            </a:r>
            <a:r>
              <a:rPr lang="en-US" altLang="en-US" b="1" u="sng"/>
              <a:t>AB</a:t>
            </a:r>
            <a:r>
              <a:rPr lang="en-US" altLang="en-US"/>
              <a:t>CE</a:t>
            </a:r>
          </a:p>
          <a:p>
            <a:pPr lvl="1"/>
            <a:r>
              <a:rPr lang="en-US" altLang="en-US"/>
              <a:t>Merge(</a:t>
            </a:r>
            <a:r>
              <a:rPr lang="en-US" altLang="en-US" b="1" u="sng"/>
              <a:t>AB</a:t>
            </a:r>
            <a:r>
              <a:rPr lang="en-US" altLang="en-US"/>
              <a:t>D, </a:t>
            </a:r>
            <a:r>
              <a:rPr lang="en-US" altLang="en-US" b="1" u="sng"/>
              <a:t>AB</a:t>
            </a:r>
            <a:r>
              <a:rPr lang="en-US" altLang="en-US"/>
              <a:t>E) = </a:t>
            </a:r>
            <a:r>
              <a:rPr lang="en-US" altLang="en-US" b="1" u="sng"/>
              <a:t>AB</a:t>
            </a:r>
            <a:r>
              <a:rPr lang="en-US" altLang="en-US"/>
              <a:t>DE</a:t>
            </a:r>
          </a:p>
          <a:p>
            <a:pPr lvl="2">
              <a:buFont typeface="Wingdings" pitchFamily="2" charset="2"/>
              <a:buNone/>
            </a:pPr>
            <a:endParaRPr lang="en-US" altLang="en-US"/>
          </a:p>
          <a:p>
            <a:pPr lvl="1"/>
            <a:r>
              <a:rPr lang="en-US" altLang="en-US"/>
              <a:t>Do not merge(</a:t>
            </a:r>
            <a:r>
              <a:rPr lang="en-US" altLang="en-US" b="1" u="sng"/>
              <a:t>A</a:t>
            </a:r>
            <a:r>
              <a:rPr lang="en-US" altLang="en-US"/>
              <a:t>BD,</a:t>
            </a:r>
            <a:r>
              <a:rPr lang="en-US" altLang="en-US" b="1" u="sng"/>
              <a:t>A</a:t>
            </a:r>
            <a:r>
              <a:rPr lang="en-US" altLang="en-US"/>
              <a:t>CD) because they share only prefix of length 1 instead of length 2</a:t>
            </a:r>
          </a:p>
        </p:txBody>
      </p:sp>
    </p:spTree>
    <p:extLst>
      <p:ext uri="{BB962C8B-B14F-4D97-AF65-F5344CB8AC3E}">
        <p14:creationId xmlns:p14="http://schemas.microsoft.com/office/powerpoint/2010/main" val="424771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3AC11-2867-924F-9FD0-09C75A27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07FA-C028-DA44-B22E-5FE2D3085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68E59-03CF-5E49-BAB5-B296289FC1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2" y="0"/>
            <a:ext cx="910635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5A3B38-471C-F64C-BDD8-5CF2358CC51C}"/>
              </a:ext>
            </a:extLst>
          </p:cNvPr>
          <p:cNvSpPr txBox="1"/>
          <p:nvPr/>
        </p:nvSpPr>
        <p:spPr>
          <a:xfrm>
            <a:off x="1066800" y="6360379"/>
            <a:ext cx="7301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Yuzhen Ye, 2020</a:t>
            </a:r>
          </a:p>
          <a:p>
            <a:r>
              <a:rPr lang="en-US" sz="1000" dirty="0">
                <a:solidFill>
                  <a:schemeClr val="bg1"/>
                </a:solidFill>
              </a:rPr>
              <a:t>Source: http://download.1105media.com/</a:t>
            </a:r>
            <a:r>
              <a:rPr lang="en-US" sz="1000" dirty="0" err="1">
                <a:solidFill>
                  <a:schemeClr val="bg1"/>
                </a:solidFill>
              </a:rPr>
              <a:t>tdwi</a:t>
            </a:r>
            <a:r>
              <a:rPr lang="en-US" sz="1000" dirty="0">
                <a:solidFill>
                  <a:schemeClr val="bg1"/>
                </a:solidFill>
              </a:rPr>
              <a:t>/Remote-assets/Events/2017/Boston/</a:t>
            </a:r>
            <a:r>
              <a:rPr lang="en-US" sz="1000" dirty="0" err="1">
                <a:solidFill>
                  <a:schemeClr val="bg1"/>
                </a:solidFill>
              </a:rPr>
              <a:t>MarkMadsen_Beer</a:t>
            </a:r>
            <a:r>
              <a:rPr lang="en-US" sz="1000" dirty="0">
                <a:solidFill>
                  <a:schemeClr val="bg1"/>
                </a:solidFill>
              </a:rPr>
              <a:t>-and-</a:t>
            </a:r>
            <a:r>
              <a:rPr lang="en-US" sz="1000" dirty="0" err="1">
                <a:solidFill>
                  <a:schemeClr val="bg1"/>
                </a:solidFill>
              </a:rPr>
              <a:t>Diapers.pdf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48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Candidate Pruning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Let F</a:t>
            </a:r>
            <a:r>
              <a:rPr lang="en-US" altLang="en-US" baseline="-25000" dirty="0"/>
              <a:t>3</a:t>
            </a:r>
            <a:r>
              <a:rPr lang="en-US" altLang="en-US" dirty="0"/>
              <a:t> = {ABC,ABD,ABE,ACD,BCD,BDE,CDE} be the set of frequent 3-itemsets</a:t>
            </a:r>
          </a:p>
          <a:p>
            <a:pPr lvl="2"/>
            <a:endParaRPr lang="en-US" altLang="en-US" dirty="0"/>
          </a:p>
          <a:p>
            <a:r>
              <a:rPr lang="en-US" altLang="en-US" dirty="0"/>
              <a:t>L</a:t>
            </a:r>
            <a:r>
              <a:rPr lang="en-US" altLang="en-US" baseline="-25000" dirty="0"/>
              <a:t>4</a:t>
            </a:r>
            <a:r>
              <a:rPr lang="en-US" altLang="en-US" dirty="0"/>
              <a:t> = {ABCD,ABCE,ABDE} is the set of candidate 4-itemsets generated (from previous slide)</a:t>
            </a:r>
          </a:p>
          <a:p>
            <a:pPr lvl="2"/>
            <a:endParaRPr lang="en-US" altLang="en-US" dirty="0"/>
          </a:p>
          <a:p>
            <a:r>
              <a:rPr lang="en-US" altLang="en-US" dirty="0"/>
              <a:t>Candidate pruning</a:t>
            </a:r>
          </a:p>
          <a:p>
            <a:pPr lvl="1"/>
            <a:r>
              <a:rPr lang="en-US" altLang="en-US" sz="2000" dirty="0"/>
              <a:t>Prune ABCE because ACE and BCE are infrequent</a:t>
            </a:r>
          </a:p>
          <a:p>
            <a:pPr lvl="1"/>
            <a:r>
              <a:rPr lang="en-US" altLang="en-US" sz="2000" dirty="0"/>
              <a:t>Prune ABDE because ADE is infrequent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After candidate pruning: L</a:t>
            </a:r>
            <a:r>
              <a:rPr lang="en-US" altLang="en-US" baseline="-25000" dirty="0"/>
              <a:t>4</a:t>
            </a:r>
            <a:r>
              <a:rPr lang="en-US" altLang="en-US" dirty="0"/>
              <a:t> = {ABCD} </a:t>
            </a:r>
          </a:p>
        </p:txBody>
      </p:sp>
    </p:spTree>
    <p:extLst>
      <p:ext uri="{BB962C8B-B14F-4D97-AF65-F5344CB8AC3E}">
        <p14:creationId xmlns:p14="http://schemas.microsoft.com/office/powerpoint/2010/main" val="83320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333499"/>
            <a:ext cx="7924800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/>
              <a:t>Candidate Generation: </a:t>
            </a:r>
            <a:r>
              <a:rPr lang="en-US" sz="2400" kern="0" dirty="0"/>
              <a:t>Fk-1 x Fk-1 Method</a:t>
            </a:r>
            <a:endParaRPr lang="en-US" sz="2800" kern="0" dirty="0"/>
          </a:p>
          <a:p>
            <a:pPr>
              <a:defRPr/>
            </a:pP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801723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35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Illustrating Apriori Principle</a:t>
            </a: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304800" y="1387475"/>
          <a:ext cx="2289175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Document" r:id="rId3" imgW="2289908" imgH="2495536" progId="Word.Document.8">
                  <p:embed/>
                </p:oleObj>
              </mc:Choice>
              <mc:Fallback>
                <p:oleObj name="Document" r:id="rId3" imgW="2289908" imgH="2495536" progId="Word.Document.8">
                  <p:embed/>
                  <p:pic>
                    <p:nvPicPr>
                      <p:cNvPr id="286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87475"/>
                        <a:ext cx="2289175" cy="249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3352800" y="2133600"/>
          <a:ext cx="3327400" cy="21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Document" r:id="rId5" imgW="3328641" imgH="2008846" progId="Word.Document.8">
                  <p:embed/>
                </p:oleObj>
              </mc:Choice>
              <mc:Fallback>
                <p:oleObj name="Document" r:id="rId5" imgW="3328641" imgH="2008846" progId="Word.Document.8">
                  <p:embed/>
                  <p:pic>
                    <p:nvPicPr>
                      <p:cNvPr id="286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133600"/>
                        <a:ext cx="3327400" cy="212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4876800" y="4435475"/>
          <a:ext cx="30940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Document" r:id="rId7" imgW="3124026" imgH="1522425" progId="Word.Document.8">
                  <p:embed/>
                </p:oleObj>
              </mc:Choice>
              <mc:Fallback>
                <p:oleObj name="Document" r:id="rId7" imgW="3124026" imgH="1522425" progId="Word.Document.8">
                  <p:embed/>
                  <p:pic>
                    <p:nvPicPr>
                      <p:cNvPr id="286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435475"/>
                        <a:ext cx="3094038" cy="150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514600" y="1295400"/>
            <a:ext cx="205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Items (1-itemsets)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096000" y="2055813"/>
            <a:ext cx="27908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Pairs (2-itemsets)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 b="0">
              <a:latin typeface="Tahoma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(No need to generate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candidates involving Coke</a:t>
            </a:r>
            <a:br>
              <a:rPr lang="en-US" altLang="en-US" sz="1800" b="0">
                <a:latin typeface="Tahoma" pitchFamily="34" charset="0"/>
              </a:rPr>
            </a:br>
            <a:r>
              <a:rPr lang="en-US" altLang="en-US" sz="1800" b="0">
                <a:latin typeface="Tahoma" pitchFamily="34" charset="0"/>
              </a:rPr>
              <a:t>or Eggs)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781800" y="4038600"/>
            <a:ext cx="2225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Triplets (3-itemsets)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5410200" y="4038600"/>
            <a:ext cx="304800" cy="304800"/>
          </a:xfrm>
          <a:prstGeom prst="line">
            <a:avLst/>
          </a:prstGeom>
          <a:noFill/>
          <a:ln w="73025" cmpd="tri">
            <a:solidFill>
              <a:srgbClr val="CC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2819400" y="1981200"/>
            <a:ext cx="304800" cy="304800"/>
          </a:xfrm>
          <a:prstGeom prst="line">
            <a:avLst/>
          </a:prstGeom>
          <a:noFill/>
          <a:ln w="73025" cmpd="tri">
            <a:solidFill>
              <a:srgbClr val="CC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304800" y="3810000"/>
            <a:ext cx="2659063" cy="412750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ahoma" pitchFamily="34" charset="0"/>
              </a:rPr>
              <a:t>Minimum Support = 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304800" y="4381500"/>
            <a:ext cx="3244850" cy="1476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If every subset is considered,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1</a:t>
            </a:r>
            <a:r>
              <a:rPr lang="en-US" altLang="en-US" sz="1800" b="0">
                <a:latin typeface="Tahoma" pitchFamily="34" charset="0"/>
              </a:rPr>
              <a:t> + 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2</a:t>
            </a:r>
            <a:r>
              <a:rPr lang="en-US" altLang="en-US" sz="1800" b="0">
                <a:latin typeface="Tahoma" pitchFamily="34" charset="0"/>
              </a:rPr>
              <a:t> + </a:t>
            </a:r>
            <a:r>
              <a:rPr lang="en-US" altLang="en-US" sz="1800" b="0" baseline="30000">
                <a:latin typeface="Tahoma" pitchFamily="34" charset="0"/>
              </a:rPr>
              <a:t>6</a:t>
            </a:r>
            <a:r>
              <a:rPr lang="en-US" altLang="en-US" sz="1800" b="0">
                <a:latin typeface="Tahoma" pitchFamily="34" charset="0"/>
              </a:rPr>
              <a:t>C</a:t>
            </a:r>
            <a:r>
              <a:rPr lang="en-US" altLang="en-US" sz="1800" b="0" baseline="-25000">
                <a:latin typeface="Tahoma" pitchFamily="34" charset="0"/>
              </a:rPr>
              <a:t>3</a:t>
            </a:r>
            <a:r>
              <a:rPr lang="en-US" altLang="en-US" sz="1800" b="0">
                <a:latin typeface="Tahoma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6 + 15 + 20 = 41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With support-based pruning,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ahoma" pitchFamily="34" charset="0"/>
              </a:rPr>
              <a:t>	6 + 6 + 1 = 13</a:t>
            </a:r>
          </a:p>
        </p:txBody>
      </p:sp>
      <p:sp>
        <p:nvSpPr>
          <p:cNvPr id="28685" name="TextBox 12"/>
          <p:cNvSpPr txBox="1">
            <a:spLocks noChangeArrowheads="1"/>
          </p:cNvSpPr>
          <p:nvPr/>
        </p:nvSpPr>
        <p:spPr bwMode="auto">
          <a:xfrm>
            <a:off x="3581400" y="5562600"/>
            <a:ext cx="5562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Use of F</a:t>
            </a:r>
            <a:r>
              <a:rPr lang="en-US" altLang="en-US" sz="1400" baseline="-25000"/>
              <a:t>k-1</a:t>
            </a:r>
            <a:r>
              <a:rPr lang="en-US" altLang="en-US" sz="1400"/>
              <a:t>xF</a:t>
            </a:r>
            <a:r>
              <a:rPr lang="en-US" altLang="en-US" sz="1400" baseline="-25000"/>
              <a:t>k-1</a:t>
            </a:r>
            <a:r>
              <a:rPr lang="en-US" altLang="en-US" sz="1400"/>
              <a:t> method for candidate generation results in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 only one 3-itemset.  This is eliminated after the support counting step.</a:t>
            </a:r>
          </a:p>
        </p:txBody>
      </p:sp>
    </p:spTree>
    <p:extLst>
      <p:ext uri="{BB962C8B-B14F-4D97-AF65-F5344CB8AC3E}">
        <p14:creationId xmlns:p14="http://schemas.microsoft.com/office/powerpoint/2010/main" val="1751919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Alternate F</a:t>
            </a:r>
            <a:r>
              <a:rPr lang="en-US" altLang="en-US" sz="2800" baseline="-25000" dirty="0"/>
              <a:t>k-1</a:t>
            </a:r>
            <a:r>
              <a:rPr lang="en-US" altLang="en-US" sz="2800" dirty="0"/>
              <a:t> </a:t>
            </a:r>
            <a:r>
              <a:rPr lang="en-US" altLang="en-US" sz="2400" b="0" dirty="0"/>
              <a:t>x</a:t>
            </a:r>
            <a:r>
              <a:rPr lang="en-US" altLang="en-US" sz="2800" dirty="0"/>
              <a:t> F</a:t>
            </a:r>
            <a:r>
              <a:rPr lang="en-US" altLang="en-US" sz="2800" baseline="-25000" dirty="0"/>
              <a:t>k-1</a:t>
            </a:r>
            <a:r>
              <a:rPr lang="en-US" altLang="en-US" sz="2800" dirty="0"/>
              <a:t> Method</a:t>
            </a:r>
            <a:endParaRPr lang="en-US" altLang="en-US" sz="2800" baseline="-25000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/>
              <a:t>Merge two frequent (k-1)-</a:t>
            </a:r>
            <a:r>
              <a:rPr lang="en-US" altLang="en-US" sz="2400" dirty="0" err="1"/>
              <a:t>itemsets</a:t>
            </a:r>
            <a:r>
              <a:rPr lang="en-US" altLang="en-US" sz="2400" dirty="0"/>
              <a:t> if the last (k-2) items of the first one is identical to the first (k-2) items of the second.</a:t>
            </a:r>
          </a:p>
          <a:p>
            <a:pPr lvl="1">
              <a:buFont typeface="Arial" charset="0"/>
              <a:buNone/>
            </a:pPr>
            <a:endParaRPr lang="en-US" altLang="en-US" dirty="0"/>
          </a:p>
          <a:p>
            <a:r>
              <a:rPr lang="en-US" altLang="en-US" dirty="0"/>
              <a:t>F</a:t>
            </a:r>
            <a:r>
              <a:rPr lang="en-US" altLang="en-US" baseline="-25000" dirty="0"/>
              <a:t>3</a:t>
            </a:r>
            <a:r>
              <a:rPr lang="en-US" altLang="en-US" dirty="0"/>
              <a:t> = {ABC,ABD,ABE,ACD,BCD,BDE,CDE}</a:t>
            </a:r>
          </a:p>
          <a:p>
            <a:pPr lvl="1"/>
            <a:r>
              <a:rPr lang="en-US" altLang="en-US" dirty="0"/>
              <a:t>Merge(A</a:t>
            </a:r>
            <a:r>
              <a:rPr lang="en-US" altLang="en-US" b="1" u="sng" dirty="0"/>
              <a:t>BC</a:t>
            </a:r>
            <a:r>
              <a:rPr lang="en-US" altLang="en-US" dirty="0"/>
              <a:t>, </a:t>
            </a:r>
            <a:r>
              <a:rPr lang="en-US" altLang="en-US" b="1" u="sng" dirty="0"/>
              <a:t>BC</a:t>
            </a:r>
            <a:r>
              <a:rPr lang="en-US" altLang="en-US" dirty="0"/>
              <a:t>D) = A</a:t>
            </a:r>
            <a:r>
              <a:rPr lang="en-US" altLang="en-US" b="1" u="sng" dirty="0"/>
              <a:t>BC</a:t>
            </a:r>
            <a:r>
              <a:rPr lang="en-US" altLang="en-US" dirty="0"/>
              <a:t>D</a:t>
            </a:r>
          </a:p>
          <a:p>
            <a:pPr lvl="1"/>
            <a:r>
              <a:rPr lang="en-US" altLang="en-US" dirty="0"/>
              <a:t>Merge(A</a:t>
            </a:r>
            <a:r>
              <a:rPr lang="en-US" altLang="en-US" b="1" u="sng" dirty="0"/>
              <a:t>BD</a:t>
            </a:r>
            <a:r>
              <a:rPr lang="en-US" altLang="en-US" dirty="0"/>
              <a:t>, </a:t>
            </a:r>
            <a:r>
              <a:rPr lang="en-US" altLang="en-US" b="1" u="sng" dirty="0"/>
              <a:t>BD</a:t>
            </a:r>
            <a:r>
              <a:rPr lang="en-US" altLang="en-US" dirty="0"/>
              <a:t>E) = A</a:t>
            </a:r>
            <a:r>
              <a:rPr lang="en-US" altLang="en-US" b="1" u="sng" dirty="0"/>
              <a:t>BD</a:t>
            </a:r>
            <a:r>
              <a:rPr lang="en-US" altLang="en-US" dirty="0"/>
              <a:t>E</a:t>
            </a:r>
          </a:p>
          <a:p>
            <a:pPr lvl="1"/>
            <a:r>
              <a:rPr lang="en-US" altLang="en-US" dirty="0"/>
              <a:t>Merge(A</a:t>
            </a:r>
            <a:r>
              <a:rPr lang="en-US" altLang="en-US" b="1" u="sng" dirty="0"/>
              <a:t>CD</a:t>
            </a:r>
            <a:r>
              <a:rPr lang="en-US" altLang="en-US" dirty="0"/>
              <a:t>, </a:t>
            </a:r>
            <a:r>
              <a:rPr lang="en-US" altLang="en-US" b="1" u="sng" dirty="0"/>
              <a:t>CD</a:t>
            </a:r>
            <a:r>
              <a:rPr lang="en-US" altLang="en-US" dirty="0"/>
              <a:t>E) = A</a:t>
            </a:r>
            <a:r>
              <a:rPr lang="en-US" altLang="en-US" b="1" u="sng" dirty="0"/>
              <a:t>CD</a:t>
            </a:r>
            <a:r>
              <a:rPr lang="en-US" altLang="en-US" dirty="0"/>
              <a:t>E</a:t>
            </a:r>
          </a:p>
          <a:p>
            <a:pPr lvl="1"/>
            <a:r>
              <a:rPr lang="en-US" altLang="en-US" dirty="0"/>
              <a:t>Merge(B</a:t>
            </a:r>
            <a:r>
              <a:rPr lang="en-US" altLang="en-US" b="1" u="sng" dirty="0"/>
              <a:t>CD</a:t>
            </a:r>
            <a:r>
              <a:rPr lang="en-US" altLang="en-US" dirty="0"/>
              <a:t>, </a:t>
            </a:r>
            <a:r>
              <a:rPr lang="en-US" altLang="en-US" b="1" u="sng" dirty="0"/>
              <a:t>CD</a:t>
            </a:r>
            <a:r>
              <a:rPr lang="en-US" altLang="en-US" dirty="0"/>
              <a:t>E) = B</a:t>
            </a:r>
            <a:r>
              <a:rPr lang="en-US" altLang="en-US" b="1" u="sng" dirty="0"/>
              <a:t>CD</a:t>
            </a:r>
            <a:r>
              <a:rPr lang="en-US" alt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60205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Candidate Pruning for Alternate F</a:t>
            </a:r>
            <a:r>
              <a:rPr lang="en-US" altLang="en-US" sz="2400" baseline="-25000" dirty="0"/>
              <a:t>k-1</a:t>
            </a:r>
            <a:r>
              <a:rPr lang="en-US" altLang="en-US" sz="2400" dirty="0"/>
              <a:t> </a:t>
            </a:r>
            <a:r>
              <a:rPr lang="en-US" altLang="en-US" sz="2000" b="0" dirty="0"/>
              <a:t>x</a:t>
            </a:r>
            <a:r>
              <a:rPr lang="en-US" altLang="en-US" sz="2400" dirty="0"/>
              <a:t> F</a:t>
            </a:r>
            <a:r>
              <a:rPr lang="en-US" altLang="en-US" sz="2400" baseline="-25000" dirty="0"/>
              <a:t>k-1</a:t>
            </a:r>
            <a:r>
              <a:rPr lang="en-US" altLang="en-US" sz="2400" dirty="0"/>
              <a:t> Method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318500" cy="5257800"/>
          </a:xfrm>
        </p:spPr>
        <p:txBody>
          <a:bodyPr/>
          <a:lstStyle/>
          <a:p>
            <a:r>
              <a:rPr lang="en-US" altLang="en-US" dirty="0"/>
              <a:t>Let F</a:t>
            </a:r>
            <a:r>
              <a:rPr lang="en-US" altLang="en-US" baseline="-25000" dirty="0"/>
              <a:t>3</a:t>
            </a:r>
            <a:r>
              <a:rPr lang="en-US" altLang="en-US" dirty="0"/>
              <a:t> = {ABC,ABD,ABE,ACD,BCD,BDE,CDE} be the set of frequent 3-itemsets</a:t>
            </a:r>
          </a:p>
          <a:p>
            <a:pPr lvl="2"/>
            <a:endParaRPr lang="en-US" altLang="en-US" dirty="0"/>
          </a:p>
          <a:p>
            <a:r>
              <a:rPr lang="en-US" altLang="en-US" dirty="0"/>
              <a:t>L</a:t>
            </a:r>
            <a:r>
              <a:rPr lang="en-US" altLang="en-US" baseline="-25000" dirty="0"/>
              <a:t>4</a:t>
            </a:r>
            <a:r>
              <a:rPr lang="en-US" altLang="en-US" dirty="0"/>
              <a:t> = {ABCD,ABDE,ACDE,BCDE} is the set of candidate 4-itemsets generated (from previous slide)</a:t>
            </a:r>
          </a:p>
          <a:p>
            <a:r>
              <a:rPr lang="en-US" altLang="en-US" dirty="0"/>
              <a:t>Candidate pruning</a:t>
            </a:r>
          </a:p>
          <a:p>
            <a:pPr lvl="1"/>
            <a:r>
              <a:rPr lang="en-US" altLang="en-US" sz="2000" dirty="0"/>
              <a:t>Prune ABDE because ADE is infrequent</a:t>
            </a:r>
          </a:p>
          <a:p>
            <a:pPr lvl="1"/>
            <a:r>
              <a:rPr lang="en-US" altLang="en-US" sz="2000" dirty="0"/>
              <a:t>Prune ACDE because ACE and ADE are infrequent</a:t>
            </a:r>
          </a:p>
          <a:p>
            <a:pPr lvl="1"/>
            <a:r>
              <a:rPr lang="en-US" altLang="en-US" sz="2000" dirty="0"/>
              <a:t>Prune BCDE because BCE </a:t>
            </a:r>
          </a:p>
          <a:p>
            <a:r>
              <a:rPr lang="en-US" altLang="en-US" dirty="0"/>
              <a:t>After candidate pruning: L</a:t>
            </a:r>
            <a:r>
              <a:rPr lang="en-US" altLang="en-US" baseline="-25000" dirty="0"/>
              <a:t>4</a:t>
            </a:r>
            <a:r>
              <a:rPr lang="en-US" altLang="en-US" dirty="0"/>
              <a:t> = {ABCD} </a:t>
            </a:r>
          </a:p>
        </p:txBody>
      </p:sp>
    </p:spTree>
    <p:extLst>
      <p:ext uri="{BB962C8B-B14F-4D97-AF65-F5344CB8AC3E}">
        <p14:creationId xmlns:p14="http://schemas.microsoft.com/office/powerpoint/2010/main" val="40948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Support Counting of Candidate Itemsets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066800"/>
            <a:ext cx="83185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Scan the database of transactions to determine the support of each candidate itemset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Must match every candidate itemset against every transaction, which is an expensive operation</a:t>
            </a:r>
          </a:p>
        </p:txBody>
      </p:sp>
      <p:graphicFrame>
        <p:nvGraphicFramePr>
          <p:cNvPr id="29700" name="Object 21"/>
          <p:cNvGraphicFramePr>
            <a:graphicFrameLocks noGrp="1" noChangeAspect="1"/>
          </p:cNvGraphicFramePr>
          <p:nvPr/>
        </p:nvGraphicFramePr>
        <p:xfrm>
          <a:off x="762000" y="3200400"/>
          <a:ext cx="3568700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Document" r:id="rId3" imgW="3352666" imgH="2016134" progId="Word.Document.8">
                  <p:embed/>
                </p:oleObj>
              </mc:Choice>
              <mc:Fallback>
                <p:oleObj name="Document" r:id="rId3" imgW="3352666" imgH="2016134" progId="Word.Document.8">
                  <p:embed/>
                  <p:pic>
                    <p:nvPicPr>
                      <p:cNvPr id="29700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200400"/>
                        <a:ext cx="3568700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5287963" y="3429000"/>
          <a:ext cx="3094037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Document" r:id="rId5" imgW="3122634" imgH="1524623" progId="Word.Document.8">
                  <p:embed/>
                </p:oleObj>
              </mc:Choice>
              <mc:Fallback>
                <p:oleObj name="Document" r:id="rId5" imgW="3122634" imgH="1524623" progId="Word.Document.8">
                  <p:embed/>
                  <p:pic>
                    <p:nvPicPr>
                      <p:cNvPr id="297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963" y="3429000"/>
                        <a:ext cx="3094037" cy="150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0318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Support Counting of Candidate Itemsets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066800"/>
            <a:ext cx="8318500" cy="281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To reduce number of comparisons, store the candidate itemsets in a hash structure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Instead of matching each transaction against every candidate, match it against candidates contained in the hashed buckets</a:t>
            </a: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1066800" y="3124200"/>
          <a:ext cx="6477000" cy="276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Visio" r:id="rId3" imgW="7643978" imgH="3191008" progId="Visio.Drawing.6">
                  <p:embed/>
                </p:oleObj>
              </mc:Choice>
              <mc:Fallback>
                <p:oleObj name="Visio" r:id="rId3" imgW="7643978" imgH="3191008" progId="Visio.Drawing.6">
                  <p:embed/>
                  <p:pic>
                    <p:nvPicPr>
                      <p:cNvPr id="307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124200"/>
                        <a:ext cx="6477000" cy="276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207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0200" y="152400"/>
            <a:ext cx="8280400" cy="533400"/>
          </a:xfrm>
        </p:spPr>
        <p:txBody>
          <a:bodyPr/>
          <a:lstStyle/>
          <a:p>
            <a:r>
              <a:rPr lang="en-US" altLang="en-US"/>
              <a:t>Support Counting: An Example</a:t>
            </a:r>
          </a:p>
        </p:txBody>
      </p:sp>
      <p:sp>
        <p:nvSpPr>
          <p:cNvPr id="31747" name="Text Box 34"/>
          <p:cNvSpPr txBox="1">
            <a:spLocks noChangeArrowheads="1"/>
          </p:cNvSpPr>
          <p:nvPr/>
        </p:nvSpPr>
        <p:spPr bwMode="auto">
          <a:xfrm>
            <a:off x="457200" y="1066800"/>
            <a:ext cx="8305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/>
              <a:t>Suppose you have 15 candidate itemsets of length 3: 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/>
              <a:t>{1 4 5}, {1 2 4}, {4 5 7}, {1 2 5}, {4 5 8}, {1 5 9}, {1 3 6}, {2 3 4}, {5 6 7}, {3 4 5}, {3 5 6}, {3 5 7}, {6 8 9}, {3 6 7}, {3 6 8}</a:t>
            </a:r>
            <a:endParaRPr lang="en-US" altLang="en-US" sz="800"/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1748" name="TextBox 34"/>
          <p:cNvSpPr txBox="1">
            <a:spLocks noChangeArrowheads="1"/>
          </p:cNvSpPr>
          <p:nvPr/>
        </p:nvSpPr>
        <p:spPr bwMode="auto">
          <a:xfrm>
            <a:off x="304800" y="2209800"/>
            <a:ext cx="822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/>
              <a:t>How many of these itemsets are supported by transaction  (1,2,3,5,6)?</a:t>
            </a:r>
          </a:p>
        </p:txBody>
      </p:sp>
      <p:graphicFrame>
        <p:nvGraphicFramePr>
          <p:cNvPr id="64514" name="Object 3"/>
          <p:cNvGraphicFramePr>
            <a:graphicFrameLocks noChangeAspect="1"/>
          </p:cNvGraphicFramePr>
          <p:nvPr/>
        </p:nvGraphicFramePr>
        <p:xfrm>
          <a:off x="3505200" y="2754313"/>
          <a:ext cx="5334000" cy="364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Visio" r:id="rId3" imgW="9765132" imgH="7372400" progId="Visio.Drawing.6">
                  <p:embed/>
                </p:oleObj>
              </mc:Choice>
              <mc:Fallback>
                <p:oleObj name="Visio" r:id="rId3" imgW="9765132" imgH="7372400" progId="Visio.Drawing.6">
                  <p:embed/>
                  <p:pic>
                    <p:nvPicPr>
                      <p:cNvPr id="645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754313"/>
                        <a:ext cx="5334000" cy="364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814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9FAC4-DC7B-2F46-A884-74B3DC43F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DHP Algorithm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7D959-EFF4-F74C-B36A-A1FC3DA46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70000"/>
            <a:ext cx="5549900" cy="431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AC0CEC-7B73-864A-8621-71674468658D}"/>
              </a:ext>
            </a:extLst>
          </p:cNvPr>
          <p:cNvSpPr txBox="1"/>
          <p:nvPr/>
        </p:nvSpPr>
        <p:spPr>
          <a:xfrm>
            <a:off x="5875020" y="1270000"/>
            <a:ext cx="2794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>
                <a:effectLst/>
                <a:latin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</a:rPr>
              <a:t>DHP (Direct Hashing and Pruning) algorithm. DHP employs hash functions to generate candidate </a:t>
            </a:r>
            <a:r>
              <a:rPr lang="en-US" sz="1800" dirty="0" err="1">
                <a:effectLst/>
                <a:latin typeface="Times New Roman" panose="02020603050405020304" pitchFamily="18" charset="0"/>
              </a:rPr>
              <a:t>itemsets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 efficiently</a:t>
            </a:r>
            <a:r>
              <a:rPr lang="en-US" sz="1800" dirty="0">
                <a:latin typeface="Times New Roman" panose="02020603050405020304" pitchFamily="18" charset="0"/>
              </a:rPr>
              <a:t>; 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and it also employs effective pruning techniques to reduce the size of database.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ECF07-11E9-0F4B-8FA5-4EDEB5D8F462}"/>
              </a:ext>
            </a:extLst>
          </p:cNvPr>
          <p:cNvSpPr txBox="1"/>
          <p:nvPr/>
        </p:nvSpPr>
        <p:spPr>
          <a:xfrm>
            <a:off x="7467600" y="6172200"/>
            <a:ext cx="394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A3C6A-CE84-DC41-8E2C-284C1FC8F58B}"/>
              </a:ext>
            </a:extLst>
          </p:cNvPr>
          <p:cNvSpPr txBox="1"/>
          <p:nvPr/>
        </p:nvSpPr>
        <p:spPr>
          <a:xfrm>
            <a:off x="533400" y="5943600"/>
            <a:ext cx="2327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</a:t>
            </a:r>
            <a:r>
              <a:rPr lang="en-US" dirty="0" err="1"/>
              <a:t>Chiou</a:t>
            </a:r>
            <a:r>
              <a:rPr lang="en-US" dirty="0"/>
              <a:t> &amp; Tseng, 2007</a:t>
            </a:r>
          </a:p>
        </p:txBody>
      </p:sp>
    </p:spTree>
    <p:extLst>
      <p:ext uri="{BB962C8B-B14F-4D97-AF65-F5344CB8AC3E}">
        <p14:creationId xmlns:p14="http://schemas.microsoft.com/office/powerpoint/2010/main" val="1839648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0200" y="152400"/>
            <a:ext cx="8280400" cy="533400"/>
          </a:xfrm>
        </p:spPr>
        <p:txBody>
          <a:bodyPr/>
          <a:lstStyle/>
          <a:p>
            <a:r>
              <a:rPr lang="en-US" altLang="en-US"/>
              <a:t>Support Counting Using a Hash Tree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3810000" y="3886200"/>
            <a:ext cx="4681538" cy="2446338"/>
            <a:chOff x="1632" y="1536"/>
            <a:chExt cx="3143" cy="1750"/>
          </a:xfrm>
        </p:grpSpPr>
        <p:sp>
          <p:nvSpPr>
            <p:cNvPr id="32782" name="Line 4"/>
            <p:cNvSpPr>
              <a:spLocks noChangeShapeType="1"/>
            </p:cNvSpPr>
            <p:nvPr/>
          </p:nvSpPr>
          <p:spPr bwMode="auto">
            <a:xfrm flipH="1">
              <a:off x="2496" y="1536"/>
              <a:ext cx="67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3" name="Line 5"/>
            <p:cNvSpPr>
              <a:spLocks noChangeShapeType="1"/>
            </p:cNvSpPr>
            <p:nvPr/>
          </p:nvSpPr>
          <p:spPr bwMode="auto">
            <a:xfrm>
              <a:off x="3168" y="1536"/>
              <a:ext cx="81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4" name="Line 6"/>
            <p:cNvSpPr>
              <a:spLocks noChangeShapeType="1"/>
            </p:cNvSpPr>
            <p:nvPr/>
          </p:nvSpPr>
          <p:spPr bwMode="auto">
            <a:xfrm>
              <a:off x="3168" y="15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5" name="Text Box 7"/>
            <p:cNvSpPr txBox="1">
              <a:spLocks noChangeArrowheads="1"/>
            </p:cNvSpPr>
            <p:nvPr/>
          </p:nvSpPr>
          <p:spPr bwMode="auto">
            <a:xfrm>
              <a:off x="2976" y="1728"/>
              <a:ext cx="465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2 3 4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5 6 7</a:t>
              </a:r>
            </a:p>
          </p:txBody>
        </p:sp>
        <p:sp>
          <p:nvSpPr>
            <p:cNvPr id="32786" name="Line 8"/>
            <p:cNvSpPr>
              <a:spLocks noChangeShapeType="1"/>
            </p:cNvSpPr>
            <p:nvPr/>
          </p:nvSpPr>
          <p:spPr bwMode="auto">
            <a:xfrm flipH="1">
              <a:off x="1917" y="1871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7" name="Text Box 9"/>
            <p:cNvSpPr txBox="1">
              <a:spLocks noChangeArrowheads="1"/>
            </p:cNvSpPr>
            <p:nvPr/>
          </p:nvSpPr>
          <p:spPr bwMode="auto">
            <a:xfrm>
              <a:off x="1728" y="2159"/>
              <a:ext cx="465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1 4 5</a:t>
              </a:r>
            </a:p>
          </p:txBody>
        </p:sp>
        <p:sp>
          <p:nvSpPr>
            <p:cNvPr id="32788" name="Line 10"/>
            <p:cNvSpPr>
              <a:spLocks noChangeShapeType="1"/>
            </p:cNvSpPr>
            <p:nvPr/>
          </p:nvSpPr>
          <p:spPr bwMode="auto">
            <a:xfrm>
              <a:off x="2493" y="1871"/>
              <a:ext cx="3" cy="4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9" name="Line 11"/>
            <p:cNvSpPr>
              <a:spLocks noChangeShapeType="1"/>
            </p:cNvSpPr>
            <p:nvPr/>
          </p:nvSpPr>
          <p:spPr bwMode="auto">
            <a:xfrm>
              <a:off x="2493" y="1871"/>
              <a:ext cx="576" cy="3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0" name="Text Box 12"/>
            <p:cNvSpPr txBox="1">
              <a:spLocks noChangeArrowheads="1"/>
            </p:cNvSpPr>
            <p:nvPr/>
          </p:nvSpPr>
          <p:spPr bwMode="auto">
            <a:xfrm>
              <a:off x="2870" y="2265"/>
              <a:ext cx="465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1 3 6</a:t>
              </a:r>
            </a:p>
          </p:txBody>
        </p:sp>
        <p:sp>
          <p:nvSpPr>
            <p:cNvPr id="32791" name="Line 13"/>
            <p:cNvSpPr>
              <a:spLocks noChangeShapeType="1"/>
            </p:cNvSpPr>
            <p:nvPr/>
          </p:nvSpPr>
          <p:spPr bwMode="auto">
            <a:xfrm flipH="1">
              <a:off x="1824" y="2352"/>
              <a:ext cx="67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2" name="Text Box 14"/>
            <p:cNvSpPr txBox="1">
              <a:spLocks noChangeArrowheads="1"/>
            </p:cNvSpPr>
            <p:nvPr/>
          </p:nvSpPr>
          <p:spPr bwMode="auto">
            <a:xfrm>
              <a:off x="1632" y="2640"/>
              <a:ext cx="465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1 2 4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4 5 7</a:t>
              </a:r>
            </a:p>
          </p:txBody>
        </p:sp>
        <p:sp>
          <p:nvSpPr>
            <p:cNvPr id="32793" name="Line 15"/>
            <p:cNvSpPr>
              <a:spLocks noChangeShapeType="1"/>
            </p:cNvSpPr>
            <p:nvPr/>
          </p:nvSpPr>
          <p:spPr bwMode="auto">
            <a:xfrm>
              <a:off x="2496" y="2352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4" name="Text Box 16"/>
            <p:cNvSpPr txBox="1">
              <a:spLocks noChangeArrowheads="1"/>
            </p:cNvSpPr>
            <p:nvPr/>
          </p:nvSpPr>
          <p:spPr bwMode="auto">
            <a:xfrm>
              <a:off x="2255" y="2784"/>
              <a:ext cx="465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1 2 5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4 5 8</a:t>
              </a:r>
            </a:p>
          </p:txBody>
        </p:sp>
        <p:sp>
          <p:nvSpPr>
            <p:cNvPr id="32795" name="Line 17"/>
            <p:cNvSpPr>
              <a:spLocks noChangeShapeType="1"/>
            </p:cNvSpPr>
            <p:nvPr/>
          </p:nvSpPr>
          <p:spPr bwMode="auto">
            <a:xfrm>
              <a:off x="2496" y="2352"/>
              <a:ext cx="57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6" name="Text Box 18"/>
            <p:cNvSpPr txBox="1">
              <a:spLocks noChangeArrowheads="1"/>
            </p:cNvSpPr>
            <p:nvPr/>
          </p:nvSpPr>
          <p:spPr bwMode="auto">
            <a:xfrm>
              <a:off x="2832" y="2784"/>
              <a:ext cx="465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1 5 9</a:t>
              </a:r>
            </a:p>
          </p:txBody>
        </p:sp>
        <p:sp>
          <p:nvSpPr>
            <p:cNvPr id="32797" name="Line 19"/>
            <p:cNvSpPr>
              <a:spLocks noChangeShapeType="1"/>
            </p:cNvSpPr>
            <p:nvPr/>
          </p:nvSpPr>
          <p:spPr bwMode="auto">
            <a:xfrm flipH="1">
              <a:off x="3456" y="1824"/>
              <a:ext cx="52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8" name="Text Box 20"/>
            <p:cNvSpPr txBox="1">
              <a:spLocks noChangeArrowheads="1"/>
            </p:cNvSpPr>
            <p:nvPr/>
          </p:nvSpPr>
          <p:spPr bwMode="auto">
            <a:xfrm>
              <a:off x="3254" y="2169"/>
              <a:ext cx="465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3 4 5</a:t>
              </a:r>
            </a:p>
          </p:txBody>
        </p:sp>
        <p:sp>
          <p:nvSpPr>
            <p:cNvPr id="32799" name="Line 21"/>
            <p:cNvSpPr>
              <a:spLocks noChangeShapeType="1"/>
            </p:cNvSpPr>
            <p:nvPr/>
          </p:nvSpPr>
          <p:spPr bwMode="auto">
            <a:xfrm>
              <a:off x="3984" y="182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00" name="Text Box 22"/>
            <p:cNvSpPr txBox="1">
              <a:spLocks noChangeArrowheads="1"/>
            </p:cNvSpPr>
            <p:nvPr/>
          </p:nvSpPr>
          <p:spPr bwMode="auto">
            <a:xfrm>
              <a:off x="3792" y="2160"/>
              <a:ext cx="46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3 5 6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3 5 7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6 8 9</a:t>
              </a:r>
            </a:p>
          </p:txBody>
        </p:sp>
        <p:sp>
          <p:nvSpPr>
            <p:cNvPr id="32801" name="Line 23"/>
            <p:cNvSpPr>
              <a:spLocks noChangeShapeType="1"/>
            </p:cNvSpPr>
            <p:nvPr/>
          </p:nvSpPr>
          <p:spPr bwMode="auto">
            <a:xfrm>
              <a:off x="3984" y="1824"/>
              <a:ext cx="52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02" name="Text Box 24"/>
            <p:cNvSpPr txBox="1">
              <a:spLocks noChangeArrowheads="1"/>
            </p:cNvSpPr>
            <p:nvPr/>
          </p:nvSpPr>
          <p:spPr bwMode="auto">
            <a:xfrm>
              <a:off x="4310" y="2121"/>
              <a:ext cx="465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3 6 7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3 6 8</a:t>
              </a:r>
            </a:p>
          </p:txBody>
        </p:sp>
      </p:grpSp>
      <p:grpSp>
        <p:nvGrpSpPr>
          <p:cNvPr id="32772" name="Group 25"/>
          <p:cNvGrpSpPr>
            <a:grpSpLocks/>
          </p:cNvGrpSpPr>
          <p:nvPr/>
        </p:nvGrpSpPr>
        <p:grpSpPr bwMode="auto">
          <a:xfrm>
            <a:off x="533400" y="4237038"/>
            <a:ext cx="2286000" cy="1249362"/>
            <a:chOff x="144" y="912"/>
            <a:chExt cx="1440" cy="787"/>
          </a:xfrm>
        </p:grpSpPr>
        <p:sp>
          <p:nvSpPr>
            <p:cNvPr id="32774" name="Line 26"/>
            <p:cNvSpPr>
              <a:spLocks noChangeShapeType="1"/>
            </p:cNvSpPr>
            <p:nvPr/>
          </p:nvSpPr>
          <p:spPr bwMode="auto">
            <a:xfrm flipH="1">
              <a:off x="480" y="1200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5" name="Line 27"/>
            <p:cNvSpPr>
              <a:spLocks noChangeShapeType="1"/>
            </p:cNvSpPr>
            <p:nvPr/>
          </p:nvSpPr>
          <p:spPr bwMode="auto">
            <a:xfrm>
              <a:off x="864" y="120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6" name="Text Box 28"/>
            <p:cNvSpPr txBox="1">
              <a:spLocks noChangeArrowheads="1"/>
            </p:cNvSpPr>
            <p:nvPr/>
          </p:nvSpPr>
          <p:spPr bwMode="auto">
            <a:xfrm>
              <a:off x="240" y="1200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1,4,7</a:t>
              </a:r>
            </a:p>
          </p:txBody>
        </p:sp>
        <p:sp>
          <p:nvSpPr>
            <p:cNvPr id="32777" name="Text Box 29"/>
            <p:cNvSpPr txBox="1">
              <a:spLocks noChangeArrowheads="1"/>
            </p:cNvSpPr>
            <p:nvPr/>
          </p:nvSpPr>
          <p:spPr bwMode="auto">
            <a:xfrm>
              <a:off x="662" y="1449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2,5,8</a:t>
              </a:r>
            </a:p>
          </p:txBody>
        </p:sp>
        <p:sp>
          <p:nvSpPr>
            <p:cNvPr id="32778" name="Line 30"/>
            <p:cNvSpPr>
              <a:spLocks noChangeShapeType="1"/>
            </p:cNvSpPr>
            <p:nvPr/>
          </p:nvSpPr>
          <p:spPr bwMode="auto">
            <a:xfrm>
              <a:off x="864" y="1200"/>
              <a:ext cx="38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9" name="Text Box 31"/>
            <p:cNvSpPr txBox="1">
              <a:spLocks noChangeArrowheads="1"/>
            </p:cNvSpPr>
            <p:nvPr/>
          </p:nvSpPr>
          <p:spPr bwMode="auto">
            <a:xfrm>
              <a:off x="998" y="1113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3,6,9</a:t>
              </a:r>
            </a:p>
          </p:txBody>
        </p:sp>
        <p:sp>
          <p:nvSpPr>
            <p:cNvPr id="32780" name="Text Box 32"/>
            <p:cNvSpPr txBox="1">
              <a:spLocks noChangeArrowheads="1"/>
            </p:cNvSpPr>
            <p:nvPr/>
          </p:nvSpPr>
          <p:spPr bwMode="auto">
            <a:xfrm>
              <a:off x="336" y="912"/>
              <a:ext cx="10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solidFill>
                    <a:schemeClr val="hlink"/>
                  </a:solidFill>
                  <a:latin typeface="Times New Roman" pitchFamily="18" charset="0"/>
                </a:rPr>
                <a:t>Hash function</a:t>
              </a:r>
            </a:p>
          </p:txBody>
        </p:sp>
        <p:sp>
          <p:nvSpPr>
            <p:cNvPr id="32781" name="Rectangle 33"/>
            <p:cNvSpPr>
              <a:spLocks noChangeArrowheads="1"/>
            </p:cNvSpPr>
            <p:nvPr/>
          </p:nvSpPr>
          <p:spPr bwMode="auto">
            <a:xfrm>
              <a:off x="144" y="912"/>
              <a:ext cx="1440" cy="768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32773" name="Text Box 34"/>
          <p:cNvSpPr txBox="1">
            <a:spLocks noChangeArrowheads="1"/>
          </p:cNvSpPr>
          <p:nvPr/>
        </p:nvSpPr>
        <p:spPr bwMode="auto">
          <a:xfrm>
            <a:off x="457200" y="1066800"/>
            <a:ext cx="83058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/>
              <a:t>Suppose you have 15 candidate itemsets of length 3: 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/>
              <a:t>{1 4 5}, {1 2 4}, {4 5 7}, {1 2 5}, {4 5 8}, {1 5 9}, {1 3 6}, {2 3 4}, {5 6 7}, {3 4 5}, {3 5 6}, {3 5 7}, {6 8 9}, {3 6 7}, {3 6 8}</a:t>
            </a:r>
            <a:endParaRPr lang="en-US" altLang="en-US" sz="800"/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/>
              <a:t>You need: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800"/>
              <a:t> Hash function 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800"/>
              <a:t> Max leaf size: max number of itemsets stored in a leaf node (if number of candidate itemsets exceeds max leaf size, split the node)</a:t>
            </a:r>
          </a:p>
        </p:txBody>
      </p:sp>
    </p:spTree>
    <p:extLst>
      <p:ext uri="{BB962C8B-B14F-4D97-AF65-F5344CB8AC3E}">
        <p14:creationId xmlns:p14="http://schemas.microsoft.com/office/powerpoint/2010/main" val="229781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665C-7C82-1A4A-A6EB-D64D8278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beer and diapers story continues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A5367-31F2-4F41-A808-D73CCA1ED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562" y="1546926"/>
            <a:ext cx="5029200" cy="3585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CF402-CACF-1F43-8364-84301C2E03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51" y="1068592"/>
            <a:ext cx="3247258" cy="2428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5E4F4-07EC-3E46-A0B5-948644D291CB}"/>
              </a:ext>
            </a:extLst>
          </p:cNvPr>
          <p:cNvSpPr txBox="1"/>
          <p:nvPr/>
        </p:nvSpPr>
        <p:spPr>
          <a:xfrm>
            <a:off x="357851" y="6281376"/>
            <a:ext cx="730199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Yuzhen Ye, 2020</a:t>
            </a:r>
          </a:p>
          <a:p>
            <a:r>
              <a:rPr lang="en-US" sz="1000" dirty="0"/>
              <a:t>Source: http://download.1105media.com/</a:t>
            </a:r>
            <a:r>
              <a:rPr lang="en-US" sz="1000" dirty="0" err="1"/>
              <a:t>tdwi</a:t>
            </a:r>
            <a:r>
              <a:rPr lang="en-US" sz="1000" dirty="0"/>
              <a:t>/Remote-assets/Events/2017/Boston/</a:t>
            </a:r>
            <a:r>
              <a:rPr lang="en-US" sz="1000" dirty="0" err="1"/>
              <a:t>MarkMadsen_Beer</a:t>
            </a:r>
            <a:r>
              <a:rPr lang="en-US" sz="1000" dirty="0"/>
              <a:t>-and-</a:t>
            </a:r>
            <a:r>
              <a:rPr lang="en-US" sz="1000" dirty="0" err="1"/>
              <a:t>Diapers.pdf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216832-F069-4E40-9638-D4F05B7C22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20" y="3654147"/>
            <a:ext cx="3440980" cy="231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57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80400" cy="533400"/>
          </a:xfrm>
        </p:spPr>
        <p:txBody>
          <a:bodyPr/>
          <a:lstStyle/>
          <a:p>
            <a:r>
              <a:rPr lang="en-US" altLang="en-US"/>
              <a:t>Support Counting Using a Hash Tree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93725" y="126841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b="0">
              <a:latin typeface="Wingdings" pitchFamily="2" charset="2"/>
            </a:endParaRP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1981200" y="1736725"/>
            <a:ext cx="6553200" cy="4206875"/>
            <a:chOff x="1296" y="1056"/>
            <a:chExt cx="4128" cy="2650"/>
          </a:xfrm>
        </p:grpSpPr>
        <p:grpSp>
          <p:nvGrpSpPr>
            <p:cNvPr id="33812" name="Group 5"/>
            <p:cNvGrpSpPr>
              <a:grpSpLocks/>
            </p:cNvGrpSpPr>
            <p:nvPr/>
          </p:nvGrpSpPr>
          <p:grpSpPr bwMode="auto">
            <a:xfrm>
              <a:off x="2160" y="1344"/>
              <a:ext cx="2160" cy="528"/>
              <a:chOff x="2160" y="1344"/>
              <a:chExt cx="1056" cy="576"/>
            </a:xfrm>
          </p:grpSpPr>
          <p:sp>
            <p:nvSpPr>
              <p:cNvPr id="33892" name="Line 6"/>
              <p:cNvSpPr>
                <a:spLocks noChangeShapeType="1"/>
              </p:cNvSpPr>
              <p:nvPr/>
            </p:nvSpPr>
            <p:spPr bwMode="auto">
              <a:xfrm flipH="1">
                <a:off x="2160" y="1344"/>
                <a:ext cx="52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93" name="Line 7"/>
              <p:cNvSpPr>
                <a:spLocks noChangeShapeType="1"/>
              </p:cNvSpPr>
              <p:nvPr/>
            </p:nvSpPr>
            <p:spPr bwMode="auto">
              <a:xfrm>
                <a:off x="2688" y="134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94" name="Line 8"/>
              <p:cNvSpPr>
                <a:spLocks noChangeShapeType="1"/>
              </p:cNvSpPr>
              <p:nvPr/>
            </p:nvSpPr>
            <p:spPr bwMode="auto">
              <a:xfrm>
                <a:off x="2688" y="1344"/>
                <a:ext cx="52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13" name="Group 9"/>
            <p:cNvGrpSpPr>
              <a:grpSpLocks/>
            </p:cNvGrpSpPr>
            <p:nvPr/>
          </p:nvGrpSpPr>
          <p:grpSpPr bwMode="auto">
            <a:xfrm>
              <a:off x="1536" y="2112"/>
              <a:ext cx="1104" cy="384"/>
              <a:chOff x="1680" y="2160"/>
              <a:chExt cx="864" cy="432"/>
            </a:xfrm>
          </p:grpSpPr>
          <p:sp>
            <p:nvSpPr>
              <p:cNvPr id="33889" name="Line 10"/>
              <p:cNvSpPr>
                <a:spLocks noChangeShapeType="1"/>
              </p:cNvSpPr>
              <p:nvPr/>
            </p:nvSpPr>
            <p:spPr bwMode="auto">
              <a:xfrm flipH="1">
                <a:off x="1680" y="2160"/>
                <a:ext cx="48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90" name="Line 11"/>
              <p:cNvSpPr>
                <a:spLocks noChangeShapeType="1"/>
              </p:cNvSpPr>
              <p:nvPr/>
            </p:nvSpPr>
            <p:spPr bwMode="auto">
              <a:xfrm>
                <a:off x="2160" y="2160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91" name="Line 12"/>
              <p:cNvSpPr>
                <a:spLocks noChangeShapeType="1"/>
              </p:cNvSpPr>
              <p:nvPr/>
            </p:nvSpPr>
            <p:spPr bwMode="auto">
              <a:xfrm>
                <a:off x="2160" y="2160"/>
                <a:ext cx="384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14" name="Group 13"/>
            <p:cNvGrpSpPr>
              <a:grpSpLocks/>
            </p:cNvGrpSpPr>
            <p:nvPr/>
          </p:nvGrpSpPr>
          <p:grpSpPr bwMode="auto">
            <a:xfrm>
              <a:off x="3552" y="2112"/>
              <a:ext cx="1632" cy="528"/>
              <a:chOff x="2832" y="2160"/>
              <a:chExt cx="816" cy="432"/>
            </a:xfrm>
          </p:grpSpPr>
          <p:sp>
            <p:nvSpPr>
              <p:cNvPr id="33886" name="Line 14"/>
              <p:cNvSpPr>
                <a:spLocks noChangeShapeType="1"/>
              </p:cNvSpPr>
              <p:nvPr/>
            </p:nvSpPr>
            <p:spPr bwMode="auto">
              <a:xfrm flipH="1">
                <a:off x="2832" y="2160"/>
                <a:ext cx="384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87" name="Line 15"/>
              <p:cNvSpPr>
                <a:spLocks noChangeShapeType="1"/>
              </p:cNvSpPr>
              <p:nvPr/>
            </p:nvSpPr>
            <p:spPr bwMode="auto">
              <a:xfrm>
                <a:off x="3216" y="2160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88" name="Line 16"/>
              <p:cNvSpPr>
                <a:spLocks noChangeShapeType="1"/>
              </p:cNvSpPr>
              <p:nvPr/>
            </p:nvSpPr>
            <p:spPr bwMode="auto">
              <a:xfrm>
                <a:off x="3216" y="2160"/>
                <a:ext cx="432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15" name="Group 17"/>
            <p:cNvGrpSpPr>
              <a:grpSpLocks/>
            </p:cNvGrpSpPr>
            <p:nvPr/>
          </p:nvGrpSpPr>
          <p:grpSpPr bwMode="auto">
            <a:xfrm>
              <a:off x="1584" y="2784"/>
              <a:ext cx="1104" cy="432"/>
              <a:chOff x="1584" y="2880"/>
              <a:chExt cx="1104" cy="432"/>
            </a:xfrm>
          </p:grpSpPr>
          <p:sp>
            <p:nvSpPr>
              <p:cNvPr id="33883" name="Line 18"/>
              <p:cNvSpPr>
                <a:spLocks noChangeShapeType="1"/>
              </p:cNvSpPr>
              <p:nvPr/>
            </p:nvSpPr>
            <p:spPr bwMode="auto">
              <a:xfrm flipH="1">
                <a:off x="1584" y="2880"/>
                <a:ext cx="576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84" name="Line 19"/>
              <p:cNvSpPr>
                <a:spLocks noChangeShapeType="1"/>
              </p:cNvSpPr>
              <p:nvPr/>
            </p:nvSpPr>
            <p:spPr bwMode="auto">
              <a:xfrm>
                <a:off x="2160" y="2880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85" name="Line 20"/>
              <p:cNvSpPr>
                <a:spLocks noChangeShapeType="1"/>
              </p:cNvSpPr>
              <p:nvPr/>
            </p:nvSpPr>
            <p:spPr bwMode="auto">
              <a:xfrm>
                <a:off x="2160" y="2880"/>
                <a:ext cx="528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16" name="Group 21"/>
            <p:cNvGrpSpPr>
              <a:grpSpLocks/>
            </p:cNvGrpSpPr>
            <p:nvPr/>
          </p:nvGrpSpPr>
          <p:grpSpPr bwMode="auto">
            <a:xfrm>
              <a:off x="2064" y="1824"/>
              <a:ext cx="192" cy="288"/>
              <a:chOff x="2064" y="1872"/>
              <a:chExt cx="192" cy="288"/>
            </a:xfrm>
          </p:grpSpPr>
          <p:sp>
            <p:nvSpPr>
              <p:cNvPr id="33880" name="Rectangle 22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3881" name="Line 23"/>
              <p:cNvSpPr>
                <a:spLocks noChangeShapeType="1"/>
              </p:cNvSpPr>
              <p:nvPr/>
            </p:nvSpPr>
            <p:spPr bwMode="auto">
              <a:xfrm>
                <a:off x="2064" y="196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82" name="Line 24"/>
              <p:cNvSpPr>
                <a:spLocks noChangeShapeType="1"/>
              </p:cNvSpPr>
              <p:nvPr/>
            </p:nvSpPr>
            <p:spPr bwMode="auto">
              <a:xfrm>
                <a:off x="2064" y="206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17" name="Group 25"/>
            <p:cNvGrpSpPr>
              <a:grpSpLocks/>
            </p:cNvGrpSpPr>
            <p:nvPr/>
          </p:nvGrpSpPr>
          <p:grpSpPr bwMode="auto">
            <a:xfrm>
              <a:off x="4224" y="1824"/>
              <a:ext cx="192" cy="288"/>
              <a:chOff x="3120" y="1872"/>
              <a:chExt cx="192" cy="288"/>
            </a:xfrm>
          </p:grpSpPr>
          <p:sp>
            <p:nvSpPr>
              <p:cNvPr id="33877" name="Rectangle 26"/>
              <p:cNvSpPr>
                <a:spLocks noChangeArrowheads="1"/>
              </p:cNvSpPr>
              <p:nvPr/>
            </p:nvSpPr>
            <p:spPr bwMode="auto">
              <a:xfrm>
                <a:off x="3120" y="187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3878" name="Line 27"/>
              <p:cNvSpPr>
                <a:spLocks noChangeShapeType="1"/>
              </p:cNvSpPr>
              <p:nvPr/>
            </p:nvSpPr>
            <p:spPr bwMode="auto">
              <a:xfrm>
                <a:off x="3120" y="196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79" name="Line 28"/>
              <p:cNvSpPr>
                <a:spLocks noChangeShapeType="1"/>
              </p:cNvSpPr>
              <p:nvPr/>
            </p:nvSpPr>
            <p:spPr bwMode="auto">
              <a:xfrm>
                <a:off x="3120" y="206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18" name="Group 29"/>
            <p:cNvGrpSpPr>
              <a:grpSpLocks/>
            </p:cNvGrpSpPr>
            <p:nvPr/>
          </p:nvGrpSpPr>
          <p:grpSpPr bwMode="auto">
            <a:xfrm>
              <a:off x="2064" y="2496"/>
              <a:ext cx="192" cy="288"/>
              <a:chOff x="2064" y="2592"/>
              <a:chExt cx="192" cy="288"/>
            </a:xfrm>
          </p:grpSpPr>
          <p:sp>
            <p:nvSpPr>
              <p:cNvPr id="33874" name="Rectangle 30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3875" name="Line 31"/>
              <p:cNvSpPr>
                <a:spLocks noChangeShapeType="1"/>
              </p:cNvSpPr>
              <p:nvPr/>
            </p:nvSpPr>
            <p:spPr bwMode="auto">
              <a:xfrm>
                <a:off x="2064" y="278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76" name="Line 32"/>
              <p:cNvSpPr>
                <a:spLocks noChangeShapeType="1"/>
              </p:cNvSpPr>
              <p:nvPr/>
            </p:nvSpPr>
            <p:spPr bwMode="auto">
              <a:xfrm>
                <a:off x="2064" y="268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19" name="Group 33"/>
            <p:cNvGrpSpPr>
              <a:grpSpLocks/>
            </p:cNvGrpSpPr>
            <p:nvPr/>
          </p:nvGrpSpPr>
          <p:grpSpPr bwMode="auto">
            <a:xfrm>
              <a:off x="2544" y="3168"/>
              <a:ext cx="480" cy="250"/>
              <a:chOff x="432" y="3408"/>
              <a:chExt cx="480" cy="250"/>
            </a:xfrm>
          </p:grpSpPr>
          <p:sp>
            <p:nvSpPr>
              <p:cNvPr id="33872" name="Rectangle 34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3873" name="Text Box 35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solidFill>
                      <a:srgbClr val="FF0000"/>
                    </a:solidFill>
                    <a:latin typeface="Times New Roman" pitchFamily="18" charset="0"/>
                  </a:rPr>
                  <a:t>1</a:t>
                </a:r>
                <a:r>
                  <a:rPr lang="en-US" altLang="en-US" sz="2000" b="0">
                    <a:latin typeface="Times New Roman" pitchFamily="18" charset="0"/>
                  </a:rPr>
                  <a:t> 5 9</a:t>
                </a:r>
              </a:p>
            </p:txBody>
          </p:sp>
        </p:grpSp>
        <p:grpSp>
          <p:nvGrpSpPr>
            <p:cNvPr id="33820" name="Group 36"/>
            <p:cNvGrpSpPr>
              <a:grpSpLocks/>
            </p:cNvGrpSpPr>
            <p:nvPr/>
          </p:nvGrpSpPr>
          <p:grpSpPr bwMode="auto">
            <a:xfrm>
              <a:off x="1296" y="2448"/>
              <a:ext cx="480" cy="250"/>
              <a:chOff x="432" y="3408"/>
              <a:chExt cx="480" cy="250"/>
            </a:xfrm>
          </p:grpSpPr>
          <p:sp>
            <p:nvSpPr>
              <p:cNvPr id="33870" name="Rectangle 37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3871" name="Text Box 38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solidFill>
                      <a:srgbClr val="FF0000"/>
                    </a:solidFill>
                    <a:latin typeface="Times New Roman" pitchFamily="18" charset="0"/>
                  </a:rPr>
                  <a:t>1</a:t>
                </a:r>
                <a:r>
                  <a:rPr lang="en-US" altLang="en-US" sz="2000" b="0">
                    <a:latin typeface="Times New Roman" pitchFamily="18" charset="0"/>
                  </a:rPr>
                  <a:t> </a:t>
                </a:r>
                <a:r>
                  <a:rPr lang="en-US" altLang="en-US" sz="2000" b="0">
                    <a:solidFill>
                      <a:srgbClr val="FF0000"/>
                    </a:solidFill>
                    <a:latin typeface="Times New Roman" pitchFamily="18" charset="0"/>
                  </a:rPr>
                  <a:t>4</a:t>
                </a:r>
                <a:r>
                  <a:rPr lang="en-US" altLang="en-US" sz="2000" b="0">
                    <a:latin typeface="Times New Roman" pitchFamily="18" charset="0"/>
                  </a:rPr>
                  <a:t> 5</a:t>
                </a:r>
              </a:p>
            </p:txBody>
          </p:sp>
        </p:grpSp>
        <p:grpSp>
          <p:nvGrpSpPr>
            <p:cNvPr id="33821" name="Group 39"/>
            <p:cNvGrpSpPr>
              <a:grpSpLocks/>
            </p:cNvGrpSpPr>
            <p:nvPr/>
          </p:nvGrpSpPr>
          <p:grpSpPr bwMode="auto">
            <a:xfrm>
              <a:off x="2448" y="2448"/>
              <a:ext cx="480" cy="250"/>
              <a:chOff x="432" y="3408"/>
              <a:chExt cx="480" cy="250"/>
            </a:xfrm>
          </p:grpSpPr>
          <p:sp>
            <p:nvSpPr>
              <p:cNvPr id="33868" name="Rectangle 40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3869" name="Text Box 41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solidFill>
                      <a:srgbClr val="FF0000"/>
                    </a:solidFill>
                    <a:latin typeface="Times New Roman" pitchFamily="18" charset="0"/>
                  </a:rPr>
                  <a:t>1</a:t>
                </a:r>
                <a:r>
                  <a:rPr lang="en-US" altLang="en-US" sz="2000" b="0">
                    <a:latin typeface="Times New Roman" pitchFamily="18" charset="0"/>
                  </a:rPr>
                  <a:t> 3 6</a:t>
                </a:r>
              </a:p>
            </p:txBody>
          </p:sp>
        </p:grpSp>
        <p:grpSp>
          <p:nvGrpSpPr>
            <p:cNvPr id="33822" name="Group 42"/>
            <p:cNvGrpSpPr>
              <a:grpSpLocks/>
            </p:cNvGrpSpPr>
            <p:nvPr/>
          </p:nvGrpSpPr>
          <p:grpSpPr bwMode="auto">
            <a:xfrm>
              <a:off x="3312" y="2640"/>
              <a:ext cx="480" cy="250"/>
              <a:chOff x="432" y="3408"/>
              <a:chExt cx="480" cy="250"/>
            </a:xfrm>
          </p:grpSpPr>
          <p:sp>
            <p:nvSpPr>
              <p:cNvPr id="33866" name="Rectangle 43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3867" name="Text Box 44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3 </a:t>
                </a:r>
                <a:r>
                  <a:rPr lang="en-US" altLang="en-US" sz="2000" b="0">
                    <a:solidFill>
                      <a:srgbClr val="FF0000"/>
                    </a:solidFill>
                    <a:latin typeface="Times New Roman" pitchFamily="18" charset="0"/>
                  </a:rPr>
                  <a:t>4</a:t>
                </a:r>
                <a:r>
                  <a:rPr lang="en-US" altLang="en-US" sz="2000" b="0">
                    <a:latin typeface="Times New Roman" pitchFamily="18" charset="0"/>
                  </a:rPr>
                  <a:t> 5</a:t>
                </a:r>
              </a:p>
            </p:txBody>
          </p:sp>
        </p:grpSp>
        <p:grpSp>
          <p:nvGrpSpPr>
            <p:cNvPr id="33823" name="Group 45"/>
            <p:cNvGrpSpPr>
              <a:grpSpLocks/>
            </p:cNvGrpSpPr>
            <p:nvPr/>
          </p:nvGrpSpPr>
          <p:grpSpPr bwMode="auto">
            <a:xfrm>
              <a:off x="4944" y="2640"/>
              <a:ext cx="480" cy="490"/>
              <a:chOff x="3792" y="3312"/>
              <a:chExt cx="480" cy="490"/>
            </a:xfrm>
          </p:grpSpPr>
          <p:grpSp>
            <p:nvGrpSpPr>
              <p:cNvPr id="33860" name="Group 46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3864" name="Rectangle 47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3865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3 6 7</a:t>
                  </a:r>
                </a:p>
              </p:txBody>
            </p:sp>
          </p:grpSp>
          <p:grpSp>
            <p:nvGrpSpPr>
              <p:cNvPr id="33861" name="Group 49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3862" name="Rectangle 50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3863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3 6 8</a:t>
                  </a:r>
                </a:p>
              </p:txBody>
            </p:sp>
          </p:grpSp>
        </p:grpSp>
        <p:grpSp>
          <p:nvGrpSpPr>
            <p:cNvPr id="33824" name="Group 52"/>
            <p:cNvGrpSpPr>
              <a:grpSpLocks/>
            </p:cNvGrpSpPr>
            <p:nvPr/>
          </p:nvGrpSpPr>
          <p:grpSpPr bwMode="auto">
            <a:xfrm>
              <a:off x="4080" y="2640"/>
              <a:ext cx="480" cy="730"/>
              <a:chOff x="4800" y="3216"/>
              <a:chExt cx="480" cy="730"/>
            </a:xfrm>
          </p:grpSpPr>
          <p:grpSp>
            <p:nvGrpSpPr>
              <p:cNvPr id="33850" name="Group 53"/>
              <p:cNvGrpSpPr>
                <a:grpSpLocks/>
              </p:cNvGrpSpPr>
              <p:nvPr/>
            </p:nvGrpSpPr>
            <p:grpSpPr bwMode="auto">
              <a:xfrm>
                <a:off x="4800" y="3216"/>
                <a:ext cx="480" cy="490"/>
                <a:chOff x="3792" y="3312"/>
                <a:chExt cx="480" cy="490"/>
              </a:xfrm>
            </p:grpSpPr>
            <p:grpSp>
              <p:nvGrpSpPr>
                <p:cNvPr id="33854" name="Group 54"/>
                <p:cNvGrpSpPr>
                  <a:grpSpLocks/>
                </p:cNvGrpSpPr>
                <p:nvPr/>
              </p:nvGrpSpPr>
              <p:grpSpPr bwMode="auto">
                <a:xfrm>
                  <a:off x="3792" y="3312"/>
                  <a:ext cx="480" cy="250"/>
                  <a:chOff x="432" y="3408"/>
                  <a:chExt cx="480" cy="250"/>
                </a:xfrm>
              </p:grpSpPr>
              <p:sp>
                <p:nvSpPr>
                  <p:cNvPr id="33858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80" cy="240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en-US" altLang="en-US" sz="1400"/>
                  </a:p>
                </p:txBody>
              </p:sp>
              <p:sp>
                <p:nvSpPr>
                  <p:cNvPr id="33859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3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en-US" sz="2000" b="0">
                        <a:latin typeface="Times New Roman" pitchFamily="18" charset="0"/>
                      </a:rPr>
                      <a:t>3 5 6</a:t>
                    </a:r>
                  </a:p>
                </p:txBody>
              </p:sp>
            </p:grpSp>
            <p:grpSp>
              <p:nvGrpSpPr>
                <p:cNvPr id="33855" name="Group 57"/>
                <p:cNvGrpSpPr>
                  <a:grpSpLocks/>
                </p:cNvGrpSpPr>
                <p:nvPr/>
              </p:nvGrpSpPr>
              <p:grpSpPr bwMode="auto">
                <a:xfrm>
                  <a:off x="3792" y="3552"/>
                  <a:ext cx="480" cy="250"/>
                  <a:chOff x="432" y="3408"/>
                  <a:chExt cx="480" cy="250"/>
                </a:xfrm>
              </p:grpSpPr>
              <p:sp>
                <p:nvSpPr>
                  <p:cNvPr id="33856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80" cy="240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en-US" altLang="en-US" sz="1400"/>
                  </a:p>
                </p:txBody>
              </p:sp>
              <p:sp>
                <p:nvSpPr>
                  <p:cNvPr id="33857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3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en-US" sz="2000" b="0">
                        <a:latin typeface="Times New Roman" pitchFamily="18" charset="0"/>
                      </a:rPr>
                      <a:t>3 5 7</a:t>
                    </a:r>
                  </a:p>
                </p:txBody>
              </p:sp>
            </p:grpSp>
          </p:grpSp>
          <p:grpSp>
            <p:nvGrpSpPr>
              <p:cNvPr id="33851" name="Group 60"/>
              <p:cNvGrpSpPr>
                <a:grpSpLocks/>
              </p:cNvGrpSpPr>
              <p:nvPr/>
            </p:nvGrpSpPr>
            <p:grpSpPr bwMode="auto">
              <a:xfrm>
                <a:off x="4800" y="3696"/>
                <a:ext cx="480" cy="250"/>
                <a:chOff x="432" y="3408"/>
                <a:chExt cx="480" cy="250"/>
              </a:xfrm>
            </p:grpSpPr>
            <p:sp>
              <p:nvSpPr>
                <p:cNvPr id="33852" name="Rectangle 61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3853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6 8 9</a:t>
                  </a:r>
                </a:p>
              </p:txBody>
            </p:sp>
          </p:grpSp>
        </p:grpSp>
        <p:grpSp>
          <p:nvGrpSpPr>
            <p:cNvPr id="33825" name="Group 63"/>
            <p:cNvGrpSpPr>
              <a:grpSpLocks/>
            </p:cNvGrpSpPr>
            <p:nvPr/>
          </p:nvGrpSpPr>
          <p:grpSpPr bwMode="auto">
            <a:xfrm>
              <a:off x="3024" y="1872"/>
              <a:ext cx="480" cy="490"/>
              <a:chOff x="3792" y="3312"/>
              <a:chExt cx="480" cy="490"/>
            </a:xfrm>
          </p:grpSpPr>
          <p:grpSp>
            <p:nvGrpSpPr>
              <p:cNvPr id="33844" name="Group 64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3848" name="Rectangle 65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3849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2 3 4</a:t>
                  </a:r>
                </a:p>
              </p:txBody>
            </p:sp>
          </p:grpSp>
          <p:grpSp>
            <p:nvGrpSpPr>
              <p:cNvPr id="33845" name="Group 67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3846" name="Rectangle 68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384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5 6 7</a:t>
                  </a:r>
                </a:p>
              </p:txBody>
            </p:sp>
          </p:grpSp>
        </p:grpSp>
        <p:grpSp>
          <p:nvGrpSpPr>
            <p:cNvPr id="33826" name="Group 70"/>
            <p:cNvGrpSpPr>
              <a:grpSpLocks/>
            </p:cNvGrpSpPr>
            <p:nvPr/>
          </p:nvGrpSpPr>
          <p:grpSpPr bwMode="auto">
            <a:xfrm>
              <a:off x="1344" y="3168"/>
              <a:ext cx="480" cy="490"/>
              <a:chOff x="3792" y="3312"/>
              <a:chExt cx="480" cy="490"/>
            </a:xfrm>
          </p:grpSpPr>
          <p:grpSp>
            <p:nvGrpSpPr>
              <p:cNvPr id="33838" name="Group 71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3842" name="Rectangle 72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3843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1</a:t>
                  </a:r>
                  <a:r>
                    <a:rPr lang="en-US" altLang="en-US" sz="2000" b="0">
                      <a:latin typeface="Times New Roman" pitchFamily="18" charset="0"/>
                    </a:rPr>
                    <a:t> 2 </a:t>
                  </a: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33839" name="Group 74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3840" name="Rectangle 75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3841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4</a:t>
                  </a:r>
                  <a:r>
                    <a:rPr lang="en-US" altLang="en-US" sz="2000" b="0">
                      <a:latin typeface="Times New Roman" pitchFamily="18" charset="0"/>
                    </a:rPr>
                    <a:t> 5 </a:t>
                  </a: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7</a:t>
                  </a:r>
                </a:p>
              </p:txBody>
            </p:sp>
          </p:grpSp>
        </p:grpSp>
        <p:grpSp>
          <p:nvGrpSpPr>
            <p:cNvPr id="33827" name="Group 77"/>
            <p:cNvGrpSpPr>
              <a:grpSpLocks/>
            </p:cNvGrpSpPr>
            <p:nvPr/>
          </p:nvGrpSpPr>
          <p:grpSpPr bwMode="auto">
            <a:xfrm>
              <a:off x="1920" y="3216"/>
              <a:ext cx="480" cy="490"/>
              <a:chOff x="3792" y="3312"/>
              <a:chExt cx="480" cy="490"/>
            </a:xfrm>
          </p:grpSpPr>
          <p:grpSp>
            <p:nvGrpSpPr>
              <p:cNvPr id="33832" name="Group 78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3836" name="Rectangle 79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3837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1</a:t>
                  </a:r>
                  <a:r>
                    <a:rPr lang="en-US" altLang="en-US" sz="2000" b="0">
                      <a:latin typeface="Times New Roman" pitchFamily="18" charset="0"/>
                    </a:rPr>
                    <a:t> 2 5</a:t>
                  </a:r>
                </a:p>
              </p:txBody>
            </p:sp>
          </p:grpSp>
          <p:grpSp>
            <p:nvGrpSpPr>
              <p:cNvPr id="33833" name="Group 81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3834" name="Rectangle 82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3835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4</a:t>
                  </a:r>
                  <a:r>
                    <a:rPr lang="en-US" altLang="en-US" sz="2000" b="0">
                      <a:latin typeface="Times New Roman" pitchFamily="18" charset="0"/>
                    </a:rPr>
                    <a:t> 5 8</a:t>
                  </a:r>
                </a:p>
              </p:txBody>
            </p:sp>
          </p:grpSp>
        </p:grpSp>
        <p:grpSp>
          <p:nvGrpSpPr>
            <p:cNvPr id="33828" name="Group 84"/>
            <p:cNvGrpSpPr>
              <a:grpSpLocks/>
            </p:cNvGrpSpPr>
            <p:nvPr/>
          </p:nvGrpSpPr>
          <p:grpSpPr bwMode="auto">
            <a:xfrm>
              <a:off x="3120" y="1056"/>
              <a:ext cx="192" cy="288"/>
              <a:chOff x="2064" y="1872"/>
              <a:chExt cx="192" cy="288"/>
            </a:xfrm>
          </p:grpSpPr>
          <p:sp>
            <p:nvSpPr>
              <p:cNvPr id="33829" name="Rectangle 85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3830" name="Line 86"/>
              <p:cNvSpPr>
                <a:spLocks noChangeShapeType="1"/>
              </p:cNvSpPr>
              <p:nvPr/>
            </p:nvSpPr>
            <p:spPr bwMode="auto">
              <a:xfrm>
                <a:off x="2064" y="196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1" name="Line 87"/>
              <p:cNvSpPr>
                <a:spLocks noChangeShapeType="1"/>
              </p:cNvSpPr>
              <p:nvPr/>
            </p:nvSpPr>
            <p:spPr bwMode="auto">
              <a:xfrm>
                <a:off x="2064" y="206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3797" name="Group 88"/>
          <p:cNvGrpSpPr>
            <a:grpSpLocks/>
          </p:cNvGrpSpPr>
          <p:nvPr/>
        </p:nvGrpSpPr>
        <p:grpSpPr bwMode="auto">
          <a:xfrm>
            <a:off x="1212850" y="1736725"/>
            <a:ext cx="381000" cy="609600"/>
            <a:chOff x="2064" y="1872"/>
            <a:chExt cx="192" cy="288"/>
          </a:xfrm>
        </p:grpSpPr>
        <p:sp>
          <p:nvSpPr>
            <p:cNvPr id="33809" name="Rectangle 89"/>
            <p:cNvSpPr>
              <a:spLocks noChangeArrowheads="1"/>
            </p:cNvSpPr>
            <p:nvPr/>
          </p:nvSpPr>
          <p:spPr bwMode="auto">
            <a:xfrm>
              <a:off x="2064" y="1872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10" name="Line 90"/>
            <p:cNvSpPr>
              <a:spLocks noChangeShapeType="1"/>
            </p:cNvSpPr>
            <p:nvPr/>
          </p:nvSpPr>
          <p:spPr bwMode="auto">
            <a:xfrm>
              <a:off x="2064" y="196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91"/>
            <p:cNvSpPr>
              <a:spLocks noChangeShapeType="1"/>
            </p:cNvSpPr>
            <p:nvPr/>
          </p:nvSpPr>
          <p:spPr bwMode="auto">
            <a:xfrm>
              <a:off x="2064" y="206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798" name="Line 92"/>
          <p:cNvSpPr>
            <a:spLocks noChangeShapeType="1"/>
          </p:cNvSpPr>
          <p:nvPr/>
        </p:nvSpPr>
        <p:spPr bwMode="auto">
          <a:xfrm flipH="1">
            <a:off x="603250" y="2346325"/>
            <a:ext cx="769938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Line 93"/>
          <p:cNvSpPr>
            <a:spLocks noChangeShapeType="1"/>
          </p:cNvSpPr>
          <p:nvPr/>
        </p:nvSpPr>
        <p:spPr bwMode="auto">
          <a:xfrm>
            <a:off x="1365250" y="23463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Line 94"/>
          <p:cNvSpPr>
            <a:spLocks noChangeShapeType="1"/>
          </p:cNvSpPr>
          <p:nvPr/>
        </p:nvSpPr>
        <p:spPr bwMode="auto">
          <a:xfrm>
            <a:off x="1373188" y="2346325"/>
            <a:ext cx="677862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Text Box 95"/>
          <p:cNvSpPr txBox="1">
            <a:spLocks noChangeArrowheads="1"/>
          </p:cNvSpPr>
          <p:nvPr/>
        </p:nvSpPr>
        <p:spPr bwMode="auto">
          <a:xfrm>
            <a:off x="527050" y="234632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Times New Roman" pitchFamily="18" charset="0"/>
              </a:rPr>
              <a:t>1,4,7</a:t>
            </a:r>
            <a:endParaRPr lang="en-US" altLang="en-US" sz="1400" b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3802" name="Text Box 96"/>
          <p:cNvSpPr txBox="1">
            <a:spLocks noChangeArrowheads="1"/>
          </p:cNvSpPr>
          <p:nvPr/>
        </p:nvSpPr>
        <p:spPr bwMode="auto">
          <a:xfrm>
            <a:off x="831850" y="272732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2,5,8</a:t>
            </a:r>
            <a:endParaRPr lang="en-US" altLang="en-US" sz="1400" b="0">
              <a:latin typeface="Times New Roman" pitchFamily="18" charset="0"/>
            </a:endParaRPr>
          </a:p>
        </p:txBody>
      </p:sp>
      <p:sp>
        <p:nvSpPr>
          <p:cNvPr id="33803" name="Text Box 97"/>
          <p:cNvSpPr txBox="1">
            <a:spLocks noChangeArrowheads="1"/>
          </p:cNvSpPr>
          <p:nvPr/>
        </p:nvSpPr>
        <p:spPr bwMode="auto">
          <a:xfrm>
            <a:off x="1746250" y="234632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3,6,9</a:t>
            </a:r>
          </a:p>
        </p:txBody>
      </p:sp>
      <p:sp>
        <p:nvSpPr>
          <p:cNvPr id="33804" name="Text Box 98"/>
          <p:cNvSpPr txBox="1">
            <a:spLocks noChangeArrowheads="1"/>
          </p:cNvSpPr>
          <p:nvPr/>
        </p:nvSpPr>
        <p:spPr bwMode="auto">
          <a:xfrm>
            <a:off x="679450" y="1355725"/>
            <a:ext cx="1376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0">
                <a:latin typeface="Times New Roman" pitchFamily="18" charset="0"/>
              </a:rPr>
              <a:t>Hash Function</a:t>
            </a:r>
            <a:endParaRPr lang="en-US" altLang="en-US" b="0">
              <a:latin typeface="Times New Roman" pitchFamily="18" charset="0"/>
            </a:endParaRPr>
          </a:p>
        </p:txBody>
      </p:sp>
      <p:sp>
        <p:nvSpPr>
          <p:cNvPr id="33805" name="Text Box 99"/>
          <p:cNvSpPr txBox="1">
            <a:spLocks noChangeArrowheads="1"/>
          </p:cNvSpPr>
          <p:nvPr/>
        </p:nvSpPr>
        <p:spPr bwMode="auto">
          <a:xfrm>
            <a:off x="3810000" y="1355725"/>
            <a:ext cx="227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Candidate Hash Tree</a:t>
            </a:r>
            <a:endParaRPr lang="en-US" altLang="en-US" b="0">
              <a:latin typeface="Times New Roman" pitchFamily="18" charset="0"/>
            </a:endParaRPr>
          </a:p>
        </p:txBody>
      </p:sp>
      <p:sp>
        <p:nvSpPr>
          <p:cNvPr id="33806" name="Text Box 100"/>
          <p:cNvSpPr txBox="1">
            <a:spLocks noChangeArrowheads="1"/>
          </p:cNvSpPr>
          <p:nvPr/>
        </p:nvSpPr>
        <p:spPr bwMode="auto">
          <a:xfrm>
            <a:off x="304800" y="4495800"/>
            <a:ext cx="114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solidFill>
                  <a:srgbClr val="0C6D9C"/>
                </a:solidFill>
              </a:rPr>
              <a:t>Hash on 1, 4 or 7</a:t>
            </a:r>
            <a:endParaRPr lang="en-US" altLang="en-US" sz="2000" b="0">
              <a:solidFill>
                <a:srgbClr val="0C6D9C"/>
              </a:solidFill>
              <a:sym typeface="Symbol" pitchFamily="18" charset="2"/>
            </a:endParaRPr>
          </a:p>
        </p:txBody>
      </p:sp>
      <p:sp>
        <p:nvSpPr>
          <p:cNvPr id="33807" name="Rectangle 101"/>
          <p:cNvSpPr>
            <a:spLocks noChangeArrowheads="1"/>
          </p:cNvSpPr>
          <p:nvPr/>
        </p:nvSpPr>
        <p:spPr bwMode="auto">
          <a:xfrm>
            <a:off x="1676400" y="3810000"/>
            <a:ext cx="3124200" cy="2286000"/>
          </a:xfrm>
          <a:prstGeom prst="rect">
            <a:avLst/>
          </a:prstGeom>
          <a:noFill/>
          <a:ln w="12700">
            <a:solidFill>
              <a:srgbClr val="008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3808" name="Rectangle 102"/>
          <p:cNvSpPr>
            <a:spLocks noChangeArrowheads="1"/>
          </p:cNvSpPr>
          <p:nvPr/>
        </p:nvSpPr>
        <p:spPr bwMode="auto">
          <a:xfrm>
            <a:off x="5029200" y="4038600"/>
            <a:ext cx="1143000" cy="762000"/>
          </a:xfrm>
          <a:prstGeom prst="rect">
            <a:avLst/>
          </a:prstGeom>
          <a:noFill/>
          <a:ln w="12700">
            <a:solidFill>
              <a:srgbClr val="008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903805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Support Counting Using a Hash Tree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93725" y="126841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b="0">
              <a:latin typeface="Wingdings" pitchFamily="2" charset="2"/>
            </a:endParaRP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1981200" y="1736725"/>
            <a:ext cx="6553200" cy="4206875"/>
            <a:chOff x="1296" y="1056"/>
            <a:chExt cx="4128" cy="2650"/>
          </a:xfrm>
        </p:grpSpPr>
        <p:grpSp>
          <p:nvGrpSpPr>
            <p:cNvPr id="34837" name="Group 5"/>
            <p:cNvGrpSpPr>
              <a:grpSpLocks/>
            </p:cNvGrpSpPr>
            <p:nvPr/>
          </p:nvGrpSpPr>
          <p:grpSpPr bwMode="auto">
            <a:xfrm>
              <a:off x="2160" y="1344"/>
              <a:ext cx="2160" cy="528"/>
              <a:chOff x="2160" y="1344"/>
              <a:chExt cx="1056" cy="576"/>
            </a:xfrm>
          </p:grpSpPr>
          <p:sp>
            <p:nvSpPr>
              <p:cNvPr id="34917" name="Line 6"/>
              <p:cNvSpPr>
                <a:spLocks noChangeShapeType="1"/>
              </p:cNvSpPr>
              <p:nvPr/>
            </p:nvSpPr>
            <p:spPr bwMode="auto">
              <a:xfrm flipH="1">
                <a:off x="2160" y="1344"/>
                <a:ext cx="52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18" name="Line 7"/>
              <p:cNvSpPr>
                <a:spLocks noChangeShapeType="1"/>
              </p:cNvSpPr>
              <p:nvPr/>
            </p:nvSpPr>
            <p:spPr bwMode="auto">
              <a:xfrm>
                <a:off x="2688" y="134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19" name="Line 8"/>
              <p:cNvSpPr>
                <a:spLocks noChangeShapeType="1"/>
              </p:cNvSpPr>
              <p:nvPr/>
            </p:nvSpPr>
            <p:spPr bwMode="auto">
              <a:xfrm>
                <a:off x="2688" y="1344"/>
                <a:ext cx="52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838" name="Group 9"/>
            <p:cNvGrpSpPr>
              <a:grpSpLocks/>
            </p:cNvGrpSpPr>
            <p:nvPr/>
          </p:nvGrpSpPr>
          <p:grpSpPr bwMode="auto">
            <a:xfrm>
              <a:off x="1536" y="2112"/>
              <a:ext cx="1104" cy="384"/>
              <a:chOff x="1680" y="2160"/>
              <a:chExt cx="864" cy="432"/>
            </a:xfrm>
          </p:grpSpPr>
          <p:sp>
            <p:nvSpPr>
              <p:cNvPr id="34914" name="Line 10"/>
              <p:cNvSpPr>
                <a:spLocks noChangeShapeType="1"/>
              </p:cNvSpPr>
              <p:nvPr/>
            </p:nvSpPr>
            <p:spPr bwMode="auto">
              <a:xfrm flipH="1">
                <a:off x="1680" y="2160"/>
                <a:ext cx="48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15" name="Line 11"/>
              <p:cNvSpPr>
                <a:spLocks noChangeShapeType="1"/>
              </p:cNvSpPr>
              <p:nvPr/>
            </p:nvSpPr>
            <p:spPr bwMode="auto">
              <a:xfrm>
                <a:off x="2160" y="2160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16" name="Line 12"/>
              <p:cNvSpPr>
                <a:spLocks noChangeShapeType="1"/>
              </p:cNvSpPr>
              <p:nvPr/>
            </p:nvSpPr>
            <p:spPr bwMode="auto">
              <a:xfrm>
                <a:off x="2160" y="2160"/>
                <a:ext cx="384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839" name="Group 13"/>
            <p:cNvGrpSpPr>
              <a:grpSpLocks/>
            </p:cNvGrpSpPr>
            <p:nvPr/>
          </p:nvGrpSpPr>
          <p:grpSpPr bwMode="auto">
            <a:xfrm>
              <a:off x="3552" y="2112"/>
              <a:ext cx="1632" cy="528"/>
              <a:chOff x="2832" y="2160"/>
              <a:chExt cx="816" cy="432"/>
            </a:xfrm>
          </p:grpSpPr>
          <p:sp>
            <p:nvSpPr>
              <p:cNvPr id="34911" name="Line 14"/>
              <p:cNvSpPr>
                <a:spLocks noChangeShapeType="1"/>
              </p:cNvSpPr>
              <p:nvPr/>
            </p:nvSpPr>
            <p:spPr bwMode="auto">
              <a:xfrm flipH="1">
                <a:off x="2832" y="2160"/>
                <a:ext cx="384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12" name="Line 15"/>
              <p:cNvSpPr>
                <a:spLocks noChangeShapeType="1"/>
              </p:cNvSpPr>
              <p:nvPr/>
            </p:nvSpPr>
            <p:spPr bwMode="auto">
              <a:xfrm>
                <a:off x="3216" y="2160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13" name="Line 16"/>
              <p:cNvSpPr>
                <a:spLocks noChangeShapeType="1"/>
              </p:cNvSpPr>
              <p:nvPr/>
            </p:nvSpPr>
            <p:spPr bwMode="auto">
              <a:xfrm>
                <a:off x="3216" y="2160"/>
                <a:ext cx="432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840" name="Group 17"/>
            <p:cNvGrpSpPr>
              <a:grpSpLocks/>
            </p:cNvGrpSpPr>
            <p:nvPr/>
          </p:nvGrpSpPr>
          <p:grpSpPr bwMode="auto">
            <a:xfrm>
              <a:off x="1584" y="2784"/>
              <a:ext cx="1104" cy="432"/>
              <a:chOff x="1584" y="2880"/>
              <a:chExt cx="1104" cy="432"/>
            </a:xfrm>
          </p:grpSpPr>
          <p:sp>
            <p:nvSpPr>
              <p:cNvPr id="34908" name="Line 18"/>
              <p:cNvSpPr>
                <a:spLocks noChangeShapeType="1"/>
              </p:cNvSpPr>
              <p:nvPr/>
            </p:nvSpPr>
            <p:spPr bwMode="auto">
              <a:xfrm flipH="1">
                <a:off x="1584" y="2880"/>
                <a:ext cx="576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09" name="Line 19"/>
              <p:cNvSpPr>
                <a:spLocks noChangeShapeType="1"/>
              </p:cNvSpPr>
              <p:nvPr/>
            </p:nvSpPr>
            <p:spPr bwMode="auto">
              <a:xfrm>
                <a:off x="2160" y="2880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10" name="Line 20"/>
              <p:cNvSpPr>
                <a:spLocks noChangeShapeType="1"/>
              </p:cNvSpPr>
              <p:nvPr/>
            </p:nvSpPr>
            <p:spPr bwMode="auto">
              <a:xfrm>
                <a:off x="2160" y="2880"/>
                <a:ext cx="528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841" name="Group 21"/>
            <p:cNvGrpSpPr>
              <a:grpSpLocks/>
            </p:cNvGrpSpPr>
            <p:nvPr/>
          </p:nvGrpSpPr>
          <p:grpSpPr bwMode="auto">
            <a:xfrm>
              <a:off x="2064" y="1824"/>
              <a:ext cx="192" cy="288"/>
              <a:chOff x="2064" y="1872"/>
              <a:chExt cx="192" cy="288"/>
            </a:xfrm>
          </p:grpSpPr>
          <p:sp>
            <p:nvSpPr>
              <p:cNvPr id="34905" name="Rectangle 22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4906" name="Line 23"/>
              <p:cNvSpPr>
                <a:spLocks noChangeShapeType="1"/>
              </p:cNvSpPr>
              <p:nvPr/>
            </p:nvSpPr>
            <p:spPr bwMode="auto">
              <a:xfrm>
                <a:off x="2064" y="196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07" name="Line 24"/>
              <p:cNvSpPr>
                <a:spLocks noChangeShapeType="1"/>
              </p:cNvSpPr>
              <p:nvPr/>
            </p:nvSpPr>
            <p:spPr bwMode="auto">
              <a:xfrm>
                <a:off x="2064" y="206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842" name="Group 25"/>
            <p:cNvGrpSpPr>
              <a:grpSpLocks/>
            </p:cNvGrpSpPr>
            <p:nvPr/>
          </p:nvGrpSpPr>
          <p:grpSpPr bwMode="auto">
            <a:xfrm>
              <a:off x="4224" y="1824"/>
              <a:ext cx="192" cy="288"/>
              <a:chOff x="3120" y="1872"/>
              <a:chExt cx="192" cy="288"/>
            </a:xfrm>
          </p:grpSpPr>
          <p:sp>
            <p:nvSpPr>
              <p:cNvPr id="34902" name="Rectangle 26"/>
              <p:cNvSpPr>
                <a:spLocks noChangeArrowheads="1"/>
              </p:cNvSpPr>
              <p:nvPr/>
            </p:nvSpPr>
            <p:spPr bwMode="auto">
              <a:xfrm>
                <a:off x="3120" y="187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4903" name="Line 27"/>
              <p:cNvSpPr>
                <a:spLocks noChangeShapeType="1"/>
              </p:cNvSpPr>
              <p:nvPr/>
            </p:nvSpPr>
            <p:spPr bwMode="auto">
              <a:xfrm>
                <a:off x="3120" y="196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04" name="Line 28"/>
              <p:cNvSpPr>
                <a:spLocks noChangeShapeType="1"/>
              </p:cNvSpPr>
              <p:nvPr/>
            </p:nvSpPr>
            <p:spPr bwMode="auto">
              <a:xfrm>
                <a:off x="3120" y="206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843" name="Group 29"/>
            <p:cNvGrpSpPr>
              <a:grpSpLocks/>
            </p:cNvGrpSpPr>
            <p:nvPr/>
          </p:nvGrpSpPr>
          <p:grpSpPr bwMode="auto">
            <a:xfrm>
              <a:off x="2064" y="2496"/>
              <a:ext cx="192" cy="288"/>
              <a:chOff x="2064" y="2592"/>
              <a:chExt cx="192" cy="288"/>
            </a:xfrm>
          </p:grpSpPr>
          <p:sp>
            <p:nvSpPr>
              <p:cNvPr id="34899" name="Rectangle 30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4900" name="Line 31"/>
              <p:cNvSpPr>
                <a:spLocks noChangeShapeType="1"/>
              </p:cNvSpPr>
              <p:nvPr/>
            </p:nvSpPr>
            <p:spPr bwMode="auto">
              <a:xfrm>
                <a:off x="2064" y="278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01" name="Line 32"/>
              <p:cNvSpPr>
                <a:spLocks noChangeShapeType="1"/>
              </p:cNvSpPr>
              <p:nvPr/>
            </p:nvSpPr>
            <p:spPr bwMode="auto">
              <a:xfrm>
                <a:off x="2064" y="268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844" name="Group 33"/>
            <p:cNvGrpSpPr>
              <a:grpSpLocks/>
            </p:cNvGrpSpPr>
            <p:nvPr/>
          </p:nvGrpSpPr>
          <p:grpSpPr bwMode="auto">
            <a:xfrm>
              <a:off x="2544" y="3168"/>
              <a:ext cx="480" cy="250"/>
              <a:chOff x="432" y="3408"/>
              <a:chExt cx="480" cy="250"/>
            </a:xfrm>
          </p:grpSpPr>
          <p:sp>
            <p:nvSpPr>
              <p:cNvPr id="34897" name="Rectangle 34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4898" name="Text Box 35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</a:t>
                </a:r>
                <a:r>
                  <a:rPr lang="en-US" altLang="en-US" sz="2000" b="0">
                    <a:solidFill>
                      <a:srgbClr val="FF0000"/>
                    </a:solidFill>
                    <a:latin typeface="Times New Roman" pitchFamily="18" charset="0"/>
                  </a:rPr>
                  <a:t>5</a:t>
                </a:r>
                <a:r>
                  <a:rPr lang="en-US" altLang="en-US" sz="2000" b="0">
                    <a:latin typeface="Times New Roman" pitchFamily="18" charset="0"/>
                  </a:rPr>
                  <a:t> 9</a:t>
                </a:r>
              </a:p>
            </p:txBody>
          </p:sp>
        </p:grpSp>
        <p:grpSp>
          <p:nvGrpSpPr>
            <p:cNvPr id="34845" name="Group 36"/>
            <p:cNvGrpSpPr>
              <a:grpSpLocks/>
            </p:cNvGrpSpPr>
            <p:nvPr/>
          </p:nvGrpSpPr>
          <p:grpSpPr bwMode="auto">
            <a:xfrm>
              <a:off x="1296" y="2448"/>
              <a:ext cx="480" cy="250"/>
              <a:chOff x="432" y="3408"/>
              <a:chExt cx="480" cy="250"/>
            </a:xfrm>
          </p:grpSpPr>
          <p:sp>
            <p:nvSpPr>
              <p:cNvPr id="34895" name="Rectangle 37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4896" name="Text Box 38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1 4 5</a:t>
                </a:r>
              </a:p>
            </p:txBody>
          </p:sp>
        </p:grpSp>
        <p:grpSp>
          <p:nvGrpSpPr>
            <p:cNvPr id="34846" name="Group 39"/>
            <p:cNvGrpSpPr>
              <a:grpSpLocks/>
            </p:cNvGrpSpPr>
            <p:nvPr/>
          </p:nvGrpSpPr>
          <p:grpSpPr bwMode="auto">
            <a:xfrm>
              <a:off x="2448" y="2448"/>
              <a:ext cx="480" cy="250"/>
              <a:chOff x="432" y="3408"/>
              <a:chExt cx="480" cy="250"/>
            </a:xfrm>
          </p:grpSpPr>
          <p:sp>
            <p:nvSpPr>
              <p:cNvPr id="34893" name="Rectangle 40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4894" name="Text Box 41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1 3 6</a:t>
                </a:r>
              </a:p>
            </p:txBody>
          </p:sp>
        </p:grpSp>
        <p:grpSp>
          <p:nvGrpSpPr>
            <p:cNvPr id="34847" name="Group 42"/>
            <p:cNvGrpSpPr>
              <a:grpSpLocks/>
            </p:cNvGrpSpPr>
            <p:nvPr/>
          </p:nvGrpSpPr>
          <p:grpSpPr bwMode="auto">
            <a:xfrm>
              <a:off x="3312" y="2640"/>
              <a:ext cx="480" cy="250"/>
              <a:chOff x="432" y="3408"/>
              <a:chExt cx="480" cy="250"/>
            </a:xfrm>
          </p:grpSpPr>
          <p:sp>
            <p:nvSpPr>
              <p:cNvPr id="34891" name="Rectangle 43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4892" name="Text Box 44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3 4 5</a:t>
                </a:r>
              </a:p>
            </p:txBody>
          </p:sp>
        </p:grpSp>
        <p:grpSp>
          <p:nvGrpSpPr>
            <p:cNvPr id="34848" name="Group 45"/>
            <p:cNvGrpSpPr>
              <a:grpSpLocks/>
            </p:cNvGrpSpPr>
            <p:nvPr/>
          </p:nvGrpSpPr>
          <p:grpSpPr bwMode="auto">
            <a:xfrm>
              <a:off x="4944" y="2640"/>
              <a:ext cx="480" cy="490"/>
              <a:chOff x="3792" y="3312"/>
              <a:chExt cx="480" cy="490"/>
            </a:xfrm>
          </p:grpSpPr>
          <p:grpSp>
            <p:nvGrpSpPr>
              <p:cNvPr id="34885" name="Group 46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4889" name="Rectangle 47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4890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3 6 7</a:t>
                  </a:r>
                </a:p>
              </p:txBody>
            </p:sp>
          </p:grpSp>
          <p:grpSp>
            <p:nvGrpSpPr>
              <p:cNvPr id="34886" name="Group 49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4887" name="Rectangle 50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4888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3 6 8</a:t>
                  </a:r>
                </a:p>
              </p:txBody>
            </p:sp>
          </p:grpSp>
        </p:grpSp>
        <p:grpSp>
          <p:nvGrpSpPr>
            <p:cNvPr id="34849" name="Group 52"/>
            <p:cNvGrpSpPr>
              <a:grpSpLocks/>
            </p:cNvGrpSpPr>
            <p:nvPr/>
          </p:nvGrpSpPr>
          <p:grpSpPr bwMode="auto">
            <a:xfrm>
              <a:off x="4080" y="2640"/>
              <a:ext cx="480" cy="730"/>
              <a:chOff x="4800" y="3216"/>
              <a:chExt cx="480" cy="730"/>
            </a:xfrm>
          </p:grpSpPr>
          <p:grpSp>
            <p:nvGrpSpPr>
              <p:cNvPr id="34875" name="Group 53"/>
              <p:cNvGrpSpPr>
                <a:grpSpLocks/>
              </p:cNvGrpSpPr>
              <p:nvPr/>
            </p:nvGrpSpPr>
            <p:grpSpPr bwMode="auto">
              <a:xfrm>
                <a:off x="4800" y="3216"/>
                <a:ext cx="480" cy="490"/>
                <a:chOff x="3792" y="3312"/>
                <a:chExt cx="480" cy="490"/>
              </a:xfrm>
            </p:grpSpPr>
            <p:grpSp>
              <p:nvGrpSpPr>
                <p:cNvPr id="34879" name="Group 54"/>
                <p:cNvGrpSpPr>
                  <a:grpSpLocks/>
                </p:cNvGrpSpPr>
                <p:nvPr/>
              </p:nvGrpSpPr>
              <p:grpSpPr bwMode="auto">
                <a:xfrm>
                  <a:off x="3792" y="3312"/>
                  <a:ext cx="480" cy="250"/>
                  <a:chOff x="432" y="3408"/>
                  <a:chExt cx="480" cy="250"/>
                </a:xfrm>
              </p:grpSpPr>
              <p:sp>
                <p:nvSpPr>
                  <p:cNvPr id="34883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80" cy="240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en-US" altLang="en-US" sz="1400"/>
                  </a:p>
                </p:txBody>
              </p:sp>
              <p:sp>
                <p:nvSpPr>
                  <p:cNvPr id="34884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3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en-US" sz="2000" b="0">
                        <a:latin typeface="Times New Roman" pitchFamily="18" charset="0"/>
                      </a:rPr>
                      <a:t>3 </a:t>
                    </a:r>
                    <a:r>
                      <a:rPr lang="en-US" altLang="en-US" sz="2000" b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5</a:t>
                    </a:r>
                    <a:r>
                      <a:rPr lang="en-US" altLang="en-US" sz="2000" b="0">
                        <a:latin typeface="Times New Roman" pitchFamily="18" charset="0"/>
                      </a:rPr>
                      <a:t> 6</a:t>
                    </a:r>
                  </a:p>
                </p:txBody>
              </p:sp>
            </p:grpSp>
            <p:grpSp>
              <p:nvGrpSpPr>
                <p:cNvPr id="34880" name="Group 57"/>
                <p:cNvGrpSpPr>
                  <a:grpSpLocks/>
                </p:cNvGrpSpPr>
                <p:nvPr/>
              </p:nvGrpSpPr>
              <p:grpSpPr bwMode="auto">
                <a:xfrm>
                  <a:off x="3792" y="3552"/>
                  <a:ext cx="480" cy="250"/>
                  <a:chOff x="432" y="3408"/>
                  <a:chExt cx="480" cy="250"/>
                </a:xfrm>
              </p:grpSpPr>
              <p:sp>
                <p:nvSpPr>
                  <p:cNvPr id="34881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80" cy="240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en-US" altLang="en-US" sz="1400"/>
                  </a:p>
                </p:txBody>
              </p:sp>
              <p:sp>
                <p:nvSpPr>
                  <p:cNvPr id="34882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3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en-US" sz="2000" b="0">
                        <a:latin typeface="Times New Roman" pitchFamily="18" charset="0"/>
                      </a:rPr>
                      <a:t>3 </a:t>
                    </a:r>
                    <a:r>
                      <a:rPr lang="en-US" altLang="en-US" sz="2000" b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5</a:t>
                    </a:r>
                    <a:r>
                      <a:rPr lang="en-US" altLang="en-US" sz="2000" b="0">
                        <a:latin typeface="Times New Roman" pitchFamily="18" charset="0"/>
                      </a:rPr>
                      <a:t> 7</a:t>
                    </a:r>
                  </a:p>
                </p:txBody>
              </p:sp>
            </p:grpSp>
          </p:grpSp>
          <p:grpSp>
            <p:nvGrpSpPr>
              <p:cNvPr id="34876" name="Group 60"/>
              <p:cNvGrpSpPr>
                <a:grpSpLocks/>
              </p:cNvGrpSpPr>
              <p:nvPr/>
            </p:nvGrpSpPr>
            <p:grpSpPr bwMode="auto">
              <a:xfrm>
                <a:off x="4800" y="3696"/>
                <a:ext cx="480" cy="250"/>
                <a:chOff x="432" y="3408"/>
                <a:chExt cx="480" cy="250"/>
              </a:xfrm>
            </p:grpSpPr>
            <p:sp>
              <p:nvSpPr>
                <p:cNvPr id="34877" name="Rectangle 61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4878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6 </a:t>
                  </a: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8</a:t>
                  </a:r>
                  <a:r>
                    <a:rPr lang="en-US" altLang="en-US" sz="2000" b="0">
                      <a:latin typeface="Times New Roman" pitchFamily="18" charset="0"/>
                    </a:rPr>
                    <a:t> 9</a:t>
                  </a:r>
                </a:p>
              </p:txBody>
            </p:sp>
          </p:grpSp>
        </p:grpSp>
        <p:grpSp>
          <p:nvGrpSpPr>
            <p:cNvPr id="34850" name="Group 63"/>
            <p:cNvGrpSpPr>
              <a:grpSpLocks/>
            </p:cNvGrpSpPr>
            <p:nvPr/>
          </p:nvGrpSpPr>
          <p:grpSpPr bwMode="auto">
            <a:xfrm>
              <a:off x="3024" y="1872"/>
              <a:ext cx="480" cy="490"/>
              <a:chOff x="3792" y="3312"/>
              <a:chExt cx="480" cy="490"/>
            </a:xfrm>
          </p:grpSpPr>
          <p:grpSp>
            <p:nvGrpSpPr>
              <p:cNvPr id="34869" name="Group 64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4873" name="Rectangle 65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4874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2</a:t>
                  </a:r>
                  <a:r>
                    <a:rPr lang="en-US" altLang="en-US" sz="2000" b="0">
                      <a:latin typeface="Times New Roman" pitchFamily="18" charset="0"/>
                    </a:rPr>
                    <a:t> 3 4</a:t>
                  </a:r>
                </a:p>
              </p:txBody>
            </p:sp>
          </p:grpSp>
          <p:grpSp>
            <p:nvGrpSpPr>
              <p:cNvPr id="34870" name="Group 67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4871" name="Rectangle 68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4872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5</a:t>
                  </a:r>
                  <a:r>
                    <a:rPr lang="en-US" altLang="en-US" sz="2000" b="0">
                      <a:latin typeface="Times New Roman" pitchFamily="18" charset="0"/>
                    </a:rPr>
                    <a:t> 6 7</a:t>
                  </a:r>
                </a:p>
              </p:txBody>
            </p:sp>
          </p:grpSp>
        </p:grpSp>
        <p:grpSp>
          <p:nvGrpSpPr>
            <p:cNvPr id="34851" name="Group 70"/>
            <p:cNvGrpSpPr>
              <a:grpSpLocks/>
            </p:cNvGrpSpPr>
            <p:nvPr/>
          </p:nvGrpSpPr>
          <p:grpSpPr bwMode="auto">
            <a:xfrm>
              <a:off x="1344" y="3168"/>
              <a:ext cx="480" cy="490"/>
              <a:chOff x="3792" y="3312"/>
              <a:chExt cx="480" cy="490"/>
            </a:xfrm>
          </p:grpSpPr>
          <p:grpSp>
            <p:nvGrpSpPr>
              <p:cNvPr id="34863" name="Group 71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4867" name="Rectangle 72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4868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1 </a:t>
                  </a: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2</a:t>
                  </a:r>
                  <a:r>
                    <a:rPr lang="en-US" altLang="en-US" sz="2000" b="0">
                      <a:latin typeface="Times New Roman" pitchFamily="18" charset="0"/>
                    </a:rPr>
                    <a:t> 4</a:t>
                  </a:r>
                </a:p>
              </p:txBody>
            </p:sp>
          </p:grpSp>
          <p:grpSp>
            <p:nvGrpSpPr>
              <p:cNvPr id="34864" name="Group 74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4865" name="Rectangle 75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4866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4 </a:t>
                  </a: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5</a:t>
                  </a:r>
                  <a:r>
                    <a:rPr lang="en-US" altLang="en-US" sz="2000" b="0">
                      <a:latin typeface="Times New Roman" pitchFamily="18" charset="0"/>
                    </a:rPr>
                    <a:t> 7</a:t>
                  </a:r>
                </a:p>
              </p:txBody>
            </p:sp>
          </p:grpSp>
        </p:grpSp>
        <p:grpSp>
          <p:nvGrpSpPr>
            <p:cNvPr id="34852" name="Group 77"/>
            <p:cNvGrpSpPr>
              <a:grpSpLocks/>
            </p:cNvGrpSpPr>
            <p:nvPr/>
          </p:nvGrpSpPr>
          <p:grpSpPr bwMode="auto">
            <a:xfrm>
              <a:off x="1920" y="3216"/>
              <a:ext cx="480" cy="490"/>
              <a:chOff x="3792" y="3312"/>
              <a:chExt cx="480" cy="490"/>
            </a:xfrm>
          </p:grpSpPr>
          <p:grpSp>
            <p:nvGrpSpPr>
              <p:cNvPr id="34857" name="Group 78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4861" name="Rectangle 79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4862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1 </a:t>
                  </a: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2</a:t>
                  </a:r>
                  <a:r>
                    <a:rPr lang="en-US" altLang="en-US" sz="2000" b="0">
                      <a:latin typeface="Times New Roman" pitchFamily="18" charset="0"/>
                    </a:rPr>
                    <a:t> </a:t>
                  </a: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34858" name="Group 81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4859" name="Rectangle 82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4860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4 </a:t>
                  </a: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5</a:t>
                  </a:r>
                  <a:r>
                    <a:rPr lang="en-US" altLang="en-US" sz="2000" b="0">
                      <a:latin typeface="Times New Roman" pitchFamily="18" charset="0"/>
                    </a:rPr>
                    <a:t> </a:t>
                  </a: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8</a:t>
                  </a:r>
                </a:p>
              </p:txBody>
            </p:sp>
          </p:grpSp>
        </p:grpSp>
        <p:grpSp>
          <p:nvGrpSpPr>
            <p:cNvPr id="34853" name="Group 84"/>
            <p:cNvGrpSpPr>
              <a:grpSpLocks/>
            </p:cNvGrpSpPr>
            <p:nvPr/>
          </p:nvGrpSpPr>
          <p:grpSpPr bwMode="auto">
            <a:xfrm>
              <a:off x="3120" y="1056"/>
              <a:ext cx="192" cy="288"/>
              <a:chOff x="2064" y="1872"/>
              <a:chExt cx="192" cy="288"/>
            </a:xfrm>
          </p:grpSpPr>
          <p:sp>
            <p:nvSpPr>
              <p:cNvPr id="34854" name="Rectangle 85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4855" name="Line 86"/>
              <p:cNvSpPr>
                <a:spLocks noChangeShapeType="1"/>
              </p:cNvSpPr>
              <p:nvPr/>
            </p:nvSpPr>
            <p:spPr bwMode="auto">
              <a:xfrm>
                <a:off x="2064" y="196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6" name="Line 87"/>
              <p:cNvSpPr>
                <a:spLocks noChangeShapeType="1"/>
              </p:cNvSpPr>
              <p:nvPr/>
            </p:nvSpPr>
            <p:spPr bwMode="auto">
              <a:xfrm>
                <a:off x="2064" y="206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4821" name="Group 88"/>
          <p:cNvGrpSpPr>
            <a:grpSpLocks/>
          </p:cNvGrpSpPr>
          <p:nvPr/>
        </p:nvGrpSpPr>
        <p:grpSpPr bwMode="auto">
          <a:xfrm>
            <a:off x="1212850" y="1736725"/>
            <a:ext cx="381000" cy="609600"/>
            <a:chOff x="2064" y="1872"/>
            <a:chExt cx="192" cy="288"/>
          </a:xfrm>
        </p:grpSpPr>
        <p:sp>
          <p:nvSpPr>
            <p:cNvPr id="34834" name="Rectangle 89"/>
            <p:cNvSpPr>
              <a:spLocks noChangeArrowheads="1"/>
            </p:cNvSpPr>
            <p:nvPr/>
          </p:nvSpPr>
          <p:spPr bwMode="auto">
            <a:xfrm>
              <a:off x="2064" y="1872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4835" name="Line 90"/>
            <p:cNvSpPr>
              <a:spLocks noChangeShapeType="1"/>
            </p:cNvSpPr>
            <p:nvPr/>
          </p:nvSpPr>
          <p:spPr bwMode="auto">
            <a:xfrm>
              <a:off x="2064" y="196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6" name="Line 91"/>
            <p:cNvSpPr>
              <a:spLocks noChangeShapeType="1"/>
            </p:cNvSpPr>
            <p:nvPr/>
          </p:nvSpPr>
          <p:spPr bwMode="auto">
            <a:xfrm>
              <a:off x="2064" y="206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822" name="Line 92"/>
          <p:cNvSpPr>
            <a:spLocks noChangeShapeType="1"/>
          </p:cNvSpPr>
          <p:nvPr/>
        </p:nvSpPr>
        <p:spPr bwMode="auto">
          <a:xfrm flipH="1">
            <a:off x="603250" y="2346325"/>
            <a:ext cx="769938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Line 93"/>
          <p:cNvSpPr>
            <a:spLocks noChangeShapeType="1"/>
          </p:cNvSpPr>
          <p:nvPr/>
        </p:nvSpPr>
        <p:spPr bwMode="auto">
          <a:xfrm>
            <a:off x="1365250" y="23463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Line 94"/>
          <p:cNvSpPr>
            <a:spLocks noChangeShapeType="1"/>
          </p:cNvSpPr>
          <p:nvPr/>
        </p:nvSpPr>
        <p:spPr bwMode="auto">
          <a:xfrm>
            <a:off x="1373188" y="2346325"/>
            <a:ext cx="677862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Text Box 95"/>
          <p:cNvSpPr txBox="1">
            <a:spLocks noChangeArrowheads="1"/>
          </p:cNvSpPr>
          <p:nvPr/>
        </p:nvSpPr>
        <p:spPr bwMode="auto">
          <a:xfrm>
            <a:off x="527050" y="234632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1,4,7</a:t>
            </a:r>
            <a:endParaRPr lang="en-US" altLang="en-US" sz="1400" b="0">
              <a:latin typeface="Times New Roman" pitchFamily="18" charset="0"/>
            </a:endParaRPr>
          </a:p>
        </p:txBody>
      </p:sp>
      <p:sp>
        <p:nvSpPr>
          <p:cNvPr id="34826" name="Text Box 96"/>
          <p:cNvSpPr txBox="1">
            <a:spLocks noChangeArrowheads="1"/>
          </p:cNvSpPr>
          <p:nvPr/>
        </p:nvSpPr>
        <p:spPr bwMode="auto">
          <a:xfrm>
            <a:off x="831850" y="272732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Times New Roman" pitchFamily="18" charset="0"/>
              </a:rPr>
              <a:t>2,5,8</a:t>
            </a:r>
            <a:endParaRPr lang="en-US" altLang="en-US" sz="1400" b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4827" name="Text Box 97"/>
          <p:cNvSpPr txBox="1">
            <a:spLocks noChangeArrowheads="1"/>
          </p:cNvSpPr>
          <p:nvPr/>
        </p:nvSpPr>
        <p:spPr bwMode="auto">
          <a:xfrm>
            <a:off x="1746250" y="234632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3,6,9</a:t>
            </a:r>
          </a:p>
        </p:txBody>
      </p:sp>
      <p:sp>
        <p:nvSpPr>
          <p:cNvPr id="34828" name="Text Box 98"/>
          <p:cNvSpPr txBox="1">
            <a:spLocks noChangeArrowheads="1"/>
          </p:cNvSpPr>
          <p:nvPr/>
        </p:nvSpPr>
        <p:spPr bwMode="auto">
          <a:xfrm>
            <a:off x="679450" y="1355725"/>
            <a:ext cx="1376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0">
                <a:latin typeface="Times New Roman" pitchFamily="18" charset="0"/>
              </a:rPr>
              <a:t>Hash Function</a:t>
            </a:r>
            <a:endParaRPr lang="en-US" altLang="en-US" b="0">
              <a:latin typeface="Times New Roman" pitchFamily="18" charset="0"/>
            </a:endParaRPr>
          </a:p>
        </p:txBody>
      </p:sp>
      <p:sp>
        <p:nvSpPr>
          <p:cNvPr id="34829" name="Text Box 99"/>
          <p:cNvSpPr txBox="1">
            <a:spLocks noChangeArrowheads="1"/>
          </p:cNvSpPr>
          <p:nvPr/>
        </p:nvSpPr>
        <p:spPr bwMode="auto">
          <a:xfrm>
            <a:off x="3810000" y="1355725"/>
            <a:ext cx="227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Candidate Hash Tree</a:t>
            </a:r>
            <a:endParaRPr lang="en-US" altLang="en-US" b="0">
              <a:latin typeface="Times New Roman" pitchFamily="18" charset="0"/>
            </a:endParaRPr>
          </a:p>
        </p:txBody>
      </p:sp>
      <p:sp>
        <p:nvSpPr>
          <p:cNvPr id="34830" name="Rectangle 100"/>
          <p:cNvSpPr>
            <a:spLocks noChangeArrowheads="1"/>
          </p:cNvSpPr>
          <p:nvPr/>
        </p:nvSpPr>
        <p:spPr bwMode="auto">
          <a:xfrm>
            <a:off x="1828800" y="4953000"/>
            <a:ext cx="3048000" cy="1066800"/>
          </a:xfrm>
          <a:prstGeom prst="rect">
            <a:avLst/>
          </a:prstGeom>
          <a:noFill/>
          <a:ln w="12700">
            <a:solidFill>
              <a:srgbClr val="008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4831" name="Rectangle 101"/>
          <p:cNvSpPr>
            <a:spLocks noChangeArrowheads="1"/>
          </p:cNvSpPr>
          <p:nvPr/>
        </p:nvSpPr>
        <p:spPr bwMode="auto">
          <a:xfrm>
            <a:off x="4495800" y="2895600"/>
            <a:ext cx="1143000" cy="990600"/>
          </a:xfrm>
          <a:prstGeom prst="rect">
            <a:avLst/>
          </a:prstGeom>
          <a:noFill/>
          <a:ln w="12700">
            <a:solidFill>
              <a:srgbClr val="008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4832" name="Text Box 102"/>
          <p:cNvSpPr txBox="1">
            <a:spLocks noChangeArrowheads="1"/>
          </p:cNvSpPr>
          <p:nvPr/>
        </p:nvSpPr>
        <p:spPr bwMode="auto">
          <a:xfrm>
            <a:off x="304800" y="4495800"/>
            <a:ext cx="114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solidFill>
                  <a:srgbClr val="0C6D9C"/>
                </a:solidFill>
              </a:rPr>
              <a:t>Hash on 2, 5 or 8</a:t>
            </a:r>
            <a:endParaRPr lang="en-US" altLang="en-US" sz="2000" b="0">
              <a:solidFill>
                <a:srgbClr val="0C6D9C"/>
              </a:solidFill>
              <a:sym typeface="Symbol" pitchFamily="18" charset="2"/>
            </a:endParaRPr>
          </a:p>
        </p:txBody>
      </p:sp>
      <p:sp>
        <p:nvSpPr>
          <p:cNvPr id="34833" name="Rectangle 103"/>
          <p:cNvSpPr>
            <a:spLocks noChangeArrowheads="1"/>
          </p:cNvSpPr>
          <p:nvPr/>
        </p:nvSpPr>
        <p:spPr bwMode="auto">
          <a:xfrm>
            <a:off x="6172200" y="4114800"/>
            <a:ext cx="1143000" cy="1447800"/>
          </a:xfrm>
          <a:prstGeom prst="rect">
            <a:avLst/>
          </a:prstGeom>
          <a:noFill/>
          <a:ln w="12700">
            <a:solidFill>
              <a:srgbClr val="008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695918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Support Counting Using a Hash Tree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93725" y="126841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b="0">
              <a:latin typeface="Wingdings" pitchFamily="2" charset="2"/>
            </a:endParaRP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1981200" y="1736725"/>
            <a:ext cx="6553200" cy="4206875"/>
            <a:chOff x="1296" y="1056"/>
            <a:chExt cx="4128" cy="2650"/>
          </a:xfrm>
        </p:grpSpPr>
        <p:grpSp>
          <p:nvGrpSpPr>
            <p:cNvPr id="35861" name="Group 5"/>
            <p:cNvGrpSpPr>
              <a:grpSpLocks/>
            </p:cNvGrpSpPr>
            <p:nvPr/>
          </p:nvGrpSpPr>
          <p:grpSpPr bwMode="auto">
            <a:xfrm>
              <a:off x="2160" y="1344"/>
              <a:ext cx="2160" cy="528"/>
              <a:chOff x="2160" y="1344"/>
              <a:chExt cx="1056" cy="576"/>
            </a:xfrm>
          </p:grpSpPr>
          <p:sp>
            <p:nvSpPr>
              <p:cNvPr id="35941" name="Line 6"/>
              <p:cNvSpPr>
                <a:spLocks noChangeShapeType="1"/>
              </p:cNvSpPr>
              <p:nvPr/>
            </p:nvSpPr>
            <p:spPr bwMode="auto">
              <a:xfrm flipH="1">
                <a:off x="2160" y="1344"/>
                <a:ext cx="52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42" name="Line 7"/>
              <p:cNvSpPr>
                <a:spLocks noChangeShapeType="1"/>
              </p:cNvSpPr>
              <p:nvPr/>
            </p:nvSpPr>
            <p:spPr bwMode="auto">
              <a:xfrm>
                <a:off x="2688" y="134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43" name="Line 8"/>
              <p:cNvSpPr>
                <a:spLocks noChangeShapeType="1"/>
              </p:cNvSpPr>
              <p:nvPr/>
            </p:nvSpPr>
            <p:spPr bwMode="auto">
              <a:xfrm>
                <a:off x="2688" y="1344"/>
                <a:ext cx="52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62" name="Group 9"/>
            <p:cNvGrpSpPr>
              <a:grpSpLocks/>
            </p:cNvGrpSpPr>
            <p:nvPr/>
          </p:nvGrpSpPr>
          <p:grpSpPr bwMode="auto">
            <a:xfrm>
              <a:off x="1536" y="2112"/>
              <a:ext cx="1104" cy="384"/>
              <a:chOff x="1680" y="2160"/>
              <a:chExt cx="864" cy="432"/>
            </a:xfrm>
          </p:grpSpPr>
          <p:sp>
            <p:nvSpPr>
              <p:cNvPr id="35938" name="Line 10"/>
              <p:cNvSpPr>
                <a:spLocks noChangeShapeType="1"/>
              </p:cNvSpPr>
              <p:nvPr/>
            </p:nvSpPr>
            <p:spPr bwMode="auto">
              <a:xfrm flipH="1">
                <a:off x="1680" y="2160"/>
                <a:ext cx="48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39" name="Line 11"/>
              <p:cNvSpPr>
                <a:spLocks noChangeShapeType="1"/>
              </p:cNvSpPr>
              <p:nvPr/>
            </p:nvSpPr>
            <p:spPr bwMode="auto">
              <a:xfrm>
                <a:off x="2160" y="2160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40" name="Line 12"/>
              <p:cNvSpPr>
                <a:spLocks noChangeShapeType="1"/>
              </p:cNvSpPr>
              <p:nvPr/>
            </p:nvSpPr>
            <p:spPr bwMode="auto">
              <a:xfrm>
                <a:off x="2160" y="2160"/>
                <a:ext cx="384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63" name="Group 13"/>
            <p:cNvGrpSpPr>
              <a:grpSpLocks/>
            </p:cNvGrpSpPr>
            <p:nvPr/>
          </p:nvGrpSpPr>
          <p:grpSpPr bwMode="auto">
            <a:xfrm>
              <a:off x="3552" y="2112"/>
              <a:ext cx="1632" cy="528"/>
              <a:chOff x="2832" y="2160"/>
              <a:chExt cx="816" cy="432"/>
            </a:xfrm>
          </p:grpSpPr>
          <p:sp>
            <p:nvSpPr>
              <p:cNvPr id="35935" name="Line 14"/>
              <p:cNvSpPr>
                <a:spLocks noChangeShapeType="1"/>
              </p:cNvSpPr>
              <p:nvPr/>
            </p:nvSpPr>
            <p:spPr bwMode="auto">
              <a:xfrm flipH="1">
                <a:off x="2832" y="2160"/>
                <a:ext cx="384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36" name="Line 15"/>
              <p:cNvSpPr>
                <a:spLocks noChangeShapeType="1"/>
              </p:cNvSpPr>
              <p:nvPr/>
            </p:nvSpPr>
            <p:spPr bwMode="auto">
              <a:xfrm>
                <a:off x="3216" y="2160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37" name="Line 16"/>
              <p:cNvSpPr>
                <a:spLocks noChangeShapeType="1"/>
              </p:cNvSpPr>
              <p:nvPr/>
            </p:nvSpPr>
            <p:spPr bwMode="auto">
              <a:xfrm>
                <a:off x="3216" y="2160"/>
                <a:ext cx="432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64" name="Group 17"/>
            <p:cNvGrpSpPr>
              <a:grpSpLocks/>
            </p:cNvGrpSpPr>
            <p:nvPr/>
          </p:nvGrpSpPr>
          <p:grpSpPr bwMode="auto">
            <a:xfrm>
              <a:off x="1584" y="2784"/>
              <a:ext cx="1104" cy="432"/>
              <a:chOff x="1584" y="2880"/>
              <a:chExt cx="1104" cy="432"/>
            </a:xfrm>
          </p:grpSpPr>
          <p:sp>
            <p:nvSpPr>
              <p:cNvPr id="35932" name="Line 18"/>
              <p:cNvSpPr>
                <a:spLocks noChangeShapeType="1"/>
              </p:cNvSpPr>
              <p:nvPr/>
            </p:nvSpPr>
            <p:spPr bwMode="auto">
              <a:xfrm flipH="1">
                <a:off x="1584" y="2880"/>
                <a:ext cx="576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33" name="Line 19"/>
              <p:cNvSpPr>
                <a:spLocks noChangeShapeType="1"/>
              </p:cNvSpPr>
              <p:nvPr/>
            </p:nvSpPr>
            <p:spPr bwMode="auto">
              <a:xfrm>
                <a:off x="2160" y="2880"/>
                <a:ext cx="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34" name="Line 20"/>
              <p:cNvSpPr>
                <a:spLocks noChangeShapeType="1"/>
              </p:cNvSpPr>
              <p:nvPr/>
            </p:nvSpPr>
            <p:spPr bwMode="auto">
              <a:xfrm>
                <a:off x="2160" y="2880"/>
                <a:ext cx="528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65" name="Group 21"/>
            <p:cNvGrpSpPr>
              <a:grpSpLocks/>
            </p:cNvGrpSpPr>
            <p:nvPr/>
          </p:nvGrpSpPr>
          <p:grpSpPr bwMode="auto">
            <a:xfrm>
              <a:off x="2064" y="1824"/>
              <a:ext cx="192" cy="288"/>
              <a:chOff x="2064" y="1872"/>
              <a:chExt cx="192" cy="288"/>
            </a:xfrm>
          </p:grpSpPr>
          <p:sp>
            <p:nvSpPr>
              <p:cNvPr id="35929" name="Rectangle 22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5930" name="Line 23"/>
              <p:cNvSpPr>
                <a:spLocks noChangeShapeType="1"/>
              </p:cNvSpPr>
              <p:nvPr/>
            </p:nvSpPr>
            <p:spPr bwMode="auto">
              <a:xfrm>
                <a:off x="2064" y="196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31" name="Line 24"/>
              <p:cNvSpPr>
                <a:spLocks noChangeShapeType="1"/>
              </p:cNvSpPr>
              <p:nvPr/>
            </p:nvSpPr>
            <p:spPr bwMode="auto">
              <a:xfrm>
                <a:off x="2064" y="206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66" name="Group 25"/>
            <p:cNvGrpSpPr>
              <a:grpSpLocks/>
            </p:cNvGrpSpPr>
            <p:nvPr/>
          </p:nvGrpSpPr>
          <p:grpSpPr bwMode="auto">
            <a:xfrm>
              <a:off x="4224" y="1824"/>
              <a:ext cx="192" cy="288"/>
              <a:chOff x="3120" y="1872"/>
              <a:chExt cx="192" cy="288"/>
            </a:xfrm>
          </p:grpSpPr>
          <p:sp>
            <p:nvSpPr>
              <p:cNvPr id="35926" name="Rectangle 26"/>
              <p:cNvSpPr>
                <a:spLocks noChangeArrowheads="1"/>
              </p:cNvSpPr>
              <p:nvPr/>
            </p:nvSpPr>
            <p:spPr bwMode="auto">
              <a:xfrm>
                <a:off x="3120" y="187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5927" name="Line 27"/>
              <p:cNvSpPr>
                <a:spLocks noChangeShapeType="1"/>
              </p:cNvSpPr>
              <p:nvPr/>
            </p:nvSpPr>
            <p:spPr bwMode="auto">
              <a:xfrm>
                <a:off x="3120" y="196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28" name="Line 28"/>
              <p:cNvSpPr>
                <a:spLocks noChangeShapeType="1"/>
              </p:cNvSpPr>
              <p:nvPr/>
            </p:nvSpPr>
            <p:spPr bwMode="auto">
              <a:xfrm>
                <a:off x="3120" y="206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67" name="Group 29"/>
            <p:cNvGrpSpPr>
              <a:grpSpLocks/>
            </p:cNvGrpSpPr>
            <p:nvPr/>
          </p:nvGrpSpPr>
          <p:grpSpPr bwMode="auto">
            <a:xfrm>
              <a:off x="2064" y="2496"/>
              <a:ext cx="192" cy="288"/>
              <a:chOff x="2064" y="2592"/>
              <a:chExt cx="192" cy="288"/>
            </a:xfrm>
          </p:grpSpPr>
          <p:sp>
            <p:nvSpPr>
              <p:cNvPr id="35923" name="Rectangle 30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5924" name="Line 31"/>
              <p:cNvSpPr>
                <a:spLocks noChangeShapeType="1"/>
              </p:cNvSpPr>
              <p:nvPr/>
            </p:nvSpPr>
            <p:spPr bwMode="auto">
              <a:xfrm>
                <a:off x="2064" y="278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25" name="Line 32"/>
              <p:cNvSpPr>
                <a:spLocks noChangeShapeType="1"/>
              </p:cNvSpPr>
              <p:nvPr/>
            </p:nvSpPr>
            <p:spPr bwMode="auto">
              <a:xfrm>
                <a:off x="2064" y="268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68" name="Group 33"/>
            <p:cNvGrpSpPr>
              <a:grpSpLocks/>
            </p:cNvGrpSpPr>
            <p:nvPr/>
          </p:nvGrpSpPr>
          <p:grpSpPr bwMode="auto">
            <a:xfrm>
              <a:off x="2544" y="3168"/>
              <a:ext cx="480" cy="250"/>
              <a:chOff x="432" y="3408"/>
              <a:chExt cx="480" cy="250"/>
            </a:xfrm>
          </p:grpSpPr>
          <p:sp>
            <p:nvSpPr>
              <p:cNvPr id="35921" name="Rectangle 34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5922" name="Text Box 35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1 5 </a:t>
                </a:r>
                <a:r>
                  <a:rPr lang="en-US" altLang="en-US" sz="2000" b="0">
                    <a:solidFill>
                      <a:srgbClr val="FF0000"/>
                    </a:solidFill>
                    <a:latin typeface="Times New Roman" pitchFamily="18" charset="0"/>
                  </a:rPr>
                  <a:t>9</a:t>
                </a:r>
              </a:p>
            </p:txBody>
          </p:sp>
        </p:grpSp>
        <p:grpSp>
          <p:nvGrpSpPr>
            <p:cNvPr id="35869" name="Group 36"/>
            <p:cNvGrpSpPr>
              <a:grpSpLocks/>
            </p:cNvGrpSpPr>
            <p:nvPr/>
          </p:nvGrpSpPr>
          <p:grpSpPr bwMode="auto">
            <a:xfrm>
              <a:off x="1296" y="2448"/>
              <a:ext cx="480" cy="250"/>
              <a:chOff x="432" y="3408"/>
              <a:chExt cx="480" cy="250"/>
            </a:xfrm>
          </p:grpSpPr>
          <p:sp>
            <p:nvSpPr>
              <p:cNvPr id="35919" name="Rectangle 37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5920" name="Text Box 38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1 4 5</a:t>
                </a:r>
              </a:p>
            </p:txBody>
          </p:sp>
        </p:grpSp>
        <p:grpSp>
          <p:nvGrpSpPr>
            <p:cNvPr id="35870" name="Group 39"/>
            <p:cNvGrpSpPr>
              <a:grpSpLocks/>
            </p:cNvGrpSpPr>
            <p:nvPr/>
          </p:nvGrpSpPr>
          <p:grpSpPr bwMode="auto">
            <a:xfrm>
              <a:off x="2448" y="2448"/>
              <a:ext cx="480" cy="250"/>
              <a:chOff x="432" y="3408"/>
              <a:chExt cx="480" cy="250"/>
            </a:xfrm>
          </p:grpSpPr>
          <p:sp>
            <p:nvSpPr>
              <p:cNvPr id="35917" name="Rectangle 40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5918" name="Text Box 41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1 3 </a:t>
                </a:r>
                <a:r>
                  <a:rPr lang="en-US" altLang="en-US" sz="2000" b="0">
                    <a:solidFill>
                      <a:srgbClr val="FF0000"/>
                    </a:solidFill>
                    <a:latin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35871" name="Group 42"/>
            <p:cNvGrpSpPr>
              <a:grpSpLocks/>
            </p:cNvGrpSpPr>
            <p:nvPr/>
          </p:nvGrpSpPr>
          <p:grpSpPr bwMode="auto">
            <a:xfrm>
              <a:off x="3312" y="2640"/>
              <a:ext cx="480" cy="250"/>
              <a:chOff x="432" y="3408"/>
              <a:chExt cx="480" cy="250"/>
            </a:xfrm>
          </p:grpSpPr>
          <p:sp>
            <p:nvSpPr>
              <p:cNvPr id="35915" name="Rectangle 43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5916" name="Text Box 44"/>
              <p:cNvSpPr txBox="1">
                <a:spLocks noChangeArrowheads="1"/>
              </p:cNvSpPr>
              <p:nvPr/>
            </p:nvSpPr>
            <p:spPr bwMode="auto">
              <a:xfrm>
                <a:off x="432" y="340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solidFill>
                      <a:srgbClr val="FF0000"/>
                    </a:solidFill>
                    <a:latin typeface="Times New Roman" pitchFamily="18" charset="0"/>
                  </a:rPr>
                  <a:t>3</a:t>
                </a:r>
                <a:r>
                  <a:rPr lang="en-US" altLang="en-US" sz="2000" b="0">
                    <a:latin typeface="Times New Roman" pitchFamily="18" charset="0"/>
                  </a:rPr>
                  <a:t> 4 5</a:t>
                </a:r>
              </a:p>
            </p:txBody>
          </p:sp>
        </p:grpSp>
        <p:grpSp>
          <p:nvGrpSpPr>
            <p:cNvPr id="35872" name="Group 45"/>
            <p:cNvGrpSpPr>
              <a:grpSpLocks/>
            </p:cNvGrpSpPr>
            <p:nvPr/>
          </p:nvGrpSpPr>
          <p:grpSpPr bwMode="auto">
            <a:xfrm>
              <a:off x="4944" y="2640"/>
              <a:ext cx="480" cy="490"/>
              <a:chOff x="3792" y="3312"/>
              <a:chExt cx="480" cy="490"/>
            </a:xfrm>
          </p:grpSpPr>
          <p:grpSp>
            <p:nvGrpSpPr>
              <p:cNvPr id="35909" name="Group 46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5913" name="Rectangle 47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5914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3</a:t>
                  </a:r>
                  <a:r>
                    <a:rPr lang="en-US" altLang="en-US" sz="2000" b="0">
                      <a:latin typeface="Times New Roman" pitchFamily="18" charset="0"/>
                    </a:rPr>
                    <a:t> </a:t>
                  </a: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6</a:t>
                  </a:r>
                  <a:r>
                    <a:rPr lang="en-US" altLang="en-US" sz="2000" b="0">
                      <a:latin typeface="Times New Roman" pitchFamily="18" charset="0"/>
                    </a:rPr>
                    <a:t> 7</a:t>
                  </a:r>
                </a:p>
              </p:txBody>
            </p:sp>
          </p:grpSp>
          <p:grpSp>
            <p:nvGrpSpPr>
              <p:cNvPr id="35910" name="Group 49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5911" name="Rectangle 50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591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3</a:t>
                  </a:r>
                  <a:r>
                    <a:rPr lang="en-US" altLang="en-US" sz="2000" b="0">
                      <a:latin typeface="Times New Roman" pitchFamily="18" charset="0"/>
                    </a:rPr>
                    <a:t> </a:t>
                  </a: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6</a:t>
                  </a:r>
                  <a:r>
                    <a:rPr lang="en-US" altLang="en-US" sz="2000" b="0">
                      <a:latin typeface="Times New Roman" pitchFamily="18" charset="0"/>
                    </a:rPr>
                    <a:t> 8</a:t>
                  </a:r>
                </a:p>
              </p:txBody>
            </p:sp>
          </p:grpSp>
        </p:grpSp>
        <p:grpSp>
          <p:nvGrpSpPr>
            <p:cNvPr id="35873" name="Group 52"/>
            <p:cNvGrpSpPr>
              <a:grpSpLocks/>
            </p:cNvGrpSpPr>
            <p:nvPr/>
          </p:nvGrpSpPr>
          <p:grpSpPr bwMode="auto">
            <a:xfrm>
              <a:off x="4080" y="2640"/>
              <a:ext cx="480" cy="730"/>
              <a:chOff x="4800" y="3216"/>
              <a:chExt cx="480" cy="730"/>
            </a:xfrm>
          </p:grpSpPr>
          <p:grpSp>
            <p:nvGrpSpPr>
              <p:cNvPr id="35899" name="Group 53"/>
              <p:cNvGrpSpPr>
                <a:grpSpLocks/>
              </p:cNvGrpSpPr>
              <p:nvPr/>
            </p:nvGrpSpPr>
            <p:grpSpPr bwMode="auto">
              <a:xfrm>
                <a:off x="4800" y="3216"/>
                <a:ext cx="480" cy="490"/>
                <a:chOff x="3792" y="3312"/>
                <a:chExt cx="480" cy="490"/>
              </a:xfrm>
            </p:grpSpPr>
            <p:grpSp>
              <p:nvGrpSpPr>
                <p:cNvPr id="35903" name="Group 54"/>
                <p:cNvGrpSpPr>
                  <a:grpSpLocks/>
                </p:cNvGrpSpPr>
                <p:nvPr/>
              </p:nvGrpSpPr>
              <p:grpSpPr bwMode="auto">
                <a:xfrm>
                  <a:off x="3792" y="3312"/>
                  <a:ext cx="480" cy="250"/>
                  <a:chOff x="432" y="3408"/>
                  <a:chExt cx="480" cy="250"/>
                </a:xfrm>
              </p:grpSpPr>
              <p:sp>
                <p:nvSpPr>
                  <p:cNvPr id="35907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80" cy="240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en-US" altLang="en-US" sz="1400"/>
                  </a:p>
                </p:txBody>
              </p:sp>
              <p:sp>
                <p:nvSpPr>
                  <p:cNvPr id="35908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3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en-US" sz="2000" b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3</a:t>
                    </a:r>
                    <a:r>
                      <a:rPr lang="en-US" altLang="en-US" sz="2000" b="0">
                        <a:latin typeface="Times New Roman" pitchFamily="18" charset="0"/>
                      </a:rPr>
                      <a:t> 5 6</a:t>
                    </a:r>
                  </a:p>
                </p:txBody>
              </p:sp>
            </p:grpSp>
            <p:grpSp>
              <p:nvGrpSpPr>
                <p:cNvPr id="35904" name="Group 57"/>
                <p:cNvGrpSpPr>
                  <a:grpSpLocks/>
                </p:cNvGrpSpPr>
                <p:nvPr/>
              </p:nvGrpSpPr>
              <p:grpSpPr bwMode="auto">
                <a:xfrm>
                  <a:off x="3792" y="3552"/>
                  <a:ext cx="480" cy="250"/>
                  <a:chOff x="432" y="3408"/>
                  <a:chExt cx="480" cy="250"/>
                </a:xfrm>
              </p:grpSpPr>
              <p:sp>
                <p:nvSpPr>
                  <p:cNvPr id="35905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80" cy="240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en-US" altLang="en-US" sz="1400"/>
                  </a:p>
                </p:txBody>
              </p:sp>
              <p:sp>
                <p:nvSpPr>
                  <p:cNvPr id="35906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2" y="3408"/>
                    <a:ext cx="43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5000"/>
                      <a:buFont typeface="Monotype Sorts" pitchFamily="2" charset="2"/>
                      <a:buChar char="l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100000"/>
                      <a:buFont typeface="Arial" charset="0"/>
                      <a:buChar char="–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ts val="400"/>
                      </a:spcAft>
                      <a:buClr>
                        <a:srgbClr val="0C7B9C"/>
                      </a:buClr>
                      <a:buSzPct val="70000"/>
                      <a:buFont typeface="Wingdings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en-US" sz="2000" b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3</a:t>
                    </a:r>
                    <a:r>
                      <a:rPr lang="en-US" altLang="en-US" sz="2000" b="0">
                        <a:latin typeface="Times New Roman" pitchFamily="18" charset="0"/>
                      </a:rPr>
                      <a:t> 5 7</a:t>
                    </a:r>
                  </a:p>
                </p:txBody>
              </p:sp>
            </p:grpSp>
          </p:grpSp>
          <p:grpSp>
            <p:nvGrpSpPr>
              <p:cNvPr id="35900" name="Group 60"/>
              <p:cNvGrpSpPr>
                <a:grpSpLocks/>
              </p:cNvGrpSpPr>
              <p:nvPr/>
            </p:nvGrpSpPr>
            <p:grpSpPr bwMode="auto">
              <a:xfrm>
                <a:off x="4800" y="3696"/>
                <a:ext cx="480" cy="250"/>
                <a:chOff x="432" y="3408"/>
                <a:chExt cx="480" cy="250"/>
              </a:xfrm>
            </p:grpSpPr>
            <p:sp>
              <p:nvSpPr>
                <p:cNvPr id="35901" name="Rectangle 61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5902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solidFill>
                        <a:srgbClr val="FF0000"/>
                      </a:solidFill>
                      <a:latin typeface="Times New Roman" pitchFamily="18" charset="0"/>
                    </a:rPr>
                    <a:t>6</a:t>
                  </a:r>
                  <a:r>
                    <a:rPr lang="en-US" altLang="en-US" sz="2000" b="0">
                      <a:latin typeface="Times New Roman" pitchFamily="18" charset="0"/>
                    </a:rPr>
                    <a:t> 8 9</a:t>
                  </a:r>
                </a:p>
              </p:txBody>
            </p:sp>
          </p:grpSp>
        </p:grpSp>
        <p:grpSp>
          <p:nvGrpSpPr>
            <p:cNvPr id="35874" name="Group 63"/>
            <p:cNvGrpSpPr>
              <a:grpSpLocks/>
            </p:cNvGrpSpPr>
            <p:nvPr/>
          </p:nvGrpSpPr>
          <p:grpSpPr bwMode="auto">
            <a:xfrm>
              <a:off x="3024" y="1872"/>
              <a:ext cx="480" cy="490"/>
              <a:chOff x="3792" y="3312"/>
              <a:chExt cx="480" cy="490"/>
            </a:xfrm>
          </p:grpSpPr>
          <p:grpSp>
            <p:nvGrpSpPr>
              <p:cNvPr id="35893" name="Group 64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5897" name="Rectangle 65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5898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2 3 4</a:t>
                  </a:r>
                </a:p>
              </p:txBody>
            </p:sp>
          </p:grpSp>
          <p:grpSp>
            <p:nvGrpSpPr>
              <p:cNvPr id="35894" name="Group 67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5895" name="Rectangle 68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5896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5 6 7</a:t>
                  </a:r>
                </a:p>
              </p:txBody>
            </p:sp>
          </p:grpSp>
        </p:grpSp>
        <p:grpSp>
          <p:nvGrpSpPr>
            <p:cNvPr id="35875" name="Group 70"/>
            <p:cNvGrpSpPr>
              <a:grpSpLocks/>
            </p:cNvGrpSpPr>
            <p:nvPr/>
          </p:nvGrpSpPr>
          <p:grpSpPr bwMode="auto">
            <a:xfrm>
              <a:off x="1344" y="3168"/>
              <a:ext cx="480" cy="490"/>
              <a:chOff x="3792" y="3312"/>
              <a:chExt cx="480" cy="490"/>
            </a:xfrm>
          </p:grpSpPr>
          <p:grpSp>
            <p:nvGrpSpPr>
              <p:cNvPr id="35887" name="Group 71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5891" name="Rectangle 72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5892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1 2 4</a:t>
                  </a:r>
                </a:p>
              </p:txBody>
            </p:sp>
          </p:grpSp>
          <p:grpSp>
            <p:nvGrpSpPr>
              <p:cNvPr id="35888" name="Group 74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5889" name="Rectangle 75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5890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4 5 7</a:t>
                  </a:r>
                </a:p>
              </p:txBody>
            </p:sp>
          </p:grpSp>
        </p:grpSp>
        <p:grpSp>
          <p:nvGrpSpPr>
            <p:cNvPr id="35876" name="Group 77"/>
            <p:cNvGrpSpPr>
              <a:grpSpLocks/>
            </p:cNvGrpSpPr>
            <p:nvPr/>
          </p:nvGrpSpPr>
          <p:grpSpPr bwMode="auto">
            <a:xfrm>
              <a:off x="1920" y="3216"/>
              <a:ext cx="480" cy="490"/>
              <a:chOff x="3792" y="3312"/>
              <a:chExt cx="480" cy="490"/>
            </a:xfrm>
          </p:grpSpPr>
          <p:grpSp>
            <p:nvGrpSpPr>
              <p:cNvPr id="35881" name="Group 78"/>
              <p:cNvGrpSpPr>
                <a:grpSpLocks/>
              </p:cNvGrpSpPr>
              <p:nvPr/>
            </p:nvGrpSpPr>
            <p:grpSpPr bwMode="auto">
              <a:xfrm>
                <a:off x="3792" y="3312"/>
                <a:ext cx="480" cy="250"/>
                <a:chOff x="432" y="3408"/>
                <a:chExt cx="480" cy="250"/>
              </a:xfrm>
            </p:grpSpPr>
            <p:sp>
              <p:nvSpPr>
                <p:cNvPr id="35885" name="Rectangle 79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5886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1 2 5</a:t>
                  </a:r>
                </a:p>
              </p:txBody>
            </p:sp>
          </p:grpSp>
          <p:grpSp>
            <p:nvGrpSpPr>
              <p:cNvPr id="35882" name="Group 81"/>
              <p:cNvGrpSpPr>
                <a:grpSpLocks/>
              </p:cNvGrpSpPr>
              <p:nvPr/>
            </p:nvGrpSpPr>
            <p:grpSpPr bwMode="auto">
              <a:xfrm>
                <a:off x="3792" y="3552"/>
                <a:ext cx="480" cy="250"/>
                <a:chOff x="432" y="3408"/>
                <a:chExt cx="480" cy="250"/>
              </a:xfrm>
            </p:grpSpPr>
            <p:sp>
              <p:nvSpPr>
                <p:cNvPr id="35883" name="Rectangle 82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588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432" y="3408"/>
                  <a:ext cx="43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2000" b="0">
                      <a:latin typeface="Times New Roman" pitchFamily="18" charset="0"/>
                    </a:rPr>
                    <a:t>4 5 8</a:t>
                  </a:r>
                </a:p>
              </p:txBody>
            </p:sp>
          </p:grpSp>
        </p:grpSp>
        <p:grpSp>
          <p:nvGrpSpPr>
            <p:cNvPr id="35877" name="Group 84"/>
            <p:cNvGrpSpPr>
              <a:grpSpLocks/>
            </p:cNvGrpSpPr>
            <p:nvPr/>
          </p:nvGrpSpPr>
          <p:grpSpPr bwMode="auto">
            <a:xfrm>
              <a:off x="3120" y="1056"/>
              <a:ext cx="192" cy="288"/>
              <a:chOff x="2064" y="1872"/>
              <a:chExt cx="192" cy="288"/>
            </a:xfrm>
          </p:grpSpPr>
          <p:sp>
            <p:nvSpPr>
              <p:cNvPr id="35878" name="Rectangle 85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192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5879" name="Line 86"/>
              <p:cNvSpPr>
                <a:spLocks noChangeShapeType="1"/>
              </p:cNvSpPr>
              <p:nvPr/>
            </p:nvSpPr>
            <p:spPr bwMode="auto">
              <a:xfrm>
                <a:off x="2064" y="196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0" name="Line 87"/>
              <p:cNvSpPr>
                <a:spLocks noChangeShapeType="1"/>
              </p:cNvSpPr>
              <p:nvPr/>
            </p:nvSpPr>
            <p:spPr bwMode="auto">
              <a:xfrm>
                <a:off x="2064" y="206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5845" name="Group 88"/>
          <p:cNvGrpSpPr>
            <a:grpSpLocks/>
          </p:cNvGrpSpPr>
          <p:nvPr/>
        </p:nvGrpSpPr>
        <p:grpSpPr bwMode="auto">
          <a:xfrm>
            <a:off x="1212850" y="1736725"/>
            <a:ext cx="381000" cy="609600"/>
            <a:chOff x="2064" y="1872"/>
            <a:chExt cx="192" cy="288"/>
          </a:xfrm>
        </p:grpSpPr>
        <p:sp>
          <p:nvSpPr>
            <p:cNvPr id="35858" name="Rectangle 89"/>
            <p:cNvSpPr>
              <a:spLocks noChangeArrowheads="1"/>
            </p:cNvSpPr>
            <p:nvPr/>
          </p:nvSpPr>
          <p:spPr bwMode="auto">
            <a:xfrm>
              <a:off x="2064" y="1872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5859" name="Line 90"/>
            <p:cNvSpPr>
              <a:spLocks noChangeShapeType="1"/>
            </p:cNvSpPr>
            <p:nvPr/>
          </p:nvSpPr>
          <p:spPr bwMode="auto">
            <a:xfrm>
              <a:off x="2064" y="196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Line 91"/>
            <p:cNvSpPr>
              <a:spLocks noChangeShapeType="1"/>
            </p:cNvSpPr>
            <p:nvPr/>
          </p:nvSpPr>
          <p:spPr bwMode="auto">
            <a:xfrm>
              <a:off x="2064" y="206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46" name="Line 92"/>
          <p:cNvSpPr>
            <a:spLocks noChangeShapeType="1"/>
          </p:cNvSpPr>
          <p:nvPr/>
        </p:nvSpPr>
        <p:spPr bwMode="auto">
          <a:xfrm flipH="1">
            <a:off x="603250" y="2346325"/>
            <a:ext cx="769938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Line 93"/>
          <p:cNvSpPr>
            <a:spLocks noChangeShapeType="1"/>
          </p:cNvSpPr>
          <p:nvPr/>
        </p:nvSpPr>
        <p:spPr bwMode="auto">
          <a:xfrm>
            <a:off x="1365250" y="23463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Line 94"/>
          <p:cNvSpPr>
            <a:spLocks noChangeShapeType="1"/>
          </p:cNvSpPr>
          <p:nvPr/>
        </p:nvSpPr>
        <p:spPr bwMode="auto">
          <a:xfrm>
            <a:off x="1373188" y="2346325"/>
            <a:ext cx="677862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Text Box 95"/>
          <p:cNvSpPr txBox="1">
            <a:spLocks noChangeArrowheads="1"/>
          </p:cNvSpPr>
          <p:nvPr/>
        </p:nvSpPr>
        <p:spPr bwMode="auto">
          <a:xfrm>
            <a:off x="527050" y="234632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1,4,7</a:t>
            </a:r>
            <a:endParaRPr lang="en-US" altLang="en-US" sz="1400" b="0">
              <a:latin typeface="Times New Roman" pitchFamily="18" charset="0"/>
            </a:endParaRPr>
          </a:p>
        </p:txBody>
      </p:sp>
      <p:sp>
        <p:nvSpPr>
          <p:cNvPr id="35850" name="Text Box 96"/>
          <p:cNvSpPr txBox="1">
            <a:spLocks noChangeArrowheads="1"/>
          </p:cNvSpPr>
          <p:nvPr/>
        </p:nvSpPr>
        <p:spPr bwMode="auto">
          <a:xfrm>
            <a:off x="831850" y="272732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2,5,8</a:t>
            </a:r>
            <a:endParaRPr lang="en-US" altLang="en-US" sz="1400" b="0">
              <a:latin typeface="Times New Roman" pitchFamily="18" charset="0"/>
            </a:endParaRPr>
          </a:p>
        </p:txBody>
      </p:sp>
      <p:sp>
        <p:nvSpPr>
          <p:cNvPr id="35851" name="Text Box 97"/>
          <p:cNvSpPr txBox="1">
            <a:spLocks noChangeArrowheads="1"/>
          </p:cNvSpPr>
          <p:nvPr/>
        </p:nvSpPr>
        <p:spPr bwMode="auto">
          <a:xfrm>
            <a:off x="1746250" y="234632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Times New Roman" pitchFamily="18" charset="0"/>
              </a:rPr>
              <a:t>3,6,9</a:t>
            </a:r>
          </a:p>
        </p:txBody>
      </p:sp>
      <p:sp>
        <p:nvSpPr>
          <p:cNvPr id="35852" name="Text Box 98"/>
          <p:cNvSpPr txBox="1">
            <a:spLocks noChangeArrowheads="1"/>
          </p:cNvSpPr>
          <p:nvPr/>
        </p:nvSpPr>
        <p:spPr bwMode="auto">
          <a:xfrm>
            <a:off x="679450" y="1355725"/>
            <a:ext cx="1376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0">
                <a:latin typeface="Times New Roman" pitchFamily="18" charset="0"/>
              </a:rPr>
              <a:t>Hash Function</a:t>
            </a:r>
            <a:endParaRPr lang="en-US" altLang="en-US" b="0">
              <a:latin typeface="Times New Roman" pitchFamily="18" charset="0"/>
            </a:endParaRPr>
          </a:p>
        </p:txBody>
      </p:sp>
      <p:sp>
        <p:nvSpPr>
          <p:cNvPr id="35853" name="Text Box 99"/>
          <p:cNvSpPr txBox="1">
            <a:spLocks noChangeArrowheads="1"/>
          </p:cNvSpPr>
          <p:nvPr/>
        </p:nvSpPr>
        <p:spPr bwMode="auto">
          <a:xfrm>
            <a:off x="3810000" y="1355725"/>
            <a:ext cx="227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Candidate Hash Tree</a:t>
            </a:r>
            <a:endParaRPr lang="en-US" altLang="en-US" b="0">
              <a:latin typeface="Times New Roman" pitchFamily="18" charset="0"/>
            </a:endParaRPr>
          </a:p>
        </p:txBody>
      </p:sp>
      <p:sp>
        <p:nvSpPr>
          <p:cNvPr id="35854" name="Rectangle 100"/>
          <p:cNvSpPr>
            <a:spLocks noChangeArrowheads="1"/>
          </p:cNvSpPr>
          <p:nvPr/>
        </p:nvSpPr>
        <p:spPr bwMode="auto">
          <a:xfrm>
            <a:off x="3810000" y="4953000"/>
            <a:ext cx="1066800" cy="685800"/>
          </a:xfrm>
          <a:prstGeom prst="rect">
            <a:avLst/>
          </a:prstGeom>
          <a:noFill/>
          <a:ln w="12700">
            <a:solidFill>
              <a:srgbClr val="008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5855" name="Rectangle 101"/>
          <p:cNvSpPr>
            <a:spLocks noChangeArrowheads="1"/>
          </p:cNvSpPr>
          <p:nvPr/>
        </p:nvSpPr>
        <p:spPr bwMode="auto">
          <a:xfrm>
            <a:off x="5105400" y="4038600"/>
            <a:ext cx="3657600" cy="1524000"/>
          </a:xfrm>
          <a:prstGeom prst="rect">
            <a:avLst/>
          </a:prstGeom>
          <a:noFill/>
          <a:ln w="12700">
            <a:solidFill>
              <a:srgbClr val="008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5856" name="Text Box 102"/>
          <p:cNvSpPr txBox="1">
            <a:spLocks noChangeArrowheads="1"/>
          </p:cNvSpPr>
          <p:nvPr/>
        </p:nvSpPr>
        <p:spPr bwMode="auto">
          <a:xfrm>
            <a:off x="304800" y="4495800"/>
            <a:ext cx="114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solidFill>
                  <a:srgbClr val="0C6D9C"/>
                </a:solidFill>
              </a:rPr>
              <a:t>Hash on 3, 6 or 9</a:t>
            </a:r>
            <a:endParaRPr lang="en-US" altLang="en-US" sz="2000" b="0">
              <a:solidFill>
                <a:srgbClr val="0C6D9C"/>
              </a:solidFill>
              <a:sym typeface="Symbol" pitchFamily="18" charset="2"/>
            </a:endParaRPr>
          </a:p>
        </p:txBody>
      </p:sp>
      <p:sp>
        <p:nvSpPr>
          <p:cNvPr id="35857" name="Rectangle 103"/>
          <p:cNvSpPr>
            <a:spLocks noChangeArrowheads="1"/>
          </p:cNvSpPr>
          <p:nvPr/>
        </p:nvSpPr>
        <p:spPr bwMode="auto">
          <a:xfrm>
            <a:off x="3657600" y="3810000"/>
            <a:ext cx="990600" cy="609600"/>
          </a:xfrm>
          <a:prstGeom prst="rect">
            <a:avLst/>
          </a:prstGeom>
          <a:noFill/>
          <a:ln w="12700">
            <a:solidFill>
              <a:srgbClr val="008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923232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Support Counting Using a Hash Tree</a:t>
            </a:r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914400" y="2286000"/>
            <a:ext cx="5457825" cy="3744913"/>
            <a:chOff x="1248" y="1392"/>
            <a:chExt cx="4134" cy="2678"/>
          </a:xfrm>
        </p:grpSpPr>
        <p:sp>
          <p:nvSpPr>
            <p:cNvPr id="36911" name="Line 4"/>
            <p:cNvSpPr>
              <a:spLocks noChangeShapeType="1"/>
            </p:cNvSpPr>
            <p:nvPr/>
          </p:nvSpPr>
          <p:spPr bwMode="auto">
            <a:xfrm flipH="1">
              <a:off x="2112" y="1680"/>
              <a:ext cx="1080" cy="4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2" name="Line 5"/>
            <p:cNvSpPr>
              <a:spLocks noChangeShapeType="1"/>
            </p:cNvSpPr>
            <p:nvPr/>
          </p:nvSpPr>
          <p:spPr bwMode="auto">
            <a:xfrm>
              <a:off x="3192" y="168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3" name="Line 6"/>
            <p:cNvSpPr>
              <a:spLocks noChangeShapeType="1"/>
            </p:cNvSpPr>
            <p:nvPr/>
          </p:nvSpPr>
          <p:spPr bwMode="auto">
            <a:xfrm>
              <a:off x="3192" y="1680"/>
              <a:ext cx="1080" cy="4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4" name="Line 7"/>
            <p:cNvSpPr>
              <a:spLocks noChangeShapeType="1"/>
            </p:cNvSpPr>
            <p:nvPr/>
          </p:nvSpPr>
          <p:spPr bwMode="auto">
            <a:xfrm flipH="1">
              <a:off x="1488" y="2448"/>
              <a:ext cx="613" cy="3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5" name="Line 8"/>
            <p:cNvSpPr>
              <a:spLocks noChangeShapeType="1"/>
            </p:cNvSpPr>
            <p:nvPr/>
          </p:nvSpPr>
          <p:spPr bwMode="auto">
            <a:xfrm>
              <a:off x="2101" y="244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6" name="Line 9"/>
            <p:cNvSpPr>
              <a:spLocks noChangeShapeType="1"/>
            </p:cNvSpPr>
            <p:nvPr/>
          </p:nvSpPr>
          <p:spPr bwMode="auto">
            <a:xfrm>
              <a:off x="2101" y="2448"/>
              <a:ext cx="491" cy="3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7" name="Line 10"/>
            <p:cNvSpPr>
              <a:spLocks noChangeShapeType="1"/>
            </p:cNvSpPr>
            <p:nvPr/>
          </p:nvSpPr>
          <p:spPr bwMode="auto">
            <a:xfrm flipH="1">
              <a:off x="3504" y="2448"/>
              <a:ext cx="768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8" name="Line 11"/>
            <p:cNvSpPr>
              <a:spLocks noChangeShapeType="1"/>
            </p:cNvSpPr>
            <p:nvPr/>
          </p:nvSpPr>
          <p:spPr bwMode="auto">
            <a:xfrm>
              <a:off x="4272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9" name="Line 12"/>
            <p:cNvSpPr>
              <a:spLocks noChangeShapeType="1"/>
            </p:cNvSpPr>
            <p:nvPr/>
          </p:nvSpPr>
          <p:spPr bwMode="auto">
            <a:xfrm>
              <a:off x="4272" y="2448"/>
              <a:ext cx="86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20" name="Line 13"/>
            <p:cNvSpPr>
              <a:spLocks noChangeShapeType="1"/>
            </p:cNvSpPr>
            <p:nvPr/>
          </p:nvSpPr>
          <p:spPr bwMode="auto">
            <a:xfrm flipH="1">
              <a:off x="1536" y="3120"/>
              <a:ext cx="57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21" name="Line 14"/>
            <p:cNvSpPr>
              <a:spLocks noChangeShapeType="1"/>
            </p:cNvSpPr>
            <p:nvPr/>
          </p:nvSpPr>
          <p:spPr bwMode="auto">
            <a:xfrm>
              <a:off x="2112" y="312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22" name="Line 15"/>
            <p:cNvSpPr>
              <a:spLocks noChangeShapeType="1"/>
            </p:cNvSpPr>
            <p:nvPr/>
          </p:nvSpPr>
          <p:spPr bwMode="auto">
            <a:xfrm>
              <a:off x="2112" y="3120"/>
              <a:ext cx="52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23" name="Rectangle 16"/>
            <p:cNvSpPr>
              <a:spLocks noChangeArrowheads="1"/>
            </p:cNvSpPr>
            <p:nvPr/>
          </p:nvSpPr>
          <p:spPr bwMode="auto">
            <a:xfrm>
              <a:off x="2016" y="2160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6924" name="Line 17"/>
            <p:cNvSpPr>
              <a:spLocks noChangeShapeType="1"/>
            </p:cNvSpPr>
            <p:nvPr/>
          </p:nvSpPr>
          <p:spPr bwMode="auto">
            <a:xfrm>
              <a:off x="2016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25" name="Line 18"/>
            <p:cNvSpPr>
              <a:spLocks noChangeShapeType="1"/>
            </p:cNvSpPr>
            <p:nvPr/>
          </p:nvSpPr>
          <p:spPr bwMode="auto">
            <a:xfrm>
              <a:off x="2016" y="235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26" name="Rectangle 19"/>
            <p:cNvSpPr>
              <a:spLocks noChangeArrowheads="1"/>
            </p:cNvSpPr>
            <p:nvPr/>
          </p:nvSpPr>
          <p:spPr bwMode="auto">
            <a:xfrm>
              <a:off x="4176" y="2160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6927" name="Line 20"/>
            <p:cNvSpPr>
              <a:spLocks noChangeShapeType="1"/>
            </p:cNvSpPr>
            <p:nvPr/>
          </p:nvSpPr>
          <p:spPr bwMode="auto">
            <a:xfrm>
              <a:off x="4176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28" name="Line 21"/>
            <p:cNvSpPr>
              <a:spLocks noChangeShapeType="1"/>
            </p:cNvSpPr>
            <p:nvPr/>
          </p:nvSpPr>
          <p:spPr bwMode="auto">
            <a:xfrm>
              <a:off x="4176" y="235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29" name="Rectangle 22"/>
            <p:cNvSpPr>
              <a:spLocks noChangeArrowheads="1"/>
            </p:cNvSpPr>
            <p:nvPr/>
          </p:nvSpPr>
          <p:spPr bwMode="auto">
            <a:xfrm>
              <a:off x="2016" y="2832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6930" name="Line 23"/>
            <p:cNvSpPr>
              <a:spLocks noChangeShapeType="1"/>
            </p:cNvSpPr>
            <p:nvPr/>
          </p:nvSpPr>
          <p:spPr bwMode="auto">
            <a:xfrm>
              <a:off x="2016" y="302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31" name="Line 24"/>
            <p:cNvSpPr>
              <a:spLocks noChangeShapeType="1"/>
            </p:cNvSpPr>
            <p:nvPr/>
          </p:nvSpPr>
          <p:spPr bwMode="auto">
            <a:xfrm>
              <a:off x="2016" y="292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32" name="Rectangle 25"/>
            <p:cNvSpPr>
              <a:spLocks noChangeArrowheads="1"/>
            </p:cNvSpPr>
            <p:nvPr/>
          </p:nvSpPr>
          <p:spPr bwMode="auto">
            <a:xfrm>
              <a:off x="2496" y="3504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6933" name="Text Box 26"/>
            <p:cNvSpPr txBox="1">
              <a:spLocks noChangeArrowheads="1"/>
            </p:cNvSpPr>
            <p:nvPr/>
          </p:nvSpPr>
          <p:spPr bwMode="auto">
            <a:xfrm>
              <a:off x="2496" y="3521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1 5 9</a:t>
              </a:r>
              <a:endParaRPr lang="en-US" altLang="en-US" sz="2000" b="0">
                <a:latin typeface="Times New Roman" pitchFamily="18" charset="0"/>
              </a:endParaRPr>
            </a:p>
          </p:txBody>
        </p:sp>
        <p:grpSp>
          <p:nvGrpSpPr>
            <p:cNvPr id="36934" name="Group 27"/>
            <p:cNvGrpSpPr>
              <a:grpSpLocks/>
            </p:cNvGrpSpPr>
            <p:nvPr/>
          </p:nvGrpSpPr>
          <p:grpSpPr bwMode="auto">
            <a:xfrm>
              <a:off x="1248" y="2784"/>
              <a:ext cx="486" cy="279"/>
              <a:chOff x="1248" y="2784"/>
              <a:chExt cx="486" cy="279"/>
            </a:xfrm>
          </p:grpSpPr>
          <p:sp>
            <p:nvSpPr>
              <p:cNvPr id="36976" name="Rectangle 28"/>
              <p:cNvSpPr>
                <a:spLocks noChangeArrowheads="1"/>
              </p:cNvSpPr>
              <p:nvPr/>
            </p:nvSpPr>
            <p:spPr bwMode="auto">
              <a:xfrm>
                <a:off x="1248" y="2784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6977" name="Text Box 29"/>
              <p:cNvSpPr txBox="1">
                <a:spLocks noChangeArrowheads="1"/>
              </p:cNvSpPr>
              <p:nvPr/>
            </p:nvSpPr>
            <p:spPr bwMode="auto">
              <a:xfrm>
                <a:off x="1248" y="2801"/>
                <a:ext cx="48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1 4 5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  <p:sp>
          <p:nvSpPr>
            <p:cNvPr id="36935" name="Rectangle 30"/>
            <p:cNvSpPr>
              <a:spLocks noChangeArrowheads="1"/>
            </p:cNvSpPr>
            <p:nvPr/>
          </p:nvSpPr>
          <p:spPr bwMode="auto">
            <a:xfrm>
              <a:off x="2400" y="2784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6936" name="Text Box 31"/>
            <p:cNvSpPr txBox="1">
              <a:spLocks noChangeArrowheads="1"/>
            </p:cNvSpPr>
            <p:nvPr/>
          </p:nvSpPr>
          <p:spPr bwMode="auto">
            <a:xfrm>
              <a:off x="2400" y="2801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1 3 6</a:t>
              </a:r>
              <a:endParaRPr lang="en-US" altLang="en-US" sz="2000" b="0">
                <a:latin typeface="Times New Roman" pitchFamily="18" charset="0"/>
              </a:endParaRPr>
            </a:p>
          </p:txBody>
        </p:sp>
        <p:sp>
          <p:nvSpPr>
            <p:cNvPr id="36937" name="Rectangle 32"/>
            <p:cNvSpPr>
              <a:spLocks noChangeArrowheads="1"/>
            </p:cNvSpPr>
            <p:nvPr/>
          </p:nvSpPr>
          <p:spPr bwMode="auto">
            <a:xfrm>
              <a:off x="3264" y="2976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6938" name="Text Box 33"/>
            <p:cNvSpPr txBox="1">
              <a:spLocks noChangeArrowheads="1"/>
            </p:cNvSpPr>
            <p:nvPr/>
          </p:nvSpPr>
          <p:spPr bwMode="auto">
            <a:xfrm>
              <a:off x="3264" y="2993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3 4 5</a:t>
              </a:r>
              <a:endParaRPr lang="en-US" altLang="en-US" sz="2000" b="0">
                <a:latin typeface="Times New Roman" pitchFamily="18" charset="0"/>
              </a:endParaRPr>
            </a:p>
          </p:txBody>
        </p:sp>
        <p:grpSp>
          <p:nvGrpSpPr>
            <p:cNvPr id="36939" name="Group 34"/>
            <p:cNvGrpSpPr>
              <a:grpSpLocks/>
            </p:cNvGrpSpPr>
            <p:nvPr/>
          </p:nvGrpSpPr>
          <p:grpSpPr bwMode="auto">
            <a:xfrm>
              <a:off x="4896" y="2976"/>
              <a:ext cx="486" cy="279"/>
              <a:chOff x="432" y="3408"/>
              <a:chExt cx="486" cy="279"/>
            </a:xfrm>
          </p:grpSpPr>
          <p:sp>
            <p:nvSpPr>
              <p:cNvPr id="36974" name="Rectangle 35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6975" name="Text Box 36"/>
              <p:cNvSpPr txBox="1">
                <a:spLocks noChangeArrowheads="1"/>
              </p:cNvSpPr>
              <p:nvPr/>
            </p:nvSpPr>
            <p:spPr bwMode="auto">
              <a:xfrm>
                <a:off x="432" y="3425"/>
                <a:ext cx="48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3 6 7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  <p:grpSp>
          <p:nvGrpSpPr>
            <p:cNvPr id="36940" name="Group 37"/>
            <p:cNvGrpSpPr>
              <a:grpSpLocks/>
            </p:cNvGrpSpPr>
            <p:nvPr/>
          </p:nvGrpSpPr>
          <p:grpSpPr bwMode="auto">
            <a:xfrm>
              <a:off x="4896" y="3216"/>
              <a:ext cx="486" cy="280"/>
              <a:chOff x="432" y="3408"/>
              <a:chExt cx="486" cy="280"/>
            </a:xfrm>
          </p:grpSpPr>
          <p:sp>
            <p:nvSpPr>
              <p:cNvPr id="36972" name="Rectangle 38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6973" name="Text Box 39"/>
              <p:cNvSpPr txBox="1">
                <a:spLocks noChangeArrowheads="1"/>
              </p:cNvSpPr>
              <p:nvPr/>
            </p:nvSpPr>
            <p:spPr bwMode="auto">
              <a:xfrm>
                <a:off x="432" y="3425"/>
                <a:ext cx="486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3 6 8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  <p:grpSp>
          <p:nvGrpSpPr>
            <p:cNvPr id="36941" name="Group 40"/>
            <p:cNvGrpSpPr>
              <a:grpSpLocks/>
            </p:cNvGrpSpPr>
            <p:nvPr/>
          </p:nvGrpSpPr>
          <p:grpSpPr bwMode="auto">
            <a:xfrm>
              <a:off x="4032" y="2976"/>
              <a:ext cx="488" cy="519"/>
              <a:chOff x="3792" y="3312"/>
              <a:chExt cx="488" cy="519"/>
            </a:xfrm>
          </p:grpSpPr>
          <p:grpSp>
            <p:nvGrpSpPr>
              <p:cNvPr id="36966" name="Group 41"/>
              <p:cNvGrpSpPr>
                <a:grpSpLocks/>
              </p:cNvGrpSpPr>
              <p:nvPr/>
            </p:nvGrpSpPr>
            <p:grpSpPr bwMode="auto">
              <a:xfrm>
                <a:off x="3792" y="3312"/>
                <a:ext cx="488" cy="279"/>
                <a:chOff x="432" y="3408"/>
                <a:chExt cx="488" cy="279"/>
              </a:xfrm>
            </p:grpSpPr>
            <p:sp>
              <p:nvSpPr>
                <p:cNvPr id="36970" name="Rectangle 42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6971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434" y="3425"/>
                  <a:ext cx="486" cy="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1800" b="0">
                      <a:latin typeface="Times New Roman" pitchFamily="18" charset="0"/>
                    </a:rPr>
                    <a:t>3 5 6</a:t>
                  </a:r>
                  <a:endParaRPr lang="en-US" altLang="en-US" sz="2000" b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6967" name="Group 44"/>
              <p:cNvGrpSpPr>
                <a:grpSpLocks/>
              </p:cNvGrpSpPr>
              <p:nvPr/>
            </p:nvGrpSpPr>
            <p:grpSpPr bwMode="auto">
              <a:xfrm>
                <a:off x="3792" y="3552"/>
                <a:ext cx="488" cy="279"/>
                <a:chOff x="432" y="3408"/>
                <a:chExt cx="488" cy="279"/>
              </a:xfrm>
            </p:grpSpPr>
            <p:sp>
              <p:nvSpPr>
                <p:cNvPr id="36968" name="Rectangle 45"/>
                <p:cNvSpPr>
                  <a:spLocks noChangeArrowheads="1"/>
                </p:cNvSpPr>
                <p:nvPr/>
              </p:nvSpPr>
              <p:spPr bwMode="auto">
                <a:xfrm>
                  <a:off x="432" y="3408"/>
                  <a:ext cx="480" cy="24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6969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34" y="3425"/>
                  <a:ext cx="486" cy="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1800" b="0">
                      <a:latin typeface="Times New Roman" pitchFamily="18" charset="0"/>
                    </a:rPr>
                    <a:t>3 5 7</a:t>
                  </a:r>
                  <a:endParaRPr lang="en-US" altLang="en-US" sz="2000" b="0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6942" name="Group 47"/>
            <p:cNvGrpSpPr>
              <a:grpSpLocks/>
            </p:cNvGrpSpPr>
            <p:nvPr/>
          </p:nvGrpSpPr>
          <p:grpSpPr bwMode="auto">
            <a:xfrm>
              <a:off x="4032" y="3456"/>
              <a:ext cx="488" cy="279"/>
              <a:chOff x="432" y="3408"/>
              <a:chExt cx="488" cy="279"/>
            </a:xfrm>
          </p:grpSpPr>
          <p:sp>
            <p:nvSpPr>
              <p:cNvPr id="36964" name="Rectangle 48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6965" name="Text Box 49"/>
              <p:cNvSpPr txBox="1">
                <a:spLocks noChangeArrowheads="1"/>
              </p:cNvSpPr>
              <p:nvPr/>
            </p:nvSpPr>
            <p:spPr bwMode="auto">
              <a:xfrm>
                <a:off x="434" y="3425"/>
                <a:ext cx="48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6 8 9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  <p:grpSp>
          <p:nvGrpSpPr>
            <p:cNvPr id="36943" name="Group 50"/>
            <p:cNvGrpSpPr>
              <a:grpSpLocks/>
            </p:cNvGrpSpPr>
            <p:nvPr/>
          </p:nvGrpSpPr>
          <p:grpSpPr bwMode="auto">
            <a:xfrm>
              <a:off x="2976" y="2208"/>
              <a:ext cx="486" cy="279"/>
              <a:chOff x="432" y="3408"/>
              <a:chExt cx="486" cy="279"/>
            </a:xfrm>
          </p:grpSpPr>
          <p:sp>
            <p:nvSpPr>
              <p:cNvPr id="36962" name="Rectangle 51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6963" name="Text Box 52"/>
              <p:cNvSpPr txBox="1">
                <a:spLocks noChangeArrowheads="1"/>
              </p:cNvSpPr>
              <p:nvPr/>
            </p:nvSpPr>
            <p:spPr bwMode="auto">
              <a:xfrm>
                <a:off x="432" y="3425"/>
                <a:ext cx="48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2 3 4</a:t>
                </a:r>
              </a:p>
            </p:txBody>
          </p:sp>
        </p:grpSp>
        <p:grpSp>
          <p:nvGrpSpPr>
            <p:cNvPr id="36944" name="Group 53"/>
            <p:cNvGrpSpPr>
              <a:grpSpLocks/>
            </p:cNvGrpSpPr>
            <p:nvPr/>
          </p:nvGrpSpPr>
          <p:grpSpPr bwMode="auto">
            <a:xfrm>
              <a:off x="2976" y="2448"/>
              <a:ext cx="486" cy="280"/>
              <a:chOff x="432" y="3408"/>
              <a:chExt cx="486" cy="280"/>
            </a:xfrm>
          </p:grpSpPr>
          <p:sp>
            <p:nvSpPr>
              <p:cNvPr id="36960" name="Rectangle 54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6961" name="Text Box 55"/>
              <p:cNvSpPr txBox="1">
                <a:spLocks noChangeArrowheads="1"/>
              </p:cNvSpPr>
              <p:nvPr/>
            </p:nvSpPr>
            <p:spPr bwMode="auto">
              <a:xfrm>
                <a:off x="432" y="3426"/>
                <a:ext cx="48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5 6 7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  <p:grpSp>
          <p:nvGrpSpPr>
            <p:cNvPr id="36945" name="Group 56"/>
            <p:cNvGrpSpPr>
              <a:grpSpLocks/>
            </p:cNvGrpSpPr>
            <p:nvPr/>
          </p:nvGrpSpPr>
          <p:grpSpPr bwMode="auto">
            <a:xfrm>
              <a:off x="1296" y="3504"/>
              <a:ext cx="486" cy="279"/>
              <a:chOff x="432" y="3408"/>
              <a:chExt cx="486" cy="279"/>
            </a:xfrm>
          </p:grpSpPr>
          <p:sp>
            <p:nvSpPr>
              <p:cNvPr id="36958" name="Rectangle 57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6959" name="Text Box 58"/>
              <p:cNvSpPr txBox="1">
                <a:spLocks noChangeArrowheads="1"/>
              </p:cNvSpPr>
              <p:nvPr/>
            </p:nvSpPr>
            <p:spPr bwMode="auto">
              <a:xfrm>
                <a:off x="432" y="3425"/>
                <a:ext cx="48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1 2 4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  <p:grpSp>
          <p:nvGrpSpPr>
            <p:cNvPr id="36946" name="Group 59"/>
            <p:cNvGrpSpPr>
              <a:grpSpLocks/>
            </p:cNvGrpSpPr>
            <p:nvPr/>
          </p:nvGrpSpPr>
          <p:grpSpPr bwMode="auto">
            <a:xfrm>
              <a:off x="1296" y="3744"/>
              <a:ext cx="486" cy="281"/>
              <a:chOff x="432" y="3408"/>
              <a:chExt cx="486" cy="281"/>
            </a:xfrm>
          </p:grpSpPr>
          <p:sp>
            <p:nvSpPr>
              <p:cNvPr id="36956" name="Rectangle 60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6957" name="Text Box 61"/>
              <p:cNvSpPr txBox="1">
                <a:spLocks noChangeArrowheads="1"/>
              </p:cNvSpPr>
              <p:nvPr/>
            </p:nvSpPr>
            <p:spPr bwMode="auto">
              <a:xfrm>
                <a:off x="432" y="3426"/>
                <a:ext cx="486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4 5 7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  <p:grpSp>
          <p:nvGrpSpPr>
            <p:cNvPr id="36947" name="Group 62"/>
            <p:cNvGrpSpPr>
              <a:grpSpLocks/>
            </p:cNvGrpSpPr>
            <p:nvPr/>
          </p:nvGrpSpPr>
          <p:grpSpPr bwMode="auto">
            <a:xfrm>
              <a:off x="1872" y="3552"/>
              <a:ext cx="486" cy="280"/>
              <a:chOff x="432" y="3408"/>
              <a:chExt cx="486" cy="280"/>
            </a:xfrm>
          </p:grpSpPr>
          <p:sp>
            <p:nvSpPr>
              <p:cNvPr id="36954" name="Rectangle 63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6955" name="Text Box 64"/>
              <p:cNvSpPr txBox="1">
                <a:spLocks noChangeArrowheads="1"/>
              </p:cNvSpPr>
              <p:nvPr/>
            </p:nvSpPr>
            <p:spPr bwMode="auto">
              <a:xfrm>
                <a:off x="432" y="3425"/>
                <a:ext cx="486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1 2 5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  <p:grpSp>
          <p:nvGrpSpPr>
            <p:cNvPr id="36948" name="Group 65"/>
            <p:cNvGrpSpPr>
              <a:grpSpLocks/>
            </p:cNvGrpSpPr>
            <p:nvPr/>
          </p:nvGrpSpPr>
          <p:grpSpPr bwMode="auto">
            <a:xfrm>
              <a:off x="1872" y="3792"/>
              <a:ext cx="486" cy="278"/>
              <a:chOff x="432" y="3408"/>
              <a:chExt cx="486" cy="278"/>
            </a:xfrm>
          </p:grpSpPr>
          <p:sp>
            <p:nvSpPr>
              <p:cNvPr id="36952" name="Rectangle 66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6953" name="Text Box 67"/>
              <p:cNvSpPr txBox="1">
                <a:spLocks noChangeArrowheads="1"/>
              </p:cNvSpPr>
              <p:nvPr/>
            </p:nvSpPr>
            <p:spPr bwMode="auto">
              <a:xfrm>
                <a:off x="432" y="3424"/>
                <a:ext cx="48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4 5 8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  <p:sp>
          <p:nvSpPr>
            <p:cNvPr id="36949" name="Rectangle 68"/>
            <p:cNvSpPr>
              <a:spLocks noChangeArrowheads="1"/>
            </p:cNvSpPr>
            <p:nvPr/>
          </p:nvSpPr>
          <p:spPr bwMode="auto">
            <a:xfrm>
              <a:off x="3072" y="1392"/>
              <a:ext cx="192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6950" name="Line 69"/>
            <p:cNvSpPr>
              <a:spLocks noChangeShapeType="1"/>
            </p:cNvSpPr>
            <p:nvPr/>
          </p:nvSpPr>
          <p:spPr bwMode="auto">
            <a:xfrm>
              <a:off x="3072" y="148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51" name="Line 70"/>
            <p:cNvSpPr>
              <a:spLocks noChangeShapeType="1"/>
            </p:cNvSpPr>
            <p:nvPr/>
          </p:nvSpPr>
          <p:spPr bwMode="auto">
            <a:xfrm>
              <a:off x="3072" y="15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68" name="Group 71"/>
          <p:cNvGrpSpPr>
            <a:grpSpLocks/>
          </p:cNvGrpSpPr>
          <p:nvPr/>
        </p:nvGrpSpPr>
        <p:grpSpPr bwMode="auto">
          <a:xfrm>
            <a:off x="2895600" y="1371600"/>
            <a:ext cx="1073150" cy="396875"/>
            <a:chOff x="4416" y="1440"/>
            <a:chExt cx="676" cy="250"/>
          </a:xfrm>
        </p:grpSpPr>
        <p:sp>
          <p:nvSpPr>
            <p:cNvPr id="36909" name="Rectangle 72"/>
            <p:cNvSpPr>
              <a:spLocks noChangeArrowheads="1"/>
            </p:cNvSpPr>
            <p:nvPr/>
          </p:nvSpPr>
          <p:spPr bwMode="auto">
            <a:xfrm>
              <a:off x="4416" y="1440"/>
              <a:ext cx="672" cy="21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latin typeface="Wingdings" pitchFamily="2" charset="2"/>
              </a:endParaRPr>
            </a:p>
          </p:txBody>
        </p:sp>
        <p:sp>
          <p:nvSpPr>
            <p:cNvPr id="36910" name="Text Box 73"/>
            <p:cNvSpPr txBox="1">
              <a:spLocks noChangeArrowheads="1"/>
            </p:cNvSpPr>
            <p:nvPr/>
          </p:nvSpPr>
          <p:spPr bwMode="auto">
            <a:xfrm>
              <a:off x="4416" y="1440"/>
              <a:ext cx="6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1 2 3 5 6</a:t>
              </a:r>
            </a:p>
          </p:txBody>
        </p:sp>
      </p:grpSp>
      <p:sp>
        <p:nvSpPr>
          <p:cNvPr id="36869" name="Line 74"/>
          <p:cNvSpPr>
            <a:spLocks noChangeShapeType="1"/>
          </p:cNvSpPr>
          <p:nvPr/>
        </p:nvSpPr>
        <p:spPr bwMode="auto">
          <a:xfrm>
            <a:off x="3429000" y="1752600"/>
            <a:ext cx="0" cy="45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Line 75"/>
          <p:cNvSpPr>
            <a:spLocks noChangeShapeType="1"/>
          </p:cNvSpPr>
          <p:nvPr/>
        </p:nvSpPr>
        <p:spPr bwMode="auto">
          <a:xfrm>
            <a:off x="1981200" y="2514600"/>
            <a:ext cx="7620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76"/>
          <p:cNvSpPr>
            <a:spLocks noChangeShapeType="1"/>
          </p:cNvSpPr>
          <p:nvPr/>
        </p:nvSpPr>
        <p:spPr bwMode="auto">
          <a:xfrm flipH="1">
            <a:off x="3505200" y="2590800"/>
            <a:ext cx="99060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Line 77"/>
          <p:cNvSpPr>
            <a:spLocks noChangeShapeType="1"/>
          </p:cNvSpPr>
          <p:nvPr/>
        </p:nvSpPr>
        <p:spPr bwMode="auto">
          <a:xfrm flipH="1">
            <a:off x="4876800" y="3124200"/>
            <a:ext cx="7620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73" name="Group 78"/>
          <p:cNvGrpSpPr>
            <a:grpSpLocks/>
          </p:cNvGrpSpPr>
          <p:nvPr/>
        </p:nvGrpSpPr>
        <p:grpSpPr bwMode="auto">
          <a:xfrm>
            <a:off x="1295400" y="2057400"/>
            <a:ext cx="1371600" cy="396875"/>
            <a:chOff x="1344" y="1536"/>
            <a:chExt cx="863" cy="226"/>
          </a:xfrm>
        </p:grpSpPr>
        <p:grpSp>
          <p:nvGrpSpPr>
            <p:cNvPr id="36903" name="Group 79"/>
            <p:cNvGrpSpPr>
              <a:grpSpLocks/>
            </p:cNvGrpSpPr>
            <p:nvPr/>
          </p:nvGrpSpPr>
          <p:grpSpPr bwMode="auto">
            <a:xfrm>
              <a:off x="1344" y="1536"/>
              <a:ext cx="432" cy="226"/>
              <a:chOff x="336" y="1440"/>
              <a:chExt cx="432" cy="226"/>
            </a:xfrm>
          </p:grpSpPr>
          <p:sp>
            <p:nvSpPr>
              <p:cNvPr id="36907" name="Rectangle 80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6908" name="Text Box 81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326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+</a:t>
                </a:r>
              </a:p>
            </p:txBody>
          </p:sp>
        </p:grpSp>
        <p:grpSp>
          <p:nvGrpSpPr>
            <p:cNvPr id="36904" name="Group 82"/>
            <p:cNvGrpSpPr>
              <a:grpSpLocks/>
            </p:cNvGrpSpPr>
            <p:nvPr/>
          </p:nvGrpSpPr>
          <p:grpSpPr bwMode="auto">
            <a:xfrm>
              <a:off x="1632" y="1536"/>
              <a:ext cx="575" cy="226"/>
              <a:chOff x="432" y="1728"/>
              <a:chExt cx="432" cy="226"/>
            </a:xfrm>
          </p:grpSpPr>
          <p:sp>
            <p:nvSpPr>
              <p:cNvPr id="36905" name="Rectangle 83"/>
              <p:cNvSpPr>
                <a:spLocks noChangeArrowheads="1"/>
              </p:cNvSpPr>
              <p:nvPr/>
            </p:nvSpPr>
            <p:spPr bwMode="auto">
              <a:xfrm>
                <a:off x="432" y="1728"/>
                <a:ext cx="432" cy="205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6906" name="Text Box 84"/>
              <p:cNvSpPr txBox="1">
                <a:spLocks noChangeArrowheads="1"/>
              </p:cNvSpPr>
              <p:nvPr/>
            </p:nvSpPr>
            <p:spPr bwMode="auto">
              <a:xfrm>
                <a:off x="432" y="1728"/>
                <a:ext cx="417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2 3 5 6</a:t>
                </a:r>
              </a:p>
            </p:txBody>
          </p:sp>
        </p:grpSp>
      </p:grpSp>
      <p:grpSp>
        <p:nvGrpSpPr>
          <p:cNvPr id="36874" name="Group 85"/>
          <p:cNvGrpSpPr>
            <a:grpSpLocks/>
          </p:cNvGrpSpPr>
          <p:nvPr/>
        </p:nvGrpSpPr>
        <p:grpSpPr bwMode="auto">
          <a:xfrm>
            <a:off x="4038600" y="2209800"/>
            <a:ext cx="1149350" cy="396875"/>
            <a:chOff x="2880" y="1632"/>
            <a:chExt cx="724" cy="250"/>
          </a:xfrm>
        </p:grpSpPr>
        <p:grpSp>
          <p:nvGrpSpPr>
            <p:cNvPr id="36897" name="Group 86"/>
            <p:cNvGrpSpPr>
              <a:grpSpLocks/>
            </p:cNvGrpSpPr>
            <p:nvPr/>
          </p:nvGrpSpPr>
          <p:grpSpPr bwMode="auto">
            <a:xfrm>
              <a:off x="3168" y="1632"/>
              <a:ext cx="436" cy="250"/>
              <a:chOff x="4416" y="1440"/>
              <a:chExt cx="678" cy="260"/>
            </a:xfrm>
          </p:grpSpPr>
          <p:sp>
            <p:nvSpPr>
              <p:cNvPr id="36901" name="Rectangle 87"/>
              <p:cNvSpPr>
                <a:spLocks noChangeArrowheads="1"/>
              </p:cNvSpPr>
              <p:nvPr/>
            </p:nvSpPr>
            <p:spPr bwMode="auto">
              <a:xfrm>
                <a:off x="4416" y="1440"/>
                <a:ext cx="672" cy="213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6902" name="Text Box 88"/>
              <p:cNvSpPr txBox="1">
                <a:spLocks noChangeArrowheads="1"/>
              </p:cNvSpPr>
              <p:nvPr/>
            </p:nvSpPr>
            <p:spPr bwMode="auto">
              <a:xfrm>
                <a:off x="4416" y="1440"/>
                <a:ext cx="678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3 5 6</a:t>
                </a:r>
              </a:p>
            </p:txBody>
          </p:sp>
        </p:grpSp>
        <p:grpSp>
          <p:nvGrpSpPr>
            <p:cNvPr id="36898" name="Group 89"/>
            <p:cNvGrpSpPr>
              <a:grpSpLocks/>
            </p:cNvGrpSpPr>
            <p:nvPr/>
          </p:nvGrpSpPr>
          <p:grpSpPr bwMode="auto">
            <a:xfrm>
              <a:off x="2880" y="1632"/>
              <a:ext cx="326" cy="250"/>
              <a:chOff x="336" y="1440"/>
              <a:chExt cx="489" cy="250"/>
            </a:xfrm>
          </p:grpSpPr>
          <p:sp>
            <p:nvSpPr>
              <p:cNvPr id="36899" name="Rectangle 90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6900" name="Text Box 91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8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2 +</a:t>
                </a:r>
              </a:p>
            </p:txBody>
          </p:sp>
        </p:grpSp>
      </p:grpSp>
      <p:grpSp>
        <p:nvGrpSpPr>
          <p:cNvPr id="36875" name="Group 92"/>
          <p:cNvGrpSpPr>
            <a:grpSpLocks/>
          </p:cNvGrpSpPr>
          <p:nvPr/>
        </p:nvGrpSpPr>
        <p:grpSpPr bwMode="auto">
          <a:xfrm>
            <a:off x="5334000" y="2743200"/>
            <a:ext cx="958850" cy="396875"/>
            <a:chOff x="3792" y="2064"/>
            <a:chExt cx="604" cy="250"/>
          </a:xfrm>
        </p:grpSpPr>
        <p:grpSp>
          <p:nvGrpSpPr>
            <p:cNvPr id="36891" name="Group 93"/>
            <p:cNvGrpSpPr>
              <a:grpSpLocks/>
            </p:cNvGrpSpPr>
            <p:nvPr/>
          </p:nvGrpSpPr>
          <p:grpSpPr bwMode="auto">
            <a:xfrm>
              <a:off x="4080" y="2064"/>
              <a:ext cx="316" cy="250"/>
              <a:chOff x="4416" y="1440"/>
              <a:chExt cx="737" cy="260"/>
            </a:xfrm>
          </p:grpSpPr>
          <p:sp>
            <p:nvSpPr>
              <p:cNvPr id="36895" name="Rectangle 94"/>
              <p:cNvSpPr>
                <a:spLocks noChangeArrowheads="1"/>
              </p:cNvSpPr>
              <p:nvPr/>
            </p:nvSpPr>
            <p:spPr bwMode="auto">
              <a:xfrm>
                <a:off x="4416" y="1440"/>
                <a:ext cx="672" cy="213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6896" name="Text Box 95"/>
              <p:cNvSpPr txBox="1">
                <a:spLocks noChangeArrowheads="1"/>
              </p:cNvSpPr>
              <p:nvPr/>
            </p:nvSpPr>
            <p:spPr bwMode="auto">
              <a:xfrm>
                <a:off x="4416" y="1440"/>
                <a:ext cx="73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5 6</a:t>
                </a:r>
              </a:p>
            </p:txBody>
          </p:sp>
        </p:grpSp>
        <p:grpSp>
          <p:nvGrpSpPr>
            <p:cNvPr id="36892" name="Group 96"/>
            <p:cNvGrpSpPr>
              <a:grpSpLocks/>
            </p:cNvGrpSpPr>
            <p:nvPr/>
          </p:nvGrpSpPr>
          <p:grpSpPr bwMode="auto">
            <a:xfrm>
              <a:off x="3792" y="2064"/>
              <a:ext cx="326" cy="250"/>
              <a:chOff x="336" y="1440"/>
              <a:chExt cx="489" cy="250"/>
            </a:xfrm>
          </p:grpSpPr>
          <p:sp>
            <p:nvSpPr>
              <p:cNvPr id="36893" name="Rectangle 97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6894" name="Text Box 98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8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3 +</a:t>
                </a:r>
              </a:p>
            </p:txBody>
          </p:sp>
        </p:grpSp>
      </p:grpSp>
      <p:grpSp>
        <p:nvGrpSpPr>
          <p:cNvPr id="36876" name="Group 99"/>
          <p:cNvGrpSpPr>
            <a:grpSpLocks/>
          </p:cNvGrpSpPr>
          <p:nvPr/>
        </p:nvGrpSpPr>
        <p:grpSpPr bwMode="auto">
          <a:xfrm>
            <a:off x="6477000" y="1219200"/>
            <a:ext cx="1654175" cy="1692275"/>
            <a:chOff x="96" y="1097"/>
            <a:chExt cx="1141" cy="1122"/>
          </a:xfrm>
        </p:grpSpPr>
        <p:sp>
          <p:nvSpPr>
            <p:cNvPr id="36878" name="Text Box 100"/>
            <p:cNvSpPr txBox="1">
              <a:spLocks noChangeArrowheads="1"/>
            </p:cNvSpPr>
            <p:nvPr/>
          </p:nvSpPr>
          <p:spPr bwMode="auto">
            <a:xfrm>
              <a:off x="96" y="1776"/>
              <a:ext cx="37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400">
                  <a:latin typeface="Times New Roman" pitchFamily="18" charset="0"/>
                </a:rPr>
                <a:t>1,4,7</a:t>
              </a:r>
              <a:endParaRPr lang="en-US" altLang="en-US" sz="1400" b="0">
                <a:latin typeface="Times New Roman" pitchFamily="18" charset="0"/>
              </a:endParaRPr>
            </a:p>
          </p:txBody>
        </p:sp>
        <p:grpSp>
          <p:nvGrpSpPr>
            <p:cNvPr id="36879" name="Group 101"/>
            <p:cNvGrpSpPr>
              <a:grpSpLocks/>
            </p:cNvGrpSpPr>
            <p:nvPr/>
          </p:nvGrpSpPr>
          <p:grpSpPr bwMode="auto">
            <a:xfrm>
              <a:off x="144" y="1097"/>
              <a:ext cx="1093" cy="1122"/>
              <a:chOff x="144" y="1097"/>
              <a:chExt cx="1093" cy="1122"/>
            </a:xfrm>
          </p:grpSpPr>
          <p:sp>
            <p:nvSpPr>
              <p:cNvPr id="36880" name="Text Box 102"/>
              <p:cNvSpPr txBox="1">
                <a:spLocks noChangeArrowheads="1"/>
              </p:cNvSpPr>
              <p:nvPr/>
            </p:nvSpPr>
            <p:spPr bwMode="auto">
              <a:xfrm>
                <a:off x="369" y="1097"/>
                <a:ext cx="12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b="0">
                  <a:latin typeface="Wingdings" pitchFamily="2" charset="2"/>
                </a:endParaRPr>
              </a:p>
            </p:txBody>
          </p:sp>
          <p:grpSp>
            <p:nvGrpSpPr>
              <p:cNvPr id="36881" name="Group 103"/>
              <p:cNvGrpSpPr>
                <a:grpSpLocks/>
              </p:cNvGrpSpPr>
              <p:nvPr/>
            </p:nvGrpSpPr>
            <p:grpSpPr bwMode="auto">
              <a:xfrm>
                <a:off x="528" y="1392"/>
                <a:ext cx="240" cy="384"/>
                <a:chOff x="2064" y="1872"/>
                <a:chExt cx="192" cy="288"/>
              </a:xfrm>
            </p:grpSpPr>
            <p:sp>
              <p:nvSpPr>
                <p:cNvPr id="36888" name="Rectangle 104"/>
                <p:cNvSpPr>
                  <a:spLocks noChangeArrowheads="1"/>
                </p:cNvSpPr>
                <p:nvPr/>
              </p:nvSpPr>
              <p:spPr bwMode="auto">
                <a:xfrm>
                  <a:off x="2064" y="1872"/>
                  <a:ext cx="192" cy="28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6889" name="Line 105"/>
                <p:cNvSpPr>
                  <a:spLocks noChangeShapeType="1"/>
                </p:cNvSpPr>
                <p:nvPr/>
              </p:nvSpPr>
              <p:spPr bwMode="auto">
                <a:xfrm>
                  <a:off x="2064" y="196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90" name="Line 106"/>
                <p:cNvSpPr>
                  <a:spLocks noChangeShapeType="1"/>
                </p:cNvSpPr>
                <p:nvPr/>
              </p:nvSpPr>
              <p:spPr bwMode="auto">
                <a:xfrm>
                  <a:off x="2064" y="2064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882" name="Line 107"/>
              <p:cNvSpPr>
                <a:spLocks noChangeShapeType="1"/>
              </p:cNvSpPr>
              <p:nvPr/>
            </p:nvSpPr>
            <p:spPr bwMode="auto">
              <a:xfrm flipH="1">
                <a:off x="144" y="1776"/>
                <a:ext cx="485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3" name="Line 108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4" name="Line 109"/>
              <p:cNvSpPr>
                <a:spLocks noChangeShapeType="1"/>
              </p:cNvSpPr>
              <p:nvPr/>
            </p:nvSpPr>
            <p:spPr bwMode="auto">
              <a:xfrm>
                <a:off x="629" y="1776"/>
                <a:ext cx="427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5" name="Text Box 110"/>
              <p:cNvSpPr txBox="1">
                <a:spLocks noChangeArrowheads="1"/>
              </p:cNvSpPr>
              <p:nvPr/>
            </p:nvSpPr>
            <p:spPr bwMode="auto">
              <a:xfrm>
                <a:off x="289" y="2017"/>
                <a:ext cx="37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400">
                    <a:latin typeface="Times New Roman" pitchFamily="18" charset="0"/>
                  </a:rPr>
                  <a:t>2,5,8</a:t>
                </a:r>
                <a:endParaRPr lang="en-US" altLang="en-US" sz="1400" b="0">
                  <a:latin typeface="Times New Roman" pitchFamily="18" charset="0"/>
                </a:endParaRPr>
              </a:p>
            </p:txBody>
          </p:sp>
          <p:sp>
            <p:nvSpPr>
              <p:cNvPr id="36886" name="Text Box 111"/>
              <p:cNvSpPr txBox="1">
                <a:spLocks noChangeArrowheads="1"/>
              </p:cNvSpPr>
              <p:nvPr/>
            </p:nvSpPr>
            <p:spPr bwMode="auto">
              <a:xfrm>
                <a:off x="865" y="1776"/>
                <a:ext cx="37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400">
                    <a:latin typeface="Times New Roman" pitchFamily="18" charset="0"/>
                  </a:rPr>
                  <a:t>3,6,9</a:t>
                </a:r>
              </a:p>
            </p:txBody>
          </p:sp>
          <p:sp>
            <p:nvSpPr>
              <p:cNvPr id="36887" name="Text Box 112"/>
              <p:cNvSpPr txBox="1">
                <a:spLocks noChangeArrowheads="1"/>
              </p:cNvSpPr>
              <p:nvPr/>
            </p:nvSpPr>
            <p:spPr bwMode="auto">
              <a:xfrm>
                <a:off x="192" y="1152"/>
                <a:ext cx="95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600" b="0">
                    <a:latin typeface="Times New Roman" pitchFamily="18" charset="0"/>
                  </a:rPr>
                  <a:t>Hash Function</a:t>
                </a:r>
                <a:endParaRPr lang="en-US" altLang="en-US" b="0">
                  <a:latin typeface="Times New Roman" pitchFamily="18" charset="0"/>
                </a:endParaRPr>
              </a:p>
            </p:txBody>
          </p:sp>
        </p:grpSp>
      </p:grpSp>
      <p:sp>
        <p:nvSpPr>
          <p:cNvPr id="36877" name="Text Box 113"/>
          <p:cNvSpPr txBox="1">
            <a:spLocks noChangeArrowheads="1"/>
          </p:cNvSpPr>
          <p:nvPr/>
        </p:nvSpPr>
        <p:spPr bwMode="auto">
          <a:xfrm>
            <a:off x="3962400" y="1371600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transaction</a:t>
            </a:r>
          </a:p>
        </p:txBody>
      </p:sp>
    </p:spTree>
    <p:extLst>
      <p:ext uri="{BB962C8B-B14F-4D97-AF65-F5344CB8AC3E}">
        <p14:creationId xmlns:p14="http://schemas.microsoft.com/office/powerpoint/2010/main" val="1258407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Support Counting Using a Hash Tree</a:t>
            </a: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 flipH="1">
            <a:off x="2763838" y="2765425"/>
            <a:ext cx="1425575" cy="67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4189413" y="2765425"/>
            <a:ext cx="0" cy="738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4189413" y="2765425"/>
            <a:ext cx="1425575" cy="67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H="1">
            <a:off x="1939925" y="3838575"/>
            <a:ext cx="808038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2747963" y="3838575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747963" y="3838575"/>
            <a:ext cx="649287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H="1">
            <a:off x="4600575" y="3838575"/>
            <a:ext cx="1014413" cy="738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>
            <a:off x="5614988" y="3838575"/>
            <a:ext cx="0" cy="738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5614988" y="3838575"/>
            <a:ext cx="1139825" cy="738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 flipH="1">
            <a:off x="2003425" y="4778375"/>
            <a:ext cx="760413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>
            <a:off x="2763838" y="4778375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2763838" y="4778375"/>
            <a:ext cx="696912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636838" y="3436938"/>
            <a:ext cx="252412" cy="401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>
            <a:off x="2636838" y="3570288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>
            <a:off x="2636838" y="3705225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5487988" y="3436938"/>
            <a:ext cx="254000" cy="401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5487988" y="357028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Line 20"/>
          <p:cNvSpPr>
            <a:spLocks noChangeShapeType="1"/>
          </p:cNvSpPr>
          <p:nvPr/>
        </p:nvSpPr>
        <p:spPr bwMode="auto">
          <a:xfrm>
            <a:off x="5487988" y="370522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36838" y="4375150"/>
            <a:ext cx="252412" cy="403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2636838" y="4645025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Line 23"/>
          <p:cNvSpPr>
            <a:spLocks noChangeShapeType="1"/>
          </p:cNvSpPr>
          <p:nvPr/>
        </p:nvSpPr>
        <p:spPr bwMode="auto">
          <a:xfrm>
            <a:off x="2636838" y="4510088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3270250" y="5314950"/>
            <a:ext cx="633413" cy="336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7913" name="Text Box 25"/>
          <p:cNvSpPr txBox="1">
            <a:spLocks noChangeArrowheads="1"/>
          </p:cNvSpPr>
          <p:nvPr/>
        </p:nvSpPr>
        <p:spPr bwMode="auto">
          <a:xfrm>
            <a:off x="3270250" y="533876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1 5 9</a:t>
            </a:r>
            <a:endParaRPr lang="en-US" altLang="en-US" sz="2000" b="0">
              <a:latin typeface="Times New Roman" pitchFamily="18" charset="0"/>
            </a:endParaRPr>
          </a:p>
        </p:txBody>
      </p:sp>
      <p:grpSp>
        <p:nvGrpSpPr>
          <p:cNvPr id="37914" name="Group 26"/>
          <p:cNvGrpSpPr>
            <a:grpSpLocks/>
          </p:cNvGrpSpPr>
          <p:nvPr/>
        </p:nvGrpSpPr>
        <p:grpSpPr bwMode="auto">
          <a:xfrm>
            <a:off x="1622425" y="4308475"/>
            <a:ext cx="641350" cy="390525"/>
            <a:chOff x="1248" y="2784"/>
            <a:chExt cx="486" cy="279"/>
          </a:xfrm>
        </p:grpSpPr>
        <p:sp>
          <p:nvSpPr>
            <p:cNvPr id="38023" name="Rectangle 27"/>
            <p:cNvSpPr>
              <a:spLocks noChangeArrowheads="1"/>
            </p:cNvSpPr>
            <p:nvPr/>
          </p:nvSpPr>
          <p:spPr bwMode="auto">
            <a:xfrm>
              <a:off x="1248" y="2784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8024" name="Text Box 28"/>
            <p:cNvSpPr txBox="1">
              <a:spLocks noChangeArrowheads="1"/>
            </p:cNvSpPr>
            <p:nvPr/>
          </p:nvSpPr>
          <p:spPr bwMode="auto">
            <a:xfrm>
              <a:off x="1248" y="2801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1 4 5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sp>
        <p:nvSpPr>
          <p:cNvPr id="37915" name="Rectangle 29"/>
          <p:cNvSpPr>
            <a:spLocks noChangeArrowheads="1"/>
          </p:cNvSpPr>
          <p:nvPr/>
        </p:nvSpPr>
        <p:spPr bwMode="auto">
          <a:xfrm>
            <a:off x="3143250" y="4308475"/>
            <a:ext cx="633413" cy="336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7916" name="Text Box 30"/>
          <p:cNvSpPr txBox="1">
            <a:spLocks noChangeArrowheads="1"/>
          </p:cNvSpPr>
          <p:nvPr/>
        </p:nvSpPr>
        <p:spPr bwMode="auto">
          <a:xfrm>
            <a:off x="3143250" y="433228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1 3 6</a:t>
            </a:r>
            <a:endParaRPr lang="en-US" altLang="en-US" sz="2000" b="0">
              <a:latin typeface="Times New Roman" pitchFamily="18" charset="0"/>
            </a:endParaRPr>
          </a:p>
        </p:txBody>
      </p:sp>
      <p:sp>
        <p:nvSpPr>
          <p:cNvPr id="37917" name="Rectangle 31"/>
          <p:cNvSpPr>
            <a:spLocks noChangeArrowheads="1"/>
          </p:cNvSpPr>
          <p:nvPr/>
        </p:nvSpPr>
        <p:spPr bwMode="auto">
          <a:xfrm>
            <a:off x="4284663" y="4576763"/>
            <a:ext cx="633412" cy="336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7918" name="Text Box 32"/>
          <p:cNvSpPr txBox="1">
            <a:spLocks noChangeArrowheads="1"/>
          </p:cNvSpPr>
          <p:nvPr/>
        </p:nvSpPr>
        <p:spPr bwMode="auto">
          <a:xfrm>
            <a:off x="4284663" y="4600575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3 4 5</a:t>
            </a:r>
            <a:endParaRPr lang="en-US" altLang="en-US" sz="2000" b="0">
              <a:latin typeface="Times New Roman" pitchFamily="18" charset="0"/>
            </a:endParaRPr>
          </a:p>
        </p:txBody>
      </p:sp>
      <p:grpSp>
        <p:nvGrpSpPr>
          <p:cNvPr id="37919" name="Group 33"/>
          <p:cNvGrpSpPr>
            <a:grpSpLocks/>
          </p:cNvGrpSpPr>
          <p:nvPr/>
        </p:nvGrpSpPr>
        <p:grpSpPr bwMode="auto">
          <a:xfrm>
            <a:off x="6438900" y="4576763"/>
            <a:ext cx="641350" cy="390525"/>
            <a:chOff x="432" y="3408"/>
            <a:chExt cx="486" cy="279"/>
          </a:xfrm>
        </p:grpSpPr>
        <p:sp>
          <p:nvSpPr>
            <p:cNvPr id="38021" name="Rectangle 34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8022" name="Text Box 35"/>
            <p:cNvSpPr txBox="1">
              <a:spLocks noChangeArrowheads="1"/>
            </p:cNvSpPr>
            <p:nvPr/>
          </p:nvSpPr>
          <p:spPr bwMode="auto">
            <a:xfrm>
              <a:off x="432" y="3425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3 6 7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7920" name="Group 36"/>
          <p:cNvGrpSpPr>
            <a:grpSpLocks/>
          </p:cNvGrpSpPr>
          <p:nvPr/>
        </p:nvGrpSpPr>
        <p:grpSpPr bwMode="auto">
          <a:xfrm>
            <a:off x="6438900" y="4913313"/>
            <a:ext cx="641350" cy="390525"/>
            <a:chOff x="432" y="3408"/>
            <a:chExt cx="486" cy="280"/>
          </a:xfrm>
        </p:grpSpPr>
        <p:sp>
          <p:nvSpPr>
            <p:cNvPr id="38019" name="Rectangle 37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8020" name="Text Box 38"/>
            <p:cNvSpPr txBox="1">
              <a:spLocks noChangeArrowheads="1"/>
            </p:cNvSpPr>
            <p:nvPr/>
          </p:nvSpPr>
          <p:spPr bwMode="auto">
            <a:xfrm>
              <a:off x="432" y="3425"/>
              <a:ext cx="48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3 6 8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7921" name="Group 39"/>
          <p:cNvGrpSpPr>
            <a:grpSpLocks/>
          </p:cNvGrpSpPr>
          <p:nvPr/>
        </p:nvGrpSpPr>
        <p:grpSpPr bwMode="auto">
          <a:xfrm>
            <a:off x="5297488" y="4576763"/>
            <a:ext cx="644525" cy="725487"/>
            <a:chOff x="3792" y="3312"/>
            <a:chExt cx="488" cy="519"/>
          </a:xfrm>
        </p:grpSpPr>
        <p:grpSp>
          <p:nvGrpSpPr>
            <p:cNvPr id="38013" name="Group 40"/>
            <p:cNvGrpSpPr>
              <a:grpSpLocks/>
            </p:cNvGrpSpPr>
            <p:nvPr/>
          </p:nvGrpSpPr>
          <p:grpSpPr bwMode="auto">
            <a:xfrm>
              <a:off x="3792" y="3312"/>
              <a:ext cx="488" cy="279"/>
              <a:chOff x="432" y="3408"/>
              <a:chExt cx="488" cy="279"/>
            </a:xfrm>
          </p:grpSpPr>
          <p:sp>
            <p:nvSpPr>
              <p:cNvPr id="38017" name="Rectangle 41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8018" name="Text Box 42"/>
              <p:cNvSpPr txBox="1">
                <a:spLocks noChangeArrowheads="1"/>
              </p:cNvSpPr>
              <p:nvPr/>
            </p:nvSpPr>
            <p:spPr bwMode="auto">
              <a:xfrm>
                <a:off x="434" y="3425"/>
                <a:ext cx="48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3 5 6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  <p:grpSp>
          <p:nvGrpSpPr>
            <p:cNvPr id="38014" name="Group 43"/>
            <p:cNvGrpSpPr>
              <a:grpSpLocks/>
            </p:cNvGrpSpPr>
            <p:nvPr/>
          </p:nvGrpSpPr>
          <p:grpSpPr bwMode="auto">
            <a:xfrm>
              <a:off x="3792" y="3552"/>
              <a:ext cx="488" cy="279"/>
              <a:chOff x="432" y="3408"/>
              <a:chExt cx="488" cy="279"/>
            </a:xfrm>
          </p:grpSpPr>
          <p:sp>
            <p:nvSpPr>
              <p:cNvPr id="38015" name="Rectangle 44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8016" name="Text Box 45"/>
              <p:cNvSpPr txBox="1">
                <a:spLocks noChangeArrowheads="1"/>
              </p:cNvSpPr>
              <p:nvPr/>
            </p:nvSpPr>
            <p:spPr bwMode="auto">
              <a:xfrm>
                <a:off x="434" y="3425"/>
                <a:ext cx="48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3 5 7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7922" name="Group 46"/>
          <p:cNvGrpSpPr>
            <a:grpSpLocks/>
          </p:cNvGrpSpPr>
          <p:nvPr/>
        </p:nvGrpSpPr>
        <p:grpSpPr bwMode="auto">
          <a:xfrm>
            <a:off x="5297488" y="5248275"/>
            <a:ext cx="644525" cy="390525"/>
            <a:chOff x="432" y="3408"/>
            <a:chExt cx="488" cy="279"/>
          </a:xfrm>
        </p:grpSpPr>
        <p:sp>
          <p:nvSpPr>
            <p:cNvPr id="38011" name="Rectangle 47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8012" name="Text Box 48"/>
            <p:cNvSpPr txBox="1">
              <a:spLocks noChangeArrowheads="1"/>
            </p:cNvSpPr>
            <p:nvPr/>
          </p:nvSpPr>
          <p:spPr bwMode="auto">
            <a:xfrm>
              <a:off x="434" y="3425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6 8 9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7923" name="Group 49"/>
          <p:cNvGrpSpPr>
            <a:grpSpLocks/>
          </p:cNvGrpSpPr>
          <p:nvPr/>
        </p:nvGrpSpPr>
        <p:grpSpPr bwMode="auto">
          <a:xfrm>
            <a:off x="3903663" y="3503613"/>
            <a:ext cx="641350" cy="390525"/>
            <a:chOff x="432" y="3408"/>
            <a:chExt cx="486" cy="279"/>
          </a:xfrm>
        </p:grpSpPr>
        <p:sp>
          <p:nvSpPr>
            <p:cNvPr id="38009" name="Rectangle 50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8010" name="Text Box 51"/>
            <p:cNvSpPr txBox="1">
              <a:spLocks noChangeArrowheads="1"/>
            </p:cNvSpPr>
            <p:nvPr/>
          </p:nvSpPr>
          <p:spPr bwMode="auto">
            <a:xfrm>
              <a:off x="432" y="3425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2 3 4</a:t>
              </a:r>
            </a:p>
          </p:txBody>
        </p:sp>
      </p:grpSp>
      <p:grpSp>
        <p:nvGrpSpPr>
          <p:cNvPr id="37924" name="Group 52"/>
          <p:cNvGrpSpPr>
            <a:grpSpLocks/>
          </p:cNvGrpSpPr>
          <p:nvPr/>
        </p:nvGrpSpPr>
        <p:grpSpPr bwMode="auto">
          <a:xfrm>
            <a:off x="3903663" y="3838575"/>
            <a:ext cx="641350" cy="392113"/>
            <a:chOff x="432" y="3408"/>
            <a:chExt cx="486" cy="280"/>
          </a:xfrm>
        </p:grpSpPr>
        <p:sp>
          <p:nvSpPr>
            <p:cNvPr id="38007" name="Rectangle 53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8008" name="Text Box 54"/>
            <p:cNvSpPr txBox="1">
              <a:spLocks noChangeArrowheads="1"/>
            </p:cNvSpPr>
            <p:nvPr/>
          </p:nvSpPr>
          <p:spPr bwMode="auto">
            <a:xfrm>
              <a:off x="432" y="3426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5 6 7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7925" name="Group 55"/>
          <p:cNvGrpSpPr>
            <a:grpSpLocks/>
          </p:cNvGrpSpPr>
          <p:nvPr/>
        </p:nvGrpSpPr>
        <p:grpSpPr bwMode="auto">
          <a:xfrm>
            <a:off x="1685925" y="5314950"/>
            <a:ext cx="641350" cy="390525"/>
            <a:chOff x="432" y="3408"/>
            <a:chExt cx="486" cy="279"/>
          </a:xfrm>
        </p:grpSpPr>
        <p:sp>
          <p:nvSpPr>
            <p:cNvPr id="38005" name="Rectangle 56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8006" name="Text Box 57"/>
            <p:cNvSpPr txBox="1">
              <a:spLocks noChangeArrowheads="1"/>
            </p:cNvSpPr>
            <p:nvPr/>
          </p:nvSpPr>
          <p:spPr bwMode="auto">
            <a:xfrm>
              <a:off x="432" y="3425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1 2 4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7926" name="Group 58"/>
          <p:cNvGrpSpPr>
            <a:grpSpLocks/>
          </p:cNvGrpSpPr>
          <p:nvPr/>
        </p:nvGrpSpPr>
        <p:grpSpPr bwMode="auto">
          <a:xfrm>
            <a:off x="1685925" y="5651500"/>
            <a:ext cx="641350" cy="392113"/>
            <a:chOff x="432" y="3408"/>
            <a:chExt cx="486" cy="281"/>
          </a:xfrm>
        </p:grpSpPr>
        <p:sp>
          <p:nvSpPr>
            <p:cNvPr id="38003" name="Rectangle 59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8004" name="Text Box 60"/>
            <p:cNvSpPr txBox="1">
              <a:spLocks noChangeArrowheads="1"/>
            </p:cNvSpPr>
            <p:nvPr/>
          </p:nvSpPr>
          <p:spPr bwMode="auto">
            <a:xfrm>
              <a:off x="432" y="3426"/>
              <a:ext cx="48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4 5 7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7927" name="Group 61"/>
          <p:cNvGrpSpPr>
            <a:grpSpLocks/>
          </p:cNvGrpSpPr>
          <p:nvPr/>
        </p:nvGrpSpPr>
        <p:grpSpPr bwMode="auto">
          <a:xfrm>
            <a:off x="2446338" y="5383213"/>
            <a:ext cx="641350" cy="390525"/>
            <a:chOff x="432" y="3408"/>
            <a:chExt cx="486" cy="280"/>
          </a:xfrm>
        </p:grpSpPr>
        <p:sp>
          <p:nvSpPr>
            <p:cNvPr id="38001" name="Rectangle 62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8002" name="Text Box 63"/>
            <p:cNvSpPr txBox="1">
              <a:spLocks noChangeArrowheads="1"/>
            </p:cNvSpPr>
            <p:nvPr/>
          </p:nvSpPr>
          <p:spPr bwMode="auto">
            <a:xfrm>
              <a:off x="432" y="3425"/>
              <a:ext cx="48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1 2 5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7928" name="Group 64"/>
          <p:cNvGrpSpPr>
            <a:grpSpLocks/>
          </p:cNvGrpSpPr>
          <p:nvPr/>
        </p:nvGrpSpPr>
        <p:grpSpPr bwMode="auto">
          <a:xfrm>
            <a:off x="2446338" y="5718175"/>
            <a:ext cx="641350" cy="388938"/>
            <a:chOff x="432" y="3408"/>
            <a:chExt cx="486" cy="278"/>
          </a:xfrm>
        </p:grpSpPr>
        <p:sp>
          <p:nvSpPr>
            <p:cNvPr id="37999" name="Rectangle 65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8000" name="Text Box 66"/>
            <p:cNvSpPr txBox="1">
              <a:spLocks noChangeArrowheads="1"/>
            </p:cNvSpPr>
            <p:nvPr/>
          </p:nvSpPr>
          <p:spPr bwMode="auto">
            <a:xfrm>
              <a:off x="432" y="3424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4 5 8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sp>
        <p:nvSpPr>
          <p:cNvPr id="37929" name="Rectangle 67"/>
          <p:cNvSpPr>
            <a:spLocks noChangeArrowheads="1"/>
          </p:cNvSpPr>
          <p:nvPr/>
        </p:nvSpPr>
        <p:spPr bwMode="auto">
          <a:xfrm>
            <a:off x="4030663" y="2362200"/>
            <a:ext cx="254000" cy="403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7930" name="Line 68"/>
          <p:cNvSpPr>
            <a:spLocks noChangeShapeType="1"/>
          </p:cNvSpPr>
          <p:nvPr/>
        </p:nvSpPr>
        <p:spPr bwMode="auto">
          <a:xfrm>
            <a:off x="4030663" y="249713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Line 69"/>
          <p:cNvSpPr>
            <a:spLocks noChangeShapeType="1"/>
          </p:cNvSpPr>
          <p:nvPr/>
        </p:nvSpPr>
        <p:spPr bwMode="auto">
          <a:xfrm>
            <a:off x="4030663" y="263048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32" name="Group 70"/>
          <p:cNvGrpSpPr>
            <a:grpSpLocks/>
          </p:cNvGrpSpPr>
          <p:nvPr/>
        </p:nvGrpSpPr>
        <p:grpSpPr bwMode="auto">
          <a:xfrm>
            <a:off x="7185025" y="1295400"/>
            <a:ext cx="1654175" cy="1692275"/>
            <a:chOff x="96" y="1097"/>
            <a:chExt cx="1141" cy="1122"/>
          </a:xfrm>
        </p:grpSpPr>
        <p:sp>
          <p:nvSpPr>
            <p:cNvPr id="37986" name="Text Box 71"/>
            <p:cNvSpPr txBox="1">
              <a:spLocks noChangeArrowheads="1"/>
            </p:cNvSpPr>
            <p:nvPr/>
          </p:nvSpPr>
          <p:spPr bwMode="auto">
            <a:xfrm>
              <a:off x="96" y="1776"/>
              <a:ext cx="37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400">
                  <a:latin typeface="Times New Roman" pitchFamily="18" charset="0"/>
                </a:rPr>
                <a:t>1,4,7</a:t>
              </a:r>
              <a:endParaRPr lang="en-US" altLang="en-US" sz="1400" b="0">
                <a:latin typeface="Times New Roman" pitchFamily="18" charset="0"/>
              </a:endParaRPr>
            </a:p>
          </p:txBody>
        </p:sp>
        <p:grpSp>
          <p:nvGrpSpPr>
            <p:cNvPr id="37987" name="Group 72"/>
            <p:cNvGrpSpPr>
              <a:grpSpLocks/>
            </p:cNvGrpSpPr>
            <p:nvPr/>
          </p:nvGrpSpPr>
          <p:grpSpPr bwMode="auto">
            <a:xfrm>
              <a:off x="144" y="1097"/>
              <a:ext cx="1093" cy="1122"/>
              <a:chOff x="144" y="1097"/>
              <a:chExt cx="1093" cy="1122"/>
            </a:xfrm>
          </p:grpSpPr>
          <p:sp>
            <p:nvSpPr>
              <p:cNvPr id="37988" name="Text Box 73"/>
              <p:cNvSpPr txBox="1">
                <a:spLocks noChangeArrowheads="1"/>
              </p:cNvSpPr>
              <p:nvPr/>
            </p:nvSpPr>
            <p:spPr bwMode="auto">
              <a:xfrm>
                <a:off x="369" y="1097"/>
                <a:ext cx="12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b="0">
                  <a:latin typeface="Wingdings" pitchFamily="2" charset="2"/>
                </a:endParaRPr>
              </a:p>
            </p:txBody>
          </p:sp>
          <p:grpSp>
            <p:nvGrpSpPr>
              <p:cNvPr id="37989" name="Group 74"/>
              <p:cNvGrpSpPr>
                <a:grpSpLocks/>
              </p:cNvGrpSpPr>
              <p:nvPr/>
            </p:nvGrpSpPr>
            <p:grpSpPr bwMode="auto">
              <a:xfrm>
                <a:off x="528" y="1392"/>
                <a:ext cx="240" cy="384"/>
                <a:chOff x="2064" y="1872"/>
                <a:chExt cx="192" cy="288"/>
              </a:xfrm>
            </p:grpSpPr>
            <p:sp>
              <p:nvSpPr>
                <p:cNvPr id="37996" name="Rectangle 75"/>
                <p:cNvSpPr>
                  <a:spLocks noChangeArrowheads="1"/>
                </p:cNvSpPr>
                <p:nvPr/>
              </p:nvSpPr>
              <p:spPr bwMode="auto">
                <a:xfrm>
                  <a:off x="2064" y="1872"/>
                  <a:ext cx="192" cy="28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7997" name="Line 76"/>
                <p:cNvSpPr>
                  <a:spLocks noChangeShapeType="1"/>
                </p:cNvSpPr>
                <p:nvPr/>
              </p:nvSpPr>
              <p:spPr bwMode="auto">
                <a:xfrm>
                  <a:off x="2064" y="196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98" name="Line 77"/>
                <p:cNvSpPr>
                  <a:spLocks noChangeShapeType="1"/>
                </p:cNvSpPr>
                <p:nvPr/>
              </p:nvSpPr>
              <p:spPr bwMode="auto">
                <a:xfrm>
                  <a:off x="2064" y="2064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7990" name="Line 78"/>
              <p:cNvSpPr>
                <a:spLocks noChangeShapeType="1"/>
              </p:cNvSpPr>
              <p:nvPr/>
            </p:nvSpPr>
            <p:spPr bwMode="auto">
              <a:xfrm flipH="1">
                <a:off x="144" y="1776"/>
                <a:ext cx="485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1" name="Line 79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2" name="Line 80"/>
              <p:cNvSpPr>
                <a:spLocks noChangeShapeType="1"/>
              </p:cNvSpPr>
              <p:nvPr/>
            </p:nvSpPr>
            <p:spPr bwMode="auto">
              <a:xfrm>
                <a:off x="629" y="1776"/>
                <a:ext cx="427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3" name="Text Box 81"/>
              <p:cNvSpPr txBox="1">
                <a:spLocks noChangeArrowheads="1"/>
              </p:cNvSpPr>
              <p:nvPr/>
            </p:nvSpPr>
            <p:spPr bwMode="auto">
              <a:xfrm>
                <a:off x="289" y="2017"/>
                <a:ext cx="37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400">
                    <a:latin typeface="Times New Roman" pitchFamily="18" charset="0"/>
                  </a:rPr>
                  <a:t>2,5,8</a:t>
                </a:r>
                <a:endParaRPr lang="en-US" altLang="en-US" sz="1400" b="0">
                  <a:latin typeface="Times New Roman" pitchFamily="18" charset="0"/>
                </a:endParaRPr>
              </a:p>
            </p:txBody>
          </p:sp>
          <p:sp>
            <p:nvSpPr>
              <p:cNvPr id="37994" name="Text Box 82"/>
              <p:cNvSpPr txBox="1">
                <a:spLocks noChangeArrowheads="1"/>
              </p:cNvSpPr>
              <p:nvPr/>
            </p:nvSpPr>
            <p:spPr bwMode="auto">
              <a:xfrm>
                <a:off x="865" y="1776"/>
                <a:ext cx="37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400">
                    <a:latin typeface="Times New Roman" pitchFamily="18" charset="0"/>
                  </a:rPr>
                  <a:t>3,6,9</a:t>
                </a:r>
              </a:p>
            </p:txBody>
          </p:sp>
          <p:sp>
            <p:nvSpPr>
              <p:cNvPr id="37995" name="Text Box 83"/>
              <p:cNvSpPr txBox="1">
                <a:spLocks noChangeArrowheads="1"/>
              </p:cNvSpPr>
              <p:nvPr/>
            </p:nvSpPr>
            <p:spPr bwMode="auto">
              <a:xfrm>
                <a:off x="192" y="1152"/>
                <a:ext cx="95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600" b="0">
                    <a:latin typeface="Times New Roman" pitchFamily="18" charset="0"/>
                  </a:rPr>
                  <a:t>Hash Function</a:t>
                </a:r>
                <a:endParaRPr lang="en-US" altLang="en-US" b="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7933" name="Group 84"/>
          <p:cNvGrpSpPr>
            <a:grpSpLocks/>
          </p:cNvGrpSpPr>
          <p:nvPr/>
        </p:nvGrpSpPr>
        <p:grpSpPr bwMode="auto">
          <a:xfrm>
            <a:off x="3603625" y="1447800"/>
            <a:ext cx="1073150" cy="396875"/>
            <a:chOff x="4416" y="1440"/>
            <a:chExt cx="676" cy="250"/>
          </a:xfrm>
        </p:grpSpPr>
        <p:sp>
          <p:nvSpPr>
            <p:cNvPr id="37984" name="Rectangle 85"/>
            <p:cNvSpPr>
              <a:spLocks noChangeArrowheads="1"/>
            </p:cNvSpPr>
            <p:nvPr/>
          </p:nvSpPr>
          <p:spPr bwMode="auto">
            <a:xfrm>
              <a:off x="4416" y="1440"/>
              <a:ext cx="672" cy="21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latin typeface="Wingdings" pitchFamily="2" charset="2"/>
              </a:endParaRPr>
            </a:p>
          </p:txBody>
        </p:sp>
        <p:sp>
          <p:nvSpPr>
            <p:cNvPr id="37985" name="Text Box 86"/>
            <p:cNvSpPr txBox="1">
              <a:spLocks noChangeArrowheads="1"/>
            </p:cNvSpPr>
            <p:nvPr/>
          </p:nvSpPr>
          <p:spPr bwMode="auto">
            <a:xfrm>
              <a:off x="4416" y="1440"/>
              <a:ext cx="6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1 2 3 5 6</a:t>
              </a:r>
            </a:p>
          </p:txBody>
        </p:sp>
      </p:grpSp>
      <p:sp>
        <p:nvSpPr>
          <p:cNvPr id="37934" name="Line 87"/>
          <p:cNvSpPr>
            <a:spLocks noChangeShapeType="1"/>
          </p:cNvSpPr>
          <p:nvPr/>
        </p:nvSpPr>
        <p:spPr bwMode="auto">
          <a:xfrm>
            <a:off x="4137025" y="1828800"/>
            <a:ext cx="0" cy="45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5" name="Line 88"/>
          <p:cNvSpPr>
            <a:spLocks noChangeShapeType="1"/>
          </p:cNvSpPr>
          <p:nvPr/>
        </p:nvSpPr>
        <p:spPr bwMode="auto">
          <a:xfrm>
            <a:off x="2689225" y="2590800"/>
            <a:ext cx="7620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6" name="Line 89"/>
          <p:cNvSpPr>
            <a:spLocks noChangeShapeType="1"/>
          </p:cNvSpPr>
          <p:nvPr/>
        </p:nvSpPr>
        <p:spPr bwMode="auto">
          <a:xfrm flipH="1">
            <a:off x="4213225" y="2667000"/>
            <a:ext cx="99060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Line 90"/>
          <p:cNvSpPr>
            <a:spLocks noChangeShapeType="1"/>
          </p:cNvSpPr>
          <p:nvPr/>
        </p:nvSpPr>
        <p:spPr bwMode="auto">
          <a:xfrm flipH="1">
            <a:off x="5584825" y="3200400"/>
            <a:ext cx="7620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38" name="Group 91"/>
          <p:cNvGrpSpPr>
            <a:grpSpLocks/>
          </p:cNvGrpSpPr>
          <p:nvPr/>
        </p:nvGrpSpPr>
        <p:grpSpPr bwMode="auto">
          <a:xfrm>
            <a:off x="250825" y="2514600"/>
            <a:ext cx="1377950" cy="396875"/>
            <a:chOff x="0" y="1728"/>
            <a:chExt cx="868" cy="250"/>
          </a:xfrm>
        </p:grpSpPr>
        <p:grpSp>
          <p:nvGrpSpPr>
            <p:cNvPr id="37978" name="Group 92"/>
            <p:cNvGrpSpPr>
              <a:grpSpLocks/>
            </p:cNvGrpSpPr>
            <p:nvPr/>
          </p:nvGrpSpPr>
          <p:grpSpPr bwMode="auto">
            <a:xfrm>
              <a:off x="432" y="1728"/>
              <a:ext cx="436" cy="250"/>
              <a:chOff x="432" y="1728"/>
              <a:chExt cx="436" cy="250"/>
            </a:xfrm>
          </p:grpSpPr>
          <p:sp>
            <p:nvSpPr>
              <p:cNvPr id="37982" name="Rectangle 93"/>
              <p:cNvSpPr>
                <a:spLocks noChangeArrowheads="1"/>
              </p:cNvSpPr>
              <p:nvPr/>
            </p:nvSpPr>
            <p:spPr bwMode="auto">
              <a:xfrm>
                <a:off x="432" y="1728"/>
                <a:ext cx="432" cy="205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83" name="Text Box 94"/>
              <p:cNvSpPr txBox="1">
                <a:spLocks noChangeArrowheads="1"/>
              </p:cNvSpPr>
              <p:nvPr/>
            </p:nvSpPr>
            <p:spPr bwMode="auto">
              <a:xfrm>
                <a:off x="432" y="172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3 5 6</a:t>
                </a:r>
              </a:p>
            </p:txBody>
          </p:sp>
        </p:grpSp>
        <p:grpSp>
          <p:nvGrpSpPr>
            <p:cNvPr id="37979" name="Group 95"/>
            <p:cNvGrpSpPr>
              <a:grpSpLocks/>
            </p:cNvGrpSpPr>
            <p:nvPr/>
          </p:nvGrpSpPr>
          <p:grpSpPr bwMode="auto">
            <a:xfrm>
              <a:off x="0" y="1728"/>
              <a:ext cx="446" cy="250"/>
              <a:chOff x="336" y="1440"/>
              <a:chExt cx="446" cy="250"/>
            </a:xfrm>
          </p:grpSpPr>
          <p:sp>
            <p:nvSpPr>
              <p:cNvPr id="37980" name="Rectangle 96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81" name="Text Box 97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2 +</a:t>
                </a:r>
              </a:p>
            </p:txBody>
          </p:sp>
        </p:grpSp>
      </p:grpSp>
      <p:grpSp>
        <p:nvGrpSpPr>
          <p:cNvPr id="37939" name="Group 98"/>
          <p:cNvGrpSpPr>
            <a:grpSpLocks/>
          </p:cNvGrpSpPr>
          <p:nvPr/>
        </p:nvGrpSpPr>
        <p:grpSpPr bwMode="auto">
          <a:xfrm>
            <a:off x="250825" y="3124200"/>
            <a:ext cx="1187450" cy="396875"/>
            <a:chOff x="0" y="2160"/>
            <a:chExt cx="748" cy="250"/>
          </a:xfrm>
        </p:grpSpPr>
        <p:grpSp>
          <p:nvGrpSpPr>
            <p:cNvPr id="37972" name="Group 99"/>
            <p:cNvGrpSpPr>
              <a:grpSpLocks/>
            </p:cNvGrpSpPr>
            <p:nvPr/>
          </p:nvGrpSpPr>
          <p:grpSpPr bwMode="auto">
            <a:xfrm>
              <a:off x="432" y="2160"/>
              <a:ext cx="316" cy="250"/>
              <a:chOff x="4416" y="1440"/>
              <a:chExt cx="685" cy="260"/>
            </a:xfrm>
          </p:grpSpPr>
          <p:sp>
            <p:nvSpPr>
              <p:cNvPr id="37976" name="Rectangle 100"/>
              <p:cNvSpPr>
                <a:spLocks noChangeArrowheads="1"/>
              </p:cNvSpPr>
              <p:nvPr/>
            </p:nvSpPr>
            <p:spPr bwMode="auto">
              <a:xfrm>
                <a:off x="4416" y="1440"/>
                <a:ext cx="672" cy="213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77" name="Text Box 101"/>
              <p:cNvSpPr txBox="1">
                <a:spLocks noChangeArrowheads="1"/>
              </p:cNvSpPr>
              <p:nvPr/>
            </p:nvSpPr>
            <p:spPr bwMode="auto">
              <a:xfrm>
                <a:off x="4416" y="1440"/>
                <a:ext cx="685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5 6</a:t>
                </a:r>
              </a:p>
            </p:txBody>
          </p:sp>
        </p:grpSp>
        <p:grpSp>
          <p:nvGrpSpPr>
            <p:cNvPr id="37973" name="Group 102"/>
            <p:cNvGrpSpPr>
              <a:grpSpLocks/>
            </p:cNvGrpSpPr>
            <p:nvPr/>
          </p:nvGrpSpPr>
          <p:grpSpPr bwMode="auto">
            <a:xfrm>
              <a:off x="0" y="2160"/>
              <a:ext cx="446" cy="250"/>
              <a:chOff x="336" y="1440"/>
              <a:chExt cx="446" cy="250"/>
            </a:xfrm>
          </p:grpSpPr>
          <p:sp>
            <p:nvSpPr>
              <p:cNvPr id="37974" name="Rectangle 103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75" name="Text Box 104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3 +</a:t>
                </a:r>
              </a:p>
            </p:txBody>
          </p:sp>
        </p:grpSp>
      </p:grpSp>
      <p:grpSp>
        <p:nvGrpSpPr>
          <p:cNvPr id="37940" name="Group 105"/>
          <p:cNvGrpSpPr>
            <a:grpSpLocks/>
          </p:cNvGrpSpPr>
          <p:nvPr/>
        </p:nvGrpSpPr>
        <p:grpSpPr bwMode="auto">
          <a:xfrm>
            <a:off x="250825" y="3733800"/>
            <a:ext cx="990600" cy="396875"/>
            <a:chOff x="0" y="2544"/>
            <a:chExt cx="624" cy="250"/>
          </a:xfrm>
        </p:grpSpPr>
        <p:grpSp>
          <p:nvGrpSpPr>
            <p:cNvPr id="37966" name="Group 106"/>
            <p:cNvGrpSpPr>
              <a:grpSpLocks/>
            </p:cNvGrpSpPr>
            <p:nvPr/>
          </p:nvGrpSpPr>
          <p:grpSpPr bwMode="auto">
            <a:xfrm>
              <a:off x="417" y="2544"/>
              <a:ext cx="207" cy="250"/>
              <a:chOff x="4363" y="1440"/>
              <a:chExt cx="725" cy="260"/>
            </a:xfrm>
          </p:grpSpPr>
          <p:sp>
            <p:nvSpPr>
              <p:cNvPr id="37970" name="Rectangle 107"/>
              <p:cNvSpPr>
                <a:spLocks noChangeArrowheads="1"/>
              </p:cNvSpPr>
              <p:nvPr/>
            </p:nvSpPr>
            <p:spPr bwMode="auto">
              <a:xfrm>
                <a:off x="4416" y="1440"/>
                <a:ext cx="672" cy="213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71" name="Text Box 108"/>
              <p:cNvSpPr txBox="1">
                <a:spLocks noChangeArrowheads="1"/>
              </p:cNvSpPr>
              <p:nvPr/>
            </p:nvSpPr>
            <p:spPr bwMode="auto">
              <a:xfrm>
                <a:off x="4363" y="1440"/>
                <a:ext cx="68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37967" name="Group 109"/>
            <p:cNvGrpSpPr>
              <a:grpSpLocks/>
            </p:cNvGrpSpPr>
            <p:nvPr/>
          </p:nvGrpSpPr>
          <p:grpSpPr bwMode="auto">
            <a:xfrm>
              <a:off x="0" y="2544"/>
              <a:ext cx="446" cy="250"/>
              <a:chOff x="336" y="1440"/>
              <a:chExt cx="446" cy="250"/>
            </a:xfrm>
          </p:grpSpPr>
          <p:sp>
            <p:nvSpPr>
              <p:cNvPr id="37968" name="Rectangle 110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69" name="Text Box 111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5 +</a:t>
                </a:r>
              </a:p>
            </p:txBody>
          </p:sp>
        </p:grpSp>
      </p:grpSp>
      <p:sp>
        <p:nvSpPr>
          <p:cNvPr id="37941" name="Line 112"/>
          <p:cNvSpPr>
            <a:spLocks noChangeShapeType="1"/>
          </p:cNvSpPr>
          <p:nvPr/>
        </p:nvSpPr>
        <p:spPr bwMode="auto">
          <a:xfrm>
            <a:off x="1622425" y="2819400"/>
            <a:ext cx="1066800" cy="1447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2" name="Line 113"/>
          <p:cNvSpPr>
            <a:spLocks noChangeShapeType="1"/>
          </p:cNvSpPr>
          <p:nvPr/>
        </p:nvSpPr>
        <p:spPr bwMode="auto">
          <a:xfrm>
            <a:off x="1219200" y="3886200"/>
            <a:ext cx="1295400" cy="4572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3" name="Line 114"/>
          <p:cNvSpPr>
            <a:spLocks noChangeShapeType="1"/>
          </p:cNvSpPr>
          <p:nvPr/>
        </p:nvSpPr>
        <p:spPr bwMode="auto">
          <a:xfrm>
            <a:off x="1470025" y="3429000"/>
            <a:ext cx="1676400" cy="8382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44" name="Group 115"/>
          <p:cNvGrpSpPr>
            <a:grpSpLocks/>
          </p:cNvGrpSpPr>
          <p:nvPr/>
        </p:nvGrpSpPr>
        <p:grpSpPr bwMode="auto">
          <a:xfrm>
            <a:off x="4746625" y="2286000"/>
            <a:ext cx="1149350" cy="396875"/>
            <a:chOff x="2880" y="1632"/>
            <a:chExt cx="724" cy="250"/>
          </a:xfrm>
        </p:grpSpPr>
        <p:grpSp>
          <p:nvGrpSpPr>
            <p:cNvPr id="37960" name="Group 116"/>
            <p:cNvGrpSpPr>
              <a:grpSpLocks/>
            </p:cNvGrpSpPr>
            <p:nvPr/>
          </p:nvGrpSpPr>
          <p:grpSpPr bwMode="auto">
            <a:xfrm>
              <a:off x="3168" y="1632"/>
              <a:ext cx="436" cy="250"/>
              <a:chOff x="4416" y="1440"/>
              <a:chExt cx="678" cy="260"/>
            </a:xfrm>
          </p:grpSpPr>
          <p:sp>
            <p:nvSpPr>
              <p:cNvPr id="37964" name="Rectangle 117"/>
              <p:cNvSpPr>
                <a:spLocks noChangeArrowheads="1"/>
              </p:cNvSpPr>
              <p:nvPr/>
            </p:nvSpPr>
            <p:spPr bwMode="auto">
              <a:xfrm>
                <a:off x="4416" y="1440"/>
                <a:ext cx="672" cy="213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65" name="Text Box 118"/>
              <p:cNvSpPr txBox="1">
                <a:spLocks noChangeArrowheads="1"/>
              </p:cNvSpPr>
              <p:nvPr/>
            </p:nvSpPr>
            <p:spPr bwMode="auto">
              <a:xfrm>
                <a:off x="4416" y="1440"/>
                <a:ext cx="678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3 5 6</a:t>
                </a:r>
              </a:p>
            </p:txBody>
          </p:sp>
        </p:grpSp>
        <p:grpSp>
          <p:nvGrpSpPr>
            <p:cNvPr id="37961" name="Group 119"/>
            <p:cNvGrpSpPr>
              <a:grpSpLocks/>
            </p:cNvGrpSpPr>
            <p:nvPr/>
          </p:nvGrpSpPr>
          <p:grpSpPr bwMode="auto">
            <a:xfrm>
              <a:off x="2880" y="1632"/>
              <a:ext cx="326" cy="250"/>
              <a:chOff x="336" y="1440"/>
              <a:chExt cx="489" cy="250"/>
            </a:xfrm>
          </p:grpSpPr>
          <p:sp>
            <p:nvSpPr>
              <p:cNvPr id="37962" name="Rectangle 120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63" name="Text Box 121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8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2 +</a:t>
                </a:r>
              </a:p>
            </p:txBody>
          </p:sp>
        </p:grpSp>
      </p:grpSp>
      <p:grpSp>
        <p:nvGrpSpPr>
          <p:cNvPr id="37945" name="Group 122"/>
          <p:cNvGrpSpPr>
            <a:grpSpLocks/>
          </p:cNvGrpSpPr>
          <p:nvPr/>
        </p:nvGrpSpPr>
        <p:grpSpPr bwMode="auto">
          <a:xfrm>
            <a:off x="6042025" y="2819400"/>
            <a:ext cx="958850" cy="396875"/>
            <a:chOff x="3792" y="2064"/>
            <a:chExt cx="604" cy="250"/>
          </a:xfrm>
        </p:grpSpPr>
        <p:grpSp>
          <p:nvGrpSpPr>
            <p:cNvPr id="37954" name="Group 123"/>
            <p:cNvGrpSpPr>
              <a:grpSpLocks/>
            </p:cNvGrpSpPr>
            <p:nvPr/>
          </p:nvGrpSpPr>
          <p:grpSpPr bwMode="auto">
            <a:xfrm>
              <a:off x="4080" y="2064"/>
              <a:ext cx="316" cy="250"/>
              <a:chOff x="4416" y="1440"/>
              <a:chExt cx="737" cy="260"/>
            </a:xfrm>
          </p:grpSpPr>
          <p:sp>
            <p:nvSpPr>
              <p:cNvPr id="37958" name="Rectangle 124"/>
              <p:cNvSpPr>
                <a:spLocks noChangeArrowheads="1"/>
              </p:cNvSpPr>
              <p:nvPr/>
            </p:nvSpPr>
            <p:spPr bwMode="auto">
              <a:xfrm>
                <a:off x="4416" y="1440"/>
                <a:ext cx="672" cy="213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59" name="Text Box 125"/>
              <p:cNvSpPr txBox="1">
                <a:spLocks noChangeArrowheads="1"/>
              </p:cNvSpPr>
              <p:nvPr/>
            </p:nvSpPr>
            <p:spPr bwMode="auto">
              <a:xfrm>
                <a:off x="4416" y="1440"/>
                <a:ext cx="73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5 6</a:t>
                </a:r>
              </a:p>
            </p:txBody>
          </p:sp>
        </p:grpSp>
        <p:grpSp>
          <p:nvGrpSpPr>
            <p:cNvPr id="37955" name="Group 126"/>
            <p:cNvGrpSpPr>
              <a:grpSpLocks/>
            </p:cNvGrpSpPr>
            <p:nvPr/>
          </p:nvGrpSpPr>
          <p:grpSpPr bwMode="auto">
            <a:xfrm>
              <a:off x="3792" y="2064"/>
              <a:ext cx="326" cy="250"/>
              <a:chOff x="336" y="1440"/>
              <a:chExt cx="489" cy="250"/>
            </a:xfrm>
          </p:grpSpPr>
          <p:sp>
            <p:nvSpPr>
              <p:cNvPr id="37956" name="Rectangle 127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57" name="Text Box 128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8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3 +</a:t>
                </a:r>
              </a:p>
            </p:txBody>
          </p:sp>
        </p:grpSp>
      </p:grpSp>
      <p:grpSp>
        <p:nvGrpSpPr>
          <p:cNvPr id="37946" name="Group 129"/>
          <p:cNvGrpSpPr>
            <a:grpSpLocks/>
          </p:cNvGrpSpPr>
          <p:nvPr/>
        </p:nvGrpSpPr>
        <p:grpSpPr bwMode="auto">
          <a:xfrm>
            <a:off x="2003425" y="2133600"/>
            <a:ext cx="1371600" cy="396875"/>
            <a:chOff x="1344" y="1536"/>
            <a:chExt cx="863" cy="226"/>
          </a:xfrm>
        </p:grpSpPr>
        <p:grpSp>
          <p:nvGrpSpPr>
            <p:cNvPr id="37948" name="Group 130"/>
            <p:cNvGrpSpPr>
              <a:grpSpLocks/>
            </p:cNvGrpSpPr>
            <p:nvPr/>
          </p:nvGrpSpPr>
          <p:grpSpPr bwMode="auto">
            <a:xfrm>
              <a:off x="1344" y="1536"/>
              <a:ext cx="432" cy="226"/>
              <a:chOff x="336" y="1440"/>
              <a:chExt cx="432" cy="226"/>
            </a:xfrm>
          </p:grpSpPr>
          <p:sp>
            <p:nvSpPr>
              <p:cNvPr id="37952" name="Rectangle 131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53" name="Text Box 132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326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+</a:t>
                </a:r>
              </a:p>
            </p:txBody>
          </p:sp>
        </p:grpSp>
        <p:grpSp>
          <p:nvGrpSpPr>
            <p:cNvPr id="37949" name="Group 133"/>
            <p:cNvGrpSpPr>
              <a:grpSpLocks/>
            </p:cNvGrpSpPr>
            <p:nvPr/>
          </p:nvGrpSpPr>
          <p:grpSpPr bwMode="auto">
            <a:xfrm>
              <a:off x="1632" y="1536"/>
              <a:ext cx="575" cy="226"/>
              <a:chOff x="432" y="1728"/>
              <a:chExt cx="432" cy="226"/>
            </a:xfrm>
          </p:grpSpPr>
          <p:sp>
            <p:nvSpPr>
              <p:cNvPr id="37950" name="Rectangle 134"/>
              <p:cNvSpPr>
                <a:spLocks noChangeArrowheads="1"/>
              </p:cNvSpPr>
              <p:nvPr/>
            </p:nvSpPr>
            <p:spPr bwMode="auto">
              <a:xfrm>
                <a:off x="432" y="1728"/>
                <a:ext cx="432" cy="205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7951" name="Text Box 135"/>
              <p:cNvSpPr txBox="1">
                <a:spLocks noChangeArrowheads="1"/>
              </p:cNvSpPr>
              <p:nvPr/>
            </p:nvSpPr>
            <p:spPr bwMode="auto">
              <a:xfrm>
                <a:off x="432" y="1728"/>
                <a:ext cx="417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2 3 5 6</a:t>
                </a:r>
              </a:p>
            </p:txBody>
          </p:sp>
        </p:grpSp>
      </p:grpSp>
      <p:sp>
        <p:nvSpPr>
          <p:cNvPr id="37947" name="Text Box 136"/>
          <p:cNvSpPr txBox="1">
            <a:spLocks noChangeArrowheads="1"/>
          </p:cNvSpPr>
          <p:nvPr/>
        </p:nvSpPr>
        <p:spPr bwMode="auto">
          <a:xfrm>
            <a:off x="4670425" y="1447800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transaction</a:t>
            </a:r>
          </a:p>
        </p:txBody>
      </p:sp>
    </p:spTree>
    <p:extLst>
      <p:ext uri="{BB962C8B-B14F-4D97-AF65-F5344CB8AC3E}">
        <p14:creationId xmlns:p14="http://schemas.microsoft.com/office/powerpoint/2010/main" val="1467615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Support Counting Using a Hash Tree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 flipH="1">
            <a:off x="2763838" y="2765425"/>
            <a:ext cx="1425575" cy="67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4189413" y="2765425"/>
            <a:ext cx="0" cy="738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4189413" y="2765425"/>
            <a:ext cx="1425575" cy="67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>
            <a:off x="1939925" y="3838575"/>
            <a:ext cx="808038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2747963" y="3838575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2747963" y="3838575"/>
            <a:ext cx="649287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 flipH="1">
            <a:off x="4600575" y="3838575"/>
            <a:ext cx="1014413" cy="738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5614988" y="3838575"/>
            <a:ext cx="0" cy="738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5614988" y="3838575"/>
            <a:ext cx="1166812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 flipH="1">
            <a:off x="2003425" y="4778375"/>
            <a:ext cx="760413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2763838" y="4778375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2763838" y="4778375"/>
            <a:ext cx="696912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636838" y="3436938"/>
            <a:ext cx="252412" cy="401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2636838" y="3570288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>
            <a:off x="2636838" y="3705225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5487988" y="3436938"/>
            <a:ext cx="254000" cy="401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5487988" y="357028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>
            <a:off x="5487988" y="370522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36838" y="4375150"/>
            <a:ext cx="252412" cy="403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2636838" y="4645025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Line 23"/>
          <p:cNvSpPr>
            <a:spLocks noChangeShapeType="1"/>
          </p:cNvSpPr>
          <p:nvPr/>
        </p:nvSpPr>
        <p:spPr bwMode="auto">
          <a:xfrm>
            <a:off x="2636838" y="4510088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3270250" y="5314950"/>
            <a:ext cx="633413" cy="336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37" name="Text Box 25"/>
          <p:cNvSpPr txBox="1">
            <a:spLocks noChangeArrowheads="1"/>
          </p:cNvSpPr>
          <p:nvPr/>
        </p:nvSpPr>
        <p:spPr bwMode="auto">
          <a:xfrm>
            <a:off x="3270250" y="533876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1 5 9</a:t>
            </a:r>
            <a:endParaRPr lang="en-US" altLang="en-US" sz="2000" b="0">
              <a:latin typeface="Times New Roman" pitchFamily="18" charset="0"/>
            </a:endParaRPr>
          </a:p>
        </p:txBody>
      </p:sp>
      <p:grpSp>
        <p:nvGrpSpPr>
          <p:cNvPr id="38938" name="Group 26"/>
          <p:cNvGrpSpPr>
            <a:grpSpLocks/>
          </p:cNvGrpSpPr>
          <p:nvPr/>
        </p:nvGrpSpPr>
        <p:grpSpPr bwMode="auto">
          <a:xfrm>
            <a:off x="1622425" y="4308475"/>
            <a:ext cx="641350" cy="390525"/>
            <a:chOff x="1248" y="2784"/>
            <a:chExt cx="486" cy="279"/>
          </a:xfrm>
        </p:grpSpPr>
        <p:sp>
          <p:nvSpPr>
            <p:cNvPr id="39058" name="Rectangle 27"/>
            <p:cNvSpPr>
              <a:spLocks noChangeArrowheads="1"/>
            </p:cNvSpPr>
            <p:nvPr/>
          </p:nvSpPr>
          <p:spPr bwMode="auto">
            <a:xfrm>
              <a:off x="1248" y="2784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9059" name="Text Box 28"/>
            <p:cNvSpPr txBox="1">
              <a:spLocks noChangeArrowheads="1"/>
            </p:cNvSpPr>
            <p:nvPr/>
          </p:nvSpPr>
          <p:spPr bwMode="auto">
            <a:xfrm>
              <a:off x="1248" y="2801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1 4 5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sp>
        <p:nvSpPr>
          <p:cNvPr id="38939" name="Rectangle 29"/>
          <p:cNvSpPr>
            <a:spLocks noChangeArrowheads="1"/>
          </p:cNvSpPr>
          <p:nvPr/>
        </p:nvSpPr>
        <p:spPr bwMode="auto">
          <a:xfrm>
            <a:off x="3143250" y="4308475"/>
            <a:ext cx="633413" cy="336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40" name="Text Box 30"/>
          <p:cNvSpPr txBox="1">
            <a:spLocks noChangeArrowheads="1"/>
          </p:cNvSpPr>
          <p:nvPr/>
        </p:nvSpPr>
        <p:spPr bwMode="auto">
          <a:xfrm>
            <a:off x="3143250" y="433228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1 3 6</a:t>
            </a:r>
            <a:endParaRPr lang="en-US" altLang="en-US" sz="2000" b="0">
              <a:latin typeface="Times New Roman" pitchFamily="18" charset="0"/>
            </a:endParaRPr>
          </a:p>
        </p:txBody>
      </p:sp>
      <p:sp>
        <p:nvSpPr>
          <p:cNvPr id="38941" name="Rectangle 31"/>
          <p:cNvSpPr>
            <a:spLocks noChangeArrowheads="1"/>
          </p:cNvSpPr>
          <p:nvPr/>
        </p:nvSpPr>
        <p:spPr bwMode="auto">
          <a:xfrm>
            <a:off x="4284663" y="4576763"/>
            <a:ext cx="633412" cy="336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42" name="Text Box 32"/>
          <p:cNvSpPr txBox="1">
            <a:spLocks noChangeArrowheads="1"/>
          </p:cNvSpPr>
          <p:nvPr/>
        </p:nvSpPr>
        <p:spPr bwMode="auto">
          <a:xfrm>
            <a:off x="4284663" y="4600575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3 4 5</a:t>
            </a:r>
            <a:endParaRPr lang="en-US" altLang="en-US" sz="2000" b="0">
              <a:latin typeface="Times New Roman" pitchFamily="18" charset="0"/>
            </a:endParaRPr>
          </a:p>
        </p:txBody>
      </p:sp>
      <p:grpSp>
        <p:nvGrpSpPr>
          <p:cNvPr id="38943" name="Group 33"/>
          <p:cNvGrpSpPr>
            <a:grpSpLocks/>
          </p:cNvGrpSpPr>
          <p:nvPr/>
        </p:nvGrpSpPr>
        <p:grpSpPr bwMode="auto">
          <a:xfrm>
            <a:off x="6438900" y="4576763"/>
            <a:ext cx="641350" cy="390525"/>
            <a:chOff x="432" y="3408"/>
            <a:chExt cx="486" cy="279"/>
          </a:xfrm>
        </p:grpSpPr>
        <p:sp>
          <p:nvSpPr>
            <p:cNvPr id="39056" name="Rectangle 34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9057" name="Text Box 35"/>
            <p:cNvSpPr txBox="1">
              <a:spLocks noChangeArrowheads="1"/>
            </p:cNvSpPr>
            <p:nvPr/>
          </p:nvSpPr>
          <p:spPr bwMode="auto">
            <a:xfrm>
              <a:off x="432" y="3425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3 6 7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8944" name="Group 36"/>
          <p:cNvGrpSpPr>
            <a:grpSpLocks/>
          </p:cNvGrpSpPr>
          <p:nvPr/>
        </p:nvGrpSpPr>
        <p:grpSpPr bwMode="auto">
          <a:xfrm>
            <a:off x="6438900" y="4913313"/>
            <a:ext cx="641350" cy="390525"/>
            <a:chOff x="432" y="3408"/>
            <a:chExt cx="486" cy="280"/>
          </a:xfrm>
        </p:grpSpPr>
        <p:sp>
          <p:nvSpPr>
            <p:cNvPr id="39054" name="Rectangle 37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9055" name="Text Box 38"/>
            <p:cNvSpPr txBox="1">
              <a:spLocks noChangeArrowheads="1"/>
            </p:cNvSpPr>
            <p:nvPr/>
          </p:nvSpPr>
          <p:spPr bwMode="auto">
            <a:xfrm>
              <a:off x="432" y="3425"/>
              <a:ext cx="48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3 6 8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8945" name="Group 39"/>
          <p:cNvGrpSpPr>
            <a:grpSpLocks/>
          </p:cNvGrpSpPr>
          <p:nvPr/>
        </p:nvGrpSpPr>
        <p:grpSpPr bwMode="auto">
          <a:xfrm>
            <a:off x="5297488" y="4576763"/>
            <a:ext cx="644525" cy="725487"/>
            <a:chOff x="3792" y="3312"/>
            <a:chExt cx="488" cy="519"/>
          </a:xfrm>
        </p:grpSpPr>
        <p:grpSp>
          <p:nvGrpSpPr>
            <p:cNvPr id="39048" name="Group 40"/>
            <p:cNvGrpSpPr>
              <a:grpSpLocks/>
            </p:cNvGrpSpPr>
            <p:nvPr/>
          </p:nvGrpSpPr>
          <p:grpSpPr bwMode="auto">
            <a:xfrm>
              <a:off x="3792" y="3312"/>
              <a:ext cx="488" cy="279"/>
              <a:chOff x="432" y="3408"/>
              <a:chExt cx="488" cy="279"/>
            </a:xfrm>
          </p:grpSpPr>
          <p:sp>
            <p:nvSpPr>
              <p:cNvPr id="39052" name="Rectangle 41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9053" name="Text Box 42"/>
              <p:cNvSpPr txBox="1">
                <a:spLocks noChangeArrowheads="1"/>
              </p:cNvSpPr>
              <p:nvPr/>
            </p:nvSpPr>
            <p:spPr bwMode="auto">
              <a:xfrm>
                <a:off x="434" y="3425"/>
                <a:ext cx="48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3 5 6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  <p:grpSp>
          <p:nvGrpSpPr>
            <p:cNvPr id="39049" name="Group 43"/>
            <p:cNvGrpSpPr>
              <a:grpSpLocks/>
            </p:cNvGrpSpPr>
            <p:nvPr/>
          </p:nvGrpSpPr>
          <p:grpSpPr bwMode="auto">
            <a:xfrm>
              <a:off x="3792" y="3552"/>
              <a:ext cx="488" cy="279"/>
              <a:chOff x="432" y="3408"/>
              <a:chExt cx="488" cy="279"/>
            </a:xfrm>
          </p:grpSpPr>
          <p:sp>
            <p:nvSpPr>
              <p:cNvPr id="39050" name="Rectangle 44"/>
              <p:cNvSpPr>
                <a:spLocks noChangeArrowheads="1"/>
              </p:cNvSpPr>
              <p:nvPr/>
            </p:nvSpPr>
            <p:spPr bwMode="auto">
              <a:xfrm>
                <a:off x="432" y="3408"/>
                <a:ext cx="480" cy="24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  <p:sp>
            <p:nvSpPr>
              <p:cNvPr id="39051" name="Text Box 45"/>
              <p:cNvSpPr txBox="1">
                <a:spLocks noChangeArrowheads="1"/>
              </p:cNvSpPr>
              <p:nvPr/>
            </p:nvSpPr>
            <p:spPr bwMode="auto">
              <a:xfrm>
                <a:off x="434" y="3425"/>
                <a:ext cx="48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800" b="0">
                    <a:latin typeface="Times New Roman" pitchFamily="18" charset="0"/>
                  </a:rPr>
                  <a:t>3 5 7</a:t>
                </a:r>
                <a:endParaRPr lang="en-US" altLang="en-US" sz="2000" b="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8946" name="Group 46"/>
          <p:cNvGrpSpPr>
            <a:grpSpLocks/>
          </p:cNvGrpSpPr>
          <p:nvPr/>
        </p:nvGrpSpPr>
        <p:grpSpPr bwMode="auto">
          <a:xfrm>
            <a:off x="5297488" y="5248275"/>
            <a:ext cx="644525" cy="390525"/>
            <a:chOff x="432" y="3408"/>
            <a:chExt cx="488" cy="279"/>
          </a:xfrm>
        </p:grpSpPr>
        <p:sp>
          <p:nvSpPr>
            <p:cNvPr id="39046" name="Rectangle 47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9047" name="Text Box 48"/>
            <p:cNvSpPr txBox="1">
              <a:spLocks noChangeArrowheads="1"/>
            </p:cNvSpPr>
            <p:nvPr/>
          </p:nvSpPr>
          <p:spPr bwMode="auto">
            <a:xfrm>
              <a:off x="434" y="3425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6 8 9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8947" name="Group 49"/>
          <p:cNvGrpSpPr>
            <a:grpSpLocks/>
          </p:cNvGrpSpPr>
          <p:nvPr/>
        </p:nvGrpSpPr>
        <p:grpSpPr bwMode="auto">
          <a:xfrm>
            <a:off x="3903663" y="3503613"/>
            <a:ext cx="641350" cy="390525"/>
            <a:chOff x="432" y="3408"/>
            <a:chExt cx="486" cy="279"/>
          </a:xfrm>
        </p:grpSpPr>
        <p:sp>
          <p:nvSpPr>
            <p:cNvPr id="39044" name="Rectangle 50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9045" name="Text Box 51"/>
            <p:cNvSpPr txBox="1">
              <a:spLocks noChangeArrowheads="1"/>
            </p:cNvSpPr>
            <p:nvPr/>
          </p:nvSpPr>
          <p:spPr bwMode="auto">
            <a:xfrm>
              <a:off x="432" y="3425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2 3 4</a:t>
              </a:r>
            </a:p>
          </p:txBody>
        </p:sp>
      </p:grpSp>
      <p:grpSp>
        <p:nvGrpSpPr>
          <p:cNvPr id="38948" name="Group 52"/>
          <p:cNvGrpSpPr>
            <a:grpSpLocks/>
          </p:cNvGrpSpPr>
          <p:nvPr/>
        </p:nvGrpSpPr>
        <p:grpSpPr bwMode="auto">
          <a:xfrm>
            <a:off x="3903663" y="3838575"/>
            <a:ext cx="641350" cy="392113"/>
            <a:chOff x="432" y="3408"/>
            <a:chExt cx="486" cy="280"/>
          </a:xfrm>
        </p:grpSpPr>
        <p:sp>
          <p:nvSpPr>
            <p:cNvPr id="39042" name="Rectangle 53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9043" name="Text Box 54"/>
            <p:cNvSpPr txBox="1">
              <a:spLocks noChangeArrowheads="1"/>
            </p:cNvSpPr>
            <p:nvPr/>
          </p:nvSpPr>
          <p:spPr bwMode="auto">
            <a:xfrm>
              <a:off x="432" y="3426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5 6 7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8949" name="Group 55"/>
          <p:cNvGrpSpPr>
            <a:grpSpLocks/>
          </p:cNvGrpSpPr>
          <p:nvPr/>
        </p:nvGrpSpPr>
        <p:grpSpPr bwMode="auto">
          <a:xfrm>
            <a:off x="1685925" y="5314950"/>
            <a:ext cx="641350" cy="390525"/>
            <a:chOff x="432" y="3408"/>
            <a:chExt cx="486" cy="279"/>
          </a:xfrm>
        </p:grpSpPr>
        <p:sp>
          <p:nvSpPr>
            <p:cNvPr id="39040" name="Rectangle 56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9041" name="Text Box 57"/>
            <p:cNvSpPr txBox="1">
              <a:spLocks noChangeArrowheads="1"/>
            </p:cNvSpPr>
            <p:nvPr/>
          </p:nvSpPr>
          <p:spPr bwMode="auto">
            <a:xfrm>
              <a:off x="432" y="3425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1 2 4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8950" name="Group 58"/>
          <p:cNvGrpSpPr>
            <a:grpSpLocks/>
          </p:cNvGrpSpPr>
          <p:nvPr/>
        </p:nvGrpSpPr>
        <p:grpSpPr bwMode="auto">
          <a:xfrm>
            <a:off x="1685925" y="5651500"/>
            <a:ext cx="641350" cy="392113"/>
            <a:chOff x="432" y="3408"/>
            <a:chExt cx="486" cy="281"/>
          </a:xfrm>
        </p:grpSpPr>
        <p:sp>
          <p:nvSpPr>
            <p:cNvPr id="39038" name="Rectangle 59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9039" name="Text Box 60"/>
            <p:cNvSpPr txBox="1">
              <a:spLocks noChangeArrowheads="1"/>
            </p:cNvSpPr>
            <p:nvPr/>
          </p:nvSpPr>
          <p:spPr bwMode="auto">
            <a:xfrm>
              <a:off x="432" y="3426"/>
              <a:ext cx="48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4 5 7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8951" name="Group 61"/>
          <p:cNvGrpSpPr>
            <a:grpSpLocks/>
          </p:cNvGrpSpPr>
          <p:nvPr/>
        </p:nvGrpSpPr>
        <p:grpSpPr bwMode="auto">
          <a:xfrm>
            <a:off x="2446338" y="5383213"/>
            <a:ext cx="641350" cy="390525"/>
            <a:chOff x="432" y="3408"/>
            <a:chExt cx="486" cy="280"/>
          </a:xfrm>
        </p:grpSpPr>
        <p:sp>
          <p:nvSpPr>
            <p:cNvPr id="39036" name="Rectangle 62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9037" name="Text Box 63"/>
            <p:cNvSpPr txBox="1">
              <a:spLocks noChangeArrowheads="1"/>
            </p:cNvSpPr>
            <p:nvPr/>
          </p:nvSpPr>
          <p:spPr bwMode="auto">
            <a:xfrm>
              <a:off x="432" y="3425"/>
              <a:ext cx="48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1 2 5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grpSp>
        <p:nvGrpSpPr>
          <p:cNvPr id="38952" name="Group 64"/>
          <p:cNvGrpSpPr>
            <a:grpSpLocks/>
          </p:cNvGrpSpPr>
          <p:nvPr/>
        </p:nvGrpSpPr>
        <p:grpSpPr bwMode="auto">
          <a:xfrm>
            <a:off x="2446338" y="5718175"/>
            <a:ext cx="641350" cy="388938"/>
            <a:chOff x="432" y="3408"/>
            <a:chExt cx="486" cy="278"/>
          </a:xfrm>
        </p:grpSpPr>
        <p:sp>
          <p:nvSpPr>
            <p:cNvPr id="39034" name="Rectangle 65"/>
            <p:cNvSpPr>
              <a:spLocks noChangeArrowheads="1"/>
            </p:cNvSpPr>
            <p:nvPr/>
          </p:nvSpPr>
          <p:spPr bwMode="auto">
            <a:xfrm>
              <a:off x="432" y="3408"/>
              <a:ext cx="480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9035" name="Text Box 66"/>
            <p:cNvSpPr txBox="1">
              <a:spLocks noChangeArrowheads="1"/>
            </p:cNvSpPr>
            <p:nvPr/>
          </p:nvSpPr>
          <p:spPr bwMode="auto">
            <a:xfrm>
              <a:off x="432" y="3424"/>
              <a:ext cx="48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 b="0">
                  <a:latin typeface="Times New Roman" pitchFamily="18" charset="0"/>
                </a:rPr>
                <a:t>4 5 8</a:t>
              </a:r>
              <a:endParaRPr lang="en-US" altLang="en-US" sz="2000" b="0">
                <a:latin typeface="Times New Roman" pitchFamily="18" charset="0"/>
              </a:endParaRPr>
            </a:p>
          </p:txBody>
        </p:sp>
      </p:grpSp>
      <p:sp>
        <p:nvSpPr>
          <p:cNvPr id="38953" name="Rectangle 67"/>
          <p:cNvSpPr>
            <a:spLocks noChangeArrowheads="1"/>
          </p:cNvSpPr>
          <p:nvPr/>
        </p:nvSpPr>
        <p:spPr bwMode="auto">
          <a:xfrm>
            <a:off x="4030663" y="2362200"/>
            <a:ext cx="254000" cy="403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54" name="Line 68"/>
          <p:cNvSpPr>
            <a:spLocks noChangeShapeType="1"/>
          </p:cNvSpPr>
          <p:nvPr/>
        </p:nvSpPr>
        <p:spPr bwMode="auto">
          <a:xfrm>
            <a:off x="4030663" y="249713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5" name="Line 69"/>
          <p:cNvSpPr>
            <a:spLocks noChangeShapeType="1"/>
          </p:cNvSpPr>
          <p:nvPr/>
        </p:nvSpPr>
        <p:spPr bwMode="auto">
          <a:xfrm>
            <a:off x="4030663" y="263048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56" name="Group 70"/>
          <p:cNvGrpSpPr>
            <a:grpSpLocks/>
          </p:cNvGrpSpPr>
          <p:nvPr/>
        </p:nvGrpSpPr>
        <p:grpSpPr bwMode="auto">
          <a:xfrm>
            <a:off x="7185025" y="1295400"/>
            <a:ext cx="1654175" cy="1692275"/>
            <a:chOff x="96" y="1097"/>
            <a:chExt cx="1141" cy="1122"/>
          </a:xfrm>
        </p:grpSpPr>
        <p:sp>
          <p:nvSpPr>
            <p:cNvPr id="39021" name="Text Box 71"/>
            <p:cNvSpPr txBox="1">
              <a:spLocks noChangeArrowheads="1"/>
            </p:cNvSpPr>
            <p:nvPr/>
          </p:nvSpPr>
          <p:spPr bwMode="auto">
            <a:xfrm>
              <a:off x="96" y="1776"/>
              <a:ext cx="37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400">
                  <a:latin typeface="Times New Roman" pitchFamily="18" charset="0"/>
                </a:rPr>
                <a:t>1,4,7</a:t>
              </a:r>
              <a:endParaRPr lang="en-US" altLang="en-US" sz="1400" b="0">
                <a:latin typeface="Times New Roman" pitchFamily="18" charset="0"/>
              </a:endParaRPr>
            </a:p>
          </p:txBody>
        </p:sp>
        <p:grpSp>
          <p:nvGrpSpPr>
            <p:cNvPr id="39022" name="Group 72"/>
            <p:cNvGrpSpPr>
              <a:grpSpLocks/>
            </p:cNvGrpSpPr>
            <p:nvPr/>
          </p:nvGrpSpPr>
          <p:grpSpPr bwMode="auto">
            <a:xfrm>
              <a:off x="144" y="1097"/>
              <a:ext cx="1093" cy="1122"/>
              <a:chOff x="144" y="1097"/>
              <a:chExt cx="1093" cy="1122"/>
            </a:xfrm>
          </p:grpSpPr>
          <p:sp>
            <p:nvSpPr>
              <p:cNvPr id="39023" name="Text Box 73"/>
              <p:cNvSpPr txBox="1">
                <a:spLocks noChangeArrowheads="1"/>
              </p:cNvSpPr>
              <p:nvPr/>
            </p:nvSpPr>
            <p:spPr bwMode="auto">
              <a:xfrm>
                <a:off x="369" y="1097"/>
                <a:ext cx="12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b="0">
                  <a:latin typeface="Wingdings" pitchFamily="2" charset="2"/>
                </a:endParaRPr>
              </a:p>
            </p:txBody>
          </p:sp>
          <p:grpSp>
            <p:nvGrpSpPr>
              <p:cNvPr id="39024" name="Group 74"/>
              <p:cNvGrpSpPr>
                <a:grpSpLocks/>
              </p:cNvGrpSpPr>
              <p:nvPr/>
            </p:nvGrpSpPr>
            <p:grpSpPr bwMode="auto">
              <a:xfrm>
                <a:off x="528" y="1392"/>
                <a:ext cx="240" cy="384"/>
                <a:chOff x="2064" y="1872"/>
                <a:chExt cx="192" cy="288"/>
              </a:xfrm>
            </p:grpSpPr>
            <p:sp>
              <p:nvSpPr>
                <p:cNvPr id="39031" name="Rectangle 75"/>
                <p:cNvSpPr>
                  <a:spLocks noChangeArrowheads="1"/>
                </p:cNvSpPr>
                <p:nvPr/>
              </p:nvSpPr>
              <p:spPr bwMode="auto">
                <a:xfrm>
                  <a:off x="2064" y="1872"/>
                  <a:ext cx="192" cy="28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5000"/>
                    <a:buFont typeface="Monotype Sorts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100000"/>
                    <a:buFont typeface="Arial" charset="0"/>
                    <a:buChar char="–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ts val="400"/>
                    </a:spcAft>
                    <a:buClr>
                      <a:srgbClr val="0C7B9C"/>
                    </a:buClr>
                    <a:buSzPct val="70000"/>
                    <a:buFont typeface="Wingdings" pitchFamily="2" charset="2"/>
                    <a:buChar char="u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400"/>
                </a:p>
              </p:txBody>
            </p:sp>
            <p:sp>
              <p:nvSpPr>
                <p:cNvPr id="39032" name="Line 76"/>
                <p:cNvSpPr>
                  <a:spLocks noChangeShapeType="1"/>
                </p:cNvSpPr>
                <p:nvPr/>
              </p:nvSpPr>
              <p:spPr bwMode="auto">
                <a:xfrm>
                  <a:off x="2064" y="196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33" name="Line 77"/>
                <p:cNvSpPr>
                  <a:spLocks noChangeShapeType="1"/>
                </p:cNvSpPr>
                <p:nvPr/>
              </p:nvSpPr>
              <p:spPr bwMode="auto">
                <a:xfrm>
                  <a:off x="2064" y="2064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9025" name="Line 78"/>
              <p:cNvSpPr>
                <a:spLocks noChangeShapeType="1"/>
              </p:cNvSpPr>
              <p:nvPr/>
            </p:nvSpPr>
            <p:spPr bwMode="auto">
              <a:xfrm flipH="1">
                <a:off x="144" y="1776"/>
                <a:ext cx="485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26" name="Line 79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27" name="Line 80"/>
              <p:cNvSpPr>
                <a:spLocks noChangeShapeType="1"/>
              </p:cNvSpPr>
              <p:nvPr/>
            </p:nvSpPr>
            <p:spPr bwMode="auto">
              <a:xfrm>
                <a:off x="629" y="1776"/>
                <a:ext cx="427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28" name="Text Box 81"/>
              <p:cNvSpPr txBox="1">
                <a:spLocks noChangeArrowheads="1"/>
              </p:cNvSpPr>
              <p:nvPr/>
            </p:nvSpPr>
            <p:spPr bwMode="auto">
              <a:xfrm>
                <a:off x="289" y="2017"/>
                <a:ext cx="37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400">
                    <a:latin typeface="Times New Roman" pitchFamily="18" charset="0"/>
                  </a:rPr>
                  <a:t>2,5,8</a:t>
                </a:r>
                <a:endParaRPr lang="en-US" altLang="en-US" sz="1400" b="0">
                  <a:latin typeface="Times New Roman" pitchFamily="18" charset="0"/>
                </a:endParaRPr>
              </a:p>
            </p:txBody>
          </p:sp>
          <p:sp>
            <p:nvSpPr>
              <p:cNvPr id="39029" name="Text Box 82"/>
              <p:cNvSpPr txBox="1">
                <a:spLocks noChangeArrowheads="1"/>
              </p:cNvSpPr>
              <p:nvPr/>
            </p:nvSpPr>
            <p:spPr bwMode="auto">
              <a:xfrm>
                <a:off x="865" y="1776"/>
                <a:ext cx="37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400">
                    <a:latin typeface="Times New Roman" pitchFamily="18" charset="0"/>
                  </a:rPr>
                  <a:t>3,6,9</a:t>
                </a:r>
              </a:p>
            </p:txBody>
          </p:sp>
          <p:sp>
            <p:nvSpPr>
              <p:cNvPr id="39030" name="Text Box 83"/>
              <p:cNvSpPr txBox="1">
                <a:spLocks noChangeArrowheads="1"/>
              </p:cNvSpPr>
              <p:nvPr/>
            </p:nvSpPr>
            <p:spPr bwMode="auto">
              <a:xfrm>
                <a:off x="192" y="1152"/>
                <a:ext cx="95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600" b="0">
                    <a:latin typeface="Times New Roman" pitchFamily="18" charset="0"/>
                  </a:rPr>
                  <a:t>Hash Function</a:t>
                </a:r>
                <a:endParaRPr lang="en-US" altLang="en-US" b="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8957" name="Group 84"/>
          <p:cNvGrpSpPr>
            <a:grpSpLocks/>
          </p:cNvGrpSpPr>
          <p:nvPr/>
        </p:nvGrpSpPr>
        <p:grpSpPr bwMode="auto">
          <a:xfrm>
            <a:off x="3603625" y="1447800"/>
            <a:ext cx="1073150" cy="396875"/>
            <a:chOff x="4416" y="1440"/>
            <a:chExt cx="676" cy="250"/>
          </a:xfrm>
        </p:grpSpPr>
        <p:sp>
          <p:nvSpPr>
            <p:cNvPr id="39019" name="Rectangle 85"/>
            <p:cNvSpPr>
              <a:spLocks noChangeArrowheads="1"/>
            </p:cNvSpPr>
            <p:nvPr/>
          </p:nvSpPr>
          <p:spPr bwMode="auto">
            <a:xfrm>
              <a:off x="4416" y="1440"/>
              <a:ext cx="672" cy="21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latin typeface="Wingdings" pitchFamily="2" charset="2"/>
              </a:endParaRPr>
            </a:p>
          </p:txBody>
        </p:sp>
        <p:sp>
          <p:nvSpPr>
            <p:cNvPr id="39020" name="Text Box 86"/>
            <p:cNvSpPr txBox="1">
              <a:spLocks noChangeArrowheads="1"/>
            </p:cNvSpPr>
            <p:nvPr/>
          </p:nvSpPr>
          <p:spPr bwMode="auto">
            <a:xfrm>
              <a:off x="4416" y="1440"/>
              <a:ext cx="6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imes New Roman" pitchFamily="18" charset="0"/>
                </a:rPr>
                <a:t>1 2 3 5 6</a:t>
              </a:r>
            </a:p>
          </p:txBody>
        </p:sp>
      </p:grpSp>
      <p:sp>
        <p:nvSpPr>
          <p:cNvPr id="38958" name="Line 87"/>
          <p:cNvSpPr>
            <a:spLocks noChangeShapeType="1"/>
          </p:cNvSpPr>
          <p:nvPr/>
        </p:nvSpPr>
        <p:spPr bwMode="auto">
          <a:xfrm>
            <a:off x="4137025" y="1828800"/>
            <a:ext cx="0" cy="457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9" name="Line 88"/>
          <p:cNvSpPr>
            <a:spLocks noChangeShapeType="1"/>
          </p:cNvSpPr>
          <p:nvPr/>
        </p:nvSpPr>
        <p:spPr bwMode="auto">
          <a:xfrm>
            <a:off x="2689225" y="2590800"/>
            <a:ext cx="7620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0" name="Line 89"/>
          <p:cNvSpPr>
            <a:spLocks noChangeShapeType="1"/>
          </p:cNvSpPr>
          <p:nvPr/>
        </p:nvSpPr>
        <p:spPr bwMode="auto">
          <a:xfrm flipH="1">
            <a:off x="4213225" y="2667000"/>
            <a:ext cx="99060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1" name="Line 90"/>
          <p:cNvSpPr>
            <a:spLocks noChangeShapeType="1"/>
          </p:cNvSpPr>
          <p:nvPr/>
        </p:nvSpPr>
        <p:spPr bwMode="auto">
          <a:xfrm flipH="1">
            <a:off x="5584825" y="3200400"/>
            <a:ext cx="7620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62" name="Group 91"/>
          <p:cNvGrpSpPr>
            <a:grpSpLocks/>
          </p:cNvGrpSpPr>
          <p:nvPr/>
        </p:nvGrpSpPr>
        <p:grpSpPr bwMode="auto">
          <a:xfrm>
            <a:off x="250825" y="2514600"/>
            <a:ext cx="1377950" cy="396875"/>
            <a:chOff x="0" y="1728"/>
            <a:chExt cx="868" cy="250"/>
          </a:xfrm>
        </p:grpSpPr>
        <p:grpSp>
          <p:nvGrpSpPr>
            <p:cNvPr id="39013" name="Group 92"/>
            <p:cNvGrpSpPr>
              <a:grpSpLocks/>
            </p:cNvGrpSpPr>
            <p:nvPr/>
          </p:nvGrpSpPr>
          <p:grpSpPr bwMode="auto">
            <a:xfrm>
              <a:off x="432" y="1728"/>
              <a:ext cx="436" cy="250"/>
              <a:chOff x="432" y="1728"/>
              <a:chExt cx="436" cy="250"/>
            </a:xfrm>
          </p:grpSpPr>
          <p:sp>
            <p:nvSpPr>
              <p:cNvPr id="39017" name="Rectangle 93"/>
              <p:cNvSpPr>
                <a:spLocks noChangeArrowheads="1"/>
              </p:cNvSpPr>
              <p:nvPr/>
            </p:nvSpPr>
            <p:spPr bwMode="auto">
              <a:xfrm>
                <a:off x="432" y="1728"/>
                <a:ext cx="432" cy="205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9018" name="Text Box 94"/>
              <p:cNvSpPr txBox="1">
                <a:spLocks noChangeArrowheads="1"/>
              </p:cNvSpPr>
              <p:nvPr/>
            </p:nvSpPr>
            <p:spPr bwMode="auto">
              <a:xfrm>
                <a:off x="432" y="1728"/>
                <a:ext cx="4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3 5 6</a:t>
                </a:r>
              </a:p>
            </p:txBody>
          </p:sp>
        </p:grpSp>
        <p:grpSp>
          <p:nvGrpSpPr>
            <p:cNvPr id="39014" name="Group 95"/>
            <p:cNvGrpSpPr>
              <a:grpSpLocks/>
            </p:cNvGrpSpPr>
            <p:nvPr/>
          </p:nvGrpSpPr>
          <p:grpSpPr bwMode="auto">
            <a:xfrm>
              <a:off x="0" y="1728"/>
              <a:ext cx="446" cy="250"/>
              <a:chOff x="336" y="1440"/>
              <a:chExt cx="446" cy="250"/>
            </a:xfrm>
          </p:grpSpPr>
          <p:sp>
            <p:nvSpPr>
              <p:cNvPr id="39015" name="Rectangle 96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9016" name="Text Box 97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2 +</a:t>
                </a:r>
              </a:p>
            </p:txBody>
          </p:sp>
        </p:grpSp>
      </p:grpSp>
      <p:grpSp>
        <p:nvGrpSpPr>
          <p:cNvPr id="38963" name="Group 98"/>
          <p:cNvGrpSpPr>
            <a:grpSpLocks/>
          </p:cNvGrpSpPr>
          <p:nvPr/>
        </p:nvGrpSpPr>
        <p:grpSpPr bwMode="auto">
          <a:xfrm>
            <a:off x="250825" y="3124200"/>
            <a:ext cx="1187450" cy="396875"/>
            <a:chOff x="0" y="2160"/>
            <a:chExt cx="748" cy="250"/>
          </a:xfrm>
        </p:grpSpPr>
        <p:grpSp>
          <p:nvGrpSpPr>
            <p:cNvPr id="39007" name="Group 99"/>
            <p:cNvGrpSpPr>
              <a:grpSpLocks/>
            </p:cNvGrpSpPr>
            <p:nvPr/>
          </p:nvGrpSpPr>
          <p:grpSpPr bwMode="auto">
            <a:xfrm>
              <a:off x="432" y="2160"/>
              <a:ext cx="316" cy="250"/>
              <a:chOff x="4416" y="1440"/>
              <a:chExt cx="685" cy="260"/>
            </a:xfrm>
          </p:grpSpPr>
          <p:sp>
            <p:nvSpPr>
              <p:cNvPr id="39011" name="Rectangle 100"/>
              <p:cNvSpPr>
                <a:spLocks noChangeArrowheads="1"/>
              </p:cNvSpPr>
              <p:nvPr/>
            </p:nvSpPr>
            <p:spPr bwMode="auto">
              <a:xfrm>
                <a:off x="4416" y="1440"/>
                <a:ext cx="672" cy="213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9012" name="Text Box 101"/>
              <p:cNvSpPr txBox="1">
                <a:spLocks noChangeArrowheads="1"/>
              </p:cNvSpPr>
              <p:nvPr/>
            </p:nvSpPr>
            <p:spPr bwMode="auto">
              <a:xfrm>
                <a:off x="4416" y="1440"/>
                <a:ext cx="685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5 6</a:t>
                </a:r>
              </a:p>
            </p:txBody>
          </p:sp>
        </p:grpSp>
        <p:grpSp>
          <p:nvGrpSpPr>
            <p:cNvPr id="39008" name="Group 102"/>
            <p:cNvGrpSpPr>
              <a:grpSpLocks/>
            </p:cNvGrpSpPr>
            <p:nvPr/>
          </p:nvGrpSpPr>
          <p:grpSpPr bwMode="auto">
            <a:xfrm>
              <a:off x="0" y="2160"/>
              <a:ext cx="446" cy="250"/>
              <a:chOff x="336" y="1440"/>
              <a:chExt cx="446" cy="250"/>
            </a:xfrm>
          </p:grpSpPr>
          <p:sp>
            <p:nvSpPr>
              <p:cNvPr id="39009" name="Rectangle 103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9010" name="Text Box 104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3 +</a:t>
                </a:r>
              </a:p>
            </p:txBody>
          </p:sp>
        </p:grpSp>
      </p:grpSp>
      <p:grpSp>
        <p:nvGrpSpPr>
          <p:cNvPr id="38964" name="Group 105"/>
          <p:cNvGrpSpPr>
            <a:grpSpLocks/>
          </p:cNvGrpSpPr>
          <p:nvPr/>
        </p:nvGrpSpPr>
        <p:grpSpPr bwMode="auto">
          <a:xfrm>
            <a:off x="250825" y="3733800"/>
            <a:ext cx="990600" cy="396875"/>
            <a:chOff x="0" y="2544"/>
            <a:chExt cx="624" cy="250"/>
          </a:xfrm>
        </p:grpSpPr>
        <p:grpSp>
          <p:nvGrpSpPr>
            <p:cNvPr id="39001" name="Group 106"/>
            <p:cNvGrpSpPr>
              <a:grpSpLocks/>
            </p:cNvGrpSpPr>
            <p:nvPr/>
          </p:nvGrpSpPr>
          <p:grpSpPr bwMode="auto">
            <a:xfrm>
              <a:off x="417" y="2544"/>
              <a:ext cx="207" cy="250"/>
              <a:chOff x="4363" y="1440"/>
              <a:chExt cx="725" cy="260"/>
            </a:xfrm>
          </p:grpSpPr>
          <p:sp>
            <p:nvSpPr>
              <p:cNvPr id="39005" name="Rectangle 107"/>
              <p:cNvSpPr>
                <a:spLocks noChangeArrowheads="1"/>
              </p:cNvSpPr>
              <p:nvPr/>
            </p:nvSpPr>
            <p:spPr bwMode="auto">
              <a:xfrm>
                <a:off x="4416" y="1440"/>
                <a:ext cx="672" cy="213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9006" name="Text Box 108"/>
              <p:cNvSpPr txBox="1">
                <a:spLocks noChangeArrowheads="1"/>
              </p:cNvSpPr>
              <p:nvPr/>
            </p:nvSpPr>
            <p:spPr bwMode="auto">
              <a:xfrm>
                <a:off x="4363" y="1440"/>
                <a:ext cx="68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39002" name="Group 109"/>
            <p:cNvGrpSpPr>
              <a:grpSpLocks/>
            </p:cNvGrpSpPr>
            <p:nvPr/>
          </p:nvGrpSpPr>
          <p:grpSpPr bwMode="auto">
            <a:xfrm>
              <a:off x="0" y="2544"/>
              <a:ext cx="446" cy="250"/>
              <a:chOff x="336" y="1440"/>
              <a:chExt cx="446" cy="250"/>
            </a:xfrm>
          </p:grpSpPr>
          <p:sp>
            <p:nvSpPr>
              <p:cNvPr id="39003" name="Rectangle 110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9004" name="Text Box 111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5 +</a:t>
                </a:r>
              </a:p>
            </p:txBody>
          </p:sp>
        </p:grpSp>
      </p:grpSp>
      <p:sp>
        <p:nvSpPr>
          <p:cNvPr id="38965" name="Line 112"/>
          <p:cNvSpPr>
            <a:spLocks noChangeShapeType="1"/>
          </p:cNvSpPr>
          <p:nvPr/>
        </p:nvSpPr>
        <p:spPr bwMode="auto">
          <a:xfrm>
            <a:off x="1622425" y="2819400"/>
            <a:ext cx="1066800" cy="1447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6" name="Line 113"/>
          <p:cNvSpPr>
            <a:spLocks noChangeShapeType="1"/>
          </p:cNvSpPr>
          <p:nvPr/>
        </p:nvSpPr>
        <p:spPr bwMode="auto">
          <a:xfrm>
            <a:off x="1219200" y="3886200"/>
            <a:ext cx="1295400" cy="4572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7" name="Line 114"/>
          <p:cNvSpPr>
            <a:spLocks noChangeShapeType="1"/>
          </p:cNvSpPr>
          <p:nvPr/>
        </p:nvSpPr>
        <p:spPr bwMode="auto">
          <a:xfrm>
            <a:off x="1470025" y="3429000"/>
            <a:ext cx="1676400" cy="8382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68" name="Group 115"/>
          <p:cNvGrpSpPr>
            <a:grpSpLocks/>
          </p:cNvGrpSpPr>
          <p:nvPr/>
        </p:nvGrpSpPr>
        <p:grpSpPr bwMode="auto">
          <a:xfrm>
            <a:off x="4746625" y="2286000"/>
            <a:ext cx="1149350" cy="396875"/>
            <a:chOff x="2880" y="1632"/>
            <a:chExt cx="724" cy="250"/>
          </a:xfrm>
        </p:grpSpPr>
        <p:grpSp>
          <p:nvGrpSpPr>
            <p:cNvPr id="38995" name="Group 116"/>
            <p:cNvGrpSpPr>
              <a:grpSpLocks/>
            </p:cNvGrpSpPr>
            <p:nvPr/>
          </p:nvGrpSpPr>
          <p:grpSpPr bwMode="auto">
            <a:xfrm>
              <a:off x="3168" y="1632"/>
              <a:ext cx="436" cy="250"/>
              <a:chOff x="4416" y="1440"/>
              <a:chExt cx="678" cy="260"/>
            </a:xfrm>
          </p:grpSpPr>
          <p:sp>
            <p:nvSpPr>
              <p:cNvPr id="38999" name="Rectangle 117"/>
              <p:cNvSpPr>
                <a:spLocks noChangeArrowheads="1"/>
              </p:cNvSpPr>
              <p:nvPr/>
            </p:nvSpPr>
            <p:spPr bwMode="auto">
              <a:xfrm>
                <a:off x="4416" y="1440"/>
                <a:ext cx="672" cy="213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9000" name="Text Box 118"/>
              <p:cNvSpPr txBox="1">
                <a:spLocks noChangeArrowheads="1"/>
              </p:cNvSpPr>
              <p:nvPr/>
            </p:nvSpPr>
            <p:spPr bwMode="auto">
              <a:xfrm>
                <a:off x="4416" y="1440"/>
                <a:ext cx="678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3 5 6</a:t>
                </a:r>
              </a:p>
            </p:txBody>
          </p:sp>
        </p:grpSp>
        <p:grpSp>
          <p:nvGrpSpPr>
            <p:cNvPr id="38996" name="Group 119"/>
            <p:cNvGrpSpPr>
              <a:grpSpLocks/>
            </p:cNvGrpSpPr>
            <p:nvPr/>
          </p:nvGrpSpPr>
          <p:grpSpPr bwMode="auto">
            <a:xfrm>
              <a:off x="2880" y="1632"/>
              <a:ext cx="326" cy="250"/>
              <a:chOff x="336" y="1440"/>
              <a:chExt cx="489" cy="250"/>
            </a:xfrm>
          </p:grpSpPr>
          <p:sp>
            <p:nvSpPr>
              <p:cNvPr id="38997" name="Rectangle 120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8998" name="Text Box 121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8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2 +</a:t>
                </a:r>
              </a:p>
            </p:txBody>
          </p:sp>
        </p:grpSp>
      </p:grpSp>
      <p:grpSp>
        <p:nvGrpSpPr>
          <p:cNvPr id="38969" name="Group 122"/>
          <p:cNvGrpSpPr>
            <a:grpSpLocks/>
          </p:cNvGrpSpPr>
          <p:nvPr/>
        </p:nvGrpSpPr>
        <p:grpSpPr bwMode="auto">
          <a:xfrm>
            <a:off x="6042025" y="2819400"/>
            <a:ext cx="958850" cy="396875"/>
            <a:chOff x="3792" y="2064"/>
            <a:chExt cx="604" cy="250"/>
          </a:xfrm>
        </p:grpSpPr>
        <p:grpSp>
          <p:nvGrpSpPr>
            <p:cNvPr id="38989" name="Group 123"/>
            <p:cNvGrpSpPr>
              <a:grpSpLocks/>
            </p:cNvGrpSpPr>
            <p:nvPr/>
          </p:nvGrpSpPr>
          <p:grpSpPr bwMode="auto">
            <a:xfrm>
              <a:off x="4080" y="2064"/>
              <a:ext cx="316" cy="250"/>
              <a:chOff x="4416" y="1440"/>
              <a:chExt cx="737" cy="260"/>
            </a:xfrm>
          </p:grpSpPr>
          <p:sp>
            <p:nvSpPr>
              <p:cNvPr id="38993" name="Rectangle 124"/>
              <p:cNvSpPr>
                <a:spLocks noChangeArrowheads="1"/>
              </p:cNvSpPr>
              <p:nvPr/>
            </p:nvSpPr>
            <p:spPr bwMode="auto">
              <a:xfrm>
                <a:off x="4416" y="1440"/>
                <a:ext cx="672" cy="213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8994" name="Text Box 125"/>
              <p:cNvSpPr txBox="1">
                <a:spLocks noChangeArrowheads="1"/>
              </p:cNvSpPr>
              <p:nvPr/>
            </p:nvSpPr>
            <p:spPr bwMode="auto">
              <a:xfrm>
                <a:off x="4416" y="1440"/>
                <a:ext cx="73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5 6</a:t>
                </a:r>
              </a:p>
            </p:txBody>
          </p:sp>
        </p:grpSp>
        <p:grpSp>
          <p:nvGrpSpPr>
            <p:cNvPr id="38990" name="Group 126"/>
            <p:cNvGrpSpPr>
              <a:grpSpLocks/>
            </p:cNvGrpSpPr>
            <p:nvPr/>
          </p:nvGrpSpPr>
          <p:grpSpPr bwMode="auto">
            <a:xfrm>
              <a:off x="3792" y="2064"/>
              <a:ext cx="326" cy="250"/>
              <a:chOff x="336" y="1440"/>
              <a:chExt cx="489" cy="250"/>
            </a:xfrm>
          </p:grpSpPr>
          <p:sp>
            <p:nvSpPr>
              <p:cNvPr id="38991" name="Rectangle 127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8992" name="Text Box 128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48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3 +</a:t>
                </a:r>
              </a:p>
            </p:txBody>
          </p:sp>
        </p:grpSp>
      </p:grpSp>
      <p:grpSp>
        <p:nvGrpSpPr>
          <p:cNvPr id="38970" name="Group 129"/>
          <p:cNvGrpSpPr>
            <a:grpSpLocks/>
          </p:cNvGrpSpPr>
          <p:nvPr/>
        </p:nvGrpSpPr>
        <p:grpSpPr bwMode="auto">
          <a:xfrm>
            <a:off x="2003425" y="2133600"/>
            <a:ext cx="1371600" cy="396875"/>
            <a:chOff x="1344" y="1536"/>
            <a:chExt cx="863" cy="226"/>
          </a:xfrm>
        </p:grpSpPr>
        <p:grpSp>
          <p:nvGrpSpPr>
            <p:cNvPr id="38983" name="Group 130"/>
            <p:cNvGrpSpPr>
              <a:grpSpLocks/>
            </p:cNvGrpSpPr>
            <p:nvPr/>
          </p:nvGrpSpPr>
          <p:grpSpPr bwMode="auto">
            <a:xfrm>
              <a:off x="1344" y="1536"/>
              <a:ext cx="432" cy="226"/>
              <a:chOff x="336" y="1440"/>
              <a:chExt cx="432" cy="226"/>
            </a:xfrm>
          </p:grpSpPr>
          <p:sp>
            <p:nvSpPr>
              <p:cNvPr id="38987" name="Rectangle 131"/>
              <p:cNvSpPr>
                <a:spLocks noChangeArrowheads="1"/>
              </p:cNvSpPr>
              <p:nvPr/>
            </p:nvSpPr>
            <p:spPr bwMode="auto">
              <a:xfrm>
                <a:off x="336" y="1440"/>
                <a:ext cx="432" cy="205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8988" name="Text Box 132"/>
              <p:cNvSpPr txBox="1">
                <a:spLocks noChangeArrowheads="1"/>
              </p:cNvSpPr>
              <p:nvPr/>
            </p:nvSpPr>
            <p:spPr bwMode="auto">
              <a:xfrm>
                <a:off x="336" y="1440"/>
                <a:ext cx="326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1 +</a:t>
                </a:r>
              </a:p>
            </p:txBody>
          </p:sp>
        </p:grpSp>
        <p:grpSp>
          <p:nvGrpSpPr>
            <p:cNvPr id="38984" name="Group 133"/>
            <p:cNvGrpSpPr>
              <a:grpSpLocks/>
            </p:cNvGrpSpPr>
            <p:nvPr/>
          </p:nvGrpSpPr>
          <p:grpSpPr bwMode="auto">
            <a:xfrm>
              <a:off x="1632" y="1536"/>
              <a:ext cx="575" cy="226"/>
              <a:chOff x="432" y="1728"/>
              <a:chExt cx="432" cy="226"/>
            </a:xfrm>
          </p:grpSpPr>
          <p:sp>
            <p:nvSpPr>
              <p:cNvPr id="38985" name="Rectangle 134"/>
              <p:cNvSpPr>
                <a:spLocks noChangeArrowheads="1"/>
              </p:cNvSpPr>
              <p:nvPr/>
            </p:nvSpPr>
            <p:spPr bwMode="auto">
              <a:xfrm>
                <a:off x="432" y="1728"/>
                <a:ext cx="432" cy="205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>
                  <a:latin typeface="Wingdings" pitchFamily="2" charset="2"/>
                </a:endParaRPr>
              </a:p>
            </p:txBody>
          </p:sp>
          <p:sp>
            <p:nvSpPr>
              <p:cNvPr id="38986" name="Text Box 135"/>
              <p:cNvSpPr txBox="1">
                <a:spLocks noChangeArrowheads="1"/>
              </p:cNvSpPr>
              <p:nvPr/>
            </p:nvSpPr>
            <p:spPr bwMode="auto">
              <a:xfrm>
                <a:off x="432" y="1728"/>
                <a:ext cx="417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itchFamily="2" charset="2"/>
                  <a:buChar char="u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000" b="0">
                    <a:latin typeface="Times New Roman" pitchFamily="18" charset="0"/>
                  </a:rPr>
                  <a:t>2 3 5 6</a:t>
                </a:r>
              </a:p>
            </p:txBody>
          </p:sp>
        </p:grpSp>
      </p:grpSp>
      <p:sp>
        <p:nvSpPr>
          <p:cNvPr id="38971" name="Text Box 136"/>
          <p:cNvSpPr txBox="1">
            <a:spLocks noChangeArrowheads="1"/>
          </p:cNvSpPr>
          <p:nvPr/>
        </p:nvSpPr>
        <p:spPr bwMode="auto">
          <a:xfrm>
            <a:off x="4670425" y="1447800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transaction</a:t>
            </a:r>
          </a:p>
        </p:txBody>
      </p:sp>
      <p:sp>
        <p:nvSpPr>
          <p:cNvPr id="38972" name="Rectangle 137"/>
          <p:cNvSpPr>
            <a:spLocks noChangeArrowheads="1"/>
          </p:cNvSpPr>
          <p:nvPr/>
        </p:nvSpPr>
        <p:spPr bwMode="auto">
          <a:xfrm>
            <a:off x="2362200" y="5257800"/>
            <a:ext cx="762000" cy="9144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73" name="Line 138"/>
          <p:cNvSpPr>
            <a:spLocks noChangeShapeType="1"/>
          </p:cNvSpPr>
          <p:nvPr/>
        </p:nvSpPr>
        <p:spPr bwMode="auto">
          <a:xfrm flipH="1">
            <a:off x="2743200" y="4800600"/>
            <a:ext cx="0" cy="457200"/>
          </a:xfrm>
          <a:prstGeom prst="line">
            <a:avLst/>
          </a:prstGeom>
          <a:noFill/>
          <a:ln w="444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4" name="Line 139"/>
          <p:cNvSpPr>
            <a:spLocks noChangeShapeType="1"/>
          </p:cNvSpPr>
          <p:nvPr/>
        </p:nvSpPr>
        <p:spPr bwMode="auto">
          <a:xfrm>
            <a:off x="2743200" y="4800600"/>
            <a:ext cx="685800" cy="457200"/>
          </a:xfrm>
          <a:prstGeom prst="line">
            <a:avLst/>
          </a:prstGeom>
          <a:noFill/>
          <a:ln w="444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5" name="Rectangle 140"/>
          <p:cNvSpPr>
            <a:spLocks noChangeArrowheads="1"/>
          </p:cNvSpPr>
          <p:nvPr/>
        </p:nvSpPr>
        <p:spPr bwMode="auto">
          <a:xfrm>
            <a:off x="3200400" y="5257800"/>
            <a:ext cx="762000" cy="5334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76" name="Rectangle 141"/>
          <p:cNvSpPr>
            <a:spLocks noChangeArrowheads="1"/>
          </p:cNvSpPr>
          <p:nvPr/>
        </p:nvSpPr>
        <p:spPr bwMode="auto">
          <a:xfrm>
            <a:off x="3886200" y="3429000"/>
            <a:ext cx="685800" cy="838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77" name="Rectangle 142"/>
          <p:cNvSpPr>
            <a:spLocks noChangeArrowheads="1"/>
          </p:cNvSpPr>
          <p:nvPr/>
        </p:nvSpPr>
        <p:spPr bwMode="auto">
          <a:xfrm>
            <a:off x="3124200" y="4267200"/>
            <a:ext cx="685800" cy="457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78" name="Line 143"/>
          <p:cNvSpPr>
            <a:spLocks noChangeShapeType="1"/>
          </p:cNvSpPr>
          <p:nvPr/>
        </p:nvSpPr>
        <p:spPr bwMode="auto">
          <a:xfrm>
            <a:off x="5638800" y="3886200"/>
            <a:ext cx="0" cy="609600"/>
          </a:xfrm>
          <a:prstGeom prst="line">
            <a:avLst/>
          </a:prstGeom>
          <a:noFill/>
          <a:ln w="444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9" name="Line 144"/>
          <p:cNvSpPr>
            <a:spLocks noChangeShapeType="1"/>
          </p:cNvSpPr>
          <p:nvPr/>
        </p:nvSpPr>
        <p:spPr bwMode="auto">
          <a:xfrm>
            <a:off x="5715000" y="3886200"/>
            <a:ext cx="990600" cy="609600"/>
          </a:xfrm>
          <a:prstGeom prst="line">
            <a:avLst/>
          </a:prstGeom>
          <a:noFill/>
          <a:ln w="444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0" name="Rectangle 145"/>
          <p:cNvSpPr>
            <a:spLocks noChangeArrowheads="1"/>
          </p:cNvSpPr>
          <p:nvPr/>
        </p:nvSpPr>
        <p:spPr bwMode="auto">
          <a:xfrm>
            <a:off x="5181600" y="4495800"/>
            <a:ext cx="838200" cy="1143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81" name="Rectangle 146"/>
          <p:cNvSpPr>
            <a:spLocks noChangeArrowheads="1"/>
          </p:cNvSpPr>
          <p:nvPr/>
        </p:nvSpPr>
        <p:spPr bwMode="auto">
          <a:xfrm>
            <a:off x="6324600" y="4495800"/>
            <a:ext cx="838200" cy="8382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38982" name="Text Box 147"/>
          <p:cNvSpPr txBox="1">
            <a:spLocks noChangeArrowheads="1"/>
          </p:cNvSpPr>
          <p:nvPr/>
        </p:nvSpPr>
        <p:spPr bwMode="auto">
          <a:xfrm>
            <a:off x="4038600" y="5943600"/>
            <a:ext cx="480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>
                <a:latin typeface="Times New Roman" pitchFamily="18" charset="0"/>
              </a:rPr>
              <a:t>Match transaction against 11 out of 15 candidates</a:t>
            </a:r>
          </a:p>
        </p:txBody>
      </p:sp>
    </p:spTree>
    <p:extLst>
      <p:ext uri="{BB962C8B-B14F-4D97-AF65-F5344CB8AC3E}">
        <p14:creationId xmlns:p14="http://schemas.microsoft.com/office/powerpoint/2010/main" val="1581029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Rule Generation</a:t>
            </a:r>
          </a:p>
        </p:txBody>
      </p:sp>
      <p:sp>
        <p:nvSpPr>
          <p:cNvPr id="127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Given a frequent itemset L, find all non-empty subsets f </a:t>
            </a:r>
            <a:r>
              <a:rPr lang="en-US" altLang="en-US">
                <a:sym typeface="Symbol" pitchFamily="18" charset="2"/>
              </a:rPr>
              <a:t> L such that f  L – f satisfies the minimum confidence requirement</a:t>
            </a:r>
          </a:p>
          <a:p>
            <a:pPr lvl="1"/>
            <a:r>
              <a:rPr lang="en-US" altLang="en-US">
                <a:sym typeface="Symbol" pitchFamily="18" charset="2"/>
              </a:rPr>
              <a:t>If {A,B,C,D} is a frequent itemset, candidate rules:</a:t>
            </a:r>
          </a:p>
          <a:p>
            <a:pPr lvl="2">
              <a:buFont typeface="Wingdings" pitchFamily="2" charset="2"/>
              <a:buNone/>
            </a:pPr>
            <a:r>
              <a:rPr lang="en-US" altLang="en-US">
                <a:sym typeface="Symbol" pitchFamily="18" charset="2"/>
              </a:rPr>
              <a:t>ABC D, 	ABD C, 	ACD B, 	BCD A, </a:t>
            </a:r>
            <a:br>
              <a:rPr lang="en-US" altLang="en-US">
                <a:sym typeface="Symbol" pitchFamily="18" charset="2"/>
              </a:rPr>
            </a:br>
            <a:r>
              <a:rPr lang="en-US" altLang="en-US">
                <a:sym typeface="Symbol" pitchFamily="18" charset="2"/>
              </a:rPr>
              <a:t>A BCD,	B ACD,	C ABD, 	D ABC</a:t>
            </a:r>
            <a:br>
              <a:rPr lang="en-US" altLang="en-US">
                <a:sym typeface="Symbol" pitchFamily="18" charset="2"/>
              </a:rPr>
            </a:br>
            <a:r>
              <a:rPr lang="en-US" altLang="en-US">
                <a:sym typeface="Symbol" pitchFamily="18" charset="2"/>
              </a:rPr>
              <a:t>AB CD,	AC  BD, 	AD  BC, 	BC AD, </a:t>
            </a:r>
            <a:br>
              <a:rPr lang="en-US" altLang="en-US">
                <a:sym typeface="Symbol" pitchFamily="18" charset="2"/>
              </a:rPr>
            </a:br>
            <a:r>
              <a:rPr lang="en-US" altLang="en-US">
                <a:sym typeface="Symbol" pitchFamily="18" charset="2"/>
              </a:rPr>
              <a:t>BD AC, 	CD AB,	</a:t>
            </a:r>
            <a:br>
              <a:rPr lang="en-US" altLang="en-US">
                <a:sym typeface="Symbol" pitchFamily="18" charset="2"/>
              </a:rPr>
            </a:br>
            <a:endParaRPr lang="en-US" altLang="en-US" sz="1000">
              <a:sym typeface="Symbol" pitchFamily="18" charset="2"/>
            </a:endParaRPr>
          </a:p>
          <a:p>
            <a:r>
              <a:rPr lang="en-US" altLang="en-US"/>
              <a:t>If |L| = k, then there are 2</a:t>
            </a:r>
            <a:r>
              <a:rPr lang="en-US" altLang="en-US" baseline="30000"/>
              <a:t>k</a:t>
            </a:r>
            <a:r>
              <a:rPr lang="en-US" altLang="en-US"/>
              <a:t> – 2 candidate association rules (ignoring L </a:t>
            </a:r>
            <a:r>
              <a:rPr lang="en-US" altLang="en-US">
                <a:sym typeface="Symbol" pitchFamily="18" charset="2"/>
              </a:rPr>
              <a:t>  and   L)</a:t>
            </a:r>
          </a:p>
        </p:txBody>
      </p:sp>
    </p:spTree>
    <p:extLst>
      <p:ext uri="{BB962C8B-B14F-4D97-AF65-F5344CB8AC3E}">
        <p14:creationId xmlns:p14="http://schemas.microsoft.com/office/powerpoint/2010/main" val="326582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5907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Rule Generation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ym typeface="Symbol" pitchFamily="18" charset="2"/>
              </a:rPr>
              <a:t>In general, confidence does not have an anti-monotone property</a:t>
            </a:r>
          </a:p>
          <a:p>
            <a:pPr lvl="1">
              <a:buFont typeface="Arial" charset="0"/>
              <a:buNone/>
            </a:pPr>
            <a:r>
              <a:rPr lang="en-US" altLang="en-US">
                <a:sym typeface="Symbol" pitchFamily="18" charset="2"/>
              </a:rPr>
              <a:t>	c(ABC D) can be larger or smaller than c(AB D)</a:t>
            </a:r>
          </a:p>
          <a:p>
            <a:pPr lvl="3"/>
            <a:endParaRPr lang="en-US" altLang="en-US">
              <a:sym typeface="Symbol" pitchFamily="18" charset="2"/>
            </a:endParaRPr>
          </a:p>
          <a:p>
            <a:r>
              <a:rPr lang="en-US" altLang="en-US">
                <a:sym typeface="Symbol" pitchFamily="18" charset="2"/>
              </a:rPr>
              <a:t>But confidence of rules generated from the same itemset has an anti-monotone property</a:t>
            </a:r>
          </a:p>
          <a:p>
            <a:pPr lvl="1"/>
            <a:r>
              <a:rPr lang="en-US" altLang="en-US">
                <a:sym typeface="Symbol" pitchFamily="18" charset="2"/>
              </a:rPr>
              <a:t>E.g., Suppose {A,B,C,D} is a frequent 4-itemset:</a:t>
            </a:r>
            <a:br>
              <a:rPr lang="en-US" altLang="en-US">
                <a:sym typeface="Symbol" pitchFamily="18" charset="2"/>
              </a:rPr>
            </a:br>
            <a:r>
              <a:rPr lang="en-US" altLang="en-US">
                <a:sym typeface="Symbol" pitchFamily="18" charset="2"/>
              </a:rPr>
              <a:t> </a:t>
            </a:r>
            <a:br>
              <a:rPr lang="en-US" altLang="en-US">
                <a:sym typeface="Symbol" pitchFamily="18" charset="2"/>
              </a:rPr>
            </a:br>
            <a:r>
              <a:rPr lang="en-US" altLang="en-US">
                <a:sym typeface="Symbol" pitchFamily="18" charset="2"/>
              </a:rPr>
              <a:t>		c(ABC  D)  c(AB  CD)  c(A  BCD)</a:t>
            </a:r>
          </a:p>
          <a:p>
            <a:pPr lvl="1">
              <a:buFont typeface="Arial" charset="0"/>
              <a:buNone/>
            </a:pPr>
            <a:r>
              <a:rPr lang="en-US" altLang="en-US">
                <a:sym typeface="Symbol" pitchFamily="18" charset="2"/>
              </a:rPr>
              <a:t> </a:t>
            </a:r>
          </a:p>
          <a:p>
            <a:pPr lvl="1"/>
            <a:r>
              <a:rPr lang="en-US" altLang="en-US">
                <a:sym typeface="Symbol" pitchFamily="18" charset="2"/>
              </a:rPr>
              <a:t> Confidence is anti-monotone w.r.t. number of items on the RHS of the rule</a:t>
            </a:r>
          </a:p>
        </p:txBody>
      </p:sp>
    </p:spTree>
    <p:extLst>
      <p:ext uri="{BB962C8B-B14F-4D97-AF65-F5344CB8AC3E}">
        <p14:creationId xmlns:p14="http://schemas.microsoft.com/office/powerpoint/2010/main" val="282140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6931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Rule Generation for Apriori Algorithm</a:t>
            </a:r>
          </a:p>
        </p:txBody>
      </p:sp>
      <p:graphicFrame>
        <p:nvGraphicFramePr>
          <p:cNvPr id="41987" name="Object 2"/>
          <p:cNvGraphicFramePr>
            <a:graphicFrameLocks noChangeAspect="1"/>
          </p:cNvGraphicFramePr>
          <p:nvPr/>
        </p:nvGraphicFramePr>
        <p:xfrm>
          <a:off x="914400" y="1419225"/>
          <a:ext cx="7620000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Visio" r:id="rId3" imgW="8671306" imgH="4782859" progId="Visio.Drawing.6">
                  <p:embed/>
                </p:oleObj>
              </mc:Choice>
              <mc:Fallback>
                <p:oleObj name="Visio" r:id="rId3" imgW="8671306" imgH="4782859" progId="Visio.Drawing.6">
                  <p:embed/>
                  <p:pic>
                    <p:nvPicPr>
                      <p:cNvPr id="4198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419225"/>
                        <a:ext cx="7620000" cy="429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57200" y="1066800"/>
            <a:ext cx="202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0">
                <a:solidFill>
                  <a:srgbClr val="CC3300"/>
                </a:solidFill>
                <a:latin typeface="Times New Roman" pitchFamily="18" charset="0"/>
              </a:rPr>
              <a:t>Lattice of rules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1419225"/>
            <a:ext cx="8153400" cy="4784725"/>
            <a:chOff x="96" y="894"/>
            <a:chExt cx="5136" cy="3014"/>
          </a:xfrm>
        </p:grpSpPr>
        <p:graphicFrame>
          <p:nvGraphicFramePr>
            <p:cNvPr id="41992" name="Object 3"/>
            <p:cNvGraphicFramePr>
              <a:graphicFrameLocks noChangeAspect="1"/>
            </p:cNvGraphicFramePr>
            <p:nvPr/>
          </p:nvGraphicFramePr>
          <p:xfrm>
            <a:off x="432" y="894"/>
            <a:ext cx="4800" cy="2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40" name="Visio" r:id="rId5" imgW="8671306" imgH="4782859" progId="Visio.Drawing.6">
                    <p:embed/>
                  </p:oleObj>
                </mc:Choice>
                <mc:Fallback>
                  <p:oleObj name="Visio" r:id="rId5" imgW="8671306" imgH="4782859" progId="Visio.Drawing.6">
                    <p:embed/>
                    <p:pic>
                      <p:nvPicPr>
                        <p:cNvPr id="4199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894"/>
                          <a:ext cx="4800" cy="27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993" name="Freeform 7"/>
            <p:cNvSpPr>
              <a:spLocks/>
            </p:cNvSpPr>
            <p:nvPr/>
          </p:nvSpPr>
          <p:spPr bwMode="auto">
            <a:xfrm>
              <a:off x="320" y="1064"/>
              <a:ext cx="3712" cy="2808"/>
            </a:xfrm>
            <a:custGeom>
              <a:avLst/>
              <a:gdLst>
                <a:gd name="T0" fmla="*/ 256 w 3712"/>
                <a:gd name="T1" fmla="*/ 376 h 2808"/>
                <a:gd name="T2" fmla="*/ 736 w 3712"/>
                <a:gd name="T3" fmla="*/ 88 h 2808"/>
                <a:gd name="T4" fmla="*/ 2176 w 3712"/>
                <a:gd name="T5" fmla="*/ 904 h 2808"/>
                <a:gd name="T6" fmla="*/ 2656 w 3712"/>
                <a:gd name="T7" fmla="*/ 1768 h 2808"/>
                <a:gd name="T8" fmla="*/ 3520 w 3712"/>
                <a:gd name="T9" fmla="*/ 2296 h 2808"/>
                <a:gd name="T10" fmla="*/ 3376 w 3712"/>
                <a:gd name="T11" fmla="*/ 2584 h 2808"/>
                <a:gd name="T12" fmla="*/ 1504 w 3712"/>
                <a:gd name="T13" fmla="*/ 2776 h 2808"/>
                <a:gd name="T14" fmla="*/ 352 w 3712"/>
                <a:gd name="T15" fmla="*/ 2392 h 2808"/>
                <a:gd name="T16" fmla="*/ 16 w 3712"/>
                <a:gd name="T17" fmla="*/ 1288 h 2808"/>
                <a:gd name="T18" fmla="*/ 256 w 3712"/>
                <a:gd name="T19" fmla="*/ 376 h 28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12"/>
                <a:gd name="T31" fmla="*/ 0 h 2808"/>
                <a:gd name="T32" fmla="*/ 3712 w 3712"/>
                <a:gd name="T33" fmla="*/ 2808 h 280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12" h="2808">
                  <a:moveTo>
                    <a:pt x="256" y="376"/>
                  </a:moveTo>
                  <a:cubicBezTo>
                    <a:pt x="376" y="176"/>
                    <a:pt x="416" y="0"/>
                    <a:pt x="736" y="88"/>
                  </a:cubicBezTo>
                  <a:cubicBezTo>
                    <a:pt x="1056" y="176"/>
                    <a:pt x="1856" y="624"/>
                    <a:pt x="2176" y="904"/>
                  </a:cubicBezTo>
                  <a:cubicBezTo>
                    <a:pt x="2496" y="1184"/>
                    <a:pt x="2432" y="1536"/>
                    <a:pt x="2656" y="1768"/>
                  </a:cubicBezTo>
                  <a:cubicBezTo>
                    <a:pt x="2880" y="2000"/>
                    <a:pt x="3400" y="2160"/>
                    <a:pt x="3520" y="2296"/>
                  </a:cubicBezTo>
                  <a:cubicBezTo>
                    <a:pt x="3640" y="2432"/>
                    <a:pt x="3712" y="2504"/>
                    <a:pt x="3376" y="2584"/>
                  </a:cubicBezTo>
                  <a:cubicBezTo>
                    <a:pt x="3040" y="2664"/>
                    <a:pt x="2008" y="2808"/>
                    <a:pt x="1504" y="2776"/>
                  </a:cubicBezTo>
                  <a:cubicBezTo>
                    <a:pt x="1000" y="2744"/>
                    <a:pt x="600" y="2640"/>
                    <a:pt x="352" y="2392"/>
                  </a:cubicBezTo>
                  <a:cubicBezTo>
                    <a:pt x="104" y="2144"/>
                    <a:pt x="32" y="1624"/>
                    <a:pt x="16" y="1288"/>
                  </a:cubicBezTo>
                  <a:cubicBezTo>
                    <a:pt x="0" y="952"/>
                    <a:pt x="136" y="576"/>
                    <a:pt x="256" y="376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Text Box 8"/>
            <p:cNvSpPr txBox="1">
              <a:spLocks noChangeArrowheads="1"/>
            </p:cNvSpPr>
            <p:nvPr/>
          </p:nvSpPr>
          <p:spPr bwMode="auto">
            <a:xfrm>
              <a:off x="96" y="3504"/>
              <a:ext cx="72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/>
                <a:t>Pruned Rules</a:t>
              </a:r>
            </a:p>
          </p:txBody>
        </p:sp>
      </p:grpSp>
      <p:sp>
        <p:nvSpPr>
          <p:cNvPr id="41990" name="Line 9"/>
          <p:cNvSpPr>
            <a:spLocks noChangeShapeType="1"/>
          </p:cNvSpPr>
          <p:nvPr/>
        </p:nvSpPr>
        <p:spPr bwMode="auto">
          <a:xfrm>
            <a:off x="1066800" y="2286000"/>
            <a:ext cx="914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Text Box 10"/>
          <p:cNvSpPr txBox="1">
            <a:spLocks noChangeArrowheads="1"/>
          </p:cNvSpPr>
          <p:nvPr/>
        </p:nvSpPr>
        <p:spPr bwMode="auto">
          <a:xfrm>
            <a:off x="304800" y="1600200"/>
            <a:ext cx="1371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/>
              <a:t>Low Confidence Rule</a:t>
            </a:r>
          </a:p>
        </p:txBody>
      </p:sp>
    </p:spTree>
    <p:extLst>
      <p:ext uri="{BB962C8B-B14F-4D97-AF65-F5344CB8AC3E}">
        <p14:creationId xmlns:p14="http://schemas.microsoft.com/office/powerpoint/2010/main" val="422421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Affecting Complexity of Apriori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504237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Choice of minimum support threshold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 lowering support threshold results in more frequent </a:t>
            </a:r>
            <a:r>
              <a:rPr lang="en-US" altLang="en-US" sz="2000" dirty="0" err="1"/>
              <a:t>itemsets</a:t>
            </a:r>
            <a:endParaRPr lang="en-US" altLang="en-US" sz="2000" dirty="0"/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 this may increase number of candidates and max length of frequent </a:t>
            </a:r>
            <a:r>
              <a:rPr lang="en-US" altLang="en-US" sz="2000" dirty="0" err="1"/>
              <a:t>itemsets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Dimensionality (number of items) of the data set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More space is needed to store support count of  </a:t>
            </a:r>
            <a:r>
              <a:rPr lang="en-US" altLang="en-US" sz="2000" dirty="0" err="1"/>
              <a:t>itemsets</a:t>
            </a:r>
            <a:endParaRPr lang="en-US" altLang="en-US" sz="2000" dirty="0"/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 if number of frequent </a:t>
            </a:r>
            <a:r>
              <a:rPr lang="en-US" altLang="en-US" sz="2000" dirty="0" err="1"/>
              <a:t>itemsets</a:t>
            </a:r>
            <a:r>
              <a:rPr lang="en-US" altLang="en-US" sz="2000" dirty="0"/>
              <a:t> also increases, both computation and I/O costs may also increase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Size of database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  run time of algorithm increases with number of transactions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Average transaction width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 transaction width increases the max length of frequent </a:t>
            </a:r>
            <a:r>
              <a:rPr lang="en-US" altLang="en-US" sz="2000" dirty="0" err="1"/>
              <a:t>itemsets</a:t>
            </a:r>
            <a:endParaRPr lang="en-US" altLang="en-US" sz="2000" dirty="0"/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 number of subsets in a transaction increases with its width, increasing computation time for support counting</a:t>
            </a:r>
          </a:p>
        </p:txBody>
      </p:sp>
    </p:spTree>
    <p:extLst>
      <p:ext uri="{BB962C8B-B14F-4D97-AF65-F5344CB8AC3E}">
        <p14:creationId xmlns:p14="http://schemas.microsoft.com/office/powerpoint/2010/main" val="387744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C13BF-1308-0A45-945F-3E2AE279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Genome-wise Association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9FEEF-7D6D-304D-8184-4DD6ED57D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3" y="1143000"/>
            <a:ext cx="4618037" cy="3810000"/>
          </a:xfrm>
        </p:spPr>
        <p:txBody>
          <a:bodyPr/>
          <a:lstStyle/>
          <a:p>
            <a:r>
              <a:rPr lang="en-US" sz="2000" dirty="0"/>
              <a:t>Genome-wide association studies involve scanning markers across the genomes of many people to find </a:t>
            </a:r>
            <a:r>
              <a:rPr lang="en-US" sz="2000" dirty="0">
                <a:solidFill>
                  <a:srgbClr val="FF0000"/>
                </a:solidFill>
              </a:rPr>
              <a:t>genetic variations associated with a particular disease</a:t>
            </a:r>
            <a:r>
              <a:rPr lang="en-US" sz="2000" dirty="0"/>
              <a:t>.</a:t>
            </a:r>
          </a:p>
          <a:p>
            <a:r>
              <a:rPr lang="en-US" sz="2000" dirty="0"/>
              <a:t>Once new </a:t>
            </a:r>
            <a:r>
              <a:rPr lang="en-US" sz="2000" dirty="0">
                <a:solidFill>
                  <a:srgbClr val="FF0000"/>
                </a:solidFill>
              </a:rPr>
              <a:t>genetic associations </a:t>
            </a:r>
            <a:r>
              <a:rPr lang="en-US" sz="2000" dirty="0"/>
              <a:t>are identified, researchers can use the information to develop better strategies to detect, treat and prevent the disease. </a:t>
            </a:r>
          </a:p>
          <a:p>
            <a:r>
              <a:rPr lang="en-US" sz="2000" dirty="0"/>
              <a:t>Such studies are particularly useful in finding genetic variations that contribute to common, complex diseases, such as asthma, cancer, diabetes, heart disease and mental illnesses.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95E4A-1DAB-0B41-9C89-1081D63C7727}"/>
              </a:ext>
            </a:extLst>
          </p:cNvPr>
          <p:cNvSpPr txBox="1"/>
          <p:nvPr/>
        </p:nvSpPr>
        <p:spPr>
          <a:xfrm>
            <a:off x="381000" y="6358346"/>
            <a:ext cx="696573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Yuzhen Ye, 2022</a:t>
            </a:r>
          </a:p>
          <a:p>
            <a:r>
              <a:rPr lang="en-US" sz="1000" dirty="0"/>
              <a:t>Ref: https://</a:t>
            </a:r>
            <a:r>
              <a:rPr lang="en-US" sz="1000" dirty="0" err="1"/>
              <a:t>www.genome.gov</a:t>
            </a:r>
            <a:r>
              <a:rPr lang="en-US" sz="1000" dirty="0"/>
              <a:t>/about-genomics/fact-sheets/Genome-Wide-Association-Studies-Fact-Sheet</a:t>
            </a:r>
          </a:p>
        </p:txBody>
      </p:sp>
      <p:pic>
        <p:nvPicPr>
          <p:cNvPr id="97282" name="Picture 2" descr="GWAS">
            <a:extLst>
              <a:ext uri="{FF2B5EF4-FFF2-40B4-BE49-F238E27FC236}">
                <a16:creationId xmlns:a16="http://schemas.microsoft.com/office/drawing/2014/main" id="{269A2C20-9391-C445-BA09-09ABE64C6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1481" r="20000"/>
          <a:stretch/>
        </p:blipFill>
        <p:spPr bwMode="auto">
          <a:xfrm>
            <a:off x="4968111" y="1485900"/>
            <a:ext cx="376472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9EC5FE-87D2-8644-9F0B-75A19298DE3F}"/>
              </a:ext>
            </a:extLst>
          </p:cNvPr>
          <p:cNvSpPr/>
          <p:nvPr/>
        </p:nvSpPr>
        <p:spPr>
          <a:xfrm>
            <a:off x="4960892" y="4717702"/>
            <a:ext cx="39322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Open Sans" panose="020B0606030504020204" pitchFamily="34" charset="0"/>
              </a:rPr>
              <a:t>An example: in 2005, three independent studies found that a common form of blindness is associated with variation in the gene for complement factor H, which produces a protein involved in regulating inflammation.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52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Affecting Complexity of Apriori</a:t>
            </a: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143000"/>
            <a:ext cx="4495800" cy="5181600"/>
          </a:xfrm>
          <a:noFill/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495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119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Compact Representation of Frequent Itemsets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Some frequent </a:t>
            </a:r>
            <a:r>
              <a:rPr lang="en-US" altLang="en-US" sz="2400" dirty="0" err="1"/>
              <a:t>itemsets</a:t>
            </a:r>
            <a:r>
              <a:rPr lang="en-US" altLang="en-US" sz="2400" dirty="0"/>
              <a:t> are redundant because their supersets are also frequent</a:t>
            </a:r>
          </a:p>
          <a:p>
            <a:pPr marL="0" lvl="2">
              <a:lnSpc>
                <a:spcPct val="90000"/>
              </a:lnSpc>
              <a:buSzPct val="75000"/>
              <a:buNone/>
            </a:pPr>
            <a:r>
              <a:rPr lang="en-US" altLang="en-US" sz="1600" dirty="0"/>
              <a:t>Consider the following data set.  Assume support threshold =5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 marL="508000" lvl="1" indent="0">
              <a:lnSpc>
                <a:spcPct val="90000"/>
              </a:lnSpc>
              <a:buNone/>
            </a:pPr>
            <a:r>
              <a:rPr lang="en-US" altLang="en-US" sz="2000" dirty="0"/>
              <a:t>Number of frequent </a:t>
            </a:r>
            <a:r>
              <a:rPr lang="en-US" altLang="en-US" sz="2000" dirty="0" err="1"/>
              <a:t>itemsets</a:t>
            </a:r>
            <a:endParaRPr lang="en-US" altLang="en-US" sz="2000" dirty="0"/>
          </a:p>
          <a:p>
            <a:pPr lvl="4"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Need a compact representation</a:t>
            </a:r>
          </a:p>
        </p:txBody>
      </p:sp>
      <p:pic>
        <p:nvPicPr>
          <p:cNvPr id="4710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133600"/>
            <a:ext cx="8153400" cy="2535044"/>
          </a:xfrm>
          <a:noFill/>
        </p:spPr>
      </p:pic>
      <p:graphicFrame>
        <p:nvGraphicFramePr>
          <p:cNvPr id="47109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59469931"/>
              </p:ext>
            </p:extLst>
          </p:nvPr>
        </p:nvGraphicFramePr>
        <p:xfrm>
          <a:off x="4343400" y="4800600"/>
          <a:ext cx="171450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4" imgW="1409700" imgH="838200" progId="Equation.3">
                  <p:embed/>
                </p:oleObj>
              </mc:Choice>
              <mc:Fallback>
                <p:oleObj name="Equation" r:id="rId4" imgW="1409700" imgH="838200" progId="Equation.3">
                  <p:embed/>
                  <p:pic>
                    <p:nvPicPr>
                      <p:cNvPr id="471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800600"/>
                        <a:ext cx="1714500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2786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Maximal Frequent Itemset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1162050" y="1524000"/>
          <a:ext cx="7140575" cy="487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Visio" r:id="rId3" imgW="9687611" imgH="7157416" progId="Visio.Drawing.6">
                  <p:embed/>
                </p:oleObj>
              </mc:Choice>
              <mc:Fallback>
                <p:oleObj name="Visio" r:id="rId3" imgW="9687611" imgH="7157416" progId="Visio.Drawing.6">
                  <p:embed/>
                  <p:pic>
                    <p:nvPicPr>
                      <p:cNvPr id="48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1524000"/>
                        <a:ext cx="7140575" cy="487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7270750" y="5897563"/>
            <a:ext cx="1111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Border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85800" y="5610225"/>
            <a:ext cx="11112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Infrequent Itemsets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844550" y="2097088"/>
            <a:ext cx="11128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Maximal Itemsets</a:t>
            </a:r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H="1">
            <a:off x="1241425" y="4606925"/>
            <a:ext cx="158750" cy="1074738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 flipV="1">
            <a:off x="1717675" y="2527300"/>
            <a:ext cx="1030288" cy="646113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>
            <a:off x="1717675" y="4535488"/>
            <a:ext cx="1030288" cy="1146175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 flipH="1">
            <a:off x="1797050" y="5538788"/>
            <a:ext cx="635000" cy="28733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 flipH="1" flipV="1">
            <a:off x="1638300" y="5969000"/>
            <a:ext cx="2697163" cy="287338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 flipH="1" flipV="1">
            <a:off x="1558925" y="2598738"/>
            <a:ext cx="2632075" cy="1668462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 flipH="1">
            <a:off x="1479550" y="4535488"/>
            <a:ext cx="555625" cy="107473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381000" y="1050925"/>
            <a:ext cx="830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dirty="0"/>
              <a:t>An </a:t>
            </a:r>
            <a:r>
              <a:rPr lang="en-US" altLang="en-US" sz="2000" dirty="0" err="1"/>
              <a:t>itemset</a:t>
            </a:r>
            <a:r>
              <a:rPr lang="en-US" altLang="en-US" sz="2000" dirty="0"/>
              <a:t> is maximal frequent if it is frequent and  none of its immediate supersets is frequent</a:t>
            </a:r>
          </a:p>
        </p:txBody>
      </p:sp>
    </p:spTree>
    <p:extLst>
      <p:ext uri="{BB962C8B-B14F-4D97-AF65-F5344CB8AC3E}">
        <p14:creationId xmlns:p14="http://schemas.microsoft.com/office/powerpoint/2010/main" val="10185491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/>
              <a:t>What are the Maximal Frequent Itemsets in this Data?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  <p:pic>
        <p:nvPicPr>
          <p:cNvPr id="4915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295400"/>
            <a:ext cx="8839200" cy="2684463"/>
          </a:xfrm>
          <a:noFill/>
        </p:spPr>
      </p:pic>
      <p:sp>
        <p:nvSpPr>
          <p:cNvPr id="49157" name="TextBox 1"/>
          <p:cNvSpPr txBox="1">
            <a:spLocks noChangeArrowheads="1"/>
          </p:cNvSpPr>
          <p:nvPr/>
        </p:nvSpPr>
        <p:spPr bwMode="auto">
          <a:xfrm>
            <a:off x="609600" y="4343400"/>
            <a:ext cx="701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Minimum support threshold =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1200" y="4876800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(A1-A10)</a:t>
            </a:r>
          </a:p>
          <a:p>
            <a:r>
              <a:rPr lang="en-US" sz="2000" dirty="0"/>
              <a:t>(B1-B10)</a:t>
            </a:r>
          </a:p>
          <a:p>
            <a:r>
              <a:rPr lang="en-US" sz="2000" dirty="0"/>
              <a:t>(C1-C10)</a:t>
            </a:r>
          </a:p>
        </p:txBody>
      </p:sp>
    </p:spTree>
    <p:extLst>
      <p:ext uri="{BB962C8B-B14F-4D97-AF65-F5344CB8AC3E}">
        <p14:creationId xmlns:p14="http://schemas.microsoft.com/office/powerpoint/2010/main" val="46742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illustrative example</a:t>
            </a:r>
          </a:p>
        </p:txBody>
      </p:sp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5570538" y="1755775"/>
            <a:ext cx="3310522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Support threshold (by count) : 5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Frequent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?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Maximal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?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100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42900" y="1690688"/>
          <a:ext cx="5135559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9542" name="TextBox 6"/>
          <p:cNvSpPr txBox="1">
            <a:spLocks noChangeArrowheads="1"/>
          </p:cNvSpPr>
          <p:nvPr/>
        </p:nvSpPr>
        <p:spPr bwMode="auto">
          <a:xfrm>
            <a:off x="2376488" y="1370013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Items</a:t>
            </a:r>
          </a:p>
        </p:txBody>
      </p:sp>
      <p:sp>
        <p:nvSpPr>
          <p:cNvPr id="59543" name="TextBox 7"/>
          <p:cNvSpPr txBox="1">
            <a:spLocks noChangeArrowheads="1"/>
          </p:cNvSpPr>
          <p:nvPr/>
        </p:nvSpPr>
        <p:spPr bwMode="auto">
          <a:xfrm rot="-5400000">
            <a:off x="-491331" y="3547269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185588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illustrative example</a:t>
            </a:r>
          </a:p>
        </p:txBody>
      </p:sp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5570538" y="1755775"/>
            <a:ext cx="331052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Support threshold (by count) : 5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Frequent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</a:t>
            </a:r>
            <a:r>
              <a:rPr lang="en-US" altLang="en-US" sz="1100" dirty="0">
                <a:solidFill>
                  <a:srgbClr val="FF0000"/>
                </a:solidFill>
              </a:rPr>
              <a:t>{F}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Maximal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</a:t>
            </a:r>
            <a:r>
              <a:rPr lang="en-US" altLang="en-US" sz="1100" dirty="0">
                <a:solidFill>
                  <a:srgbClr val="FF0000"/>
                </a:solidFill>
              </a:rPr>
              <a:t>{F}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100" dirty="0"/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Support threshold (by count): 4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Frequent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?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Maximal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?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100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42900" y="1690688"/>
          <a:ext cx="5135559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9542" name="TextBox 6"/>
          <p:cNvSpPr txBox="1">
            <a:spLocks noChangeArrowheads="1"/>
          </p:cNvSpPr>
          <p:nvPr/>
        </p:nvSpPr>
        <p:spPr bwMode="auto">
          <a:xfrm>
            <a:off x="2376488" y="1370013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Items</a:t>
            </a:r>
          </a:p>
        </p:txBody>
      </p:sp>
      <p:sp>
        <p:nvSpPr>
          <p:cNvPr id="59543" name="TextBox 7"/>
          <p:cNvSpPr txBox="1">
            <a:spLocks noChangeArrowheads="1"/>
          </p:cNvSpPr>
          <p:nvPr/>
        </p:nvSpPr>
        <p:spPr bwMode="auto">
          <a:xfrm rot="-5400000">
            <a:off x="-491331" y="3547269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1332508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illustrative example</a:t>
            </a:r>
          </a:p>
        </p:txBody>
      </p:sp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5570538" y="1755775"/>
            <a:ext cx="3310522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Support threshold (by count) : 5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Frequent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{F}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Maximal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{F}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100" dirty="0"/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Support threshold (by count): 4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Frequent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</a:t>
            </a:r>
            <a:r>
              <a:rPr lang="en-US" altLang="en-US" sz="1100" dirty="0">
                <a:solidFill>
                  <a:srgbClr val="FF0000"/>
                </a:solidFill>
              </a:rPr>
              <a:t>{E}, {F}, {E,F}, {J}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Maximal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</a:t>
            </a:r>
            <a:r>
              <a:rPr lang="en-US" altLang="en-US" sz="1100" dirty="0">
                <a:solidFill>
                  <a:srgbClr val="FF0000"/>
                </a:solidFill>
              </a:rPr>
              <a:t>{E,F}, {J}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100" dirty="0"/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Support threshold (by count): 3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Frequent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?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Maximal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?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42900" y="1690688"/>
          <a:ext cx="5135559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9542" name="TextBox 6"/>
          <p:cNvSpPr txBox="1">
            <a:spLocks noChangeArrowheads="1"/>
          </p:cNvSpPr>
          <p:nvPr/>
        </p:nvSpPr>
        <p:spPr bwMode="auto">
          <a:xfrm>
            <a:off x="2376488" y="1370013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Items</a:t>
            </a:r>
          </a:p>
        </p:txBody>
      </p:sp>
      <p:sp>
        <p:nvSpPr>
          <p:cNvPr id="59543" name="TextBox 7"/>
          <p:cNvSpPr txBox="1">
            <a:spLocks noChangeArrowheads="1"/>
          </p:cNvSpPr>
          <p:nvPr/>
        </p:nvSpPr>
        <p:spPr bwMode="auto">
          <a:xfrm rot="-5400000">
            <a:off x="-491331" y="3547269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10832893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illustrative example</a:t>
            </a:r>
          </a:p>
        </p:txBody>
      </p:sp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5570538" y="1755775"/>
            <a:ext cx="330993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Support threshold (by count) : 5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Frequent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{F}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Maximal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{F}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100" dirty="0"/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Support threshold (by count): 4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Frequent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{E}, {F}, {E,F}, {J}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Maximal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 {E,F}, {J}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100" dirty="0"/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Support threshold (by count): 3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Frequent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        All subsets of </a:t>
            </a:r>
            <a:r>
              <a:rPr lang="en-US" altLang="en-US" sz="1100" dirty="0">
                <a:solidFill>
                  <a:srgbClr val="FF0000"/>
                </a:solidFill>
              </a:rPr>
              <a:t>{C,D,E,F} + {J}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/>
              <a:t>Maximal </a:t>
            </a:r>
            <a:r>
              <a:rPr lang="en-US" altLang="en-US" sz="1100" dirty="0" err="1"/>
              <a:t>itemsets</a:t>
            </a:r>
            <a:r>
              <a:rPr lang="en-US" altLang="en-US" sz="1100" dirty="0"/>
              <a:t>: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FF0000"/>
                </a:solidFill>
              </a:rPr>
              <a:t>        {C,D,E,F}, {J}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42900" y="1690688"/>
          <a:ext cx="5135559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9542" name="TextBox 6"/>
          <p:cNvSpPr txBox="1">
            <a:spLocks noChangeArrowheads="1"/>
          </p:cNvSpPr>
          <p:nvPr/>
        </p:nvSpPr>
        <p:spPr bwMode="auto">
          <a:xfrm>
            <a:off x="2376488" y="1370013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Items</a:t>
            </a:r>
          </a:p>
        </p:txBody>
      </p:sp>
      <p:sp>
        <p:nvSpPr>
          <p:cNvPr id="59543" name="TextBox 7"/>
          <p:cNvSpPr txBox="1">
            <a:spLocks noChangeArrowheads="1"/>
          </p:cNvSpPr>
          <p:nvPr/>
        </p:nvSpPr>
        <p:spPr bwMode="auto">
          <a:xfrm rot="-5400000">
            <a:off x="-491331" y="3547269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26620673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Another illustrative example</a:t>
            </a:r>
          </a:p>
        </p:txBody>
      </p:sp>
      <p:sp>
        <p:nvSpPr>
          <p:cNvPr id="60419" name="TextBox 3"/>
          <p:cNvSpPr txBox="1">
            <a:spLocks noChangeArrowheads="1"/>
          </p:cNvSpPr>
          <p:nvPr/>
        </p:nvSpPr>
        <p:spPr bwMode="auto">
          <a:xfrm>
            <a:off x="5519738" y="1690688"/>
            <a:ext cx="33099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/>
              <a:t>Support threshold (by count) : 5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/>
              <a:t>Maximal itemsets: </a:t>
            </a:r>
            <a:r>
              <a:rPr lang="en-US" altLang="en-US" sz="1100">
                <a:solidFill>
                  <a:srgbClr val="FF0000"/>
                </a:solidFill>
              </a:rPr>
              <a:t>{A}, {B}, {C}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100"/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/>
              <a:t>Support threshold (by count): 4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/>
              <a:t>Maximal itemsets: </a:t>
            </a:r>
            <a:r>
              <a:rPr lang="en-US" altLang="en-US" sz="1100">
                <a:solidFill>
                  <a:srgbClr val="FF0000"/>
                </a:solidFill>
              </a:rPr>
              <a:t>{A,B}, {A,C},{B,C}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100"/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/>
              <a:t>Support threshold (by count): 3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100"/>
              <a:t>Maximal itemsets: </a:t>
            </a:r>
            <a:r>
              <a:rPr lang="en-US" altLang="en-US" sz="1100">
                <a:solidFill>
                  <a:srgbClr val="FF0000"/>
                </a:solidFill>
              </a:rPr>
              <a:t>{A,B,C}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342900" y="1690688"/>
          <a:ext cx="5135559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0566" name="TextBox 5"/>
          <p:cNvSpPr txBox="1">
            <a:spLocks noChangeArrowheads="1"/>
          </p:cNvSpPr>
          <p:nvPr/>
        </p:nvSpPr>
        <p:spPr bwMode="auto">
          <a:xfrm rot="-5400000">
            <a:off x="-491331" y="3547269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Transactions</a:t>
            </a:r>
          </a:p>
        </p:txBody>
      </p:sp>
      <p:sp>
        <p:nvSpPr>
          <p:cNvPr id="60567" name="TextBox 11"/>
          <p:cNvSpPr txBox="1">
            <a:spLocks noChangeArrowheads="1"/>
          </p:cNvSpPr>
          <p:nvPr/>
        </p:nvSpPr>
        <p:spPr bwMode="auto">
          <a:xfrm>
            <a:off x="2376488" y="1370013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Items</a:t>
            </a:r>
          </a:p>
        </p:txBody>
      </p:sp>
    </p:spTree>
    <p:extLst>
      <p:ext uri="{BB962C8B-B14F-4D97-AF65-F5344CB8AC3E}">
        <p14:creationId xmlns:p14="http://schemas.microsoft.com/office/powerpoint/2010/main" val="38692128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Closed Itemset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/>
              <a:t>An </a:t>
            </a:r>
            <a:r>
              <a:rPr lang="en-US" altLang="en-US" sz="2400" dirty="0" err="1"/>
              <a:t>itemset</a:t>
            </a:r>
            <a:r>
              <a:rPr lang="en-US" altLang="en-US" sz="2400" dirty="0"/>
              <a:t> X is closed if none of its immediate supersets has the same support as the </a:t>
            </a:r>
            <a:r>
              <a:rPr lang="en-US" altLang="en-US" sz="2400" dirty="0" err="1"/>
              <a:t>itemset</a:t>
            </a:r>
            <a:r>
              <a:rPr lang="en-US" altLang="en-US" sz="2400" dirty="0"/>
              <a:t> X.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X is not closed if at least one of its immediate supersets has support count as X.</a:t>
            </a:r>
          </a:p>
          <a:p>
            <a:pPr>
              <a:buFont typeface="Monotype Sort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2290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C13BF-1308-0A45-945F-3E2AE279A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286667"/>
            <a:ext cx="8280400" cy="533400"/>
          </a:xfrm>
        </p:spPr>
        <p:txBody>
          <a:bodyPr/>
          <a:lstStyle/>
          <a:p>
            <a:r>
              <a:rPr lang="en-US" dirty="0"/>
              <a:t>Correlation(association)!=causality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DA2D4-D98A-5D49-B210-03F669D257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66800"/>
            <a:ext cx="8763000" cy="536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895E4A-1DAB-0B41-9C89-1081D63C7727}"/>
              </a:ext>
            </a:extLst>
          </p:cNvPr>
          <p:cNvSpPr txBox="1"/>
          <p:nvPr/>
        </p:nvSpPr>
        <p:spPr>
          <a:xfrm>
            <a:off x="357851" y="6281376"/>
            <a:ext cx="730199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Yuzhen Ye, 2020</a:t>
            </a:r>
          </a:p>
          <a:p>
            <a:r>
              <a:rPr lang="en-US" sz="1000" dirty="0"/>
              <a:t>Source: http://download.1105media.com/</a:t>
            </a:r>
            <a:r>
              <a:rPr lang="en-US" sz="1000" dirty="0" err="1"/>
              <a:t>tdwi</a:t>
            </a:r>
            <a:r>
              <a:rPr lang="en-US" sz="1000" dirty="0"/>
              <a:t>/Remote-assets/Events/2017/Boston/</a:t>
            </a:r>
            <a:r>
              <a:rPr lang="en-US" sz="1000" dirty="0" err="1"/>
              <a:t>MarkMadsen_Beer</a:t>
            </a:r>
            <a:r>
              <a:rPr lang="en-US" sz="1000" dirty="0"/>
              <a:t>-and-</a:t>
            </a:r>
            <a:r>
              <a:rPr lang="en-US" sz="1000" dirty="0" err="1"/>
              <a:t>Diapers.pdf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095755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Closed Itemset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/>
              <a:t>An </a:t>
            </a:r>
            <a:r>
              <a:rPr lang="en-US" altLang="en-US" sz="2400" dirty="0" err="1"/>
              <a:t>itemset</a:t>
            </a:r>
            <a:r>
              <a:rPr lang="en-US" altLang="en-US" sz="2400" dirty="0"/>
              <a:t> X is closed if none of its immediate supersets has the same support as the </a:t>
            </a:r>
            <a:r>
              <a:rPr lang="en-US" altLang="en-US" sz="2400" dirty="0" err="1"/>
              <a:t>itemset</a:t>
            </a:r>
            <a:r>
              <a:rPr lang="en-US" altLang="en-US" sz="2400" dirty="0"/>
              <a:t> X.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X is not closed if at least one of its immediate supersets has support count as X.</a:t>
            </a:r>
          </a:p>
          <a:p>
            <a:pPr>
              <a:buFont typeface="Monotype Sorts" pitchFamily="2" charset="2"/>
              <a:buNone/>
            </a:pPr>
            <a:endParaRPr lang="en-US" altLang="en-US" sz="2000" dirty="0"/>
          </a:p>
        </p:txBody>
      </p:sp>
      <p:graphicFrame>
        <p:nvGraphicFramePr>
          <p:cNvPr id="6144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38200" y="3551238"/>
          <a:ext cx="2032000" cy="178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6" name="Worksheet" r:id="rId3" imgW="1988871" imgH="1744914" progId="Excel.Sheet.8">
                  <p:embed/>
                </p:oleObj>
              </mc:Choice>
              <mc:Fallback>
                <p:oleObj name="Worksheet" r:id="rId3" imgW="1988871" imgH="1744914" progId="Excel.Sheet.8">
                  <p:embed/>
                  <p:pic>
                    <p:nvPicPr>
                      <p:cNvPr id="61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551238"/>
                        <a:ext cx="2032000" cy="178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5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962400" y="2982913"/>
          <a:ext cx="2260600" cy="326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7" name="Worksheet" r:id="rId5" imgW="2209698" imgH="3192747" progId="Excel.Sheet.8">
                  <p:embed/>
                </p:oleObj>
              </mc:Choice>
              <mc:Fallback>
                <p:oleObj name="Worksheet" r:id="rId5" imgW="2209698" imgH="3192747" progId="Excel.Sheet.8">
                  <p:embed/>
                  <p:pic>
                    <p:nvPicPr>
                      <p:cNvPr id="614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982913"/>
                        <a:ext cx="2260600" cy="326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6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553200" y="3665538"/>
          <a:ext cx="2209800" cy="174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Worksheet" r:id="rId7" imgW="2209698" imgH="1744914" progId="Excel.Sheet.8">
                  <p:embed/>
                </p:oleObj>
              </mc:Choice>
              <mc:Fallback>
                <p:oleObj name="Worksheet" r:id="rId7" imgW="2209698" imgH="1744914" progId="Excel.Sheet.8">
                  <p:embed/>
                  <p:pic>
                    <p:nvPicPr>
                      <p:cNvPr id="614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665538"/>
                        <a:ext cx="2209800" cy="174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85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Maximal vs Closed Itemsets</a:t>
            </a:r>
          </a:p>
        </p:txBody>
      </p:sp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228600" y="1143000"/>
          <a:ext cx="1600200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Worksheet" r:id="rId3" imgW="1733931" imgH="2229104" progId="Excel.Sheet.8">
                  <p:embed/>
                </p:oleObj>
              </mc:Choice>
              <mc:Fallback>
                <p:oleObj name="Worksheet" r:id="rId3" imgW="1733931" imgH="2229104" progId="Excel.Sheet.8">
                  <p:embed/>
                  <p:pic>
                    <p:nvPicPr>
                      <p:cNvPr id="624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143000"/>
                        <a:ext cx="1600200" cy="220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8" name="Object 4"/>
          <p:cNvGraphicFramePr>
            <a:graphicFrameLocks noChangeAspect="1"/>
          </p:cNvGraphicFramePr>
          <p:nvPr/>
        </p:nvGraphicFramePr>
        <p:xfrm>
          <a:off x="1828800" y="1066800"/>
          <a:ext cx="7229475" cy="528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" name="VISIO" r:id="rId5" imgW="10120884" imgH="7392924" progId="Visio.Drawing.6">
                  <p:embed/>
                </p:oleObj>
              </mc:Choice>
              <mc:Fallback>
                <p:oleObj name="VISIO" r:id="rId5" imgW="10120884" imgH="7392924" progId="Visio.Drawing.6">
                  <p:embed/>
                  <p:pic>
                    <p:nvPicPr>
                      <p:cNvPr id="624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066800"/>
                        <a:ext cx="7229475" cy="528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7162800" y="9906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 Ids</a:t>
            </a:r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 flipH="1">
            <a:off x="6400800" y="12954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H="1">
            <a:off x="7772400" y="1371600"/>
            <a:ext cx="76200" cy="228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1219200" y="5715000"/>
            <a:ext cx="1752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Not supported by any transactions</a:t>
            </a: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>
            <a:off x="2819400" y="6019800"/>
            <a:ext cx="2286000" cy="76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 flipV="1">
            <a:off x="2819400" y="5486400"/>
            <a:ext cx="1524000" cy="533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96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1" name="Object 3"/>
          <p:cNvGraphicFramePr>
            <a:graphicFrameLocks noChangeAspect="1"/>
          </p:cNvGraphicFramePr>
          <p:nvPr/>
        </p:nvGraphicFramePr>
        <p:xfrm>
          <a:off x="914400" y="1104900"/>
          <a:ext cx="70866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VISIO" r:id="rId3" imgW="10169652" imgH="7367016" progId="Visio.Drawing.6">
                  <p:embed/>
                </p:oleObj>
              </mc:Choice>
              <mc:Fallback>
                <p:oleObj name="VISIO" r:id="rId3" imgW="10169652" imgH="7367016" progId="Visio.Drawing.6">
                  <p:embed/>
                  <p:pic>
                    <p:nvPicPr>
                      <p:cNvPr id="634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104900"/>
                        <a:ext cx="70866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Maximal Frequent vs Closed Frequent </a:t>
            </a:r>
            <a:r>
              <a:rPr lang="en-US" altLang="en-US" sz="2400" dirty="0" err="1"/>
              <a:t>Itemsets</a:t>
            </a:r>
            <a:endParaRPr lang="en-US" altLang="en-US" sz="2400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676400" y="1104900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dirty="0"/>
              <a:t>Minimum support = 2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6858000" y="5105400"/>
            <a:ext cx="25146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dirty="0"/>
              <a:t># Closed frequent = 9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dirty="0"/>
              <a:t># Maximal </a:t>
            </a:r>
            <a:r>
              <a:rPr lang="en-US" altLang="en-US" sz="1400" dirty="0" err="1"/>
              <a:t>freaquent</a:t>
            </a:r>
            <a:r>
              <a:rPr lang="en-US" altLang="en-US" sz="1400" dirty="0"/>
              <a:t> = 4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7620000" y="1730354"/>
            <a:ext cx="1219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dirty="0"/>
              <a:t>Closed and maximal</a:t>
            </a:r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 flipH="1">
            <a:off x="7162800" y="2247900"/>
            <a:ext cx="1066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 flipH="1">
            <a:off x="7924800" y="2247900"/>
            <a:ext cx="304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 flipH="1">
            <a:off x="5562600" y="1409700"/>
            <a:ext cx="6096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6172200" y="1028700"/>
            <a:ext cx="1219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Closed but not maximal</a:t>
            </a:r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 flipH="1">
            <a:off x="4648200" y="1257300"/>
            <a:ext cx="15240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6400800" y="1485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112434" y="1104900"/>
          <a:ext cx="1182966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Worksheet" r:id="rId5" imgW="1733639" imgH="2229028" progId="Excel.Sheet.8">
                  <p:embed/>
                </p:oleObj>
              </mc:Choice>
              <mc:Fallback>
                <p:oleObj name="Worksheet" r:id="rId5" imgW="1733639" imgH="2229028" progId="Excel.Sheet.8">
                  <p:embed/>
                  <p:pic>
                    <p:nvPicPr>
                      <p:cNvPr id="1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434" y="1104900"/>
                        <a:ext cx="1182966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12915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80400" cy="533400"/>
          </a:xfrm>
        </p:spPr>
        <p:txBody>
          <a:bodyPr/>
          <a:lstStyle/>
          <a:p>
            <a:r>
              <a:rPr lang="en-US" altLang="en-US" sz="2000"/>
              <a:t>What are the Closed Itemsets in this Data?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  <p:pic>
        <p:nvPicPr>
          <p:cNvPr id="6451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295400"/>
            <a:ext cx="8839200" cy="2684463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4570413" y="4800600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(A1-A10)</a:t>
            </a:r>
          </a:p>
          <a:p>
            <a:r>
              <a:rPr lang="en-US" sz="2000" dirty="0"/>
              <a:t>(B1-B10)</a:t>
            </a:r>
          </a:p>
          <a:p>
            <a:r>
              <a:rPr lang="en-US" sz="2000" dirty="0"/>
              <a:t>(C1-C10)</a:t>
            </a:r>
          </a:p>
        </p:txBody>
      </p:sp>
    </p:spTree>
    <p:extLst>
      <p:ext uri="{BB962C8B-B14F-4D97-AF65-F5344CB8AC3E}">
        <p14:creationId xmlns:p14="http://schemas.microsoft.com/office/powerpoint/2010/main" val="129984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1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42900" y="1820863"/>
          <a:ext cx="5135559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5685" name="TextBox 6"/>
          <p:cNvSpPr txBox="1">
            <a:spLocks noChangeArrowheads="1"/>
          </p:cNvSpPr>
          <p:nvPr/>
        </p:nvSpPr>
        <p:spPr bwMode="auto">
          <a:xfrm>
            <a:off x="2376488" y="1500188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Items</a:t>
            </a:r>
          </a:p>
        </p:txBody>
      </p:sp>
      <p:sp>
        <p:nvSpPr>
          <p:cNvPr id="65686" name="TextBox 7"/>
          <p:cNvSpPr txBox="1">
            <a:spLocks noChangeArrowheads="1"/>
          </p:cNvSpPr>
          <p:nvPr/>
        </p:nvSpPr>
        <p:spPr bwMode="auto">
          <a:xfrm rot="-5400000">
            <a:off x="-491331" y="3677444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654675" y="1860550"/>
          <a:ext cx="3260725" cy="1692274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151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337">
                <a:tc>
                  <a:txBody>
                    <a:bodyPr/>
                    <a:lstStyle/>
                    <a:p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</a:rPr>
                        <a:t>Itemsets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Support</a:t>
                      </a: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(counts)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Closed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itemsets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37" marB="45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79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{C}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37" marB="457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79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{D}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37" marB="4573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79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{C,D}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37" marB="4573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25546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1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42900" y="1820863"/>
          <a:ext cx="5135559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6709" name="TextBox 6"/>
          <p:cNvSpPr txBox="1">
            <a:spLocks noChangeArrowheads="1"/>
          </p:cNvSpPr>
          <p:nvPr/>
        </p:nvSpPr>
        <p:spPr bwMode="auto">
          <a:xfrm>
            <a:off x="2376488" y="1500188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Items</a:t>
            </a:r>
          </a:p>
        </p:txBody>
      </p:sp>
      <p:sp>
        <p:nvSpPr>
          <p:cNvPr id="66710" name="TextBox 7"/>
          <p:cNvSpPr txBox="1">
            <a:spLocks noChangeArrowheads="1"/>
          </p:cNvSpPr>
          <p:nvPr/>
        </p:nvSpPr>
        <p:spPr bwMode="auto">
          <a:xfrm rot="-5400000">
            <a:off x="-491331" y="3677444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654675" y="1860550"/>
          <a:ext cx="3260725" cy="1692274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151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337">
                <a:tc>
                  <a:txBody>
                    <a:bodyPr/>
                    <a:lstStyle/>
                    <a:p>
                      <a:r>
                        <a:rPr lang="en-US" sz="1600" baseline="0" dirty="0" err="1">
                          <a:solidFill>
                            <a:schemeClr val="tx1"/>
                          </a:solidFill>
                        </a:rPr>
                        <a:t>Itemsets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Support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(counts)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Closed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itemsets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37" marB="45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7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{C}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 marT="45737" marB="457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79">
                <a:tc>
                  <a:txBody>
                    <a:bodyPr/>
                    <a:lstStyle/>
                    <a:p>
                      <a:r>
                        <a:rPr lang="en-US" sz="1800" dirty="0"/>
                        <a:t>{D}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53" marR="91453" marT="45737" marB="4573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7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{C,D}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 marT="45737" marB="4573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3420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2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42900" y="1820863"/>
          <a:ext cx="5135559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7733" name="TextBox 6"/>
          <p:cNvSpPr txBox="1">
            <a:spLocks noChangeArrowheads="1"/>
          </p:cNvSpPr>
          <p:nvPr/>
        </p:nvSpPr>
        <p:spPr bwMode="auto">
          <a:xfrm>
            <a:off x="2376488" y="1500188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Items</a:t>
            </a:r>
          </a:p>
        </p:txBody>
      </p:sp>
      <p:sp>
        <p:nvSpPr>
          <p:cNvPr id="67734" name="TextBox 7"/>
          <p:cNvSpPr txBox="1">
            <a:spLocks noChangeArrowheads="1"/>
          </p:cNvSpPr>
          <p:nvPr/>
        </p:nvSpPr>
        <p:spPr bwMode="auto">
          <a:xfrm rot="-5400000">
            <a:off x="-491331" y="3677444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654675" y="1860550"/>
          <a:ext cx="3184524" cy="31750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061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1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926">
                <a:tc>
                  <a:txBody>
                    <a:bodyPr/>
                    <a:lstStyle/>
                    <a:p>
                      <a:r>
                        <a:rPr lang="en-US" sz="1600" baseline="0" dirty="0" err="1">
                          <a:solidFill>
                            <a:schemeClr val="tx1"/>
                          </a:solidFill>
                        </a:rPr>
                        <a:t>Itemsets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Support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(counts)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Closed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itemsets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{C}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{D}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{E}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{C,D}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{C,E}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{D,E}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{C,D,E}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6906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2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42900" y="1820863"/>
          <a:ext cx="5135559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8757" name="TextBox 6"/>
          <p:cNvSpPr txBox="1">
            <a:spLocks noChangeArrowheads="1"/>
          </p:cNvSpPr>
          <p:nvPr/>
        </p:nvSpPr>
        <p:spPr bwMode="auto">
          <a:xfrm>
            <a:off x="2376488" y="1500188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Items</a:t>
            </a:r>
          </a:p>
        </p:txBody>
      </p:sp>
      <p:sp>
        <p:nvSpPr>
          <p:cNvPr id="68758" name="TextBox 7"/>
          <p:cNvSpPr txBox="1">
            <a:spLocks noChangeArrowheads="1"/>
          </p:cNvSpPr>
          <p:nvPr/>
        </p:nvSpPr>
        <p:spPr bwMode="auto">
          <a:xfrm rot="-5400000">
            <a:off x="-491331" y="3677444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654675" y="1860550"/>
          <a:ext cx="3184524" cy="31750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061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1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926">
                <a:tc>
                  <a:txBody>
                    <a:bodyPr/>
                    <a:lstStyle/>
                    <a:p>
                      <a:r>
                        <a:rPr lang="en-US" sz="1600" baseline="0" dirty="0" err="1">
                          <a:solidFill>
                            <a:schemeClr val="tx1"/>
                          </a:solidFill>
                        </a:rPr>
                        <a:t>Itemsets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Support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(counts)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Closed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itemsets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{C}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{D}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{E}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{C,D}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{C,E}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{D,E}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{C,D,E}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L="91453" marR="9145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30150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3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42900" y="1820863"/>
          <a:ext cx="5135559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9781" name="TextBox 6"/>
          <p:cNvSpPr txBox="1">
            <a:spLocks noChangeArrowheads="1"/>
          </p:cNvSpPr>
          <p:nvPr/>
        </p:nvSpPr>
        <p:spPr bwMode="auto">
          <a:xfrm>
            <a:off x="2376488" y="1500188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Items</a:t>
            </a:r>
          </a:p>
        </p:txBody>
      </p:sp>
      <p:sp>
        <p:nvSpPr>
          <p:cNvPr id="69782" name="TextBox 7"/>
          <p:cNvSpPr txBox="1">
            <a:spLocks noChangeArrowheads="1"/>
          </p:cNvSpPr>
          <p:nvPr/>
        </p:nvSpPr>
        <p:spPr bwMode="auto">
          <a:xfrm rot="-5400000">
            <a:off x="-491331" y="3677444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Transactions</a:t>
            </a:r>
          </a:p>
        </p:txBody>
      </p:sp>
      <p:sp>
        <p:nvSpPr>
          <p:cNvPr id="69783" name="TextBox 2"/>
          <p:cNvSpPr txBox="1">
            <a:spLocks noChangeArrowheads="1"/>
          </p:cNvSpPr>
          <p:nvPr/>
        </p:nvSpPr>
        <p:spPr bwMode="auto">
          <a:xfrm>
            <a:off x="5910263" y="1870075"/>
            <a:ext cx="311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Closed itemsets: {C,D,E,F}, {C,F}</a:t>
            </a:r>
          </a:p>
        </p:txBody>
      </p:sp>
    </p:spTree>
    <p:extLst>
      <p:ext uri="{BB962C8B-B14F-4D97-AF65-F5344CB8AC3E}">
        <p14:creationId xmlns:p14="http://schemas.microsoft.com/office/powerpoint/2010/main" val="36930541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4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342900" y="1820863"/>
          <a:ext cx="5135559" cy="407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6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</a:t>
                      </a:r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27" marB="457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4" marR="91444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0805" name="TextBox 6"/>
          <p:cNvSpPr txBox="1">
            <a:spLocks noChangeArrowheads="1"/>
          </p:cNvSpPr>
          <p:nvPr/>
        </p:nvSpPr>
        <p:spPr bwMode="auto">
          <a:xfrm>
            <a:off x="2376488" y="1500188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Items</a:t>
            </a:r>
          </a:p>
        </p:txBody>
      </p:sp>
      <p:sp>
        <p:nvSpPr>
          <p:cNvPr id="70806" name="TextBox 7"/>
          <p:cNvSpPr txBox="1">
            <a:spLocks noChangeArrowheads="1"/>
          </p:cNvSpPr>
          <p:nvPr/>
        </p:nvSpPr>
        <p:spPr bwMode="auto">
          <a:xfrm rot="-5400000">
            <a:off x="-491331" y="3677444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Transactions</a:t>
            </a:r>
          </a:p>
        </p:txBody>
      </p:sp>
      <p:sp>
        <p:nvSpPr>
          <p:cNvPr id="70807" name="TextBox 8"/>
          <p:cNvSpPr txBox="1">
            <a:spLocks noChangeArrowheads="1"/>
          </p:cNvSpPr>
          <p:nvPr/>
        </p:nvSpPr>
        <p:spPr bwMode="auto">
          <a:xfrm>
            <a:off x="5691188" y="1879600"/>
            <a:ext cx="330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Closed itemsets: {C,D,E,F}, {C}, {F}</a:t>
            </a:r>
          </a:p>
        </p:txBody>
      </p:sp>
    </p:spTree>
    <p:extLst>
      <p:ext uri="{BB962C8B-B14F-4D97-AF65-F5344CB8AC3E}">
        <p14:creationId xmlns:p14="http://schemas.microsoft.com/office/powerpoint/2010/main" val="1939849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Association Rule Mining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185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Given a set of transactions, find rules that will predict the occurrence of an item based on the occurrences of other items in the transaction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" y="281940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>
                <a:solidFill>
                  <a:srgbClr val="0C6D9C"/>
                </a:solidFill>
              </a:rPr>
              <a:t>Market-Basket transactions</a:t>
            </a:r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228600" y="3429000"/>
          <a:ext cx="4343400" cy="253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3" imgW="3433292" imgH="1998228" progId="Word.Document.8">
                  <p:embed/>
                </p:oleObj>
              </mc:Choice>
              <mc:Fallback>
                <p:oleObj name="Document" r:id="rId3" imgW="3433292" imgH="1998228" progId="Word.Document.8">
                  <p:embed/>
                  <p:pic>
                    <p:nvPicPr>
                      <p:cNvPr id="51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429000"/>
                        <a:ext cx="4343400" cy="253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876800" y="3048000"/>
            <a:ext cx="381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/>
              <a:t>Example of Association Rules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334000" y="3657600"/>
            <a:ext cx="3276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0"/>
              <a:t>{Diaper} </a:t>
            </a:r>
            <a:r>
              <a:rPr lang="en-US" altLang="en-US" sz="1800" b="0">
                <a:sym typeface="Symbol" pitchFamily="18" charset="2"/>
              </a:rPr>
              <a:t> {Beer},</a:t>
            </a:r>
            <a:br>
              <a:rPr lang="en-US" altLang="en-US" sz="1800" b="0">
                <a:sym typeface="Symbol" pitchFamily="18" charset="2"/>
              </a:rPr>
            </a:br>
            <a:r>
              <a:rPr lang="en-US" altLang="en-US" sz="1800" b="0">
                <a:sym typeface="Symbol" pitchFamily="18" charset="2"/>
              </a:rPr>
              <a:t>{Milk, Bread}  {Eggs,Coke},</a:t>
            </a:r>
            <a:br>
              <a:rPr lang="en-US" altLang="en-US" sz="1800" b="0">
                <a:sym typeface="Symbol" pitchFamily="18" charset="2"/>
              </a:rPr>
            </a:br>
            <a:r>
              <a:rPr lang="en-US" altLang="en-US" sz="1800" b="0">
                <a:sym typeface="Symbol" pitchFamily="18" charset="2"/>
              </a:rPr>
              <a:t>{Beer, Bread}  {Milk},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876800" y="4953000"/>
            <a:ext cx="4038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/>
              <a:t>Implication means co-occurrence, not causality!</a:t>
            </a:r>
          </a:p>
        </p:txBody>
      </p:sp>
    </p:spTree>
    <p:extLst>
      <p:ext uri="{BB962C8B-B14F-4D97-AF65-F5344CB8AC3E}">
        <p14:creationId xmlns:p14="http://schemas.microsoft.com/office/powerpoint/2010/main" val="34661956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Maximal vs Closed </a:t>
            </a:r>
            <a:r>
              <a:rPr lang="en-US" altLang="en-US" dirty="0" err="1"/>
              <a:t>Itemsets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69" y="3124200"/>
            <a:ext cx="7787431" cy="3200400"/>
          </a:xfrm>
          <a:prstGeom prst="rect">
            <a:avLst/>
          </a:prstGeom>
        </p:spPr>
      </p:pic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EAB542A9-908B-6DDB-0075-10091959F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055753"/>
              </p:ext>
            </p:extLst>
          </p:nvPr>
        </p:nvGraphicFramePr>
        <p:xfrm>
          <a:off x="4876800" y="1171904"/>
          <a:ext cx="2072878" cy="1933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Visio" r:id="rId4" imgW="6603848" imgH="6157987" progId="Visio.Drawing.6">
                  <p:embed/>
                </p:oleObj>
              </mc:Choice>
              <mc:Fallback>
                <p:oleObj name="Visio" r:id="rId4" imgW="6603848" imgH="6157987" progId="Visio.Drawing.6">
                  <p:embed/>
                  <p:pic>
                    <p:nvPicPr>
                      <p:cNvPr id="716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171904"/>
                        <a:ext cx="2072878" cy="1933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5375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2436"/>
            <a:ext cx="8229600" cy="762000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Given the following transaction data sets (dark cells indicate presence of an item in a transaction) and a support threshold of 20%, answer the following questions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79249"/>
            <a:ext cx="2286000" cy="228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901" y="16764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792" y="4038600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1400" dirty="0"/>
              <a:t>What is the number of frequent </a:t>
            </a:r>
            <a:r>
              <a:rPr lang="en-US" sz="1400" dirty="0" err="1"/>
              <a:t>itemsets</a:t>
            </a:r>
            <a:r>
              <a:rPr lang="en-US" sz="1400" dirty="0"/>
              <a:t> for each dataset? Which dataset will produce the most number of frequent </a:t>
            </a:r>
            <a:r>
              <a:rPr lang="en-US" sz="1400" dirty="0" err="1"/>
              <a:t>itemsets</a:t>
            </a:r>
            <a:r>
              <a:rPr lang="en-US" sz="1400" dirty="0"/>
              <a:t>?</a:t>
            </a:r>
          </a:p>
          <a:p>
            <a:pPr marL="342900" indent="-342900">
              <a:buFontTx/>
              <a:buAutoNum type="alphaLcPeriod"/>
            </a:pPr>
            <a:r>
              <a:rPr lang="en-US" sz="1400" dirty="0"/>
              <a:t>Which dataset will produce the longest frequent </a:t>
            </a:r>
            <a:r>
              <a:rPr lang="en-US" sz="1400" dirty="0" err="1"/>
              <a:t>itemset</a:t>
            </a:r>
            <a:r>
              <a:rPr lang="en-US" sz="1400" dirty="0"/>
              <a:t>?</a:t>
            </a:r>
          </a:p>
          <a:p>
            <a:pPr marL="342900" indent="-342900">
              <a:buFontTx/>
              <a:buAutoNum type="alphaLcPeriod"/>
            </a:pPr>
            <a:r>
              <a:rPr lang="en-US" sz="1400" dirty="0"/>
              <a:t>Which dataset will produce frequent </a:t>
            </a:r>
            <a:r>
              <a:rPr lang="en-US" sz="1400" dirty="0" err="1"/>
              <a:t>itemsets</a:t>
            </a:r>
            <a:r>
              <a:rPr lang="en-US" sz="1400" dirty="0"/>
              <a:t> with highest maximum support?</a:t>
            </a:r>
          </a:p>
          <a:p>
            <a:pPr marL="342900" indent="-342900">
              <a:buFontTx/>
              <a:buAutoNum type="alphaLcPeriod"/>
            </a:pPr>
            <a:r>
              <a:rPr lang="en-US" sz="1400" dirty="0"/>
              <a:t>Which dataset will produce frequent </a:t>
            </a:r>
            <a:r>
              <a:rPr lang="en-US" sz="1400" dirty="0" err="1"/>
              <a:t>itemsets</a:t>
            </a:r>
            <a:r>
              <a:rPr lang="en-US" sz="1400" dirty="0"/>
              <a:t> containing items with widely varying support levels (i.e., </a:t>
            </a:r>
            <a:r>
              <a:rPr lang="en-US" sz="1400" dirty="0" err="1"/>
              <a:t>itemsets</a:t>
            </a:r>
            <a:r>
              <a:rPr lang="en-US" sz="1400" dirty="0"/>
              <a:t> containing items with mixed support, ranging from 20% to more than 70%)?</a:t>
            </a:r>
          </a:p>
          <a:p>
            <a:pPr marL="342900" indent="-342900">
              <a:buFontTx/>
              <a:buAutoNum type="alphaLcPeriod"/>
            </a:pPr>
            <a:r>
              <a:rPr lang="en-US" sz="1400" dirty="0"/>
              <a:t>What is the number of maximal frequent </a:t>
            </a:r>
            <a:r>
              <a:rPr lang="en-US" sz="1400" dirty="0" err="1"/>
              <a:t>itemsets</a:t>
            </a:r>
            <a:r>
              <a:rPr lang="en-US" sz="1400" dirty="0"/>
              <a:t> for each dataset? Which dataset will produce the most number of maximal frequent </a:t>
            </a:r>
            <a:r>
              <a:rPr lang="en-US" sz="1400" dirty="0" err="1"/>
              <a:t>itemsets</a:t>
            </a:r>
            <a:r>
              <a:rPr lang="en-US" sz="1400" dirty="0"/>
              <a:t>?</a:t>
            </a:r>
          </a:p>
          <a:p>
            <a:pPr marL="342900" indent="-342900">
              <a:buFontTx/>
              <a:buAutoNum type="alphaLcPeriod"/>
            </a:pPr>
            <a:r>
              <a:rPr lang="en-US" sz="1400" dirty="0"/>
              <a:t>What is the number of closed frequent </a:t>
            </a:r>
            <a:r>
              <a:rPr lang="en-US" sz="1400" dirty="0" err="1"/>
              <a:t>itemsets</a:t>
            </a:r>
            <a:r>
              <a:rPr lang="en-US" sz="1400" dirty="0"/>
              <a:t> for each dataset? Which dataset will produce the most number of closed frequent </a:t>
            </a:r>
            <a:r>
              <a:rPr lang="en-US" sz="1400" dirty="0" err="1"/>
              <a:t>itemsets</a:t>
            </a:r>
            <a:r>
              <a:rPr lang="en-US" sz="1400" dirty="0"/>
              <a:t>?</a:t>
            </a:r>
          </a:p>
          <a:p>
            <a:pPr marL="342900" indent="-342900">
              <a:buAutoNum type="alphaLcPeriod"/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090828" y="3733800"/>
            <a:ext cx="1133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DataSet</a:t>
            </a:r>
            <a:r>
              <a:rPr lang="en-US" dirty="0"/>
              <a:t>:  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2028" y="3730823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Set: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3733800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Set: C</a:t>
            </a:r>
          </a:p>
        </p:txBody>
      </p:sp>
    </p:spTree>
    <p:extLst>
      <p:ext uri="{BB962C8B-B14F-4D97-AF65-F5344CB8AC3E}">
        <p14:creationId xmlns:p14="http://schemas.microsoft.com/office/powerpoint/2010/main" val="18282624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Pattern Evaluation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Association rule algorithms can produce large number of rules </a:t>
            </a:r>
          </a:p>
          <a:p>
            <a:pPr lvl="1">
              <a:buFont typeface="Arial" charset="0"/>
              <a:buNone/>
            </a:pPr>
            <a:endParaRPr lang="en-US" altLang="en-US" dirty="0"/>
          </a:p>
          <a:p>
            <a:pPr lvl="1">
              <a:buFont typeface="Arial" charset="0"/>
              <a:buNone/>
            </a:pPr>
            <a:endParaRPr lang="en-US" altLang="en-US" dirty="0"/>
          </a:p>
          <a:p>
            <a:r>
              <a:rPr lang="en-US" altLang="en-US" dirty="0"/>
              <a:t>Interestingness measures can be used to prune/rank the patterns </a:t>
            </a:r>
          </a:p>
          <a:p>
            <a:pPr lvl="1"/>
            <a:r>
              <a:rPr lang="en-US" altLang="en-US" dirty="0"/>
              <a:t>In the original formulation, support &amp; confidence are the only measures used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Computing Interestingness Measure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143000"/>
            <a:ext cx="8610600" cy="914400"/>
          </a:xfrm>
        </p:spPr>
        <p:txBody>
          <a:bodyPr/>
          <a:lstStyle/>
          <a:p>
            <a:pPr marL="284163" indent="-284163"/>
            <a:r>
              <a:rPr lang="en-US" altLang="en-US" sz="2400"/>
              <a:t>Given X </a:t>
            </a:r>
            <a:r>
              <a:rPr lang="en-US" altLang="en-US" sz="2400">
                <a:sym typeface="Symbol" pitchFamily="18" charset="2"/>
              </a:rPr>
              <a:t> Y or {X,Y}, i</a:t>
            </a:r>
            <a:r>
              <a:rPr lang="en-US" altLang="en-US" sz="2400"/>
              <a:t>nformation needed to compute interestingness can be obtained from a contingency table</a:t>
            </a:r>
          </a:p>
        </p:txBody>
      </p:sp>
      <p:graphicFrame>
        <p:nvGraphicFramePr>
          <p:cNvPr id="1337348" name="Group 4"/>
          <p:cNvGraphicFramePr>
            <a:graphicFrameLocks noGrp="1"/>
          </p:cNvGraphicFramePr>
          <p:nvPr/>
        </p:nvGraphicFramePr>
        <p:xfrm>
          <a:off x="533400" y="2595563"/>
          <a:ext cx="3581400" cy="1676400"/>
        </p:xfrm>
        <a:graphic>
          <a:graphicData uri="http://schemas.openxmlformats.org/drawingml/2006/table">
            <a:tbl>
              <a:tblPr/>
              <a:tblGrid>
                <a:gridCol w="89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8879" name="Text Box 31"/>
          <p:cNvSpPr txBox="1">
            <a:spLocks noChangeArrowheads="1"/>
          </p:cNvSpPr>
          <p:nvPr/>
        </p:nvSpPr>
        <p:spPr bwMode="auto">
          <a:xfrm>
            <a:off x="381000" y="213360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000" b="0">
                <a:solidFill>
                  <a:srgbClr val="CC0000"/>
                </a:solidFill>
              </a:rPr>
              <a:t>Contingency table</a:t>
            </a:r>
            <a:endParaRPr lang="en-US" altLang="en-US" sz="2400" b="0">
              <a:sym typeface="Symbol" pitchFamily="18" charset="2"/>
            </a:endParaRPr>
          </a:p>
        </p:txBody>
      </p:sp>
      <p:grpSp>
        <p:nvGrpSpPr>
          <p:cNvPr id="78880" name="Group 32"/>
          <p:cNvGrpSpPr>
            <a:grpSpLocks/>
          </p:cNvGrpSpPr>
          <p:nvPr/>
        </p:nvGrpSpPr>
        <p:grpSpPr bwMode="auto">
          <a:xfrm>
            <a:off x="4800600" y="2590800"/>
            <a:ext cx="4114800" cy="1552575"/>
            <a:chOff x="1152" y="3024"/>
            <a:chExt cx="2592" cy="978"/>
          </a:xfrm>
        </p:grpSpPr>
        <p:sp>
          <p:nvSpPr>
            <p:cNvPr id="78885" name="Text Box 33"/>
            <p:cNvSpPr txBox="1">
              <a:spLocks noChangeArrowheads="1"/>
            </p:cNvSpPr>
            <p:nvPr/>
          </p:nvSpPr>
          <p:spPr bwMode="auto">
            <a:xfrm>
              <a:off x="1152" y="3024"/>
              <a:ext cx="2592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Monotype Sorts" pitchFamily="2" charset="2"/>
                <a:buNone/>
              </a:pPr>
              <a:r>
                <a:rPr lang="en-US" altLang="en-US" sz="2400" b="0"/>
                <a:t>f</a:t>
              </a:r>
              <a:r>
                <a:rPr lang="en-US" altLang="en-US" sz="2000" b="0" baseline="-25000"/>
                <a:t>11</a:t>
              </a:r>
              <a:r>
                <a:rPr lang="en-US" altLang="en-US" sz="2400" b="0"/>
                <a:t>: support of X and Y</a:t>
              </a:r>
              <a:br>
                <a:rPr lang="en-US" altLang="en-US" sz="2400" b="0"/>
              </a:br>
              <a:r>
                <a:rPr lang="en-US" altLang="en-US" sz="2400" b="0"/>
                <a:t>f</a:t>
              </a:r>
              <a:r>
                <a:rPr lang="en-US" altLang="en-US" sz="2000" b="0" baseline="-25000"/>
                <a:t>10</a:t>
              </a:r>
              <a:r>
                <a:rPr lang="en-US" altLang="en-US" sz="2400" b="0"/>
                <a:t>: support of X and Y</a:t>
              </a:r>
              <a:br>
                <a:rPr lang="en-US" altLang="en-US" sz="2400" b="0"/>
              </a:br>
              <a:r>
                <a:rPr lang="en-US" altLang="en-US" sz="2400" b="0"/>
                <a:t>f</a:t>
              </a:r>
              <a:r>
                <a:rPr lang="en-US" altLang="en-US" sz="2000" b="0" baseline="-25000"/>
                <a:t>01</a:t>
              </a:r>
              <a:r>
                <a:rPr lang="en-US" altLang="en-US" sz="2400" b="0"/>
                <a:t>: support of X and Y</a:t>
              </a:r>
              <a:br>
                <a:rPr lang="en-US" altLang="en-US" sz="2400" b="0"/>
              </a:br>
              <a:r>
                <a:rPr lang="en-US" altLang="en-US" sz="2400" b="0"/>
                <a:t>f</a:t>
              </a:r>
              <a:r>
                <a:rPr lang="en-US" altLang="en-US" sz="2000" b="0" baseline="-25000"/>
                <a:t>00</a:t>
              </a:r>
              <a:r>
                <a:rPr lang="en-US" altLang="en-US" sz="2400" b="0"/>
                <a:t>: support of X and Y</a:t>
              </a:r>
            </a:p>
          </p:txBody>
        </p:sp>
        <p:sp>
          <p:nvSpPr>
            <p:cNvPr id="78886" name="Line 34"/>
            <p:cNvSpPr>
              <a:spLocks noChangeShapeType="1"/>
            </p:cNvSpPr>
            <p:nvPr/>
          </p:nvSpPr>
          <p:spPr bwMode="auto">
            <a:xfrm>
              <a:off x="2928" y="3312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87" name="Line 35"/>
            <p:cNvSpPr>
              <a:spLocks noChangeShapeType="1"/>
            </p:cNvSpPr>
            <p:nvPr/>
          </p:nvSpPr>
          <p:spPr bwMode="auto">
            <a:xfrm>
              <a:off x="2400" y="374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88" name="Line 36"/>
            <p:cNvSpPr>
              <a:spLocks noChangeShapeType="1"/>
            </p:cNvSpPr>
            <p:nvPr/>
          </p:nvSpPr>
          <p:spPr bwMode="auto">
            <a:xfrm>
              <a:off x="2389" y="3512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89" name="Line 37"/>
            <p:cNvSpPr>
              <a:spLocks noChangeShapeType="1"/>
            </p:cNvSpPr>
            <p:nvPr/>
          </p:nvSpPr>
          <p:spPr bwMode="auto">
            <a:xfrm>
              <a:off x="2928" y="374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81" name="Text Box 38"/>
          <p:cNvSpPr txBox="1">
            <a:spLocks noChangeArrowheads="1"/>
          </p:cNvSpPr>
          <p:nvPr/>
        </p:nvSpPr>
        <p:spPr bwMode="auto">
          <a:xfrm>
            <a:off x="4038600" y="4724400"/>
            <a:ext cx="4876800" cy="13827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400" b="0">
                <a:solidFill>
                  <a:srgbClr val="FF0000"/>
                </a:solidFill>
              </a:rPr>
              <a:t>Used to define various measures</a:t>
            </a:r>
          </a:p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u"/>
            </a:pPr>
            <a:r>
              <a:rPr lang="en-US" altLang="en-US" sz="2400" b="0"/>
              <a:t> support, confidence, Gini,</a:t>
            </a:r>
            <a:br>
              <a:rPr lang="en-US" altLang="en-US" sz="2400" b="0"/>
            </a:br>
            <a:r>
              <a:rPr lang="en-US" altLang="en-US" sz="2400" b="0"/>
              <a:t>   entropy, etc.</a:t>
            </a:r>
          </a:p>
        </p:txBody>
      </p:sp>
      <p:sp>
        <p:nvSpPr>
          <p:cNvPr id="78882" name="Line 39"/>
          <p:cNvSpPr>
            <a:spLocks noChangeShapeType="1"/>
          </p:cNvSpPr>
          <p:nvPr/>
        </p:nvSpPr>
        <p:spPr bwMode="auto">
          <a:xfrm flipH="1" flipV="1">
            <a:off x="2743200" y="4271963"/>
            <a:ext cx="12954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3" name="Line 40"/>
          <p:cNvSpPr>
            <a:spLocks noChangeShapeType="1"/>
          </p:cNvSpPr>
          <p:nvPr/>
        </p:nvSpPr>
        <p:spPr bwMode="auto">
          <a:xfrm flipH="1">
            <a:off x="2667000" y="2667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4" name="Line 41"/>
          <p:cNvSpPr>
            <a:spLocks noChangeShapeType="1"/>
          </p:cNvSpPr>
          <p:nvPr/>
        </p:nvSpPr>
        <p:spPr bwMode="auto">
          <a:xfrm>
            <a:off x="914400" y="35052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Drawback of Confidence</a:t>
            </a:r>
          </a:p>
        </p:txBody>
      </p:sp>
      <p:sp>
        <p:nvSpPr>
          <p:cNvPr id="1339424" name="Text Box 32"/>
          <p:cNvSpPr txBox="1">
            <a:spLocks noChangeArrowheads="1"/>
          </p:cNvSpPr>
          <p:nvPr/>
        </p:nvSpPr>
        <p:spPr bwMode="auto">
          <a:xfrm>
            <a:off x="914400" y="3825875"/>
            <a:ext cx="73914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           </a:t>
            </a:r>
            <a:r>
              <a:rPr lang="en-US" altLang="en-US" sz="2400" b="0" dirty="0">
                <a:solidFill>
                  <a:srgbClr val="CC3300"/>
                </a:solidFill>
                <a:latin typeface="Tahoma" pitchFamily="34" charset="0"/>
              </a:rPr>
              <a:t>Association Rule: Tea </a:t>
            </a:r>
            <a:r>
              <a:rPr lang="en-US" altLang="en-US" sz="2400" b="0" dirty="0">
                <a:solidFill>
                  <a:srgbClr val="CC3300"/>
                </a:solidFill>
                <a:latin typeface="Tahoma" pitchFamily="34" charset="0"/>
                <a:sym typeface="Symbol" pitchFamily="18" charset="2"/>
              </a:rPr>
              <a:t> Coffee</a:t>
            </a:r>
            <a:br>
              <a:rPr lang="en-US" altLang="en-US" sz="2400" b="0" dirty="0">
                <a:solidFill>
                  <a:srgbClr val="CC3300"/>
                </a:solidFill>
                <a:latin typeface="Tahoma" pitchFamily="34" charset="0"/>
                <a:sym typeface="Symbol" pitchFamily="18" charset="2"/>
              </a:rPr>
            </a:br>
            <a:endParaRPr lang="en-US" altLang="en-US" sz="2400" b="0" dirty="0">
              <a:solidFill>
                <a:srgbClr val="CC3300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Confidence </a:t>
            </a: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</a:t>
            </a:r>
            <a:r>
              <a:rPr lang="en-US" altLang="en-US" sz="2000" b="0" dirty="0">
                <a:latin typeface="Tahoma" pitchFamily="34" charset="0"/>
              </a:rPr>
              <a:t> P(</a:t>
            </a:r>
            <a:r>
              <a:rPr lang="en-US" altLang="en-US" sz="2000" b="0" dirty="0" err="1">
                <a:latin typeface="Tahoma" pitchFamily="34" charset="0"/>
              </a:rPr>
              <a:t>Coffee|Tea</a:t>
            </a:r>
            <a:r>
              <a:rPr lang="en-US" altLang="en-US" sz="2000" b="0" dirty="0">
                <a:latin typeface="Tahoma" pitchFamily="34" charset="0"/>
              </a:rPr>
              <a:t>) = 150/200 = </a:t>
            </a:r>
            <a:r>
              <a:rPr lang="en-US" altLang="en-US" sz="2000" b="0" dirty="0">
                <a:solidFill>
                  <a:srgbClr val="FF0000"/>
                </a:solidFill>
                <a:latin typeface="Tahoma" pitchFamily="34" charset="0"/>
              </a:rPr>
              <a:t>0.75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Confidence &gt; 50%, meaning people who drink tea are more likely to drink coffee than not drink coffee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So rule seems reasonable</a:t>
            </a:r>
          </a:p>
        </p:txBody>
      </p:sp>
      <p:graphicFrame>
        <p:nvGraphicFramePr>
          <p:cNvPr id="7" name="Group 3"/>
          <p:cNvGraphicFramePr>
            <a:graphicFrameLocks noGrp="1"/>
          </p:cNvGraphicFramePr>
          <p:nvPr/>
        </p:nvGraphicFramePr>
        <p:xfrm>
          <a:off x="304800" y="1077913"/>
          <a:ext cx="3836988" cy="2682874"/>
        </p:xfrm>
        <a:graphic>
          <a:graphicData uri="http://schemas.openxmlformats.org/drawingml/2006/table">
            <a:tbl>
              <a:tblPr/>
              <a:tblGrid>
                <a:gridCol w="95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9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Customers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Tea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Coffee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C1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C2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C3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C4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1" y="1219200"/>
            <a:ext cx="3708049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942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Drawback of Confidence</a:t>
            </a:r>
          </a:p>
        </p:txBody>
      </p:sp>
      <p:graphicFrame>
        <p:nvGraphicFramePr>
          <p:cNvPr id="13404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641610"/>
              </p:ext>
            </p:extLst>
          </p:nvPr>
        </p:nvGraphicFramePr>
        <p:xfrm>
          <a:off x="1066800" y="1219200"/>
          <a:ext cx="4038600" cy="1971676"/>
        </p:xfrm>
        <a:graphic>
          <a:graphicData uri="http://schemas.openxmlformats.org/drawingml/2006/table">
            <a:tbl>
              <a:tblPr/>
              <a:tblGrid>
                <a:gridCol w="100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25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Coffee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Coffee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Tea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Tea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0926" name="Line 30"/>
          <p:cNvSpPr>
            <a:spLocks noChangeShapeType="1"/>
          </p:cNvSpPr>
          <p:nvPr/>
        </p:nvSpPr>
        <p:spPr bwMode="auto">
          <a:xfrm>
            <a:off x="3200400" y="16002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7" name="Line 31"/>
          <p:cNvSpPr>
            <a:spLocks noChangeShapeType="1"/>
          </p:cNvSpPr>
          <p:nvPr/>
        </p:nvSpPr>
        <p:spPr bwMode="auto">
          <a:xfrm>
            <a:off x="1371600" y="24384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8" name="Text Box 32"/>
          <p:cNvSpPr txBox="1">
            <a:spLocks noChangeArrowheads="1"/>
          </p:cNvSpPr>
          <p:nvPr/>
        </p:nvSpPr>
        <p:spPr bwMode="auto">
          <a:xfrm>
            <a:off x="685800" y="3444875"/>
            <a:ext cx="73914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           </a:t>
            </a:r>
            <a:r>
              <a:rPr lang="en-US" altLang="en-US" sz="2400" b="0" dirty="0">
                <a:solidFill>
                  <a:srgbClr val="CC3300"/>
                </a:solidFill>
                <a:latin typeface="Tahoma" pitchFamily="34" charset="0"/>
              </a:rPr>
              <a:t>Association Rule: Tea </a:t>
            </a:r>
            <a:r>
              <a:rPr lang="en-US" altLang="en-US" sz="2400" b="0" dirty="0">
                <a:solidFill>
                  <a:srgbClr val="CC3300"/>
                </a:solidFill>
                <a:latin typeface="Tahoma" pitchFamily="34" charset="0"/>
                <a:sym typeface="Symbol" pitchFamily="18" charset="2"/>
              </a:rPr>
              <a:t> Coffee</a:t>
            </a:r>
            <a:br>
              <a:rPr lang="en-US" altLang="en-US" sz="2400" b="0" dirty="0">
                <a:solidFill>
                  <a:srgbClr val="CC3300"/>
                </a:solidFill>
                <a:latin typeface="Tahoma" pitchFamily="34" charset="0"/>
                <a:sym typeface="Symbol" pitchFamily="18" charset="2"/>
              </a:rPr>
            </a:br>
            <a:endParaRPr lang="en-US" altLang="en-US" sz="2400" b="0" dirty="0">
              <a:solidFill>
                <a:srgbClr val="CC3300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Confidence= P(</a:t>
            </a:r>
            <a:r>
              <a:rPr lang="en-US" altLang="en-US" sz="2000" b="0" dirty="0" err="1">
                <a:latin typeface="Tahoma" pitchFamily="34" charset="0"/>
              </a:rPr>
              <a:t>Coffee|Tea</a:t>
            </a:r>
            <a:r>
              <a:rPr lang="en-US" altLang="en-US" sz="2000" b="0" dirty="0">
                <a:latin typeface="Tahoma" pitchFamily="34" charset="0"/>
              </a:rPr>
              <a:t>) = 150/200 = </a:t>
            </a:r>
            <a:r>
              <a:rPr lang="en-US" altLang="en-US" sz="2000" b="0" dirty="0">
                <a:solidFill>
                  <a:srgbClr val="FF0000"/>
                </a:solidFill>
                <a:latin typeface="Tahoma" pitchFamily="34" charset="0"/>
              </a:rPr>
              <a:t>0.75</a:t>
            </a:r>
          </a:p>
        </p:txBody>
      </p:sp>
      <p:sp>
        <p:nvSpPr>
          <p:cNvPr id="80929" name="Line 33"/>
          <p:cNvSpPr>
            <a:spLocks noChangeShapeType="1"/>
          </p:cNvSpPr>
          <p:nvPr/>
        </p:nvSpPr>
        <p:spPr bwMode="auto">
          <a:xfrm>
            <a:off x="3505200" y="5638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0" name="Text Box 34"/>
          <p:cNvSpPr txBox="1">
            <a:spLocks noChangeArrowheads="1"/>
          </p:cNvSpPr>
          <p:nvPr/>
        </p:nvSpPr>
        <p:spPr bwMode="auto">
          <a:xfrm>
            <a:off x="838200" y="4876800"/>
            <a:ext cx="7391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but P(Coffee) = </a:t>
            </a:r>
            <a:r>
              <a:rPr lang="en-US" altLang="en-US" sz="2000" b="0" dirty="0">
                <a:solidFill>
                  <a:srgbClr val="FF0000"/>
                </a:solidFill>
                <a:latin typeface="Tahoma" pitchFamily="34" charset="0"/>
              </a:rPr>
              <a:t>0.8</a:t>
            </a:r>
            <a:r>
              <a:rPr lang="en-US" altLang="en-US" sz="2000" b="0" dirty="0">
                <a:latin typeface="Tahoma" pitchFamily="34" charset="0"/>
              </a:rPr>
              <a:t>, which means knowing </a:t>
            </a: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that a person drinks tea reduces the probability that the person drinks coffee!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Symbol" pitchFamily="18" charset="2"/>
              <a:buChar char="Þ"/>
            </a:pPr>
            <a:r>
              <a:rPr lang="en-US" altLang="en-US" sz="2000" b="0" dirty="0">
                <a:latin typeface="Tahoma" pitchFamily="34" charset="0"/>
              </a:rPr>
              <a:t> Note that P(</a:t>
            </a:r>
            <a:r>
              <a:rPr lang="en-US" altLang="en-US" sz="2000" b="0" dirty="0" err="1">
                <a:latin typeface="Tahoma" pitchFamily="34" charset="0"/>
              </a:rPr>
              <a:t>Coffee|Tea</a:t>
            </a:r>
            <a:r>
              <a:rPr lang="en-US" altLang="en-US" sz="2000" b="0" dirty="0">
                <a:latin typeface="Tahoma" pitchFamily="34" charset="0"/>
              </a:rPr>
              <a:t>) = 650/800 = 0.8125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Drawback of Confidence</a:t>
            </a:r>
          </a:p>
        </p:txBody>
      </p:sp>
      <p:sp>
        <p:nvSpPr>
          <p:cNvPr id="1339424" name="Text Box 32"/>
          <p:cNvSpPr txBox="1">
            <a:spLocks noChangeArrowheads="1"/>
          </p:cNvSpPr>
          <p:nvPr/>
        </p:nvSpPr>
        <p:spPr bwMode="auto">
          <a:xfrm>
            <a:off x="914400" y="3825875"/>
            <a:ext cx="7391400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           </a:t>
            </a:r>
            <a:r>
              <a:rPr lang="en-US" altLang="en-US" sz="2400" b="0" dirty="0">
                <a:solidFill>
                  <a:srgbClr val="CC3300"/>
                </a:solidFill>
                <a:latin typeface="Tahoma" pitchFamily="34" charset="0"/>
              </a:rPr>
              <a:t>Association Rule: Tea </a:t>
            </a:r>
            <a:r>
              <a:rPr lang="en-US" altLang="en-US" sz="2400" b="0" dirty="0">
                <a:solidFill>
                  <a:srgbClr val="CC3300"/>
                </a:solidFill>
                <a:latin typeface="Tahoma" pitchFamily="34" charset="0"/>
                <a:sym typeface="Symbol" pitchFamily="18" charset="2"/>
              </a:rPr>
              <a:t> Honey</a:t>
            </a:r>
            <a:br>
              <a:rPr lang="en-US" altLang="en-US" sz="2400" b="0" dirty="0">
                <a:solidFill>
                  <a:srgbClr val="CC3300"/>
                </a:solidFill>
                <a:latin typeface="Tahoma" pitchFamily="34" charset="0"/>
                <a:sym typeface="Symbol" pitchFamily="18" charset="2"/>
              </a:rPr>
            </a:br>
            <a:r>
              <a:rPr lang="en-US" altLang="en-US" sz="2000" b="0" dirty="0">
                <a:latin typeface="Tahoma" pitchFamily="34" charset="0"/>
              </a:rPr>
              <a:t>Confidence </a:t>
            </a: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</a:t>
            </a:r>
            <a:r>
              <a:rPr lang="en-US" altLang="en-US" sz="2000" b="0" dirty="0">
                <a:latin typeface="Tahoma" pitchFamily="34" charset="0"/>
              </a:rPr>
              <a:t> P(</a:t>
            </a:r>
            <a:r>
              <a:rPr lang="en-US" altLang="en-US" sz="2000" b="0" dirty="0" err="1">
                <a:latin typeface="Tahoma" pitchFamily="34" charset="0"/>
              </a:rPr>
              <a:t>Honey|Tea</a:t>
            </a:r>
            <a:r>
              <a:rPr lang="en-US" altLang="en-US" sz="2000" b="0" dirty="0">
                <a:latin typeface="Tahoma" pitchFamily="34" charset="0"/>
              </a:rPr>
              <a:t>) = 100/200 = </a:t>
            </a:r>
            <a:r>
              <a:rPr lang="en-US" altLang="en-US" sz="2000" b="0" dirty="0">
                <a:solidFill>
                  <a:srgbClr val="FF0000"/>
                </a:solidFill>
                <a:latin typeface="Tahoma" pitchFamily="34" charset="0"/>
              </a:rPr>
              <a:t>0.50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Confidence = 50%, which may mean that drinking tea has little influence whether honey is used or not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So rule seems uninteresting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But P(Honey) = 120/1000 = .12 (hence tea drinkers are far more likely to have honey</a:t>
            </a:r>
          </a:p>
        </p:txBody>
      </p:sp>
      <p:graphicFrame>
        <p:nvGraphicFramePr>
          <p:cNvPr id="7" name="Group 3"/>
          <p:cNvGraphicFramePr>
            <a:graphicFrameLocks noGrp="1"/>
          </p:cNvGraphicFramePr>
          <p:nvPr/>
        </p:nvGraphicFramePr>
        <p:xfrm>
          <a:off x="304800" y="1077913"/>
          <a:ext cx="3836988" cy="2682874"/>
        </p:xfrm>
        <a:graphic>
          <a:graphicData uri="http://schemas.openxmlformats.org/drawingml/2006/table">
            <a:tbl>
              <a:tblPr/>
              <a:tblGrid>
                <a:gridCol w="95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9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Customers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Tea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Honey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C1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C2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C3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C4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91435" marR="91435" marT="45743" marB="45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43" marB="45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391" y="1341437"/>
            <a:ext cx="357017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942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Measure for Association Rules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en-US"/>
              <a:t>So, what kind of rules do we really want?</a:t>
            </a:r>
          </a:p>
          <a:p>
            <a:pPr lvl="1"/>
            <a:r>
              <a:rPr lang="en-US" altLang="en-US"/>
              <a:t>Confidence(X </a:t>
            </a:r>
            <a:r>
              <a:rPr lang="en-US" altLang="en-US">
                <a:sym typeface="Symbol" pitchFamily="18" charset="2"/>
              </a:rPr>
              <a:t> Y)</a:t>
            </a:r>
            <a:r>
              <a:rPr lang="en-US" altLang="en-US"/>
              <a:t> should be sufficiently high </a:t>
            </a:r>
          </a:p>
          <a:p>
            <a:pPr lvl="2"/>
            <a:r>
              <a:rPr lang="en-US" altLang="en-US"/>
              <a:t> To ensure that people who buy X will more likely buy Y than not buy Y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Confidence(X </a:t>
            </a:r>
            <a:r>
              <a:rPr lang="en-US" altLang="en-US">
                <a:sym typeface="Symbol" pitchFamily="18" charset="2"/>
              </a:rPr>
              <a:t> Y) &gt; support(Y) </a:t>
            </a:r>
          </a:p>
          <a:p>
            <a:pPr lvl="2"/>
            <a:r>
              <a:rPr lang="en-US" altLang="en-US">
                <a:sym typeface="Symbol" pitchFamily="18" charset="2"/>
              </a:rPr>
              <a:t> Otherwise, rule will be misleading because having item X actually reduces the chance of having item Y in the same transaction</a:t>
            </a:r>
          </a:p>
          <a:p>
            <a:pPr lvl="2"/>
            <a:r>
              <a:rPr lang="en-US" altLang="en-US">
                <a:sym typeface="Symbol" pitchFamily="18" charset="2"/>
              </a:rPr>
              <a:t> Is there any measure that capture this constraint?</a:t>
            </a:r>
          </a:p>
          <a:p>
            <a:pPr lvl="3"/>
            <a:r>
              <a:rPr lang="en-US" altLang="en-US">
                <a:sym typeface="Symbol" pitchFamily="18" charset="2"/>
              </a:rPr>
              <a:t>Answer: Yes. There are many of them.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686800" cy="533400"/>
          </a:xfrm>
        </p:spPr>
        <p:txBody>
          <a:bodyPr/>
          <a:lstStyle/>
          <a:p>
            <a:r>
              <a:rPr lang="en-US" altLang="en-US" dirty="0"/>
              <a:t>Statistical Relationship between X and Y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1163" y="1295400"/>
            <a:ext cx="8318500" cy="5181600"/>
          </a:xfrm>
        </p:spPr>
        <p:txBody>
          <a:bodyPr/>
          <a:lstStyle/>
          <a:p>
            <a:r>
              <a:rPr lang="en-US" altLang="en-US" dirty="0"/>
              <a:t>The criterion </a:t>
            </a:r>
            <a:br>
              <a:rPr lang="en-US" altLang="en-US" dirty="0"/>
            </a:br>
            <a:r>
              <a:rPr lang="en-US" altLang="en-US" dirty="0"/>
              <a:t>	confidence(X </a:t>
            </a:r>
            <a:r>
              <a:rPr lang="en-US" altLang="en-US" dirty="0">
                <a:sym typeface="Symbol" pitchFamily="18" charset="2"/>
              </a:rPr>
              <a:t> Y) = support(Y) </a:t>
            </a:r>
            <a:br>
              <a:rPr lang="en-US" altLang="en-US" dirty="0">
                <a:sym typeface="Symbol" pitchFamily="18" charset="2"/>
              </a:rPr>
            </a:br>
            <a:endParaRPr lang="en-US" altLang="en-US" dirty="0">
              <a:sym typeface="Symbol" pitchFamily="18" charset="2"/>
            </a:endParaRPr>
          </a:p>
          <a:p>
            <a:pPr>
              <a:buFont typeface="Monotype Sorts" pitchFamily="2" charset="2"/>
              <a:buNone/>
            </a:pPr>
            <a:r>
              <a:rPr lang="en-US" altLang="en-US" dirty="0">
                <a:sym typeface="Symbol" pitchFamily="18" charset="2"/>
              </a:rPr>
              <a:t>	is equivalent to:</a:t>
            </a:r>
          </a:p>
          <a:p>
            <a:pPr lvl="1"/>
            <a:r>
              <a:rPr lang="en-US" altLang="en-US" dirty="0">
                <a:sym typeface="Symbol" pitchFamily="18" charset="2"/>
              </a:rPr>
              <a:t>P(Y|X) = P(Y)</a:t>
            </a:r>
          </a:p>
          <a:p>
            <a:pPr lvl="1"/>
            <a:r>
              <a:rPr lang="en-US" altLang="en-US" dirty="0">
                <a:sym typeface="Symbol" pitchFamily="18" charset="2"/>
              </a:rPr>
              <a:t>P(X,Y) = P(X)  P(Y) (X and Y are independent)</a:t>
            </a:r>
          </a:p>
          <a:p>
            <a:pPr lvl="1">
              <a:buFont typeface="Arial" charset="0"/>
              <a:buNone/>
            </a:pPr>
            <a:r>
              <a:rPr lang="en-US" altLang="en-US" dirty="0">
                <a:sym typeface="Symbol" pitchFamily="18" charset="2"/>
              </a:rPr>
              <a:t>	</a:t>
            </a:r>
          </a:p>
          <a:p>
            <a:pPr lvl="1">
              <a:buFont typeface="Arial" charset="0"/>
              <a:buNone/>
            </a:pPr>
            <a:r>
              <a:rPr lang="en-US" altLang="en-US" dirty="0">
                <a:sym typeface="Symbol" pitchFamily="18" charset="2"/>
              </a:rPr>
              <a:t>If P(X,Y) &gt; P(X) </a:t>
            </a:r>
            <a:r>
              <a:rPr lang="en-US" altLang="en-US" sz="2000" dirty="0">
                <a:sym typeface="Symbol" pitchFamily="18" charset="2"/>
              </a:rPr>
              <a:t></a:t>
            </a:r>
            <a:r>
              <a:rPr lang="en-US" altLang="en-US" dirty="0">
                <a:sym typeface="Symbol" pitchFamily="18" charset="2"/>
              </a:rPr>
              <a:t> P(Y) : X &amp; Y are positively correlated</a:t>
            </a:r>
          </a:p>
          <a:p>
            <a:pPr lvl="1">
              <a:buFont typeface="Arial" charset="0"/>
              <a:buNone/>
            </a:pPr>
            <a:endParaRPr lang="en-US" altLang="en-US" dirty="0">
              <a:sym typeface="Symbol" pitchFamily="18" charset="2"/>
            </a:endParaRPr>
          </a:p>
          <a:p>
            <a:pPr lvl="1">
              <a:buFont typeface="Arial" charset="0"/>
              <a:buNone/>
            </a:pPr>
            <a:r>
              <a:rPr lang="en-US" altLang="en-US" dirty="0">
                <a:sym typeface="Symbol" pitchFamily="18" charset="2"/>
              </a:rPr>
              <a:t>If P(X,Y) &lt; P(X)  P(Y) : X &amp; Y are negatively correlated</a:t>
            </a:r>
          </a:p>
          <a:p>
            <a:pPr lvl="1">
              <a:buFont typeface="Arial" charset="0"/>
              <a:buNone/>
            </a:pPr>
            <a:endParaRPr lang="en-US" altLang="en-US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2000"/>
              <a:t>Measures that take into account statistical dependence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83972" name="Group 1"/>
          <p:cNvGrpSpPr>
            <a:grpSpLocks/>
          </p:cNvGrpSpPr>
          <p:nvPr/>
        </p:nvGrpSpPr>
        <p:grpSpPr bwMode="auto">
          <a:xfrm>
            <a:off x="752475" y="1644650"/>
            <a:ext cx="7694613" cy="3873500"/>
            <a:chOff x="763587" y="2254250"/>
            <a:chExt cx="7694613" cy="3873500"/>
          </a:xfrm>
        </p:grpSpPr>
        <p:graphicFrame>
          <p:nvGraphicFramePr>
            <p:cNvPr id="83973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6411004"/>
                </p:ext>
              </p:extLst>
            </p:nvPr>
          </p:nvGraphicFramePr>
          <p:xfrm>
            <a:off x="763587" y="2254250"/>
            <a:ext cx="7464425" cy="387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02" name="Equation" r:id="rId3" imgW="3035160" imgH="1574640" progId="Equation.3">
                    <p:embed/>
                  </p:oleObj>
                </mc:Choice>
                <mc:Fallback>
                  <p:oleObj name="Equation" r:id="rId3" imgW="3035160" imgH="15746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587" y="2254250"/>
                          <a:ext cx="7464425" cy="3873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974" name="AutoShape 5"/>
            <p:cNvSpPr>
              <a:spLocks/>
            </p:cNvSpPr>
            <p:nvPr/>
          </p:nvSpPr>
          <p:spPr bwMode="auto">
            <a:xfrm>
              <a:off x="4419600" y="2362200"/>
              <a:ext cx="533400" cy="1905000"/>
            </a:xfrm>
            <a:prstGeom prst="rightBrace">
              <a:avLst>
                <a:gd name="adj1" fmla="val 29762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83975" name="Text Box 6"/>
            <p:cNvSpPr txBox="1">
              <a:spLocks noChangeArrowheads="1"/>
            </p:cNvSpPr>
            <p:nvPr/>
          </p:nvSpPr>
          <p:spPr bwMode="auto">
            <a:xfrm>
              <a:off x="5105400" y="2819400"/>
              <a:ext cx="33528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800"/>
                <a:t>lift is used for rules while interest is used for itemsets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Definition: Frequent Itemset</a:t>
            </a:r>
          </a:p>
        </p:txBody>
      </p:sp>
      <p:sp>
        <p:nvSpPr>
          <p:cNvPr id="1231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4876800" cy="5334000"/>
          </a:xfrm>
          <a:noFill/>
        </p:spPr>
        <p:txBody>
          <a:bodyPr/>
          <a:lstStyle/>
          <a:p>
            <a:pPr marL="342900" indent="-342900"/>
            <a:r>
              <a:rPr lang="en-US" altLang="en-US" sz="2000" b="1"/>
              <a:t>Itemset</a:t>
            </a:r>
          </a:p>
          <a:p>
            <a:pPr marL="742950" lvl="1" indent="-285750"/>
            <a:r>
              <a:rPr lang="en-US" altLang="en-US" sz="1800"/>
              <a:t>A collection of one or more items</a:t>
            </a:r>
          </a:p>
          <a:p>
            <a:pPr marL="1143000" lvl="2" indent="-228600"/>
            <a:r>
              <a:rPr lang="en-US" altLang="en-US" sz="1600"/>
              <a:t>Example: {Milk, Bread, Diaper}</a:t>
            </a:r>
          </a:p>
          <a:p>
            <a:pPr marL="742950" lvl="1" indent="-285750"/>
            <a:r>
              <a:rPr lang="en-US" altLang="en-US" sz="1800"/>
              <a:t>k-itemset</a:t>
            </a:r>
          </a:p>
          <a:p>
            <a:pPr marL="1143000" lvl="2" indent="-228600"/>
            <a:r>
              <a:rPr lang="en-US" altLang="en-US" sz="1600"/>
              <a:t>An itemset that contains k items</a:t>
            </a:r>
            <a:endParaRPr lang="en-US" altLang="en-US" sz="1600" b="1"/>
          </a:p>
          <a:p>
            <a:pPr marL="342900" indent="-342900"/>
            <a:r>
              <a:rPr lang="en-US" altLang="en-US" sz="2000" b="1"/>
              <a:t>Support count (</a:t>
            </a:r>
            <a:r>
              <a:rPr lang="en-US" altLang="en-US" sz="2000" b="1">
                <a:sym typeface="Symbol" pitchFamily="18" charset="2"/>
              </a:rPr>
              <a:t>)</a:t>
            </a:r>
          </a:p>
          <a:p>
            <a:pPr marL="742950" lvl="1" indent="-285750"/>
            <a:r>
              <a:rPr lang="en-US" altLang="en-US" sz="1800"/>
              <a:t>Frequency of occurrence of an itemset</a:t>
            </a:r>
          </a:p>
          <a:p>
            <a:pPr marL="742950" lvl="1" indent="-285750"/>
            <a:r>
              <a:rPr lang="en-US" altLang="en-US" sz="1800"/>
              <a:t>E.g.   </a:t>
            </a:r>
            <a:r>
              <a:rPr lang="en-US" altLang="en-US" sz="1800">
                <a:sym typeface="Symbol" pitchFamily="18" charset="2"/>
              </a:rPr>
              <a:t>({Milk, Bread,Diaper}) = 2 </a:t>
            </a:r>
            <a:endParaRPr lang="en-US" altLang="en-US" sz="1800"/>
          </a:p>
          <a:p>
            <a:pPr marL="342900" indent="-342900"/>
            <a:r>
              <a:rPr lang="en-US" altLang="en-US" sz="2000" b="1"/>
              <a:t>Support</a:t>
            </a:r>
          </a:p>
          <a:p>
            <a:pPr marL="742950" lvl="1" indent="-285750"/>
            <a:r>
              <a:rPr lang="en-US" altLang="en-US" sz="1800"/>
              <a:t>Fraction of transactions that contain an itemset</a:t>
            </a:r>
          </a:p>
          <a:p>
            <a:pPr marL="742950" lvl="1" indent="-285750"/>
            <a:r>
              <a:rPr lang="en-US" altLang="en-US" sz="1800"/>
              <a:t>E.g.   s({Milk, Bread, Diaper}) = 2/5</a:t>
            </a:r>
          </a:p>
          <a:p>
            <a:pPr marL="342900" indent="-342900"/>
            <a:r>
              <a:rPr lang="en-US" altLang="en-US" sz="2000" b="1"/>
              <a:t>Frequent Itemset</a:t>
            </a:r>
          </a:p>
          <a:p>
            <a:pPr marL="742950" lvl="1" indent="-285750"/>
            <a:r>
              <a:rPr lang="en-US" altLang="en-US" sz="1800"/>
              <a:t>An itemset whose support is greater than or equal to a </a:t>
            </a:r>
            <a:r>
              <a:rPr lang="en-US" altLang="en-US" sz="1800" i="1"/>
              <a:t>minsup</a:t>
            </a:r>
            <a:r>
              <a:rPr lang="en-US" altLang="en-US" sz="1800"/>
              <a:t> threshold</a:t>
            </a:r>
          </a:p>
        </p:txBody>
      </p:sp>
      <p:graphicFrame>
        <p:nvGraphicFramePr>
          <p:cNvPr id="6148" name="Object 45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410200" y="2089150"/>
          <a:ext cx="3657600" cy="219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ocument" r:id="rId3" imgW="3359338" imgH="2015504" progId="Word.Document.8">
                  <p:embed/>
                </p:oleObj>
              </mc:Choice>
              <mc:Fallback>
                <p:oleObj name="Document" r:id="rId3" imgW="3359338" imgH="2015504" progId="Word.Document.8">
                  <p:embed/>
                  <p:pic>
                    <p:nvPicPr>
                      <p:cNvPr id="6148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089150"/>
                        <a:ext cx="3657600" cy="219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8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875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Example: Lift/Interest</a:t>
            </a:r>
          </a:p>
        </p:txBody>
      </p:sp>
      <p:graphicFrame>
        <p:nvGraphicFramePr>
          <p:cNvPr id="134553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082094"/>
              </p:ext>
            </p:extLst>
          </p:nvPr>
        </p:nvGraphicFramePr>
        <p:xfrm>
          <a:off x="1066800" y="1219200"/>
          <a:ext cx="4038600" cy="1971676"/>
        </p:xfrm>
        <a:graphic>
          <a:graphicData uri="http://schemas.openxmlformats.org/drawingml/2006/table">
            <a:tbl>
              <a:tblPr/>
              <a:tblGrid>
                <a:gridCol w="100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25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Coffee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Coffee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Tea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Tea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5022" name="Line 30"/>
          <p:cNvSpPr>
            <a:spLocks noChangeShapeType="1"/>
          </p:cNvSpPr>
          <p:nvPr/>
        </p:nvSpPr>
        <p:spPr bwMode="auto">
          <a:xfrm>
            <a:off x="3200400" y="16002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23" name="Line 31"/>
          <p:cNvSpPr>
            <a:spLocks noChangeShapeType="1"/>
          </p:cNvSpPr>
          <p:nvPr/>
        </p:nvSpPr>
        <p:spPr bwMode="auto">
          <a:xfrm>
            <a:off x="1371600" y="24384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24" name="Text Box 32"/>
          <p:cNvSpPr txBox="1">
            <a:spLocks noChangeArrowheads="1"/>
          </p:cNvSpPr>
          <p:nvPr/>
        </p:nvSpPr>
        <p:spPr bwMode="auto">
          <a:xfrm>
            <a:off x="685800" y="3444875"/>
            <a:ext cx="8077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           </a:t>
            </a:r>
            <a:r>
              <a:rPr lang="en-US" altLang="en-US" sz="2400" b="0" dirty="0">
                <a:solidFill>
                  <a:srgbClr val="CC3300"/>
                </a:solidFill>
                <a:latin typeface="Tahoma" pitchFamily="34" charset="0"/>
              </a:rPr>
              <a:t>Association Rule: Tea </a:t>
            </a:r>
            <a:r>
              <a:rPr lang="en-US" altLang="en-US" sz="2400" b="0" dirty="0">
                <a:solidFill>
                  <a:srgbClr val="CC3300"/>
                </a:solidFill>
                <a:latin typeface="Tahoma" pitchFamily="34" charset="0"/>
                <a:sym typeface="Symbol" pitchFamily="18" charset="2"/>
              </a:rPr>
              <a:t> Coffee</a:t>
            </a:r>
            <a:br>
              <a:rPr lang="en-US" altLang="en-US" sz="2400" b="0" dirty="0">
                <a:solidFill>
                  <a:srgbClr val="CC3300"/>
                </a:solidFill>
                <a:latin typeface="Tahoma" pitchFamily="34" charset="0"/>
                <a:sym typeface="Symbol" pitchFamily="18" charset="2"/>
              </a:rPr>
            </a:br>
            <a:endParaRPr lang="en-US" altLang="en-US" sz="2400" b="0" dirty="0">
              <a:solidFill>
                <a:srgbClr val="CC3300"/>
              </a:solidFill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Confidence= P(</a:t>
            </a:r>
            <a:r>
              <a:rPr lang="en-US" altLang="en-US" sz="2000" b="0" dirty="0" err="1">
                <a:latin typeface="Tahoma" pitchFamily="34" charset="0"/>
              </a:rPr>
              <a:t>Coffee|Tea</a:t>
            </a:r>
            <a:r>
              <a:rPr lang="en-US" altLang="en-US" sz="2000" b="0" dirty="0">
                <a:latin typeface="Tahoma" pitchFamily="34" charset="0"/>
              </a:rPr>
              <a:t>) = </a:t>
            </a:r>
            <a:r>
              <a:rPr lang="en-US" altLang="en-US" sz="2000" b="0" dirty="0">
                <a:solidFill>
                  <a:srgbClr val="FF0000"/>
                </a:solidFill>
                <a:latin typeface="Tahoma" pitchFamily="34" charset="0"/>
              </a:rPr>
              <a:t>0.75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 dirty="0">
                <a:latin typeface="Tahoma" pitchFamily="34" charset="0"/>
              </a:rPr>
              <a:t>but P(Coffee) = </a:t>
            </a:r>
            <a:r>
              <a:rPr lang="en-US" altLang="en-US" sz="2000" b="0" dirty="0">
                <a:solidFill>
                  <a:srgbClr val="FF0000"/>
                </a:solidFill>
                <a:latin typeface="Tahoma" pitchFamily="34" charset="0"/>
              </a:rPr>
              <a:t>0.8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Symbol" pitchFamily="18" charset="2"/>
              <a:buChar char="Þ"/>
            </a:pPr>
            <a:r>
              <a:rPr lang="en-US" altLang="en-US" sz="2000" b="0" dirty="0">
                <a:latin typeface="Tahoma" pitchFamily="34" charset="0"/>
                <a:sym typeface="Symbol" pitchFamily="18" charset="2"/>
              </a:rPr>
              <a:t> Interest =</a:t>
            </a:r>
            <a:r>
              <a:rPr lang="en-US" altLang="en-US" sz="2000" b="0" dirty="0">
                <a:latin typeface="Tahoma" pitchFamily="34" charset="0"/>
              </a:rPr>
              <a:t> 0.15 / (0.2×0.8) = 0.9375 (&lt; 1, therefore is negatively associated)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</a:pPr>
            <a:r>
              <a:rPr lang="en-US" altLang="en-US" sz="2000" b="0" dirty="0">
                <a:latin typeface="Tahoma" pitchFamily="34" charset="0"/>
              </a:rPr>
              <a:t>So, is it enough to use confidence/Interest for pruning?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</a:t>
            </a:r>
            <a:r>
              <a:rPr lang="en-US" altLang="en-US" dirty="0">
                <a:sym typeface="Symbol" pitchFamily="18" charset="2"/>
              </a:rPr>
              <a:t>-Coefficient</a:t>
            </a:r>
            <a:endParaRPr lang="en-US" altLang="en-US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424863" cy="990600"/>
          </a:xfrm>
        </p:spPr>
        <p:txBody>
          <a:bodyPr/>
          <a:lstStyle/>
          <a:p>
            <a:r>
              <a:rPr lang="en-US" altLang="en-US" dirty="0">
                <a:sym typeface="Symbol" pitchFamily="18" charset="2"/>
              </a:rPr>
              <a:t>-Coefficient is analogous to Pearson’s correlation coefficient for continuous variables</a:t>
            </a:r>
          </a:p>
          <a:p>
            <a:endParaRPr lang="en-US" altLang="en-US" dirty="0">
              <a:sym typeface="Symbol" pitchFamily="18" charset="2"/>
            </a:endParaRPr>
          </a:p>
        </p:txBody>
      </p:sp>
      <p:graphicFrame>
        <p:nvGraphicFramePr>
          <p:cNvPr id="1301508" name="Group 4"/>
          <p:cNvGraphicFramePr>
            <a:graphicFrameLocks noGrp="1"/>
          </p:cNvGraphicFramePr>
          <p:nvPr/>
        </p:nvGraphicFramePr>
        <p:xfrm>
          <a:off x="533400" y="3022611"/>
          <a:ext cx="3352800" cy="1584368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646" marB="456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646" marB="456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01535" name="Group 31"/>
          <p:cNvGraphicFramePr>
            <a:graphicFrameLocks noGrp="1"/>
          </p:cNvGraphicFramePr>
          <p:nvPr/>
        </p:nvGraphicFramePr>
        <p:xfrm>
          <a:off x="5029200" y="3022611"/>
          <a:ext cx="3352800" cy="1584368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646" marB="456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646" marB="456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2218" name="Object 58"/>
          <p:cNvGraphicFramePr>
            <a:graphicFrameLocks noChangeAspect="1"/>
          </p:cNvGraphicFramePr>
          <p:nvPr/>
        </p:nvGraphicFramePr>
        <p:xfrm>
          <a:off x="952500" y="4776995"/>
          <a:ext cx="2819400" cy="1064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1" name="Equation" r:id="rId3" imgW="2959100" imgH="1117600" progId="Equation.3">
                  <p:embed/>
                </p:oleObj>
              </mc:Choice>
              <mc:Fallback>
                <p:oleObj name="Equation" r:id="rId3" imgW="2959100" imgH="1117600" progId="Equation.3">
                  <p:embed/>
                  <p:pic>
                    <p:nvPicPr>
                      <p:cNvPr id="92218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4776995"/>
                        <a:ext cx="2819400" cy="10649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9" name="Text Box 59"/>
          <p:cNvSpPr txBox="1">
            <a:spLocks noChangeArrowheads="1"/>
          </p:cNvSpPr>
          <p:nvPr/>
        </p:nvSpPr>
        <p:spPr bwMode="auto">
          <a:xfrm>
            <a:off x="1447800" y="58674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-Coefficient is the same for both tables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92220" name="Object 60"/>
          <p:cNvGraphicFramePr>
            <a:graphicFrameLocks noChangeAspect="1"/>
          </p:cNvGraphicFramePr>
          <p:nvPr/>
        </p:nvGraphicFramePr>
        <p:xfrm>
          <a:off x="5428527" y="4885533"/>
          <a:ext cx="2599481" cy="981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Equation" r:id="rId5" imgW="2959100" imgH="1117600" progId="Equation.3">
                  <p:embed/>
                </p:oleObj>
              </mc:Choice>
              <mc:Fallback>
                <p:oleObj name="Equation" r:id="rId5" imgW="2959100" imgH="1117600" progId="Equation.3">
                  <p:embed/>
                  <p:pic>
                    <p:nvPicPr>
                      <p:cNvPr id="9222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8527" y="4885533"/>
                        <a:ext cx="2599481" cy="981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1" name="Line 61"/>
          <p:cNvSpPr>
            <a:spLocks noChangeShapeType="1"/>
          </p:cNvSpPr>
          <p:nvPr/>
        </p:nvSpPr>
        <p:spPr bwMode="auto">
          <a:xfrm>
            <a:off x="2514600" y="31242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2" name="Line 62"/>
          <p:cNvSpPr>
            <a:spLocks noChangeShapeType="1"/>
          </p:cNvSpPr>
          <p:nvPr/>
        </p:nvSpPr>
        <p:spPr bwMode="auto">
          <a:xfrm>
            <a:off x="838200" y="3535384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3" name="Line 63"/>
          <p:cNvSpPr>
            <a:spLocks noChangeShapeType="1"/>
          </p:cNvSpPr>
          <p:nvPr/>
        </p:nvSpPr>
        <p:spPr bwMode="auto">
          <a:xfrm>
            <a:off x="7010400" y="3098811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4" name="Line 64"/>
          <p:cNvSpPr>
            <a:spLocks noChangeShapeType="1"/>
          </p:cNvSpPr>
          <p:nvPr/>
        </p:nvSpPr>
        <p:spPr bwMode="auto">
          <a:xfrm>
            <a:off x="5334000" y="3860811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BB0CC-D8FF-831C-4CD8-553CD8185D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91" b="9140"/>
          <a:stretch/>
        </p:blipFill>
        <p:spPr>
          <a:xfrm>
            <a:off x="591208" y="2082872"/>
            <a:ext cx="7772400" cy="706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52E273-EC9A-9FFF-0434-BAE57AB3F468}"/>
              </a:ext>
            </a:extLst>
          </p:cNvPr>
          <p:cNvSpPr txBox="1"/>
          <p:nvPr/>
        </p:nvSpPr>
        <p:spPr>
          <a:xfrm>
            <a:off x="8153400" y="6019800"/>
            <a:ext cx="394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0" y="1371600"/>
            <a:ext cx="22098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/>
              <a:t>There are lots of measures proposed in the literature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43297"/>
            <a:ext cx="6444317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371" y="2323011"/>
            <a:ext cx="3275973" cy="2743200"/>
          </a:xfrm>
          <a:prstGeom prst="rect">
            <a:avLst/>
          </a:prstGeom>
        </p:spPr>
      </p:pic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Comparing Different Measures</a:t>
            </a:r>
          </a:p>
        </p:txBody>
      </p:sp>
      <p:graphicFrame>
        <p:nvGraphicFramePr>
          <p:cNvPr id="8806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910977"/>
              </p:ext>
            </p:extLst>
          </p:nvPr>
        </p:nvGraphicFramePr>
        <p:xfrm>
          <a:off x="519249" y="2286000"/>
          <a:ext cx="3352800" cy="267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Worksheet" r:id="rId4" imgW="4077081" imgH="3353206" progId="Excel.Sheet.8">
                  <p:embed/>
                </p:oleObj>
              </mc:Choice>
              <mc:Fallback>
                <p:oleObj name="Worksheet" r:id="rId4" imgW="4077081" imgH="3353206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49" y="2286000"/>
                        <a:ext cx="3352800" cy="267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785949" y="1231900"/>
            <a:ext cx="2819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400" b="0" dirty="0"/>
              <a:t>10 examples of contingency tables: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697260" y="1365337"/>
            <a:ext cx="40657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000" b="0" dirty="0"/>
              <a:t>Rankings of contingency tables using various measures: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Property under Inversion Operation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639763" y="16764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400" b="0"/>
              <a:t>Transaction 1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39763" y="48768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400" b="0"/>
              <a:t>Transaction N</a:t>
            </a:r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>
            <a:off x="1935163" y="1828800"/>
            <a:ext cx="381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1935163" y="5029200"/>
            <a:ext cx="381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1066800" y="2286000"/>
            <a:ext cx="5334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/>
              <a:t>.</a:t>
            </a:r>
          </a:p>
          <a:p>
            <a:pPr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/>
              <a:t>.</a:t>
            </a:r>
          </a:p>
          <a:p>
            <a:pPr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/>
              <a:t>.</a:t>
            </a:r>
          </a:p>
          <a:p>
            <a:pPr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/>
              <a:t>.</a:t>
            </a:r>
          </a:p>
          <a:p>
            <a:pPr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15"/>
          <a:stretch/>
        </p:blipFill>
        <p:spPr>
          <a:xfrm>
            <a:off x="2362200" y="1190625"/>
            <a:ext cx="3850984" cy="4572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Property under Inversion Operation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639763" y="16764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400" b="0"/>
              <a:t>Transaction 1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39763" y="48768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400" b="0"/>
              <a:t>Transaction N</a:t>
            </a:r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>
            <a:off x="1935163" y="1828800"/>
            <a:ext cx="381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1935163" y="5029200"/>
            <a:ext cx="381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1066800" y="2286000"/>
            <a:ext cx="5334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/>
              <a:t>.</a:t>
            </a:r>
          </a:p>
          <a:p>
            <a:pPr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/>
              <a:t>.</a:t>
            </a:r>
          </a:p>
          <a:p>
            <a:pPr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/>
              <a:t>.</a:t>
            </a:r>
          </a:p>
          <a:p>
            <a:pPr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/>
              <a:t>.</a:t>
            </a:r>
          </a:p>
          <a:p>
            <a:pPr>
              <a:lnSpc>
                <a:spcPct val="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15"/>
          <a:stretch/>
        </p:blipFill>
        <p:spPr>
          <a:xfrm>
            <a:off x="2362200" y="1190625"/>
            <a:ext cx="3850984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5762626"/>
            <a:ext cx="685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Correlation:                  -0.1667                                    -0.1667</a:t>
            </a:r>
          </a:p>
          <a:p>
            <a:r>
              <a:rPr lang="en-US" dirty="0"/>
              <a:t>IS/cosine                          0.0                                        0.825</a:t>
            </a:r>
          </a:p>
        </p:txBody>
      </p:sp>
    </p:spTree>
    <p:extLst>
      <p:ext uri="{BB962C8B-B14F-4D97-AF65-F5344CB8AC3E}">
        <p14:creationId xmlns:p14="http://schemas.microsoft.com/office/powerpoint/2010/main" val="4183544390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609600" y="3276600"/>
            <a:ext cx="8077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400" b="0" dirty="0"/>
              <a:t>Invariant measures:</a:t>
            </a:r>
          </a:p>
          <a:p>
            <a:pPr lvl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pitchFamily="2" charset="2"/>
              <a:buChar char="u"/>
            </a:pPr>
            <a:r>
              <a:rPr lang="en-US" altLang="en-US" b="0" dirty="0"/>
              <a:t>  cosine, </a:t>
            </a:r>
            <a:r>
              <a:rPr lang="en-US" altLang="en-US" b="0" dirty="0" err="1"/>
              <a:t>Jaccard</a:t>
            </a:r>
            <a:r>
              <a:rPr lang="en-US" altLang="en-US" b="0" dirty="0"/>
              <a:t>, All-confidence, confidence</a:t>
            </a:r>
          </a:p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400" b="0" dirty="0"/>
              <a:t>Non-invariant measures:</a:t>
            </a:r>
          </a:p>
          <a:p>
            <a:pPr lvl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pitchFamily="2" charset="2"/>
              <a:buChar char="u"/>
            </a:pPr>
            <a:r>
              <a:rPr lang="en-US" altLang="en-US" b="0" dirty="0"/>
              <a:t> correlation, Interest/Lift, odds ratio, </a:t>
            </a:r>
            <a:r>
              <a:rPr lang="en-US" altLang="en-US" b="0" dirty="0" err="1"/>
              <a:t>etc</a:t>
            </a:r>
            <a:endParaRPr lang="en-US" altLang="en-US" b="0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Property under Null Addition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7086811" cy="18288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3810000" y="2057400"/>
            <a:ext cx="952500" cy="381000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CA67B8-E46E-1140-BC5E-DC41F4AF7B9D}"/>
              </a:ext>
            </a:extLst>
          </p:cNvPr>
          <p:cNvSpPr txBox="1"/>
          <p:nvPr/>
        </p:nvSpPr>
        <p:spPr>
          <a:xfrm>
            <a:off x="5638800" y="2221230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68779407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Property under Row/Column Scaling</a:t>
            </a:r>
          </a:p>
        </p:txBody>
      </p:sp>
      <p:graphicFrame>
        <p:nvGraphicFramePr>
          <p:cNvPr id="129945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139837"/>
              </p:ext>
            </p:extLst>
          </p:nvPr>
        </p:nvGraphicFramePr>
        <p:xfrm>
          <a:off x="838200" y="1981200"/>
          <a:ext cx="3581400" cy="16764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Female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99486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18697"/>
              </p:ext>
            </p:extLst>
          </p:nvPr>
        </p:nvGraphicFramePr>
        <p:xfrm>
          <a:off x="4876800" y="1981200"/>
          <a:ext cx="3581400" cy="16764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Female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0169" name="Text Box 57"/>
          <p:cNvSpPr txBox="1">
            <a:spLocks noChangeArrowheads="1"/>
          </p:cNvSpPr>
          <p:nvPr/>
        </p:nvSpPr>
        <p:spPr bwMode="auto">
          <a:xfrm>
            <a:off x="304800" y="12192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400" b="0"/>
              <a:t>Grade-Gender Example (Mosteller, 1968):</a:t>
            </a:r>
          </a:p>
        </p:txBody>
      </p:sp>
      <p:sp>
        <p:nvSpPr>
          <p:cNvPr id="90170" name="Text Box 58"/>
          <p:cNvSpPr txBox="1">
            <a:spLocks noChangeArrowheads="1"/>
          </p:cNvSpPr>
          <p:nvPr/>
        </p:nvSpPr>
        <p:spPr bwMode="auto">
          <a:xfrm>
            <a:off x="381000" y="4343400"/>
            <a:ext cx="76962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400" dirty="0" err="1"/>
              <a:t>Mosteller</a:t>
            </a:r>
            <a:r>
              <a:rPr lang="en-US" altLang="en-US" sz="2400" b="0" dirty="0"/>
              <a:t>: </a:t>
            </a:r>
            <a:br>
              <a:rPr lang="en-US" altLang="en-US" sz="2400" b="0" dirty="0"/>
            </a:br>
            <a:r>
              <a:rPr lang="en-US" altLang="en-US" sz="2400" b="0" dirty="0"/>
              <a:t>	</a:t>
            </a:r>
            <a:r>
              <a:rPr lang="en-US" altLang="en-US" sz="2000" b="0" dirty="0"/>
              <a:t>Underlying association should be independent of</a:t>
            </a:r>
            <a:br>
              <a:rPr lang="en-US" altLang="en-US" sz="2000" b="0" dirty="0"/>
            </a:br>
            <a:r>
              <a:rPr lang="en-US" altLang="en-US" sz="2000" b="0" dirty="0"/>
              <a:t>	the relative number of male and female students</a:t>
            </a:r>
            <a:br>
              <a:rPr lang="en-US" altLang="en-US" sz="2000" b="0" dirty="0"/>
            </a:br>
            <a:r>
              <a:rPr lang="en-US" altLang="en-US" sz="2000" b="0" dirty="0"/>
              <a:t>	in the samples</a:t>
            </a:r>
          </a:p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None/>
            </a:pPr>
            <a:r>
              <a:rPr lang="en-US" altLang="en-US" sz="2400" b="0" dirty="0"/>
              <a:t>Odds-Ratio ((</a:t>
            </a:r>
            <a:r>
              <a:rPr lang="en-US" sz="2400" b="0" dirty="0"/>
              <a:t>f</a:t>
            </a:r>
            <a:r>
              <a:rPr lang="en-US" sz="2400" b="0" baseline="-25000" dirty="0"/>
              <a:t>11+</a:t>
            </a:r>
            <a:r>
              <a:rPr lang="en-US" sz="2400" b="0" dirty="0"/>
              <a:t>f</a:t>
            </a:r>
            <a:r>
              <a:rPr lang="en-US" sz="2400" b="0" baseline="-25000" dirty="0"/>
              <a:t>00</a:t>
            </a:r>
            <a:r>
              <a:rPr lang="en-US" altLang="en-US" sz="2400" b="0" dirty="0"/>
              <a:t> )/(</a:t>
            </a:r>
            <a:r>
              <a:rPr lang="en-US" sz="2400" b="0" dirty="0"/>
              <a:t>f</a:t>
            </a:r>
            <a:r>
              <a:rPr lang="en-US" sz="2400" b="0" baseline="-25000" dirty="0"/>
              <a:t>10+</a:t>
            </a:r>
            <a:r>
              <a:rPr lang="en-US" sz="2400" b="0" dirty="0"/>
              <a:t>f</a:t>
            </a:r>
            <a:r>
              <a:rPr lang="en-US" sz="2400" b="0" baseline="-25000" dirty="0"/>
              <a:t>10</a:t>
            </a:r>
            <a:r>
              <a:rPr lang="en-US" altLang="en-US" sz="2400" b="0" dirty="0"/>
              <a:t>)) has this property</a:t>
            </a:r>
            <a:endParaRPr lang="en-US" sz="2400" b="0" dirty="0"/>
          </a:p>
          <a:p>
            <a:pPr lvl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None/>
            </a:pPr>
            <a:endParaRPr lang="en-US" sz="2400" b="0" dirty="0"/>
          </a:p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400" b="0" dirty="0"/>
              <a:t> has this property</a:t>
            </a:r>
          </a:p>
        </p:txBody>
      </p:sp>
      <p:sp>
        <p:nvSpPr>
          <p:cNvPr id="90171" name="Line 59"/>
          <p:cNvSpPr>
            <a:spLocks noChangeShapeType="1"/>
          </p:cNvSpPr>
          <p:nvPr/>
        </p:nvSpPr>
        <p:spPr bwMode="auto">
          <a:xfrm>
            <a:off x="6170613" y="3729038"/>
            <a:ext cx="0" cy="3841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72" name="Line 60"/>
          <p:cNvSpPr>
            <a:spLocks noChangeShapeType="1"/>
          </p:cNvSpPr>
          <p:nvPr/>
        </p:nvSpPr>
        <p:spPr bwMode="auto">
          <a:xfrm>
            <a:off x="7086600" y="3733800"/>
            <a:ext cx="0" cy="3841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73" name="Text Box 61"/>
          <p:cNvSpPr txBox="1">
            <a:spLocks noChangeArrowheads="1"/>
          </p:cNvSpPr>
          <p:nvPr/>
        </p:nvSpPr>
        <p:spPr bwMode="auto">
          <a:xfrm>
            <a:off x="5943600" y="41148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000" b="0"/>
              <a:t>2x</a:t>
            </a:r>
          </a:p>
        </p:txBody>
      </p:sp>
      <p:sp>
        <p:nvSpPr>
          <p:cNvPr id="90174" name="Text Box 62"/>
          <p:cNvSpPr txBox="1">
            <a:spLocks noChangeArrowheads="1"/>
          </p:cNvSpPr>
          <p:nvPr/>
        </p:nvSpPr>
        <p:spPr bwMode="auto">
          <a:xfrm>
            <a:off x="6858000" y="41148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000" b="0" dirty="0"/>
              <a:t>3x</a:t>
            </a:r>
          </a:p>
        </p:txBody>
      </p:sp>
    </p:spTree>
    <p:extLst>
      <p:ext uri="{BB962C8B-B14F-4D97-AF65-F5344CB8AC3E}">
        <p14:creationId xmlns:p14="http://schemas.microsoft.com/office/powerpoint/2010/main" val="1714391848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Property under Row/Column Scaling</a:t>
            </a:r>
          </a:p>
        </p:txBody>
      </p:sp>
      <p:graphicFrame>
        <p:nvGraphicFramePr>
          <p:cNvPr id="129945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701538"/>
              </p:ext>
            </p:extLst>
          </p:nvPr>
        </p:nvGraphicFramePr>
        <p:xfrm>
          <a:off x="838200" y="1981200"/>
          <a:ext cx="3581400" cy="211836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Covid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-Positive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Covid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-Free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Mask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No-Mask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0169" name="Text Box 57"/>
          <p:cNvSpPr txBox="1">
            <a:spLocks noChangeArrowheads="1"/>
          </p:cNvSpPr>
          <p:nvPr/>
        </p:nvSpPr>
        <p:spPr bwMode="auto">
          <a:xfrm>
            <a:off x="304800" y="1219200"/>
            <a:ext cx="922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400" b="0" dirty="0"/>
              <a:t>Relationship between Mask use and susceptibility to </a:t>
            </a:r>
            <a:r>
              <a:rPr lang="en-US" altLang="en-US" sz="2400" b="0" dirty="0" err="1"/>
              <a:t>Covid</a:t>
            </a:r>
            <a:r>
              <a:rPr lang="en-US" altLang="en-US" sz="2400" b="0" dirty="0"/>
              <a:t>:</a:t>
            </a:r>
          </a:p>
        </p:txBody>
      </p:sp>
      <p:sp>
        <p:nvSpPr>
          <p:cNvPr id="90170" name="Text Box 58"/>
          <p:cNvSpPr txBox="1">
            <a:spLocks noChangeArrowheads="1"/>
          </p:cNvSpPr>
          <p:nvPr/>
        </p:nvSpPr>
        <p:spPr bwMode="auto">
          <a:xfrm>
            <a:off x="381000" y="4400252"/>
            <a:ext cx="8382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400" dirty="0" err="1"/>
              <a:t>Mosteller</a:t>
            </a:r>
            <a:r>
              <a:rPr lang="en-US" altLang="en-US" sz="2400" b="0" dirty="0"/>
              <a:t>: </a:t>
            </a:r>
            <a:br>
              <a:rPr lang="en-US" altLang="en-US" sz="2400" b="0" dirty="0"/>
            </a:br>
            <a:r>
              <a:rPr lang="en-US" altLang="en-US" sz="2400" b="0" dirty="0"/>
              <a:t>	</a:t>
            </a:r>
            <a:r>
              <a:rPr lang="en-US" altLang="en-US" sz="2000" b="0" dirty="0"/>
              <a:t>Underlying association should be independent of</a:t>
            </a:r>
            <a:br>
              <a:rPr lang="en-US" altLang="en-US" sz="2000" b="0" dirty="0"/>
            </a:br>
            <a:r>
              <a:rPr lang="en-US" altLang="en-US" sz="2000" b="0" dirty="0"/>
              <a:t>	the relative number of </a:t>
            </a:r>
            <a:r>
              <a:rPr lang="en-US" altLang="en-US" sz="2000" b="0" dirty="0" err="1"/>
              <a:t>Covid</a:t>
            </a:r>
            <a:r>
              <a:rPr lang="en-US" altLang="en-US" sz="2000" b="0" dirty="0"/>
              <a:t>-positive and </a:t>
            </a:r>
            <a:r>
              <a:rPr lang="en-US" altLang="en-US" sz="2000" b="0" dirty="0" err="1"/>
              <a:t>Covid</a:t>
            </a:r>
            <a:r>
              <a:rPr lang="en-US" altLang="en-US" sz="2000" b="0" dirty="0"/>
              <a:t>-free subjects</a:t>
            </a:r>
            <a:br>
              <a:rPr lang="en-US" altLang="en-US" sz="2000" b="0" dirty="0"/>
            </a:br>
            <a:endParaRPr lang="en-US" altLang="en-US" sz="2000" b="0" dirty="0"/>
          </a:p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None/>
            </a:pPr>
            <a:r>
              <a:rPr lang="en-US" altLang="en-US" sz="2400" b="0" dirty="0"/>
              <a:t>Odds-Ratio ((</a:t>
            </a:r>
            <a:r>
              <a:rPr lang="en-US" sz="2400" b="0" dirty="0"/>
              <a:t>f</a:t>
            </a:r>
            <a:r>
              <a:rPr lang="en-US" sz="2400" b="0" baseline="-25000" dirty="0"/>
              <a:t>11+</a:t>
            </a:r>
            <a:r>
              <a:rPr lang="en-US" sz="2400" b="0" dirty="0"/>
              <a:t>f</a:t>
            </a:r>
            <a:r>
              <a:rPr lang="en-US" sz="2400" b="0" baseline="-25000" dirty="0"/>
              <a:t>00</a:t>
            </a:r>
            <a:r>
              <a:rPr lang="en-US" altLang="en-US" sz="2400" b="0" dirty="0"/>
              <a:t> )/(</a:t>
            </a:r>
            <a:r>
              <a:rPr lang="en-US" sz="2400" b="0" dirty="0"/>
              <a:t>f</a:t>
            </a:r>
            <a:r>
              <a:rPr lang="en-US" sz="2400" b="0" baseline="-25000" dirty="0"/>
              <a:t>10+</a:t>
            </a:r>
            <a:r>
              <a:rPr lang="en-US" sz="2400" b="0" dirty="0"/>
              <a:t>f</a:t>
            </a:r>
            <a:r>
              <a:rPr lang="en-US" sz="2400" b="0" baseline="-25000" dirty="0"/>
              <a:t>10</a:t>
            </a:r>
            <a:r>
              <a:rPr lang="en-US" altLang="en-US" sz="2400" b="0" dirty="0"/>
              <a:t>)) has this property</a:t>
            </a:r>
            <a:endParaRPr lang="en-US" sz="2400" b="0" dirty="0"/>
          </a:p>
        </p:txBody>
      </p:sp>
      <p:sp>
        <p:nvSpPr>
          <p:cNvPr id="90171" name="Line 59"/>
          <p:cNvSpPr>
            <a:spLocks noChangeShapeType="1"/>
          </p:cNvSpPr>
          <p:nvPr/>
        </p:nvSpPr>
        <p:spPr bwMode="auto">
          <a:xfrm>
            <a:off x="6170613" y="3729038"/>
            <a:ext cx="0" cy="3841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72" name="Line 60"/>
          <p:cNvSpPr>
            <a:spLocks noChangeShapeType="1"/>
          </p:cNvSpPr>
          <p:nvPr/>
        </p:nvSpPr>
        <p:spPr bwMode="auto">
          <a:xfrm>
            <a:off x="7086600" y="3733800"/>
            <a:ext cx="0" cy="3841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73" name="Text Box 61"/>
          <p:cNvSpPr txBox="1">
            <a:spLocks noChangeArrowheads="1"/>
          </p:cNvSpPr>
          <p:nvPr/>
        </p:nvSpPr>
        <p:spPr bwMode="auto">
          <a:xfrm>
            <a:off x="5943600" y="41148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000" b="0"/>
              <a:t>2x</a:t>
            </a:r>
          </a:p>
        </p:txBody>
      </p:sp>
      <p:sp>
        <p:nvSpPr>
          <p:cNvPr id="90174" name="Text Box 62"/>
          <p:cNvSpPr txBox="1">
            <a:spLocks noChangeArrowheads="1"/>
          </p:cNvSpPr>
          <p:nvPr/>
        </p:nvSpPr>
        <p:spPr bwMode="auto">
          <a:xfrm>
            <a:off x="6858000" y="41148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000" b="0" dirty="0"/>
              <a:t>10x</a:t>
            </a:r>
          </a:p>
        </p:txBody>
      </p:sp>
      <p:graphicFrame>
        <p:nvGraphicFramePr>
          <p:cNvPr id="1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476800"/>
              </p:ext>
            </p:extLst>
          </p:nvPr>
        </p:nvGraphicFramePr>
        <p:xfrm>
          <a:off x="4572000" y="1996440"/>
          <a:ext cx="3581400" cy="211836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Covid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-Positive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Covid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-Free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Mask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No-Mask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400"/>
                        </a:spcAft>
                        <a:buClr>
                          <a:srgbClr val="0C7B9C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04873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Different Measures have Different Properties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353727" cy="3200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Definition: Association Rule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784725" y="3733800"/>
            <a:ext cx="3978275" cy="2451100"/>
            <a:chOff x="3014" y="2304"/>
            <a:chExt cx="2574" cy="1592"/>
          </a:xfrm>
        </p:grpSpPr>
        <p:sp>
          <p:nvSpPr>
            <p:cNvPr id="7174" name="Text Box 11"/>
            <p:cNvSpPr txBox="1">
              <a:spLocks noChangeArrowheads="1"/>
            </p:cNvSpPr>
            <p:nvPr/>
          </p:nvSpPr>
          <p:spPr bwMode="auto">
            <a:xfrm>
              <a:off x="3264" y="2304"/>
              <a:ext cx="74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solidFill>
                    <a:srgbClr val="FF0000"/>
                  </a:solidFill>
                  <a:latin typeface="Times New Roman" pitchFamily="18" charset="0"/>
                </a:rPr>
                <a:t>Example:</a:t>
              </a:r>
              <a:endParaRPr lang="en-US" altLang="en-US" b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7175" name="Object 12"/>
            <p:cNvGraphicFramePr>
              <a:graphicFrameLocks noChangeAspect="1"/>
            </p:cNvGraphicFramePr>
            <p:nvPr/>
          </p:nvGraphicFramePr>
          <p:xfrm>
            <a:off x="3711" y="2545"/>
            <a:ext cx="1877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3" name="Equation" r:id="rId3" imgW="1574800" imgH="203200" progId="Equation.3">
                    <p:embed/>
                  </p:oleObj>
                </mc:Choice>
                <mc:Fallback>
                  <p:oleObj name="Equation" r:id="rId3" imgW="1574800" imgH="203200" progId="Equation.3">
                    <p:embed/>
                    <p:pic>
                      <p:nvPicPr>
                        <p:cNvPr id="717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1" y="2545"/>
                          <a:ext cx="1877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6" name="Object 13"/>
            <p:cNvGraphicFramePr>
              <a:graphicFrameLocks noChangeAspect="1"/>
            </p:cNvGraphicFramePr>
            <p:nvPr/>
          </p:nvGraphicFramePr>
          <p:xfrm>
            <a:off x="3060" y="2928"/>
            <a:ext cx="2460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4" name="Equation" r:id="rId5" imgW="4318000" imgH="787400" progId="Equation.3">
                    <p:embed/>
                  </p:oleObj>
                </mc:Choice>
                <mc:Fallback>
                  <p:oleObj name="Equation" r:id="rId5" imgW="4318000" imgH="787400" progId="Equation.3">
                    <p:embed/>
                    <p:pic>
                      <p:nvPicPr>
                        <p:cNvPr id="7176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0" y="2928"/>
                          <a:ext cx="2460" cy="4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7" name="Object 14"/>
            <p:cNvGraphicFramePr>
              <a:graphicFrameLocks noChangeAspect="1"/>
            </p:cNvGraphicFramePr>
            <p:nvPr/>
          </p:nvGraphicFramePr>
          <p:xfrm>
            <a:off x="3014" y="3456"/>
            <a:ext cx="2475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5" name="Equation" r:id="rId7" imgW="4470400" imgH="787400" progId="Equation.3">
                    <p:embed/>
                  </p:oleObj>
                </mc:Choice>
                <mc:Fallback>
                  <p:oleObj name="Equation" r:id="rId7" imgW="4470400" imgH="787400" progId="Equation.3">
                    <p:embed/>
                    <p:pic>
                      <p:nvPicPr>
                        <p:cNvPr id="7177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4" y="3456"/>
                          <a:ext cx="2475" cy="4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10387" name="Rectangle 19"/>
          <p:cNvSpPr>
            <a:spLocks noChangeArrowheads="1"/>
          </p:cNvSpPr>
          <p:nvPr/>
        </p:nvSpPr>
        <p:spPr bwMode="auto">
          <a:xfrm>
            <a:off x="304800" y="1066800"/>
            <a:ext cx="4876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/>
              <a:t>Association Rule</a:t>
            </a:r>
          </a:p>
          <a:p>
            <a:pPr lvl="1"/>
            <a:r>
              <a:rPr lang="en-US" altLang="en-US" sz="1800" b="0"/>
              <a:t>An implication expression of the form X </a:t>
            </a:r>
            <a:r>
              <a:rPr lang="en-US" altLang="en-US" sz="1800" b="0">
                <a:sym typeface="Symbol" pitchFamily="18" charset="2"/>
              </a:rPr>
              <a:t> Y, where X and Y are itemsets</a:t>
            </a:r>
          </a:p>
          <a:p>
            <a:pPr lvl="1"/>
            <a:r>
              <a:rPr lang="en-US" altLang="en-US" sz="1800" b="0"/>
              <a:t>Example:</a:t>
            </a:r>
            <a:br>
              <a:rPr lang="en-US" altLang="en-US" sz="1800" b="0"/>
            </a:br>
            <a:r>
              <a:rPr lang="en-US" altLang="en-US" sz="1800" b="0"/>
              <a:t>   {Milk, Diaper} </a:t>
            </a:r>
            <a:r>
              <a:rPr lang="en-US" altLang="en-US" sz="1800" b="0">
                <a:sym typeface="Symbol" pitchFamily="18" charset="2"/>
              </a:rPr>
              <a:t> {Beer}</a:t>
            </a:r>
            <a:r>
              <a:rPr lang="en-US" altLang="en-US" sz="1800" b="0"/>
              <a:t> </a:t>
            </a:r>
          </a:p>
          <a:p>
            <a:pPr lvl="1">
              <a:buFont typeface="Arial" charset="0"/>
              <a:buNone/>
            </a:pPr>
            <a:endParaRPr lang="en-US" altLang="en-US" sz="1800"/>
          </a:p>
          <a:p>
            <a:r>
              <a:rPr lang="en-US" altLang="en-US" sz="2000"/>
              <a:t>Rule Evaluation Metrics</a:t>
            </a:r>
            <a:endParaRPr lang="en-US" altLang="en-US" sz="2000">
              <a:sym typeface="Symbol" pitchFamily="18" charset="2"/>
            </a:endParaRPr>
          </a:p>
          <a:p>
            <a:pPr lvl="1"/>
            <a:r>
              <a:rPr lang="en-US" altLang="en-US" sz="1800" b="0"/>
              <a:t>Support (s)</a:t>
            </a:r>
          </a:p>
          <a:p>
            <a:pPr lvl="2"/>
            <a:r>
              <a:rPr lang="en-US" altLang="en-US" sz="1600" b="0"/>
              <a:t>Fraction of transactions that contain both X and Y</a:t>
            </a:r>
          </a:p>
          <a:p>
            <a:pPr lvl="1"/>
            <a:r>
              <a:rPr lang="en-US" altLang="en-US" sz="1800" b="0"/>
              <a:t>Confidence (c)</a:t>
            </a:r>
          </a:p>
          <a:p>
            <a:pPr lvl="2"/>
            <a:r>
              <a:rPr lang="en-US" altLang="en-US" sz="1600" b="0"/>
              <a:t>Measures how often items in Y </a:t>
            </a:r>
            <a:br>
              <a:rPr lang="en-US" altLang="en-US" sz="1600" b="0"/>
            </a:br>
            <a:r>
              <a:rPr lang="en-US" altLang="en-US" sz="1600" b="0"/>
              <a:t>appear in transactions that</a:t>
            </a:r>
            <a:br>
              <a:rPr lang="en-US" altLang="en-US" sz="1600" b="0"/>
            </a:br>
            <a:r>
              <a:rPr lang="en-US" altLang="en-US" sz="1600" b="0"/>
              <a:t>contain X</a:t>
            </a:r>
          </a:p>
        </p:txBody>
      </p:sp>
      <p:graphicFrame>
        <p:nvGraphicFramePr>
          <p:cNvPr id="7173" name="Object 21"/>
          <p:cNvGraphicFramePr>
            <a:graphicFrameLocks noGrp="1" noChangeAspect="1"/>
          </p:cNvGraphicFramePr>
          <p:nvPr>
            <p:ph idx="1"/>
          </p:nvPr>
        </p:nvGraphicFramePr>
        <p:xfrm>
          <a:off x="5413375" y="1352550"/>
          <a:ext cx="35798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Document" r:id="rId9" imgW="3352666" imgH="2016134" progId="Word.Document.8">
                  <p:embed/>
                </p:oleObj>
              </mc:Choice>
              <mc:Fallback>
                <p:oleObj name="Document" r:id="rId9" imgW="3352666" imgH="2016134" progId="Word.Document.8">
                  <p:embed/>
                  <p:pic>
                    <p:nvPicPr>
                      <p:cNvPr id="7173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375" y="1352550"/>
                        <a:ext cx="3579813" cy="215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149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87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Simpson’s Paradox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Observed relationship in data may be influenced by the presence of other confounding factors (hidden variables)</a:t>
            </a:r>
          </a:p>
          <a:p>
            <a:pPr lvl="1"/>
            <a:r>
              <a:rPr lang="en-US" altLang="en-US" dirty="0"/>
              <a:t>Hidden variables may cause the observed relationship between a pair of variables to disappear or reverse its direction!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Proper stratification is needed to avoid generating spurious patterns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Simpson’s Paradox</a:t>
            </a:r>
          </a:p>
        </p:txBody>
      </p:sp>
      <p:pic>
        <p:nvPicPr>
          <p:cNvPr id="9523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371600"/>
            <a:ext cx="4800600" cy="1690688"/>
          </a:xfrm>
          <a:noFill/>
        </p:spPr>
      </p:pic>
      <p:graphicFrame>
        <p:nvGraphicFramePr>
          <p:cNvPr id="9523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990600" y="3581400"/>
          <a:ext cx="70866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Equation" r:id="rId4" imgW="4064000" imgH="431800" progId="Equation.3">
                  <p:embed/>
                </p:oleObj>
              </mc:Choice>
              <mc:Fallback>
                <p:oleObj name="Equation" r:id="rId4" imgW="4064000" imgH="431800" progId="Equation.3">
                  <p:embed/>
                  <p:pic>
                    <p:nvPicPr>
                      <p:cNvPr id="952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581400"/>
                        <a:ext cx="70866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571500" y="4567000"/>
            <a:ext cx="792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/>
              <a:t>=&gt; Customers who buy HDTV are more likely to buy exercise machines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227E70-A882-5D4D-A9CE-95E5E6FE906E}"/>
              </a:ext>
            </a:extLst>
          </p:cNvPr>
          <p:cNvSpPr/>
          <p:nvPr/>
        </p:nvSpPr>
        <p:spPr>
          <a:xfrm>
            <a:off x="898878" y="5166837"/>
            <a:ext cx="7483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Simpson's paradox </a:t>
            </a:r>
            <a:r>
              <a:rPr lang="en-US" sz="1800" b="0" dirty="0">
                <a:solidFill>
                  <a:srgbClr val="202122"/>
                </a:solidFill>
                <a:latin typeface="Arial" panose="020B0604020202020204" pitchFamily="34" charset="0"/>
              </a:rPr>
              <a:t>is a phenomenon in probability and statistics, in which a trend (e.g., association) appears in several different groups of data but disappears or reverses when these groups are combined. </a:t>
            </a:r>
            <a:endParaRPr lang="en-US" sz="18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Simpson’s Paradox</a:t>
            </a:r>
          </a:p>
        </p:txBody>
      </p:sp>
      <p:pic>
        <p:nvPicPr>
          <p:cNvPr id="9625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1381026"/>
            <a:ext cx="7391400" cy="1962150"/>
          </a:xfrm>
          <a:noFill/>
        </p:spPr>
      </p:pic>
      <p:graphicFrame>
        <p:nvGraphicFramePr>
          <p:cNvPr id="96260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520825" y="3886200"/>
          <a:ext cx="69373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Equation" r:id="rId4" imgW="3975100" imgH="431800" progId="Equation.3">
                  <p:embed/>
                </p:oleObj>
              </mc:Choice>
              <mc:Fallback>
                <p:oleObj name="Equation" r:id="rId4" imgW="3975100" imgH="431800" progId="Equation.3">
                  <p:embed/>
                  <p:pic>
                    <p:nvPicPr>
                      <p:cNvPr id="962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25" y="3886200"/>
                        <a:ext cx="693737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1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447800" y="5391150"/>
          <a:ext cx="67056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4" name="Equation" r:id="rId6" imgW="4165600" imgH="431800" progId="Equation.3">
                  <p:embed/>
                </p:oleObj>
              </mc:Choice>
              <mc:Fallback>
                <p:oleObj name="Equation" r:id="rId6" imgW="4165600" imgH="431800" progId="Equation.3">
                  <p:embed/>
                  <p:pic>
                    <p:nvPicPr>
                      <p:cNvPr id="962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5391150"/>
                        <a:ext cx="67056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381000" y="4926013"/>
            <a:ext cx="243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/>
              <a:t>Working adults: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381000" y="3429000"/>
            <a:ext cx="792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dirty="0"/>
              <a:t>College students: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97007-38F0-AD46-BB07-820F61C0936E}"/>
              </a:ext>
            </a:extLst>
          </p:cNvPr>
          <p:cNvSpPr txBox="1"/>
          <p:nvPr/>
        </p:nvSpPr>
        <p:spPr>
          <a:xfrm>
            <a:off x="437356" y="924024"/>
            <a:ext cx="8345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Remember: Customers (all) who buy HDTV are </a:t>
            </a:r>
            <a:r>
              <a:rPr lang="en-US" altLang="en-US" sz="1600" dirty="0">
                <a:solidFill>
                  <a:srgbClr val="FF0000"/>
                </a:solidFill>
              </a:rPr>
              <a:t>more</a:t>
            </a:r>
            <a:r>
              <a:rPr lang="en-US" altLang="en-US" sz="1600" dirty="0"/>
              <a:t> likely to buy exercise machines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EC6C20-5745-4542-83AB-58A0D1727F85}"/>
              </a:ext>
            </a:extLst>
          </p:cNvPr>
          <p:cNvSpPr txBox="1"/>
          <p:nvPr/>
        </p:nvSpPr>
        <p:spPr>
          <a:xfrm>
            <a:off x="1066800" y="4599524"/>
            <a:ext cx="7594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College students who buy HDTV are </a:t>
            </a:r>
            <a:r>
              <a:rPr lang="en-US" altLang="en-US" sz="1600" dirty="0">
                <a:solidFill>
                  <a:srgbClr val="FF0000"/>
                </a:solidFill>
              </a:rPr>
              <a:t>less</a:t>
            </a:r>
            <a:r>
              <a:rPr lang="en-US" altLang="en-US" sz="1600" dirty="0"/>
              <a:t> likely to buy exercise machines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308383-9A88-764D-9A83-0DFF76D4FDE0}"/>
              </a:ext>
            </a:extLst>
          </p:cNvPr>
          <p:cNvSpPr txBox="1"/>
          <p:nvPr/>
        </p:nvSpPr>
        <p:spPr>
          <a:xfrm>
            <a:off x="1143000" y="6086376"/>
            <a:ext cx="7594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/>
              <a:t>Working adults who buy HDTV are </a:t>
            </a:r>
            <a:r>
              <a:rPr lang="en-US" altLang="en-US" sz="1600" dirty="0">
                <a:solidFill>
                  <a:srgbClr val="FF0000"/>
                </a:solidFill>
              </a:rPr>
              <a:t>less</a:t>
            </a:r>
            <a:r>
              <a:rPr lang="en-US" altLang="en-US" sz="1600" dirty="0"/>
              <a:t> likely to buy exercise machines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7C823-CBB4-9A4A-BF0A-7B25F4C30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57" y="258543"/>
            <a:ext cx="8534401" cy="533400"/>
          </a:xfrm>
        </p:spPr>
        <p:txBody>
          <a:bodyPr/>
          <a:lstStyle/>
          <a:p>
            <a:r>
              <a:rPr lang="en-US" dirty="0"/>
              <a:t>Contingency table and chi-squared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564A5-7FD9-9A48-B6E0-0D756D56F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3" y="1143000"/>
            <a:ext cx="8318500" cy="838200"/>
          </a:xfrm>
        </p:spPr>
        <p:txBody>
          <a:bodyPr/>
          <a:lstStyle/>
          <a:p>
            <a:r>
              <a:rPr lang="en-US" dirty="0"/>
              <a:t>a </a:t>
            </a:r>
            <a:r>
              <a:rPr lang="en-US" b="1" dirty="0"/>
              <a:t>contingency table</a:t>
            </a:r>
            <a:r>
              <a:rPr lang="en-US" dirty="0"/>
              <a:t> displays the (multivariate) frequency distribution of variables</a:t>
            </a:r>
          </a:p>
          <a:p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99AC2D0-6C12-E940-B36F-2A998A73C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539" y="3362418"/>
            <a:ext cx="6096000" cy="161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D24868-4322-FD40-A486-9C08BF6205B1}"/>
              </a:ext>
            </a:extLst>
          </p:cNvPr>
          <p:cNvSpPr/>
          <p:nvPr/>
        </p:nvSpPr>
        <p:spPr bwMode="auto">
          <a:xfrm>
            <a:off x="2603339" y="4410461"/>
            <a:ext cx="4495800" cy="570225"/>
          </a:xfrm>
          <a:prstGeom prst="rect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316326-DDF5-EB44-910E-D0D564F235EC}"/>
              </a:ext>
            </a:extLst>
          </p:cNvPr>
          <p:cNvSpPr/>
          <p:nvPr/>
        </p:nvSpPr>
        <p:spPr>
          <a:xfrm>
            <a:off x="774539" y="5100644"/>
            <a:ext cx="73614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latin typeface="Open Sans"/>
              </a:rPr>
              <a:t>chi-squared statistic = 0.0057, </a:t>
            </a:r>
            <a:r>
              <a:rPr lang="en-US" sz="1600" b="0" i="1" dirty="0">
                <a:latin typeface="Open Sans"/>
              </a:rPr>
              <a:t>p</a:t>
            </a:r>
            <a:r>
              <a:rPr lang="en-US" sz="1600" b="0" dirty="0">
                <a:latin typeface="Open Sans"/>
              </a:rPr>
              <a:t>-value is .939929, </a:t>
            </a:r>
            <a:r>
              <a:rPr lang="en-US" sz="1600" b="0" i="1" dirty="0">
                <a:latin typeface="Open Sans"/>
              </a:rPr>
              <a:t>not</a:t>
            </a:r>
            <a:r>
              <a:rPr lang="en-US" sz="1600" b="0" dirty="0">
                <a:latin typeface="Open Sans"/>
              </a:rPr>
              <a:t> significant (at </a:t>
            </a:r>
            <a:r>
              <a:rPr lang="en-US" sz="1600" b="0" i="1" dirty="0">
                <a:latin typeface="Open Sans"/>
              </a:rPr>
              <a:t>p</a:t>
            </a:r>
            <a:r>
              <a:rPr lang="en-US" sz="1600" b="0" dirty="0">
                <a:latin typeface="Open Sans"/>
              </a:rPr>
              <a:t> &lt; .05)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2D3BC-8898-0744-9BED-E03165615311}"/>
              </a:ext>
            </a:extLst>
          </p:cNvPr>
          <p:cNvSpPr/>
          <p:nvPr/>
        </p:nvSpPr>
        <p:spPr>
          <a:xfrm>
            <a:off x="774539" y="2960776"/>
            <a:ext cx="73614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latin typeface="Open Sans"/>
              </a:rPr>
              <a:t>chi-squared statistic = 0.0239, </a:t>
            </a:r>
            <a:r>
              <a:rPr lang="en-US" sz="1600" b="0" i="1" dirty="0">
                <a:latin typeface="Open Sans"/>
              </a:rPr>
              <a:t>p</a:t>
            </a:r>
            <a:r>
              <a:rPr lang="en-US" sz="1600" b="0" dirty="0">
                <a:latin typeface="Open Sans"/>
              </a:rPr>
              <a:t>-value is .877162, </a:t>
            </a:r>
            <a:r>
              <a:rPr lang="en-US" sz="1600" b="0" i="1" dirty="0">
                <a:latin typeface="Open Sans"/>
              </a:rPr>
              <a:t>not</a:t>
            </a:r>
            <a:r>
              <a:rPr lang="en-US" sz="1600" b="0" dirty="0">
                <a:latin typeface="Open Sans"/>
              </a:rPr>
              <a:t> significant (at </a:t>
            </a:r>
            <a:r>
              <a:rPr lang="en-US" sz="1600" b="0" i="1" dirty="0">
                <a:latin typeface="Open Sans"/>
              </a:rPr>
              <a:t>p</a:t>
            </a:r>
            <a:r>
              <a:rPr lang="en-US" sz="1600" b="0" dirty="0">
                <a:latin typeface="Open Sans"/>
              </a:rPr>
              <a:t> &lt; .05) </a:t>
            </a: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88074E-FE11-6F47-B9FF-1E0C87E224BA}"/>
              </a:ext>
            </a:extLst>
          </p:cNvPr>
          <p:cNvSpPr/>
          <p:nvPr/>
        </p:nvSpPr>
        <p:spPr bwMode="auto">
          <a:xfrm>
            <a:off x="2594658" y="3877061"/>
            <a:ext cx="4495800" cy="558955"/>
          </a:xfrm>
          <a:prstGeom prst="rect">
            <a:avLst/>
          </a:prstGeom>
          <a:noFill/>
          <a:ln w="603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47A942A1-796F-934E-8301-8131D9AA6478}"/>
              </a:ext>
            </a:extLst>
          </p:cNvPr>
          <p:cNvCxnSpPr>
            <a:stCxn id="13" idx="3"/>
          </p:cNvCxnSpPr>
          <p:nvPr/>
        </p:nvCxnSpPr>
        <p:spPr bwMode="auto">
          <a:xfrm flipV="1">
            <a:off x="7090458" y="3265972"/>
            <a:ext cx="465881" cy="890567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E27B0353-4597-C645-88AE-B2A0947590E5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7002289" y="4798451"/>
            <a:ext cx="502359" cy="27586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52CEBB6-3865-4144-8E43-7CAEA6B35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52" y="2258682"/>
            <a:ext cx="1981200" cy="5849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E2817DF-C43D-A74B-B21F-66DABCFA4EDA}"/>
              </a:ext>
            </a:extLst>
          </p:cNvPr>
          <p:cNvSpPr txBox="1"/>
          <p:nvPr/>
        </p:nvSpPr>
        <p:spPr>
          <a:xfrm>
            <a:off x="3537050" y="2234233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O: observed frequency</a:t>
            </a:r>
          </a:p>
          <a:p>
            <a:r>
              <a:rPr lang="en-US" dirty="0"/>
              <a:t>E: expected 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A05CEC-E9D7-1742-8ACF-131DA1187469}"/>
              </a:ext>
            </a:extLst>
          </p:cNvPr>
          <p:cNvSpPr txBox="1"/>
          <p:nvPr/>
        </p:nvSpPr>
        <p:spPr>
          <a:xfrm>
            <a:off x="357851" y="6281376"/>
            <a:ext cx="77193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Yuzhen Ye</a:t>
            </a:r>
          </a:p>
          <a:p>
            <a:endParaRPr lang="en-US" sz="1000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BC27EB0A-F266-704A-A51B-41FBB1DB0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070" y="5715000"/>
            <a:ext cx="3048000" cy="107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10ECCF-6B52-2D48-B68D-1FF1B71AF5EB}"/>
              </a:ext>
            </a:extLst>
          </p:cNvPr>
          <p:cNvSpPr/>
          <p:nvPr/>
        </p:nvSpPr>
        <p:spPr>
          <a:xfrm>
            <a:off x="4572000" y="5893315"/>
            <a:ext cx="4114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latin typeface="Open Sans"/>
              </a:rPr>
              <a:t>The chi-squared statistic is 2.8812. The </a:t>
            </a:r>
            <a:r>
              <a:rPr lang="en-US" b="0" i="1" dirty="0">
                <a:latin typeface="Open Sans"/>
              </a:rPr>
              <a:t>p</a:t>
            </a:r>
            <a:r>
              <a:rPr lang="en-US" b="0" dirty="0">
                <a:latin typeface="Open Sans"/>
              </a:rPr>
              <a:t>-value is .089622. Also </a:t>
            </a:r>
            <a:r>
              <a:rPr lang="en-US" b="0" i="1" dirty="0">
                <a:latin typeface="Open Sans"/>
              </a:rPr>
              <a:t>not</a:t>
            </a:r>
            <a:r>
              <a:rPr lang="en-US" b="0" dirty="0">
                <a:latin typeface="Open Sans"/>
              </a:rPr>
              <a:t> significant at </a:t>
            </a:r>
            <a:r>
              <a:rPr lang="en-US" b="0" i="1" dirty="0">
                <a:latin typeface="Open Sans"/>
              </a:rPr>
              <a:t>p</a:t>
            </a:r>
            <a:r>
              <a:rPr lang="en-US" b="0" dirty="0">
                <a:latin typeface="Open Sans"/>
              </a:rPr>
              <a:t> &lt; .05.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904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Simpson’s Paradox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Recovery rate from </a:t>
            </a:r>
            <a:r>
              <a:rPr lang="en-US" altLang="en-US" dirty="0" err="1"/>
              <a:t>Covid</a:t>
            </a:r>
            <a:endParaRPr lang="en-US" altLang="en-US" dirty="0"/>
          </a:p>
          <a:p>
            <a:pPr lvl="1"/>
            <a:r>
              <a:rPr lang="en-US" altLang="en-US" dirty="0"/>
              <a:t>Hospital A:  80%</a:t>
            </a:r>
          </a:p>
          <a:p>
            <a:pPr lvl="1"/>
            <a:r>
              <a:rPr lang="en-US" altLang="en-US" dirty="0"/>
              <a:t>Hospital B:  90%</a:t>
            </a:r>
          </a:p>
          <a:p>
            <a:r>
              <a:rPr lang="en-US" altLang="en-US" dirty="0"/>
              <a:t>Which hospital is better?</a:t>
            </a:r>
          </a:p>
        </p:txBody>
      </p:sp>
    </p:spTree>
    <p:extLst>
      <p:ext uri="{BB962C8B-B14F-4D97-AF65-F5344CB8AC3E}">
        <p14:creationId xmlns:p14="http://schemas.microsoft.com/office/powerpoint/2010/main" val="18734475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Simpson’s Paradox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Recovery rate from </a:t>
            </a:r>
            <a:r>
              <a:rPr lang="en-US" altLang="en-US" dirty="0" err="1"/>
              <a:t>Covid</a:t>
            </a:r>
            <a:endParaRPr lang="en-US" altLang="en-US" dirty="0"/>
          </a:p>
          <a:p>
            <a:pPr lvl="1"/>
            <a:r>
              <a:rPr lang="en-US" altLang="en-US" dirty="0"/>
              <a:t>Hospital A:  80%</a:t>
            </a:r>
          </a:p>
          <a:p>
            <a:pPr lvl="1"/>
            <a:r>
              <a:rPr lang="en-US" altLang="en-US" dirty="0"/>
              <a:t>Hospital B:  90%</a:t>
            </a:r>
          </a:p>
          <a:p>
            <a:r>
              <a:rPr lang="en-US" altLang="en-US" dirty="0"/>
              <a:t>Which hospital is better?</a:t>
            </a:r>
          </a:p>
          <a:p>
            <a:r>
              <a:rPr lang="en-US" altLang="en-US" dirty="0" err="1"/>
              <a:t>Covid</a:t>
            </a:r>
            <a:r>
              <a:rPr lang="en-US" altLang="en-US" dirty="0"/>
              <a:t> recovery rate on older population</a:t>
            </a:r>
          </a:p>
          <a:p>
            <a:pPr lvl="1"/>
            <a:r>
              <a:rPr lang="en-US" altLang="en-US" dirty="0"/>
              <a:t>Hospital A:  50%</a:t>
            </a:r>
          </a:p>
          <a:p>
            <a:pPr lvl="1"/>
            <a:r>
              <a:rPr lang="en-US" altLang="en-US" dirty="0"/>
              <a:t>Hospital B:  30%</a:t>
            </a:r>
          </a:p>
          <a:p>
            <a:r>
              <a:rPr lang="en-US" altLang="en-US" dirty="0" err="1"/>
              <a:t>Covid</a:t>
            </a:r>
            <a:r>
              <a:rPr lang="en-US" altLang="en-US" dirty="0"/>
              <a:t> recovery rate on younger population</a:t>
            </a:r>
          </a:p>
          <a:p>
            <a:pPr lvl="1"/>
            <a:r>
              <a:rPr lang="en-US" altLang="en-US" dirty="0"/>
              <a:t>Hospital A:  99%</a:t>
            </a:r>
          </a:p>
          <a:p>
            <a:pPr lvl="1"/>
            <a:r>
              <a:rPr lang="en-US" altLang="en-US" dirty="0"/>
              <a:t>Hospital B:  98%</a:t>
            </a:r>
          </a:p>
          <a:p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8F231-C5FB-3243-8D82-B31888E19AC6}"/>
              </a:ext>
            </a:extLst>
          </p:cNvPr>
          <p:cNvSpPr txBox="1"/>
          <p:nvPr/>
        </p:nvSpPr>
        <p:spPr>
          <a:xfrm>
            <a:off x="4191000" y="5130224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Why: Hospital A had more old patients than hospital B, and old patients had lower recovery rate.</a:t>
            </a:r>
          </a:p>
          <a:p>
            <a:r>
              <a:rPr lang="en-US" dirty="0">
                <a:solidFill>
                  <a:srgbClr val="FF0000"/>
                </a:solidFill>
              </a:rPr>
              <a:t>Hospital A: old% = 37%</a:t>
            </a:r>
          </a:p>
          <a:p>
            <a:r>
              <a:rPr lang="en-US" dirty="0">
                <a:solidFill>
                  <a:srgbClr val="FF0000"/>
                </a:solidFill>
              </a:rPr>
              <a:t>Hospital B: old% = 12%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063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Simpson’s Paradox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 Covid-19 death: (per 100,000 of population)</a:t>
            </a:r>
          </a:p>
          <a:p>
            <a:pPr lvl="1"/>
            <a:r>
              <a:rPr lang="en-US" altLang="en-US" dirty="0"/>
              <a:t>County A: 15</a:t>
            </a:r>
          </a:p>
          <a:p>
            <a:pPr lvl="1"/>
            <a:r>
              <a:rPr lang="en-US" altLang="en-US" dirty="0"/>
              <a:t>County B:  10</a:t>
            </a:r>
          </a:p>
          <a:p>
            <a:r>
              <a:rPr lang="en-US" altLang="en-US" dirty="0"/>
              <a:t>Which state is managing the pandemic better?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40841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Simpson’s Paradox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 Covid-19 death: (per 100,000 of population)</a:t>
            </a:r>
          </a:p>
          <a:p>
            <a:pPr lvl="1"/>
            <a:r>
              <a:rPr lang="en-US" altLang="en-US" dirty="0"/>
              <a:t>County A: 15</a:t>
            </a:r>
          </a:p>
          <a:p>
            <a:pPr lvl="1"/>
            <a:r>
              <a:rPr lang="en-US" altLang="en-US" dirty="0"/>
              <a:t>County B:  10</a:t>
            </a:r>
          </a:p>
          <a:p>
            <a:r>
              <a:rPr lang="en-US" altLang="en-US" dirty="0"/>
              <a:t>Which state is managing the pandemic better?</a:t>
            </a:r>
          </a:p>
          <a:p>
            <a:r>
              <a:rPr lang="en-US" altLang="en-US" dirty="0" err="1"/>
              <a:t>Covid</a:t>
            </a:r>
            <a:r>
              <a:rPr lang="en-US" altLang="en-US" dirty="0"/>
              <a:t> death rate on older population</a:t>
            </a:r>
          </a:p>
          <a:p>
            <a:pPr lvl="1"/>
            <a:r>
              <a:rPr lang="en-US" altLang="en-US" dirty="0"/>
              <a:t>County A: 20</a:t>
            </a:r>
          </a:p>
          <a:p>
            <a:pPr lvl="1"/>
            <a:r>
              <a:rPr lang="en-US" altLang="en-US" dirty="0"/>
              <a:t>County B:  40</a:t>
            </a:r>
          </a:p>
          <a:p>
            <a:r>
              <a:rPr lang="en-US" altLang="en-US" dirty="0" err="1"/>
              <a:t>Covid</a:t>
            </a:r>
            <a:r>
              <a:rPr lang="en-US" altLang="en-US" dirty="0"/>
              <a:t> death rate on younger population</a:t>
            </a:r>
          </a:p>
          <a:p>
            <a:pPr lvl="1"/>
            <a:r>
              <a:rPr lang="en-US" altLang="en-US" dirty="0"/>
              <a:t>County A:  2</a:t>
            </a:r>
          </a:p>
          <a:p>
            <a:pPr lvl="1"/>
            <a:r>
              <a:rPr lang="en-US" altLang="en-US" dirty="0"/>
              <a:t>County  B:  5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39937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AD00-5174-EEAA-C1C5-83FE717A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Simpson’s paradox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B782B-9525-C02F-F185-F435ED67B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HPV vaccination &amp; pregnancy? </a:t>
            </a:r>
          </a:p>
        </p:txBody>
      </p:sp>
    </p:spTree>
    <p:extLst>
      <p:ext uri="{BB962C8B-B14F-4D97-AF65-F5344CB8AC3E}">
        <p14:creationId xmlns:p14="http://schemas.microsoft.com/office/powerpoint/2010/main" val="204086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en-US" altLang="en-US" sz="2400" dirty="0"/>
              <a:t>Effect of Support Distribution on Association Mining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en-US" dirty="0"/>
              <a:t>Many real data sets have skewed support distribution</a:t>
            </a:r>
          </a:p>
        </p:txBody>
      </p:sp>
      <p:pic>
        <p:nvPicPr>
          <p:cNvPr id="7270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5312"/>
          <a:stretch>
            <a:fillRect/>
          </a:stretch>
        </p:blipFill>
        <p:spPr>
          <a:xfrm>
            <a:off x="2743200" y="1905000"/>
            <a:ext cx="5562600" cy="4038600"/>
          </a:xfrm>
          <a:noFill/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04800" y="3657600"/>
            <a:ext cx="1905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/>
              <a:t>Support distribution of a retail data set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4800600" y="60198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Rank of item (in log scale)</a:t>
            </a:r>
          </a:p>
        </p:txBody>
      </p:sp>
      <p:sp>
        <p:nvSpPr>
          <p:cNvPr id="1330183" name="AutoShape 7"/>
          <p:cNvSpPr>
            <a:spLocks noChangeArrowheads="1"/>
          </p:cNvSpPr>
          <p:nvPr/>
        </p:nvSpPr>
        <p:spPr bwMode="auto">
          <a:xfrm>
            <a:off x="3886200" y="2286000"/>
            <a:ext cx="2133600" cy="9144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Few items with high support</a:t>
            </a:r>
          </a:p>
        </p:txBody>
      </p:sp>
      <p:sp>
        <p:nvSpPr>
          <p:cNvPr id="1330184" name="AutoShape 8"/>
          <p:cNvSpPr>
            <a:spLocks noChangeArrowheads="1"/>
          </p:cNvSpPr>
          <p:nvPr/>
        </p:nvSpPr>
        <p:spPr bwMode="auto">
          <a:xfrm>
            <a:off x="5410200" y="3429000"/>
            <a:ext cx="1828800" cy="1066800"/>
          </a:xfrm>
          <a:prstGeom prst="cloudCallout">
            <a:avLst>
              <a:gd name="adj1" fmla="val 12500"/>
              <a:gd name="adj2" fmla="val 152528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Many items with low support</a:t>
            </a:r>
          </a:p>
        </p:txBody>
      </p:sp>
    </p:spTree>
    <p:extLst>
      <p:ext uri="{BB962C8B-B14F-4D97-AF65-F5344CB8AC3E}">
        <p14:creationId xmlns:p14="http://schemas.microsoft.com/office/powerpoint/2010/main" val="40017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183" grpId="0" animBg="1"/>
      <p:bldP spid="1330184" grpId="0" animBg="1"/>
    </p:bldLst>
  </p:timing>
</p:sld>
</file>

<file path=ppt/theme/theme1.xml><?xml version="1.0" encoding="utf-8"?>
<a:theme xmlns:a="http://schemas.openxmlformats.org/drawingml/2006/main" name="LC.BRev.FY97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LC.BRev.FY97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C.BRev.FY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.BRev.FY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Porky:Words:ASCI:PSE:Budgets FY97:LC.BRev.FY97</Template>
  <TotalTime>146493932</TotalTime>
  <Pages>3</Pages>
  <Words>6695</Words>
  <Application>Microsoft Macintosh PowerPoint</Application>
  <PresentationFormat>On-screen Show (4:3)</PresentationFormat>
  <Paragraphs>1369</Paragraphs>
  <Slides>111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111</vt:i4>
      </vt:variant>
    </vt:vector>
  </HeadingPairs>
  <TitlesOfParts>
    <vt:vector size="125" baseType="lpstr">
      <vt:lpstr>Arial</vt:lpstr>
      <vt:lpstr>Cambria Math</vt:lpstr>
      <vt:lpstr>Monotype Sorts</vt:lpstr>
      <vt:lpstr>Open Sans</vt:lpstr>
      <vt:lpstr>Symbol</vt:lpstr>
      <vt:lpstr>Tahoma</vt:lpstr>
      <vt:lpstr>Times New Roman</vt:lpstr>
      <vt:lpstr>Wingdings</vt:lpstr>
      <vt:lpstr>LC.BRev.FY97</vt:lpstr>
      <vt:lpstr>Document</vt:lpstr>
      <vt:lpstr>Equation</vt:lpstr>
      <vt:lpstr>Visio</vt:lpstr>
      <vt:lpstr>VISIO</vt:lpstr>
      <vt:lpstr>Worksheet</vt:lpstr>
      <vt:lpstr>Data Mining</vt:lpstr>
      <vt:lpstr>Topics</vt:lpstr>
      <vt:lpstr>PowerPoint Presentation</vt:lpstr>
      <vt:lpstr>The beer and diapers story continues</vt:lpstr>
      <vt:lpstr>Genome-wise Association Studies</vt:lpstr>
      <vt:lpstr>Correlation(association)!=causality</vt:lpstr>
      <vt:lpstr>Association Rule Mining</vt:lpstr>
      <vt:lpstr>Definition: Frequent Itemset</vt:lpstr>
      <vt:lpstr>Definition: Association Rule</vt:lpstr>
      <vt:lpstr>Association Rule Mining Task</vt:lpstr>
      <vt:lpstr>Computational Complexity</vt:lpstr>
      <vt:lpstr>Mining Association Rules</vt:lpstr>
      <vt:lpstr>Mining Association Rules</vt:lpstr>
      <vt:lpstr>Frequent Itemset Generation</vt:lpstr>
      <vt:lpstr>Frequent Itemset Generation</vt:lpstr>
      <vt:lpstr>Frequent Itemset Generation Strategies</vt:lpstr>
      <vt:lpstr>Reducing Number of Candidates</vt:lpstr>
      <vt:lpstr>Illustrating Apriori Principle</vt:lpstr>
      <vt:lpstr>Illustrating Apriori Principle</vt:lpstr>
      <vt:lpstr>Illustrating Apriori Principle</vt:lpstr>
      <vt:lpstr>Illustrating Apriori Principle</vt:lpstr>
      <vt:lpstr>Illustrating Apriori Principle</vt:lpstr>
      <vt:lpstr>Illustrating Apriori Principle</vt:lpstr>
      <vt:lpstr>Illustrating Apriori Principle</vt:lpstr>
      <vt:lpstr>Illustrating Apriori Principle</vt:lpstr>
      <vt:lpstr>Apriori Algorithm</vt:lpstr>
      <vt:lpstr>Candidate Generation: Brute-force method</vt:lpstr>
      <vt:lpstr>PowerPoint Presentation</vt:lpstr>
      <vt:lpstr>Candidate Generation: Fk-1 x Fk-1 Method</vt:lpstr>
      <vt:lpstr>Candidate Pruning</vt:lpstr>
      <vt:lpstr>PowerPoint Presentation</vt:lpstr>
      <vt:lpstr>Illustrating Apriori Principle</vt:lpstr>
      <vt:lpstr>Alternate Fk-1 x Fk-1 Method</vt:lpstr>
      <vt:lpstr>Candidate Pruning for Alternate Fk-1 x Fk-1 Method</vt:lpstr>
      <vt:lpstr>Support Counting of Candidate Itemsets</vt:lpstr>
      <vt:lpstr>Support Counting of Candidate Itemsets</vt:lpstr>
      <vt:lpstr>Support Counting: An Example</vt:lpstr>
      <vt:lpstr>DHP Algorithm</vt:lpstr>
      <vt:lpstr>Support Counting Using a Hash Tree</vt:lpstr>
      <vt:lpstr>Support Counting Using a Hash Tree</vt:lpstr>
      <vt:lpstr>Support Counting Using a Hash Tree</vt:lpstr>
      <vt:lpstr>Support Counting Using a Hash Tree</vt:lpstr>
      <vt:lpstr>Support Counting Using a Hash Tree</vt:lpstr>
      <vt:lpstr>Support Counting Using a Hash Tree</vt:lpstr>
      <vt:lpstr>Support Counting Using a Hash Tree</vt:lpstr>
      <vt:lpstr>Rule Generation</vt:lpstr>
      <vt:lpstr>Rule Generation</vt:lpstr>
      <vt:lpstr>Rule Generation for Apriori Algorithm</vt:lpstr>
      <vt:lpstr>Factors Affecting Complexity of Apriori</vt:lpstr>
      <vt:lpstr>Factors Affecting Complexity of Apriori</vt:lpstr>
      <vt:lpstr>Compact Representation of Frequent Itemsets</vt:lpstr>
      <vt:lpstr>Maximal Frequent Itemset</vt:lpstr>
      <vt:lpstr>What are the Maximal Frequent Itemsets in this Data?</vt:lpstr>
      <vt:lpstr>An illustrative example</vt:lpstr>
      <vt:lpstr>An illustrative example</vt:lpstr>
      <vt:lpstr>An illustrative example</vt:lpstr>
      <vt:lpstr>An illustrative example</vt:lpstr>
      <vt:lpstr>Another illustrative example</vt:lpstr>
      <vt:lpstr>Closed Itemset</vt:lpstr>
      <vt:lpstr>Closed Itemset</vt:lpstr>
      <vt:lpstr>Maximal vs Closed Itemsets</vt:lpstr>
      <vt:lpstr>Maximal Frequent vs Closed Frequent Itemsets</vt:lpstr>
      <vt:lpstr>What are the Closed Itemsets in this Data?</vt:lpstr>
      <vt:lpstr>Example 1</vt:lpstr>
      <vt:lpstr>Example 1</vt:lpstr>
      <vt:lpstr>Example 2</vt:lpstr>
      <vt:lpstr>Example 2</vt:lpstr>
      <vt:lpstr>Example 3</vt:lpstr>
      <vt:lpstr>Example 4</vt:lpstr>
      <vt:lpstr>Maximal vs Closed Itemsets</vt:lpstr>
      <vt:lpstr>Example question</vt:lpstr>
      <vt:lpstr>Pattern Evaluation</vt:lpstr>
      <vt:lpstr>Computing Interestingness Measure</vt:lpstr>
      <vt:lpstr>Drawback of Confidence</vt:lpstr>
      <vt:lpstr>Drawback of Confidence</vt:lpstr>
      <vt:lpstr>Drawback of Confidence</vt:lpstr>
      <vt:lpstr>Measure for Association Rules</vt:lpstr>
      <vt:lpstr>Statistical Relationship between X and Y</vt:lpstr>
      <vt:lpstr>Measures that take into account statistical dependence</vt:lpstr>
      <vt:lpstr>Example: Lift/Interest</vt:lpstr>
      <vt:lpstr>Example: -Coefficient</vt:lpstr>
      <vt:lpstr>PowerPoint Presentation</vt:lpstr>
      <vt:lpstr>Comparing Different Measures</vt:lpstr>
      <vt:lpstr>Property under Inversion Operation</vt:lpstr>
      <vt:lpstr>Property under Inversion Operation</vt:lpstr>
      <vt:lpstr>Property under Null Addition</vt:lpstr>
      <vt:lpstr>Property under Row/Column Scaling</vt:lpstr>
      <vt:lpstr>Property under Row/Column Scaling</vt:lpstr>
      <vt:lpstr>Different Measures have Different Properties</vt:lpstr>
      <vt:lpstr>Simpson’s Paradox</vt:lpstr>
      <vt:lpstr>Simpson’s Paradox</vt:lpstr>
      <vt:lpstr>Simpson’s Paradox</vt:lpstr>
      <vt:lpstr>Contingency table and chi-squared test</vt:lpstr>
      <vt:lpstr>Simpson’s Paradox</vt:lpstr>
      <vt:lpstr>Simpson’s Paradox</vt:lpstr>
      <vt:lpstr>Simpson’s Paradox</vt:lpstr>
      <vt:lpstr>Simpson’s Paradox</vt:lpstr>
      <vt:lpstr>Simpson’s paradox</vt:lpstr>
      <vt:lpstr>Effect of Support Distribution on Association Mining</vt:lpstr>
      <vt:lpstr>Effect of Support Distribution</vt:lpstr>
      <vt:lpstr>Cross-Support Patterns</vt:lpstr>
      <vt:lpstr>A Measure of Cross Support</vt:lpstr>
      <vt:lpstr>Confidence and Cross-Support Patterns</vt:lpstr>
      <vt:lpstr>H-Confidence</vt:lpstr>
      <vt:lpstr>H-Confidence …</vt:lpstr>
      <vt:lpstr>Cross Support and H-confidence</vt:lpstr>
      <vt:lpstr>Cross Support and H-confidence …</vt:lpstr>
      <vt:lpstr>Properties of Hypercliques</vt:lpstr>
      <vt:lpstr>Properties of Hypercliques …</vt:lpstr>
      <vt:lpstr>Example Applications of Hypercliques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Steven F. Ashby Center for Applied Scientific Computing  Month DD, 1997</dc:title>
  <dc:creator>Computations</dc:creator>
  <cp:lastModifiedBy>Ye, Yuzhen</cp:lastModifiedBy>
  <cp:revision>553</cp:revision>
  <cp:lastPrinted>2018-02-04T02:18:57Z</cp:lastPrinted>
  <dcterms:created xsi:type="dcterms:W3CDTF">1998-03-18T13:44:31Z</dcterms:created>
  <dcterms:modified xsi:type="dcterms:W3CDTF">2023-10-02T03:23:42Z</dcterms:modified>
</cp:coreProperties>
</file>