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90" r:id="rId2"/>
    <p:sldId id="568" r:id="rId3"/>
    <p:sldId id="567" r:id="rId4"/>
    <p:sldId id="622" r:id="rId5"/>
    <p:sldId id="583" r:id="rId6"/>
    <p:sldId id="604" r:id="rId7"/>
    <p:sldId id="606" r:id="rId8"/>
    <p:sldId id="609" r:id="rId9"/>
    <p:sldId id="570" r:id="rId10"/>
    <p:sldId id="593" r:id="rId11"/>
    <p:sldId id="594" r:id="rId12"/>
    <p:sldId id="596" r:id="rId13"/>
    <p:sldId id="591" r:id="rId14"/>
    <p:sldId id="597" r:id="rId15"/>
    <p:sldId id="598" r:id="rId16"/>
    <p:sldId id="571" r:id="rId17"/>
    <p:sldId id="586" r:id="rId18"/>
    <p:sldId id="585" r:id="rId19"/>
    <p:sldId id="572" r:id="rId20"/>
    <p:sldId id="573" r:id="rId21"/>
    <p:sldId id="574" r:id="rId22"/>
    <p:sldId id="577" r:id="rId23"/>
    <p:sldId id="578" r:id="rId24"/>
    <p:sldId id="619" r:id="rId25"/>
    <p:sldId id="620" r:id="rId26"/>
    <p:sldId id="616" r:id="rId27"/>
    <p:sldId id="617" r:id="rId28"/>
    <p:sldId id="618" r:id="rId29"/>
    <p:sldId id="587" r:id="rId30"/>
    <p:sldId id="589" r:id="rId31"/>
    <p:sldId id="579" r:id="rId32"/>
    <p:sldId id="580" r:id="rId33"/>
    <p:sldId id="581" r:id="rId34"/>
    <p:sldId id="588" r:id="rId35"/>
    <p:sldId id="623" r:id="rId36"/>
    <p:sldId id="605" r:id="rId37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 autoAdjust="0"/>
    <p:restoredTop sz="94575" autoAdjust="0"/>
  </p:normalViewPr>
  <p:slideViewPr>
    <p:cSldViewPr>
      <p:cViewPr varScale="1">
        <p:scale>
          <a:sx n="112" d="100"/>
          <a:sy n="112" d="100"/>
        </p:scale>
        <p:origin x="1456" y="176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869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9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22" tIns="50214" rIns="100422" bIns="50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728663"/>
            <a:ext cx="4778375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93162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8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93" tIns="47492" rIns="94993" bIns="47492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15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6" rIns="95733" bIns="47866"/>
          <a:lstStyle>
            <a:lvl1pPr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42842" indent="-285708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142833" indent="-228567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599966" indent="-228567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057099" indent="-228567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971365" indent="-228567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428497" indent="-228567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342238-4519-4CD6-8380-134D011DDBF5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1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470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43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395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68136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94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208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47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96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12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5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40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88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0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853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/>
              <a:t>2/15/2021</a:t>
            </a:r>
            <a:r>
              <a:rPr lang="en-US" dirty="0">
                <a:latin typeface="Arial" pitchFamily="34" charset="0"/>
              </a:rPr>
              <a:t>	</a:t>
            </a:r>
            <a:r>
              <a:rPr lang="en-US" baseline="0" dirty="0">
                <a:latin typeface="Arial" pitchFamily="34" charset="0"/>
              </a:rPr>
              <a:t>     </a:t>
            </a:r>
            <a:r>
              <a:rPr lang="en-US" dirty="0">
                <a:latin typeface="Arial" pitchFamily="34" charset="0"/>
              </a:rPr>
              <a:t>Introduction to Data Mining,</a:t>
            </a:r>
            <a:r>
              <a:rPr lang="en-US" baseline="0" dirty="0">
                <a:latin typeface="Arial" pitchFamily="34" charset="0"/>
              </a:rPr>
              <a:t> 2</a:t>
            </a:r>
            <a:r>
              <a:rPr lang="en-US" baseline="30000" dirty="0">
                <a:latin typeface="Arial" pitchFamily="34" charset="0"/>
              </a:rPr>
              <a:t>nd</a:t>
            </a:r>
            <a:r>
              <a:rPr lang="en-US" baseline="0" dirty="0">
                <a:latin typeface="Arial" pitchFamily="34" charset="0"/>
              </a:rPr>
              <a:t> Edition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/>
              <a:t> 		                         </a:t>
            </a:r>
            <a:fld id="{C1D72F0C-2BC5-41DC-B889-262B17F3F967}" type="slidenum">
              <a:rPr 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381000" y="1931640"/>
            <a:ext cx="82296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Evaluation and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Imbalanced Class Problem</a:t>
            </a:r>
          </a:p>
          <a:p>
            <a:pPr lvl="0" algn="ctr" eaLnBrk="1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None/>
            </a:pPr>
            <a:endParaRPr lang="en-US" altLang="en-US" sz="3200" b="0" dirty="0">
              <a:solidFill>
                <a:srgbClr val="000000"/>
              </a:solidFill>
              <a:latin typeface="Arial" pitchFamily="34" charset="0"/>
            </a:endParaRPr>
          </a:p>
          <a:p>
            <a:pPr lvl="0" algn="ctr" eaLnBrk="1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Arial" pitchFamily="34" charset="0"/>
              </a:rPr>
              <a:t>Introduction to Data Mining, 2</a:t>
            </a:r>
            <a:r>
              <a:rPr lang="en-US" altLang="en-US" sz="3200" b="0" baseline="30000" dirty="0">
                <a:solidFill>
                  <a:srgbClr val="000000"/>
                </a:solidFill>
                <a:latin typeface="Arial" pitchFamily="34" charset="0"/>
              </a:rPr>
              <a:t>nd</a:t>
            </a:r>
            <a:r>
              <a:rPr lang="en-US" altLang="en-US" sz="3200" b="0" dirty="0">
                <a:solidFill>
                  <a:srgbClr val="000000"/>
                </a:solidFill>
                <a:latin typeface="Arial" pitchFamily="34" charset="0"/>
              </a:rPr>
              <a:t> Edition</a:t>
            </a:r>
          </a:p>
          <a:p>
            <a:pPr lvl="0" algn="ctr" eaLnBrk="1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Arial" pitchFamily="34" charset="0"/>
              </a:rPr>
              <a:t>by</a:t>
            </a:r>
          </a:p>
          <a:p>
            <a:pPr lvl="0" algn="ctr" eaLnBrk="1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Arial" pitchFamily="34" charset="0"/>
              </a:rPr>
              <a:t>Tan, Steinbach, Karpatne, Kumar</a:t>
            </a:r>
            <a:endParaRPr lang="en-US" altLang="en-US" sz="1600" b="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 dirty="0"/>
          </a:p>
        </p:txBody>
      </p:sp>
      <p:grpSp>
        <p:nvGrpSpPr>
          <p:cNvPr id="2051" name="Group 7"/>
          <p:cNvGrpSpPr>
            <a:grpSpLocks/>
          </p:cNvGrpSpPr>
          <p:nvPr/>
        </p:nvGrpSpPr>
        <p:grpSpPr bwMode="auto">
          <a:xfrm>
            <a:off x="304800" y="1066800"/>
            <a:ext cx="8534400" cy="152400"/>
            <a:chOff x="264" y="788"/>
            <a:chExt cx="5232" cy="124"/>
          </a:xfrm>
        </p:grpSpPr>
        <p:sp>
          <p:nvSpPr>
            <p:cNvPr id="2053" name="Rectangle 8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4" name="Rectangle 9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2052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838200"/>
          </a:xfrm>
          <a:noFill/>
        </p:spPr>
        <p:txBody>
          <a:bodyPr/>
          <a:lstStyle/>
          <a:p>
            <a:pPr algn="ctr"/>
            <a:r>
              <a:rPr lang="en-US" altLang="en-US" dirty="0"/>
              <a:t>Data Mining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3FF20-3E17-864C-A93C-69CB2FCC2690}"/>
              </a:ext>
            </a:extLst>
          </p:cNvPr>
          <p:cNvSpPr txBox="1"/>
          <p:nvPr/>
        </p:nvSpPr>
        <p:spPr>
          <a:xfrm>
            <a:off x="3276600" y="5483381"/>
            <a:ext cx="2960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 by Yuzhen Ye, Fall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Measures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167309"/>
              </p:ext>
            </p:extLst>
          </p:nvPr>
        </p:nvGraphicFramePr>
        <p:xfrm>
          <a:off x="5645150" y="1103313"/>
          <a:ext cx="2989263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quation" r:id="rId3" imgW="2057400" imgH="1625400" progId="Equation.3">
                  <p:embed/>
                </p:oleObj>
              </mc:Choice>
              <mc:Fallback>
                <p:oleObj name="Equation" r:id="rId3" imgW="2057400" imgH="1625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1103313"/>
                        <a:ext cx="2989263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5060" name="Group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4953000" cy="1904999"/>
        </p:xfrm>
        <a:graphic>
          <a:graphicData uri="http://schemas.openxmlformats.org/drawingml/2006/table">
            <a:tbl>
              <a:tblPr/>
              <a:tblGrid>
                <a:gridCol w="123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8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Measures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885538"/>
              </p:ext>
            </p:extLst>
          </p:nvPr>
        </p:nvGraphicFramePr>
        <p:xfrm>
          <a:off x="5645150" y="1103313"/>
          <a:ext cx="2989263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1" name="Equation" r:id="rId3" imgW="2057400" imgH="1625400" progId="Equation.3">
                  <p:embed/>
                </p:oleObj>
              </mc:Choice>
              <mc:Fallback>
                <p:oleObj name="Equation" r:id="rId3" imgW="2057400" imgH="1625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1103313"/>
                        <a:ext cx="2989263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5060" name="Group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4953000" cy="1904999"/>
        </p:xfrm>
        <a:graphic>
          <a:graphicData uri="http://schemas.openxmlformats.org/drawingml/2006/table">
            <a:tbl>
              <a:tblPr/>
              <a:tblGrid>
                <a:gridCol w="123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8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4"/>
          <p:cNvGraphicFramePr>
            <a:graphicFrameLocks/>
          </p:cNvGraphicFramePr>
          <p:nvPr/>
        </p:nvGraphicFramePr>
        <p:xfrm>
          <a:off x="304800" y="3962400"/>
          <a:ext cx="4953000" cy="1904999"/>
        </p:xfrm>
        <a:graphic>
          <a:graphicData uri="http://schemas.openxmlformats.org/drawingml/2006/table">
            <a:tbl>
              <a:tblPr/>
              <a:tblGrid>
                <a:gridCol w="123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8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3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1030"/>
              </p:ext>
            </p:extLst>
          </p:nvPr>
        </p:nvGraphicFramePr>
        <p:xfrm>
          <a:off x="5648325" y="3962400"/>
          <a:ext cx="2970213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2" name="Equation" r:id="rId5" imgW="2044440" imgH="1625400" progId="Equation.3">
                  <p:embed/>
                </p:oleObj>
              </mc:Choice>
              <mc:Fallback>
                <p:oleObj name="Equation" r:id="rId5" imgW="2044440" imgH="1625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3962400"/>
                        <a:ext cx="2970213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Which of these classifiers is better?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6207125" y="1638300"/>
          <a:ext cx="186372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9" name="Equation" r:id="rId3" imgW="1282700" imgH="889000" progId="Equation.3">
                  <p:embed/>
                </p:oleObj>
              </mc:Choice>
              <mc:Fallback>
                <p:oleObj name="Equation" r:id="rId3" imgW="1282700" imgH="889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1638300"/>
                        <a:ext cx="1863725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506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074945"/>
              </p:ext>
            </p:extLst>
          </p:nvPr>
        </p:nvGraphicFramePr>
        <p:xfrm>
          <a:off x="914400" y="1295400"/>
          <a:ext cx="4953000" cy="1904999"/>
        </p:xfrm>
        <a:graphic>
          <a:graphicData uri="http://schemas.openxmlformats.org/drawingml/2006/table">
            <a:tbl>
              <a:tblPr/>
              <a:tblGrid>
                <a:gridCol w="123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8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681268"/>
              </p:ext>
            </p:extLst>
          </p:nvPr>
        </p:nvGraphicFramePr>
        <p:xfrm>
          <a:off x="914400" y="3962400"/>
          <a:ext cx="4953000" cy="1904999"/>
        </p:xfrm>
        <a:graphic>
          <a:graphicData uri="http://schemas.openxmlformats.org/drawingml/2006/table">
            <a:tbl>
              <a:tblPr/>
              <a:tblGrid>
                <a:gridCol w="123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8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6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230510"/>
              </p:ext>
            </p:extLst>
          </p:nvPr>
        </p:nvGraphicFramePr>
        <p:xfrm>
          <a:off x="6081713" y="4497388"/>
          <a:ext cx="21034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0" name="Equation" r:id="rId5" imgW="1447560" imgH="888840" progId="Equation.3">
                  <p:embed/>
                </p:oleObj>
              </mc:Choice>
              <mc:Fallback>
                <p:oleObj name="Equation" r:id="rId5" imgW="1447560" imgH="8888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4497388"/>
                        <a:ext cx="21034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16383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801092"/>
            <a:ext cx="45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655" y="4078069"/>
            <a:ext cx="38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/>
              <a:t>Measures of Classification Performance</a:t>
            </a:r>
          </a:p>
        </p:txBody>
      </p:sp>
      <p:graphicFrame>
        <p:nvGraphicFramePr>
          <p:cNvPr id="763908" name="Group 4"/>
          <p:cNvGraphicFramePr>
            <a:graphicFrameLocks noGrp="1"/>
          </p:cNvGraphicFramePr>
          <p:nvPr/>
        </p:nvGraphicFramePr>
        <p:xfrm>
          <a:off x="63500" y="1676400"/>
          <a:ext cx="3149600" cy="1387476"/>
        </p:xfrm>
        <a:graphic>
          <a:graphicData uri="http://schemas.openxmlformats.org/drawingml/2006/table">
            <a:tbl>
              <a:tblPr/>
              <a:tblGrid>
                <a:gridCol w="98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97" marR="91397"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7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L="91397" marR="91397"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TP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FN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FP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TN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1400" y="1295400"/>
            <a:ext cx="5562600" cy="509908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363" name="TextBox 15"/>
          <p:cNvSpPr txBox="1">
            <a:spLocks noChangeArrowheads="1"/>
          </p:cNvSpPr>
          <p:nvPr/>
        </p:nvSpPr>
        <p:spPr bwMode="auto">
          <a:xfrm>
            <a:off x="152400" y="3276600"/>
            <a:ext cx="2971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ym typeface="Symbol" pitchFamily="18" charset="2"/>
              </a:rPr>
              <a:t></a:t>
            </a:r>
            <a:r>
              <a:rPr lang="en-US" altLang="en-US" sz="1400" dirty="0"/>
              <a:t> is the probability that we reject the null hypothesis when it is true. This is a Type I error or a false positive (FP).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ym typeface="Symbol" pitchFamily="18" charset="2"/>
              </a:rPr>
              <a:t></a:t>
            </a:r>
            <a:r>
              <a:rPr lang="en-US" altLang="en-US" sz="1400" dirty="0"/>
              <a:t> is the probability that we accept the null hypothesis when it is false. This is a Type II error or a false negative (FN).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Object 3"/>
              <p:cNvSpPr txBox="1"/>
              <p:nvPr/>
            </p:nvSpPr>
            <p:spPr bwMode="auto">
              <a:xfrm>
                <a:off x="6132512" y="1306513"/>
                <a:ext cx="2528887" cy="1957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Precision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=0.8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TPR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)=0.8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FPR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measure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)=0.8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Accuracy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536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2512" y="1306513"/>
                <a:ext cx="2528887" cy="19573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2506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639839"/>
              </p:ext>
            </p:extLst>
          </p:nvPr>
        </p:nvGraphicFramePr>
        <p:xfrm>
          <a:off x="304800" y="1295400"/>
          <a:ext cx="4953000" cy="1904999"/>
        </p:xfrm>
        <a:graphic>
          <a:graphicData uri="http://schemas.openxmlformats.org/drawingml/2006/table">
            <a:tbl>
              <a:tblPr/>
              <a:tblGrid>
                <a:gridCol w="123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8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197603"/>
              </p:ext>
            </p:extLst>
          </p:nvPr>
        </p:nvGraphicFramePr>
        <p:xfrm>
          <a:off x="304800" y="3962400"/>
          <a:ext cx="4953000" cy="1904999"/>
        </p:xfrm>
        <a:graphic>
          <a:graphicData uri="http://schemas.openxmlformats.org/drawingml/2006/table">
            <a:tbl>
              <a:tblPr/>
              <a:tblGrid>
                <a:gridCol w="123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8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410" name="Object 1"/>
              <p:cNvSpPr txBox="1"/>
              <p:nvPr/>
            </p:nvSpPr>
            <p:spPr bwMode="auto">
              <a:xfrm>
                <a:off x="6081713" y="3962400"/>
                <a:ext cx="2681287" cy="162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Precision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38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TPR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)=0.8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FPR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0.2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measure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)=0.0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Accuracy</m:t>
                      </m:r>
                      <m:r>
                        <m:rPr>
                          <m:nor/>
                        </m:rPr>
                        <a:rPr lang="en-US" sz="16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410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1713" y="3962400"/>
                <a:ext cx="2681287" cy="1625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32513" y="2999446"/>
                <a:ext cx="800091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TPR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FPR</m:t>
                          </m:r>
                        </m:den>
                      </m:f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13" y="2999446"/>
                <a:ext cx="800091" cy="4594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32513" y="5666446"/>
                <a:ext cx="800091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TPR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FPR</m:t>
                          </m:r>
                        </m:den>
                      </m:f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13" y="5666446"/>
                <a:ext cx="800091" cy="4594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Which of these classifiers is better?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299901"/>
              </p:ext>
            </p:extLst>
          </p:nvPr>
        </p:nvGraphicFramePr>
        <p:xfrm>
          <a:off x="5778500" y="1536700"/>
          <a:ext cx="24209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8" name="Equation" r:id="rId3" imgW="1384300" imgH="635000" progId="Equation.3">
                  <p:embed/>
                </p:oleObj>
              </mc:Choice>
              <mc:Fallback>
                <p:oleObj name="Equation" r:id="rId3" imgW="1384300" imgH="63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536700"/>
                        <a:ext cx="24209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506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102169"/>
              </p:ext>
            </p:extLst>
          </p:nvPr>
        </p:nvGraphicFramePr>
        <p:xfrm>
          <a:off x="762000" y="1328286"/>
          <a:ext cx="4876800" cy="1338713"/>
        </p:xfrm>
        <a:graphic>
          <a:graphicData uri="http://schemas.openxmlformats.org/drawingml/2006/table">
            <a:tbl>
              <a:tblPr/>
              <a:tblGrid>
                <a:gridCol w="121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6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8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361635"/>
              </p:ext>
            </p:extLst>
          </p:nvPr>
        </p:nvGraphicFramePr>
        <p:xfrm>
          <a:off x="762000" y="3126288"/>
          <a:ext cx="4876800" cy="1321888"/>
        </p:xfrm>
        <a:graphic>
          <a:graphicData uri="http://schemas.openxmlformats.org/drawingml/2006/table">
            <a:tbl>
              <a:tblPr/>
              <a:tblGrid>
                <a:gridCol w="121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86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669475"/>
              </p:ext>
            </p:extLst>
          </p:nvPr>
        </p:nvGraphicFramePr>
        <p:xfrm>
          <a:off x="838200" y="4947386"/>
          <a:ext cx="4876800" cy="1377214"/>
        </p:xfrm>
        <a:graphic>
          <a:graphicData uri="http://schemas.openxmlformats.org/drawingml/2006/table">
            <a:tbl>
              <a:tblPr/>
              <a:tblGrid>
                <a:gridCol w="121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24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4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541135"/>
              </p:ext>
            </p:extLst>
          </p:nvPr>
        </p:nvGraphicFramePr>
        <p:xfrm>
          <a:off x="5778500" y="3276600"/>
          <a:ext cx="2454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9" name="Equation" r:id="rId5" imgW="1384300" imgH="635000" progId="Equation.3">
                  <p:embed/>
                </p:oleObj>
              </mc:Choice>
              <mc:Fallback>
                <p:oleObj name="Equation" r:id="rId5" imgW="1384300" imgH="63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3276600"/>
                        <a:ext cx="24542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13252"/>
              </p:ext>
            </p:extLst>
          </p:nvPr>
        </p:nvGraphicFramePr>
        <p:xfrm>
          <a:off x="5778500" y="5029200"/>
          <a:ext cx="26590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0" name="Equation" r:id="rId7" imgW="1384300" imgH="635000" progId="Equation.3">
                  <p:embed/>
                </p:oleObj>
              </mc:Choice>
              <mc:Fallback>
                <p:oleObj name="Equation" r:id="rId7" imgW="1384300" imgH="63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5029200"/>
                        <a:ext cx="26590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945112"/>
              </p:ext>
            </p:extLst>
          </p:nvPr>
        </p:nvGraphicFramePr>
        <p:xfrm>
          <a:off x="5724525" y="2438400"/>
          <a:ext cx="195738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1" name="Equation" r:id="rId9" imgW="1015920" imgH="152280" progId="Equation.3">
                  <p:embed/>
                </p:oleObj>
              </mc:Choice>
              <mc:Fallback>
                <p:oleObj name="Equation" r:id="rId9" imgW="101592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4525" y="2438400"/>
                        <a:ext cx="1957388" cy="29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874908"/>
              </p:ext>
            </p:extLst>
          </p:nvPr>
        </p:nvGraphicFramePr>
        <p:xfrm>
          <a:off x="5777456" y="4217618"/>
          <a:ext cx="18351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2" name="Equation" r:id="rId11" imgW="952200" imgH="152280" progId="Equation.3">
                  <p:embed/>
                </p:oleObj>
              </mc:Choice>
              <mc:Fallback>
                <p:oleObj name="Equation" r:id="rId11" imgW="952200" imgH="15228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77456" y="4217618"/>
                        <a:ext cx="1835150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354163"/>
              </p:ext>
            </p:extLst>
          </p:nvPr>
        </p:nvGraphicFramePr>
        <p:xfrm>
          <a:off x="5724525" y="6091238"/>
          <a:ext cx="1957388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3" name="Equation" r:id="rId13" imgW="1015920" imgH="152280" progId="Equation.3">
                  <p:embed/>
                </p:oleObj>
              </mc:Choice>
              <mc:Fallback>
                <p:oleObj name="Equation" r:id="rId13" imgW="1015920" imgH="15228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24525" y="6091238"/>
                        <a:ext cx="1957388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17526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546431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48311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/>
              <a:t>ROC (Receiver Operating Characteristic)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graphical approach for displaying trade-off between detection rate and false alarm rate</a:t>
            </a:r>
          </a:p>
          <a:p>
            <a:r>
              <a:rPr lang="en-US" altLang="en-US" dirty="0"/>
              <a:t>Developed in 1950s for signal detection theory to analyze noisy signals </a:t>
            </a:r>
          </a:p>
          <a:p>
            <a:r>
              <a:rPr lang="en-US" altLang="en-US" dirty="0"/>
              <a:t>ROC curve plots TPR against FPR</a:t>
            </a:r>
          </a:p>
          <a:p>
            <a:pPr lvl="1"/>
            <a:r>
              <a:rPr lang="en-US" altLang="en-US" sz="2400" dirty="0"/>
              <a:t>Performance of a model represented as a point in an ROC curve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ROC Curve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3434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400" dirty="0"/>
              <a:t>(TPR,FPR):</a:t>
            </a:r>
          </a:p>
          <a:p>
            <a:r>
              <a:rPr lang="en-US" altLang="en-US" sz="2400" dirty="0"/>
              <a:t>(0,0): declare everything</a:t>
            </a:r>
            <a:br>
              <a:rPr lang="en-US" altLang="en-US" sz="2400" dirty="0"/>
            </a:br>
            <a:r>
              <a:rPr lang="en-US" altLang="en-US" sz="2400" dirty="0"/>
              <a:t>          to be negative class</a:t>
            </a:r>
          </a:p>
          <a:p>
            <a:r>
              <a:rPr lang="en-US" altLang="en-US" sz="2400" dirty="0"/>
              <a:t>(1,1): declare everything</a:t>
            </a:r>
            <a:br>
              <a:rPr lang="en-US" altLang="en-US" sz="2400" dirty="0"/>
            </a:br>
            <a:r>
              <a:rPr lang="en-US" altLang="en-US" sz="2400" dirty="0"/>
              <a:t>         to be positive class</a:t>
            </a:r>
          </a:p>
          <a:p>
            <a:r>
              <a:rPr lang="en-US" altLang="en-US" sz="2400" dirty="0"/>
              <a:t>(1,0): ideal</a:t>
            </a:r>
          </a:p>
          <a:p>
            <a:pPr>
              <a:buFont typeface="Monotype Sorts" pitchFamily="2" charset="2"/>
              <a:buNone/>
            </a:pPr>
            <a:endParaRPr lang="en-US" altLang="en-US" sz="2400" dirty="0"/>
          </a:p>
          <a:p>
            <a:r>
              <a:rPr lang="en-US" altLang="en-US" sz="2400" dirty="0"/>
              <a:t>Diagonal line:</a:t>
            </a:r>
          </a:p>
          <a:p>
            <a:pPr lvl="1"/>
            <a:r>
              <a:rPr lang="en-US" altLang="en-US" sz="2400" dirty="0"/>
              <a:t>Random guessing</a:t>
            </a:r>
          </a:p>
          <a:p>
            <a:pPr lvl="1"/>
            <a:r>
              <a:rPr lang="en-US" altLang="en-US" sz="2400" dirty="0"/>
              <a:t>Below diagonal line:</a:t>
            </a:r>
          </a:p>
          <a:p>
            <a:pPr marL="1255713" lvl="2" indent="-341313"/>
            <a:r>
              <a:rPr lang="en-US" altLang="en-US" sz="2000" dirty="0"/>
              <a:t>prediction is opposite </a:t>
            </a:r>
            <a:br>
              <a:rPr lang="en-US" altLang="en-US" sz="2000" dirty="0"/>
            </a:br>
            <a:r>
              <a:rPr lang="en-US" altLang="en-US" sz="2000" dirty="0"/>
              <a:t>of the true class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6557"/>
          <a:stretch>
            <a:fillRect/>
          </a:stretch>
        </p:blipFill>
        <p:spPr bwMode="auto">
          <a:xfrm>
            <a:off x="4267200" y="11430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/>
              <a:t>ROC (Receiver Operating Characteristic)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 draw ROC curve, classifier must produce continuous-valued output </a:t>
            </a:r>
          </a:p>
          <a:p>
            <a:pPr lvl="1"/>
            <a:r>
              <a:rPr lang="en-US" altLang="en-US" sz="2000" dirty="0"/>
              <a:t>Outputs are used to rank test records, from the most likely positive class record to the least likely positive class record</a:t>
            </a:r>
          </a:p>
          <a:p>
            <a:pPr lvl="1"/>
            <a:r>
              <a:rPr lang="en-US" altLang="en-US" sz="2000" dirty="0"/>
              <a:t>By using different thresholds on this value, we can  create different variations of the classifier with TPR/FPR tradeoffs  </a:t>
            </a:r>
          </a:p>
          <a:p>
            <a:r>
              <a:rPr lang="en-US" altLang="en-US" sz="2400" dirty="0"/>
              <a:t>Many classifiers produce only discrete outputs (i.e., predicted class)</a:t>
            </a:r>
          </a:p>
          <a:p>
            <a:pPr lvl="1"/>
            <a:r>
              <a:rPr lang="en-US" altLang="en-US" sz="2400" dirty="0"/>
              <a:t>How to get continuous-valued outputs?</a:t>
            </a:r>
          </a:p>
          <a:p>
            <a:pPr marL="1255713" lvl="2" indent="-341313"/>
            <a:r>
              <a:rPr lang="en-US" altLang="en-US" sz="2000" dirty="0"/>
              <a:t>Decision trees, rule-based classifiers, neural networks, Bayesian classifiers, k-nearest neighbors, SVM</a:t>
            </a:r>
          </a:p>
          <a:p>
            <a:pPr lvl="1"/>
            <a:endParaRPr lang="en-US" alt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Decision Trees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2771775"/>
          <a:ext cx="4495800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" name="Visio" r:id="rId3" imgW="8039049" imgH="5411111" progId="Visio.Drawing.6">
                  <p:embed/>
                </p:oleObj>
              </mc:Choice>
              <mc:Fallback>
                <p:oleObj name="Visio" r:id="rId3" imgW="8039049" imgH="5411111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771775"/>
                        <a:ext cx="4495800" cy="345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2400" y="1722438"/>
          <a:ext cx="4191000" cy="307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Visio" r:id="rId5" imgW="8039049" imgH="5369367" progId="Visio.Drawing.6">
                  <p:embed/>
                </p:oleObj>
              </mc:Choice>
              <mc:Fallback>
                <p:oleObj name="Visio" r:id="rId5" imgW="8039049" imgH="5369367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22438"/>
                        <a:ext cx="4191000" cy="307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10668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Decision Tree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105400" y="21336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Continuous-valued outputs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3505200" y="1524000"/>
            <a:ext cx="1219200" cy="533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Accuracy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Most widely-used metric:</a:t>
            </a:r>
          </a:p>
          <a:p>
            <a:endParaRPr lang="en-US" altLang="en-US" dirty="0"/>
          </a:p>
        </p:txBody>
      </p:sp>
      <p:graphicFrame>
        <p:nvGraphicFramePr>
          <p:cNvPr id="1323012" name="Group 4"/>
          <p:cNvGraphicFramePr>
            <a:graphicFrameLocks noGrp="1"/>
          </p:cNvGraphicFramePr>
          <p:nvPr/>
        </p:nvGraphicFramePr>
        <p:xfrm>
          <a:off x="1524000" y="1219200"/>
          <a:ext cx="6096000" cy="282257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5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954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171" name="Object 27"/>
          <p:cNvGraphicFramePr>
            <a:graphicFrameLocks noChangeAspect="1"/>
          </p:cNvGraphicFramePr>
          <p:nvPr/>
        </p:nvGraphicFramePr>
        <p:xfrm>
          <a:off x="609600" y="5105400"/>
          <a:ext cx="7583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3" imgW="5664200" imgH="723900" progId="Equation.3">
                  <p:embed/>
                </p:oleObj>
              </mc:Choice>
              <mc:Fallback>
                <p:oleObj name="Equation" r:id="rId3" imgW="5664200" imgH="7239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758348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ROC Curve Example</a:t>
            </a: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" y="1295400"/>
          <a:ext cx="5334000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Visio" r:id="rId3" imgW="8039049" imgH="5411111" progId="Visio.Drawing.6">
                  <p:embed/>
                </p:oleObj>
              </mc:Choice>
              <mc:Fallback>
                <p:oleObj name="Visio" r:id="rId3" imgW="8039049" imgH="5411111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5334000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105400"/>
            <a:ext cx="8001000" cy="1085850"/>
          </a:xfrm>
          <a:noFill/>
        </p:spPr>
      </p:pic>
      <p:pic>
        <p:nvPicPr>
          <p:cNvPr id="215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6410"/>
          <a:stretch>
            <a:fillRect/>
          </a:stretch>
        </p:blipFill>
        <p:spPr>
          <a:xfrm>
            <a:off x="5181600" y="990600"/>
            <a:ext cx="3886200" cy="291465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ROC Curve Example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5714"/>
          <a:stretch>
            <a:fillRect/>
          </a:stretch>
        </p:blipFill>
        <p:spPr bwMode="auto">
          <a:xfrm>
            <a:off x="0" y="1828800"/>
            <a:ext cx="4343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5273675" y="3886200"/>
            <a:ext cx="762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752600"/>
            <a:ext cx="8534400" cy="4648200"/>
            <a:chOff x="288" y="1056"/>
            <a:chExt cx="5376" cy="2928"/>
          </a:xfrm>
        </p:grpSpPr>
        <p:pic>
          <p:nvPicPr>
            <p:cNvPr id="2253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9" r="6557"/>
            <a:stretch>
              <a:fillRect/>
            </a:stretch>
          </p:blipFill>
          <p:spPr bwMode="auto">
            <a:xfrm>
              <a:off x="2736" y="1056"/>
              <a:ext cx="2928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288" y="3408"/>
              <a:ext cx="33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dirty="0"/>
                <a:t>At threshold t:</a:t>
              </a:r>
            </a:p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dirty="0"/>
                <a:t>TPR=0.5, FNR=0.5, FPR=0.12, TNR=0.88</a:t>
              </a:r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 flipV="1">
              <a:off x="2160" y="2544"/>
              <a:ext cx="110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228600" y="1066800"/>
            <a:ext cx="8229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- 1-dimensional data set containing 2 classes (positive and negative)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- Any points located at x &gt; t is classified as positive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Construct an ROC curve</a:t>
            </a:r>
          </a:p>
        </p:txBody>
      </p:sp>
      <p:graphicFrame>
        <p:nvGraphicFramePr>
          <p:cNvPr id="13322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21816"/>
              </p:ext>
            </p:extLst>
          </p:nvPr>
        </p:nvGraphicFramePr>
        <p:xfrm>
          <a:off x="381000" y="1295400"/>
          <a:ext cx="3886200" cy="4064004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4419600" y="1066800"/>
            <a:ext cx="4648200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7663" indent="-347663"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b="0" dirty="0"/>
              <a:t>Use a classifier that produces a continuous-valued score for each instance</a:t>
            </a:r>
          </a:p>
          <a:p>
            <a:pPr marL="804863" lvl="1" indent="-347663"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b="0" dirty="0"/>
              <a:t>The more likely it is for the instance to be in the + class, the higher the score</a:t>
            </a:r>
          </a:p>
          <a:p>
            <a:pPr marL="347663" indent="-347663"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b="0" dirty="0"/>
              <a:t>Sort the instances in decreasing order according to the score </a:t>
            </a:r>
          </a:p>
          <a:p>
            <a:pPr marL="347663" indent="-347663"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b="0"/>
              <a:t>Apply a threshold </a:t>
            </a:r>
            <a:r>
              <a:rPr lang="en-US" altLang="en-US" sz="2200" b="0" dirty="0"/>
              <a:t>at each unique value of the score</a:t>
            </a:r>
          </a:p>
          <a:p>
            <a:pPr marL="347663" indent="-347663"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200" b="0" dirty="0"/>
              <a:t>Count the number of TP, FP, </a:t>
            </a:r>
            <a:br>
              <a:rPr lang="en-US" altLang="en-US" sz="2200" b="0" dirty="0"/>
            </a:br>
            <a:r>
              <a:rPr lang="en-US" altLang="en-US" sz="2200" b="0" dirty="0"/>
              <a:t>TN, FN at each threshold</a:t>
            </a:r>
          </a:p>
          <a:p>
            <a:pPr marL="685800" lvl="1" indent="-228600"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b="0" dirty="0"/>
              <a:t>TPR = TP/(TP+FN)</a:t>
            </a:r>
          </a:p>
          <a:p>
            <a:pPr marL="685800" lvl="1" indent="-228600"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b="0" dirty="0"/>
              <a:t>FPR = FP/(FP + TN)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construct an ROC curve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741672"/>
              </p:ext>
            </p:extLst>
          </p:nvPr>
        </p:nvGraphicFramePr>
        <p:xfrm>
          <a:off x="1390650" y="1066800"/>
          <a:ext cx="645795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3" name="Document" r:id="rId3" imgW="10594848" imgH="3913632" progId="Word.Document.8">
                  <p:embed/>
                </p:oleObj>
              </mc:Choice>
              <mc:Fallback>
                <p:oleObj name="Document" r:id="rId3" imgW="10594848" imgH="391363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066800"/>
                        <a:ext cx="645795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5128" r="3847" b="5128"/>
          <a:stretch>
            <a:fillRect/>
          </a:stretch>
        </p:blipFill>
        <p:spPr bwMode="auto">
          <a:xfrm>
            <a:off x="2819400" y="3449638"/>
            <a:ext cx="39624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09600" y="1399401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/>
              <a:t>Threshold &gt;=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90600" y="4572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ROC Curve: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066800" y="2895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066800" y="3200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ROC for Model Comparison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r="8220"/>
          <a:stretch>
            <a:fillRect/>
          </a:stretch>
        </p:blipFill>
        <p:spPr bwMode="auto">
          <a:xfrm>
            <a:off x="76200" y="1219200"/>
            <a:ext cx="52578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410200" y="1143000"/>
            <a:ext cx="3581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0" dirty="0"/>
              <a:t>No model consistently outperforms the other</a:t>
            </a:r>
          </a:p>
          <a:p>
            <a:pPr lvl="1">
              <a:buSzPct val="75000"/>
              <a:buFont typeface="Monotype Sorts" pitchFamily="2" charset="2"/>
              <a:buChar char="l"/>
            </a:pPr>
            <a:r>
              <a:rPr lang="en-US" altLang="en-US" sz="2400" b="0" dirty="0"/>
              <a:t>M</a:t>
            </a:r>
            <a:r>
              <a:rPr lang="en-US" altLang="en-US" sz="2400" b="0" baseline="-25000" dirty="0"/>
              <a:t>1</a:t>
            </a:r>
            <a:r>
              <a:rPr lang="en-US" altLang="en-US" sz="2400" b="0" dirty="0"/>
              <a:t> is better for small FPR</a:t>
            </a:r>
          </a:p>
          <a:p>
            <a:pPr lvl="1">
              <a:buSzPct val="75000"/>
              <a:buFont typeface="Monotype Sorts" pitchFamily="2" charset="2"/>
              <a:buChar char="l"/>
            </a:pPr>
            <a:r>
              <a:rPr lang="en-US" altLang="en-US" sz="2400" b="0" dirty="0"/>
              <a:t>M</a:t>
            </a:r>
            <a:r>
              <a:rPr lang="en-US" altLang="en-US" sz="2400" b="0" baseline="-25000" dirty="0"/>
              <a:t>2</a:t>
            </a:r>
            <a:r>
              <a:rPr lang="en-US" altLang="en-US" sz="2400" b="0" dirty="0"/>
              <a:t> is better for large FPR</a:t>
            </a:r>
          </a:p>
          <a:p>
            <a:pPr lvl="1">
              <a:buSzPct val="75000"/>
              <a:buFont typeface="Monotype Sorts" pitchFamily="2" charset="2"/>
              <a:buNone/>
            </a:pPr>
            <a:endParaRPr lang="en-US" altLang="en-US" sz="1000" b="0" dirty="0"/>
          </a:p>
          <a:p>
            <a:r>
              <a:rPr lang="en-US" altLang="en-US" sz="2400" b="0" dirty="0"/>
              <a:t>Area Under the ROC curve (AUC)</a:t>
            </a:r>
          </a:p>
          <a:p>
            <a:pPr lvl="1">
              <a:buSzPct val="75000"/>
              <a:buFont typeface="Monotype Sorts" pitchFamily="2" charset="2"/>
              <a:buChar char="l"/>
            </a:pPr>
            <a:r>
              <a:rPr lang="en-US" altLang="en-US" sz="1800" b="0" dirty="0"/>
              <a:t>Ideal: </a:t>
            </a:r>
          </a:p>
          <a:p>
            <a:pPr lvl="2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altLang="en-US" sz="1800" b="0" dirty="0"/>
              <a:t> Area = 1</a:t>
            </a:r>
          </a:p>
          <a:p>
            <a:pPr lvl="1">
              <a:buSzPct val="75000"/>
              <a:buFont typeface="Monotype Sorts" pitchFamily="2" charset="2"/>
              <a:buChar char="l"/>
            </a:pPr>
            <a:r>
              <a:rPr lang="en-US" altLang="en-US" sz="1800" b="0" dirty="0"/>
              <a:t>Random guess:</a:t>
            </a:r>
          </a:p>
          <a:p>
            <a:pPr lvl="2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altLang="en-US" sz="1800" b="0" dirty="0"/>
              <a:t> Area = 0.5</a:t>
            </a:r>
          </a:p>
        </p:txBody>
      </p:sp>
    </p:spTree>
    <p:extLst>
      <p:ext uri="{BB962C8B-B14F-4D97-AF65-F5344CB8AC3E}">
        <p14:creationId xmlns:p14="http://schemas.microsoft.com/office/powerpoint/2010/main" val="1681674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Which measure to choose?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Many measures exists, but none of them may be ideal in all situations</a:t>
            </a:r>
          </a:p>
          <a:p>
            <a:pPr lvl="1"/>
            <a:r>
              <a:rPr lang="en-US" altLang="en-US" sz="1800" dirty="0"/>
              <a:t>Random classifiers can have high value for many of these measures</a:t>
            </a:r>
          </a:p>
          <a:p>
            <a:pPr lvl="1"/>
            <a:r>
              <a:rPr lang="en-US" altLang="en-US" sz="1800" dirty="0"/>
              <a:t>TPR/FPR provides important information but may not be sufficient by itself in many practical scenarios</a:t>
            </a:r>
          </a:p>
          <a:p>
            <a:pPr lvl="1"/>
            <a:r>
              <a:rPr lang="en-US" altLang="en-US" sz="2000" dirty="0"/>
              <a:t>Given two classifiers, sometimes you can tell that one of them is strictly better than the other</a:t>
            </a:r>
          </a:p>
          <a:p>
            <a:pPr lvl="2"/>
            <a:r>
              <a:rPr lang="en-US" altLang="en-US" sz="1400" dirty="0"/>
              <a:t>C1 is strictly better than C2 if C1 has strictly better TPR and FPR relative to C2 (or same TPR and better FPR, and vice versa)</a:t>
            </a:r>
          </a:p>
          <a:p>
            <a:pPr lvl="1"/>
            <a:r>
              <a:rPr lang="en-US" altLang="en-US" sz="1800" dirty="0"/>
              <a:t>Even if C1 is strictly better than C2, C1’s F-value can be worse than C2’s if they are evaluated on data sets with different imbalances</a:t>
            </a:r>
          </a:p>
          <a:p>
            <a:pPr lvl="1"/>
            <a:r>
              <a:rPr lang="en-US" altLang="en-US" sz="1800" dirty="0"/>
              <a:t>Classifier C1 can be better or worse than C2 depending on the scenario at hand (class imbalance, importance of TP vs </a:t>
            </a:r>
            <a:r>
              <a:rPr lang="en-US" altLang="en-US" sz="1800"/>
              <a:t>FP, </a:t>
            </a:r>
            <a:r>
              <a:rPr lang="en-US" altLang="en-US" sz="1800" dirty="0"/>
              <a:t>cost/time tradeoffs)</a:t>
            </a:r>
          </a:p>
          <a:p>
            <a:pPr marL="457200" lvl="1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201D-A8BC-ED4C-9134-0EE3EFB62F8C}"/>
              </a:ext>
            </a:extLst>
          </p:cNvPr>
          <p:cNvSpPr txBox="1"/>
          <p:nvPr/>
        </p:nvSpPr>
        <p:spPr>
          <a:xfrm>
            <a:off x="8229600" y="6324600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758360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Which Classifier is better?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778500" y="1066800"/>
          <a:ext cx="24209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Equation" r:id="rId3" imgW="1384200" imgH="634680" progId="Equation.3">
                  <p:embed/>
                </p:oleObj>
              </mc:Choice>
              <mc:Fallback>
                <p:oleObj name="Equation" r:id="rId3" imgW="1384200" imgH="634680" progId="Equation.3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066800"/>
                        <a:ext cx="24209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5060" name="Group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4876800" cy="1371599"/>
        </p:xfrm>
        <a:graphic>
          <a:graphicData uri="http://schemas.openxmlformats.org/drawingml/2006/table">
            <a:tbl>
              <a:tblPr/>
              <a:tblGrid>
                <a:gridCol w="121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47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4"/>
          <p:cNvGraphicFramePr>
            <a:graphicFrameLocks/>
          </p:cNvGraphicFramePr>
          <p:nvPr/>
        </p:nvGraphicFramePr>
        <p:xfrm>
          <a:off x="304800" y="3124200"/>
          <a:ext cx="4876800" cy="1323976"/>
        </p:xfrm>
        <a:graphic>
          <a:graphicData uri="http://schemas.openxmlformats.org/drawingml/2006/table">
            <a:tbl>
              <a:tblPr/>
              <a:tblGrid>
                <a:gridCol w="121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T2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81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4"/>
          <p:cNvGraphicFramePr>
            <a:graphicFrameLocks/>
          </p:cNvGraphicFramePr>
          <p:nvPr/>
        </p:nvGraphicFramePr>
        <p:xfrm>
          <a:off x="304800" y="4953000"/>
          <a:ext cx="4876800" cy="1371600"/>
        </p:xfrm>
        <a:graphic>
          <a:graphicData uri="http://schemas.openxmlformats.org/drawingml/2006/table">
            <a:tbl>
              <a:tblPr/>
              <a:tblGrid>
                <a:gridCol w="121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4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47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457" name="Object 2"/>
          <p:cNvGraphicFramePr>
            <a:graphicFrameLocks noChangeAspect="1"/>
          </p:cNvGraphicFramePr>
          <p:nvPr/>
        </p:nvGraphicFramePr>
        <p:xfrm>
          <a:off x="5711825" y="2971800"/>
          <a:ext cx="25892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Equation" r:id="rId5" imgW="1460160" imgH="634680" progId="Equation.3">
                  <p:embed/>
                </p:oleObj>
              </mc:Choice>
              <mc:Fallback>
                <p:oleObj name="Equation" r:id="rId5" imgW="1460160" imgH="634680" progId="Equation.3">
                  <p:embed/>
                  <p:pic>
                    <p:nvPicPr>
                      <p:cNvPr id="164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2971800"/>
                        <a:ext cx="25892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216734"/>
              </p:ext>
            </p:extLst>
          </p:nvPr>
        </p:nvGraphicFramePr>
        <p:xfrm>
          <a:off x="5705475" y="4748212"/>
          <a:ext cx="2806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Equation" r:id="rId7" imgW="1460160" imgH="634680" progId="Equation.3">
                  <p:embed/>
                </p:oleObj>
              </mc:Choice>
              <mc:Fallback>
                <p:oleObj name="Equation" r:id="rId7" imgW="1460160" imgH="634680" progId="Equation.3">
                  <p:embed/>
                  <p:pic>
                    <p:nvPicPr>
                      <p:cNvPr id="164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4748212"/>
                        <a:ext cx="2806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13413" y="1981200"/>
          <a:ext cx="1981200" cy="66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3" name="Equation" r:id="rId9" imgW="1028520" imgH="380880" progId="Equation.3">
                  <p:embed/>
                </p:oleObj>
              </mc:Choice>
              <mc:Fallback>
                <p:oleObj name="Equation" r:id="rId9" imgW="1028520" imgH="38088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3413" y="1981200"/>
                        <a:ext cx="1981200" cy="66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323549"/>
              </p:ext>
            </p:extLst>
          </p:nvPr>
        </p:nvGraphicFramePr>
        <p:xfrm>
          <a:off x="5705475" y="3886200"/>
          <a:ext cx="19827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Equation" r:id="rId11" imgW="1028520" imgH="380880" progId="Equation.3">
                  <p:embed/>
                </p:oleObj>
              </mc:Choice>
              <mc:Fallback>
                <p:oleObj name="Equation" r:id="rId11" imgW="1028520" imgH="38088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05475" y="3886200"/>
                        <a:ext cx="1982787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943547"/>
              </p:ext>
            </p:extLst>
          </p:nvPr>
        </p:nvGraphicFramePr>
        <p:xfrm>
          <a:off x="5713413" y="5743575"/>
          <a:ext cx="19812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5" name="Equation" r:id="rId13" imgW="1028520" imgH="380880" progId="Equation.3">
                  <p:embed/>
                </p:oleObj>
              </mc:Choice>
              <mc:Fallback>
                <p:oleObj name="Equation" r:id="rId13" imgW="1028520" imgH="38088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13413" y="5743575"/>
                        <a:ext cx="19812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45C61D-C80D-594B-84A2-B3AEDE7FA809}"/>
              </a:ext>
            </a:extLst>
          </p:cNvPr>
          <p:cNvSpPr txBox="1"/>
          <p:nvPr/>
        </p:nvSpPr>
        <p:spPr>
          <a:xfrm>
            <a:off x="8661400" y="6477000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1356108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Which Classifier is better? </a:t>
            </a:r>
            <a:r>
              <a:rPr lang="en-US" altLang="en-US" sz="2000" dirty="0"/>
              <a:t>Medium Skew case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778500" y="1066800"/>
          <a:ext cx="24209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Equation" r:id="rId3" imgW="1384200" imgH="634680" progId="Equation.3">
                  <p:embed/>
                </p:oleObj>
              </mc:Choice>
              <mc:Fallback>
                <p:oleObj name="Equation" r:id="rId3" imgW="1384200" imgH="634680" progId="Equation.3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066800"/>
                        <a:ext cx="24209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5060" name="Group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4876800" cy="1371599"/>
        </p:xfrm>
        <a:graphic>
          <a:graphicData uri="http://schemas.openxmlformats.org/drawingml/2006/table">
            <a:tbl>
              <a:tblPr/>
              <a:tblGrid>
                <a:gridCol w="121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47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4"/>
          <p:cNvGraphicFramePr>
            <a:graphicFrameLocks/>
          </p:cNvGraphicFramePr>
          <p:nvPr/>
        </p:nvGraphicFramePr>
        <p:xfrm>
          <a:off x="304800" y="3124200"/>
          <a:ext cx="4876800" cy="1323976"/>
        </p:xfrm>
        <a:graphic>
          <a:graphicData uri="http://schemas.openxmlformats.org/drawingml/2006/table">
            <a:tbl>
              <a:tblPr/>
              <a:tblGrid>
                <a:gridCol w="121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T2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81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900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4"/>
          <p:cNvGraphicFramePr>
            <a:graphicFrameLocks/>
          </p:cNvGraphicFramePr>
          <p:nvPr/>
        </p:nvGraphicFramePr>
        <p:xfrm>
          <a:off x="304800" y="4953000"/>
          <a:ext cx="4876800" cy="1371600"/>
        </p:xfrm>
        <a:graphic>
          <a:graphicData uri="http://schemas.openxmlformats.org/drawingml/2006/table">
            <a:tbl>
              <a:tblPr/>
              <a:tblGrid>
                <a:gridCol w="121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4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47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457" name="Object 2"/>
          <p:cNvGraphicFramePr>
            <a:graphicFrameLocks noChangeAspect="1"/>
          </p:cNvGraphicFramePr>
          <p:nvPr/>
        </p:nvGraphicFramePr>
        <p:xfrm>
          <a:off x="5711825" y="2971800"/>
          <a:ext cx="25892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Equation" r:id="rId5" imgW="1460160" imgH="634680" progId="Equation.3">
                  <p:embed/>
                </p:oleObj>
              </mc:Choice>
              <mc:Fallback>
                <p:oleObj name="Equation" r:id="rId5" imgW="1460160" imgH="634680" progId="Equation.3">
                  <p:embed/>
                  <p:pic>
                    <p:nvPicPr>
                      <p:cNvPr id="164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2971800"/>
                        <a:ext cx="25892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716546"/>
              </p:ext>
            </p:extLst>
          </p:nvPr>
        </p:nvGraphicFramePr>
        <p:xfrm>
          <a:off x="5705475" y="4748212"/>
          <a:ext cx="2806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Equation" r:id="rId7" imgW="1460160" imgH="634680" progId="Equation.3">
                  <p:embed/>
                </p:oleObj>
              </mc:Choice>
              <mc:Fallback>
                <p:oleObj name="Equation" r:id="rId7" imgW="1460160" imgH="634680" progId="Equation.3">
                  <p:embed/>
                  <p:pic>
                    <p:nvPicPr>
                      <p:cNvPr id="164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4748212"/>
                        <a:ext cx="2806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13413" y="1981200"/>
          <a:ext cx="1981200" cy="66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Equation" r:id="rId9" imgW="1028520" imgH="380880" progId="Equation.3">
                  <p:embed/>
                </p:oleObj>
              </mc:Choice>
              <mc:Fallback>
                <p:oleObj name="Equation" r:id="rId9" imgW="1028520" imgH="38088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3413" y="1981200"/>
                        <a:ext cx="1981200" cy="66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703888" y="3810000"/>
          <a:ext cx="19827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Equation" r:id="rId11" imgW="1028520" imgH="380880" progId="Equation.3">
                  <p:embed/>
                </p:oleObj>
              </mc:Choice>
              <mc:Fallback>
                <p:oleObj name="Equation" r:id="rId11" imgW="1028520" imgH="38088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03888" y="3810000"/>
                        <a:ext cx="1982787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684435"/>
              </p:ext>
            </p:extLst>
          </p:nvPr>
        </p:nvGraphicFramePr>
        <p:xfrm>
          <a:off x="5713413" y="5743575"/>
          <a:ext cx="19812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Equation" r:id="rId13" imgW="1028520" imgH="380880" progId="Equation.3">
                  <p:embed/>
                </p:oleObj>
              </mc:Choice>
              <mc:Fallback>
                <p:oleObj name="Equation" r:id="rId13" imgW="1028520" imgH="38088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13413" y="5743575"/>
                        <a:ext cx="19812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3A8FB25-B981-D043-BE91-1550DF90AC67}"/>
              </a:ext>
            </a:extLst>
          </p:cNvPr>
          <p:cNvSpPr txBox="1"/>
          <p:nvPr/>
        </p:nvSpPr>
        <p:spPr>
          <a:xfrm>
            <a:off x="8512175" y="6324600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3206387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Which Classifier is better? </a:t>
            </a:r>
            <a:r>
              <a:rPr lang="en-US" altLang="en-US" sz="2000" dirty="0"/>
              <a:t>High Skew case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778500" y="1066800"/>
          <a:ext cx="24209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Equation" r:id="rId3" imgW="1384200" imgH="634680" progId="Equation.3">
                  <p:embed/>
                </p:oleObj>
              </mc:Choice>
              <mc:Fallback>
                <p:oleObj name="Equation" r:id="rId3" imgW="1384200" imgH="634680" progId="Equation.3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066800"/>
                        <a:ext cx="24209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5060" name="Group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4876800" cy="1371599"/>
        </p:xfrm>
        <a:graphic>
          <a:graphicData uri="http://schemas.openxmlformats.org/drawingml/2006/table">
            <a:tbl>
              <a:tblPr/>
              <a:tblGrid>
                <a:gridCol w="121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47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4"/>
          <p:cNvGraphicFramePr>
            <a:graphicFrameLocks/>
          </p:cNvGraphicFramePr>
          <p:nvPr/>
        </p:nvGraphicFramePr>
        <p:xfrm>
          <a:off x="304800" y="3124200"/>
          <a:ext cx="4876800" cy="1323976"/>
        </p:xfrm>
        <a:graphic>
          <a:graphicData uri="http://schemas.openxmlformats.org/drawingml/2006/table">
            <a:tbl>
              <a:tblPr/>
              <a:tblGrid>
                <a:gridCol w="121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T2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81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9000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4"/>
          <p:cNvGraphicFramePr>
            <a:graphicFrameLocks/>
          </p:cNvGraphicFramePr>
          <p:nvPr/>
        </p:nvGraphicFramePr>
        <p:xfrm>
          <a:off x="304800" y="4953000"/>
          <a:ext cx="4876800" cy="1371600"/>
        </p:xfrm>
        <a:graphic>
          <a:graphicData uri="http://schemas.openxmlformats.org/drawingml/2006/table">
            <a:tbl>
              <a:tblPr/>
              <a:tblGrid>
                <a:gridCol w="121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4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47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457" name="Object 2"/>
          <p:cNvGraphicFramePr>
            <a:graphicFrameLocks noChangeAspect="1"/>
          </p:cNvGraphicFramePr>
          <p:nvPr/>
        </p:nvGraphicFramePr>
        <p:xfrm>
          <a:off x="5711825" y="2971800"/>
          <a:ext cx="25892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Equation" r:id="rId5" imgW="1460160" imgH="634680" progId="Equation.3">
                  <p:embed/>
                </p:oleObj>
              </mc:Choice>
              <mc:Fallback>
                <p:oleObj name="Equation" r:id="rId5" imgW="1460160" imgH="634680" progId="Equation.3">
                  <p:embed/>
                  <p:pic>
                    <p:nvPicPr>
                      <p:cNvPr id="164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2971800"/>
                        <a:ext cx="25892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10365"/>
              </p:ext>
            </p:extLst>
          </p:nvPr>
        </p:nvGraphicFramePr>
        <p:xfrm>
          <a:off x="5705475" y="4748212"/>
          <a:ext cx="2806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0" name="Equation" r:id="rId7" imgW="1460160" imgH="634680" progId="Equation.3">
                  <p:embed/>
                </p:oleObj>
              </mc:Choice>
              <mc:Fallback>
                <p:oleObj name="Equation" r:id="rId7" imgW="1460160" imgH="634680" progId="Equation.3">
                  <p:embed/>
                  <p:pic>
                    <p:nvPicPr>
                      <p:cNvPr id="164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4748212"/>
                        <a:ext cx="2806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665788" y="1981200"/>
          <a:ext cx="20780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Equation" r:id="rId9" imgW="1079280" imgH="380880" progId="Equation.3">
                  <p:embed/>
                </p:oleObj>
              </mc:Choice>
              <mc:Fallback>
                <p:oleObj name="Equation" r:id="rId9" imgW="1079280" imgH="38088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65788" y="1981200"/>
                        <a:ext cx="207803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654675" y="3810000"/>
          <a:ext cx="20812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Equation" r:id="rId11" imgW="1079280" imgH="380880" progId="Equation.3">
                  <p:embed/>
                </p:oleObj>
              </mc:Choice>
              <mc:Fallback>
                <p:oleObj name="Equation" r:id="rId11" imgW="1079280" imgH="38088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4675" y="3810000"/>
                        <a:ext cx="2081213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889731"/>
              </p:ext>
            </p:extLst>
          </p:nvPr>
        </p:nvGraphicFramePr>
        <p:xfrm>
          <a:off x="5713413" y="5743575"/>
          <a:ext cx="19812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3" name="Equation" r:id="rId13" imgW="1028520" imgH="380880" progId="Equation.3">
                  <p:embed/>
                </p:oleObj>
              </mc:Choice>
              <mc:Fallback>
                <p:oleObj name="Equation" r:id="rId13" imgW="1028520" imgH="38088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13413" y="5743575"/>
                        <a:ext cx="19812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8554179-C197-BA42-84FC-FAEC1E2B1802}"/>
              </a:ext>
            </a:extLst>
          </p:cNvPr>
          <p:cNvSpPr txBox="1"/>
          <p:nvPr/>
        </p:nvSpPr>
        <p:spPr>
          <a:xfrm>
            <a:off x="8382000" y="6324600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3116613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Handling Class Imbalanced Problem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Sampling-based approaches</a:t>
            </a:r>
          </a:p>
          <a:p>
            <a:pPr lvl="1"/>
            <a:r>
              <a:rPr lang="en-US" altLang="en-US" dirty="0" err="1"/>
              <a:t>Undersample</a:t>
            </a:r>
            <a:r>
              <a:rPr lang="en-US" altLang="en-US" dirty="0"/>
              <a:t> the majority class</a:t>
            </a:r>
          </a:p>
          <a:p>
            <a:pPr lvl="1"/>
            <a:r>
              <a:rPr lang="en-US" altLang="en-US" dirty="0"/>
              <a:t>Oversample the rare class</a:t>
            </a:r>
          </a:p>
          <a:p>
            <a:r>
              <a:rPr lang="en-US" altLang="en-US" dirty="0"/>
              <a:t>Cost-sensitive classification</a:t>
            </a:r>
          </a:p>
          <a:p>
            <a:pPr lvl="1"/>
            <a:r>
              <a:rPr lang="en-US" dirty="0"/>
              <a:t>Cost-sensitive classification treats the different misclassifications differently </a:t>
            </a:r>
            <a:endParaRPr lang="en-US" altLang="en-US" dirty="0"/>
          </a:p>
          <a:p>
            <a:pPr lvl="1"/>
            <a:r>
              <a:rPr lang="en-US" altLang="en-US" dirty="0"/>
              <a:t>Misclassifying rare class as majority class is more expensive than misclassifying majority as rare class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Confusion Matrix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Confusion Matrix:</a:t>
            </a:r>
          </a:p>
        </p:txBody>
      </p:sp>
      <p:graphicFrame>
        <p:nvGraphicFramePr>
          <p:cNvPr id="1321988" name="Group 4"/>
          <p:cNvGraphicFramePr>
            <a:graphicFrameLocks noGrp="1"/>
          </p:cNvGraphicFramePr>
          <p:nvPr/>
        </p:nvGraphicFramePr>
        <p:xfrm>
          <a:off x="1219200" y="19050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048000" y="4876800"/>
            <a:ext cx="2209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a: TP (true positive)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b: FN (false negative)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c: FP (false positive)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d: TN (true negative)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Sampling-based Approaches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Modify the distribution of training data so that rare class is well-represented in training set</a:t>
            </a:r>
          </a:p>
          <a:p>
            <a:pPr lvl="1"/>
            <a:r>
              <a:rPr lang="en-US" altLang="en-US" dirty="0" err="1"/>
              <a:t>Undersample</a:t>
            </a:r>
            <a:r>
              <a:rPr lang="en-US" altLang="en-US" dirty="0"/>
              <a:t> the majority class</a:t>
            </a:r>
          </a:p>
          <a:p>
            <a:pPr lvl="1"/>
            <a:r>
              <a:rPr lang="en-US" altLang="en-US" dirty="0"/>
              <a:t>Oversample the rare class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Advantages and disadvantages</a:t>
            </a:r>
          </a:p>
          <a:p>
            <a:pPr lvl="1"/>
            <a:r>
              <a:rPr lang="en-US" altLang="en-US" dirty="0"/>
              <a:t>Easy to realize</a:t>
            </a:r>
          </a:p>
          <a:p>
            <a:pPr lvl="1"/>
            <a:r>
              <a:rPr lang="en-US" altLang="en-US" dirty="0"/>
              <a:t>Disadvantage: prone to overfitting (over-sampling); loss of useful information (under-sampling)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8634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Cost-sensitive Classification: Cost Matrix</a:t>
            </a:r>
          </a:p>
        </p:txBody>
      </p:sp>
      <p:graphicFrame>
        <p:nvGraphicFramePr>
          <p:cNvPr id="1334275" name="Group 3"/>
          <p:cNvGraphicFramePr>
            <a:graphicFrameLocks noGrp="1"/>
          </p:cNvGraphicFramePr>
          <p:nvPr>
            <p:ph sz="half" idx="1"/>
          </p:nvPr>
        </p:nvGraphicFramePr>
        <p:xfrm>
          <a:off x="304800" y="1143000"/>
          <a:ext cx="5151438" cy="2362201"/>
        </p:xfrm>
        <a:graphic>
          <a:graphicData uri="http://schemas.openxmlformats.org/drawingml/2006/table">
            <a:tbl>
              <a:tblPr/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f(Yes, Yes)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f(Yes,No)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f(No, Yes)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f(No, No)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4298" name="Group 26"/>
          <p:cNvGraphicFramePr>
            <a:graphicFrameLocks noGrp="1"/>
          </p:cNvGraphicFramePr>
          <p:nvPr/>
        </p:nvGraphicFramePr>
        <p:xfrm>
          <a:off x="304800" y="3810000"/>
          <a:ext cx="5181600" cy="230822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PREDICTED CLASS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7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C(i, j)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C(Yes, Yes)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C(Yes, No)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C(No, Yes)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C(No, No)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5562600" y="2590800"/>
            <a:ext cx="342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/>
              <a:t>C(i,j): Cost of misclassifying class i example as class j</a:t>
            </a:r>
          </a:p>
        </p:txBody>
      </p:sp>
      <p:graphicFrame>
        <p:nvGraphicFramePr>
          <p:cNvPr id="27698" name="Object 50"/>
          <p:cNvGraphicFramePr>
            <a:graphicFrameLocks noGrp="1" noChangeAspect="1"/>
          </p:cNvGraphicFramePr>
          <p:nvPr>
            <p:ph sz="half" idx="2"/>
          </p:nvPr>
        </p:nvGraphicFramePr>
        <p:xfrm>
          <a:off x="5715000" y="4419600"/>
          <a:ext cx="31686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Equation" r:id="rId3" imgW="1574800" imgH="254000" progId="Equation.3">
                  <p:embed/>
                </p:oleObj>
              </mc:Choice>
              <mc:Fallback>
                <p:oleObj name="Equation" r:id="rId3" imgW="1574800" imgH="254000" progId="Equation.3">
                  <p:embed/>
                  <p:pic>
                    <p:nvPicPr>
                      <p:cNvPr id="27698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19600"/>
                        <a:ext cx="31686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Computing Cost of Classification</a:t>
            </a:r>
          </a:p>
        </p:txBody>
      </p:sp>
      <p:graphicFrame>
        <p:nvGraphicFramePr>
          <p:cNvPr id="1335299" name="Group 3"/>
          <p:cNvGraphicFramePr>
            <a:graphicFrameLocks noGrp="1"/>
          </p:cNvGraphicFramePr>
          <p:nvPr/>
        </p:nvGraphicFramePr>
        <p:xfrm>
          <a:off x="2895600" y="1143000"/>
          <a:ext cx="3581400" cy="183045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9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4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C(i,j)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5322" name="Group 26"/>
          <p:cNvGraphicFramePr>
            <a:graphicFrameLocks noGrp="1"/>
          </p:cNvGraphicFramePr>
          <p:nvPr/>
        </p:nvGraphicFramePr>
        <p:xfrm>
          <a:off x="685800" y="3276600"/>
          <a:ext cx="3581400" cy="183045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9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4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5345" name="Group 49"/>
          <p:cNvGraphicFramePr>
            <a:graphicFrameLocks noGrp="1"/>
          </p:cNvGraphicFramePr>
          <p:nvPr/>
        </p:nvGraphicFramePr>
        <p:xfrm>
          <a:off x="4953000" y="3276600"/>
          <a:ext cx="3581400" cy="183045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9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4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44" name="Rectangle 72"/>
          <p:cNvSpPr>
            <a:spLocks noChangeArrowheads="1"/>
          </p:cNvSpPr>
          <p:nvPr/>
        </p:nvSpPr>
        <p:spPr bwMode="auto">
          <a:xfrm>
            <a:off x="762000" y="5334000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400" b="0"/>
              <a:t>Accuracy = 80%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 b="0"/>
              <a:t>Cost = 3910</a:t>
            </a:r>
          </a:p>
        </p:txBody>
      </p:sp>
      <p:sp>
        <p:nvSpPr>
          <p:cNvPr id="28745" name="Rectangle 73"/>
          <p:cNvSpPr>
            <a:spLocks noChangeArrowheads="1"/>
          </p:cNvSpPr>
          <p:nvPr/>
        </p:nvSpPr>
        <p:spPr bwMode="auto">
          <a:xfrm>
            <a:off x="5181600" y="5334000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400" b="0"/>
              <a:t>Accuracy = 90%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 b="0"/>
              <a:t>Cost = 4255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Cost Sensitive Classification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Cost </a:t>
            </a:r>
            <a:r>
              <a:rPr lang="en-US" altLang="en-US" dirty="0"/>
              <a:t>insensitive </a:t>
            </a:r>
            <a:r>
              <a:rPr lang="en-US" altLang="en-US"/>
              <a:t>(cost-blind</a:t>
            </a:r>
            <a:r>
              <a:rPr lang="en-US" altLang="en-US" dirty="0"/>
              <a:t>) classification</a:t>
            </a:r>
          </a:p>
          <a:p>
            <a:pPr lvl="1"/>
            <a:r>
              <a:rPr lang="en-US" altLang="en-US" dirty="0"/>
              <a:t>Given a test record x:</a:t>
            </a:r>
          </a:p>
          <a:p>
            <a:pPr lvl="2"/>
            <a:r>
              <a:rPr lang="en-US" altLang="en-US" dirty="0"/>
              <a:t> Compute p(</a:t>
            </a:r>
            <a:r>
              <a:rPr lang="en-US" altLang="en-US" dirty="0" err="1"/>
              <a:t>i|x</a:t>
            </a:r>
            <a:r>
              <a:rPr lang="en-US" altLang="en-US" dirty="0"/>
              <a:t>) for each class </a:t>
            </a:r>
            <a:r>
              <a:rPr lang="en-US" altLang="en-US" i="1" dirty="0" err="1"/>
              <a:t>i</a:t>
            </a:r>
            <a:endParaRPr lang="en-US" altLang="en-US" i="1" dirty="0"/>
          </a:p>
          <a:p>
            <a:pPr lvl="2"/>
            <a:r>
              <a:rPr lang="en-US" altLang="en-US" dirty="0"/>
              <a:t> Decision rule: classify node as class </a:t>
            </a:r>
            <a:r>
              <a:rPr lang="en-US" altLang="en-US" i="1" dirty="0">
                <a:latin typeface="Times New Roman" pitchFamily="18" charset="0"/>
              </a:rPr>
              <a:t>k</a:t>
            </a:r>
            <a:r>
              <a:rPr lang="en-US" altLang="en-US" dirty="0"/>
              <a:t> if </a:t>
            </a:r>
          </a:p>
          <a:p>
            <a:pPr lvl="4"/>
            <a:endParaRPr lang="en-US" altLang="en-US" dirty="0"/>
          </a:p>
          <a:p>
            <a:pPr lvl="1">
              <a:buFont typeface="Arial" charset="0"/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For 2-class, classify x as + if p(+|x) &gt; p(-|x)</a:t>
            </a:r>
          </a:p>
          <a:p>
            <a:pPr lvl="2"/>
            <a:r>
              <a:rPr lang="en-US" altLang="en-US" dirty="0"/>
              <a:t> This decision rule implicitly assumes that </a:t>
            </a:r>
            <a:br>
              <a:rPr lang="en-US" altLang="en-US" dirty="0"/>
            </a:br>
            <a:r>
              <a:rPr lang="en-US" altLang="en-US" dirty="0"/>
              <a:t>        C(+|+) = C(-|-) = 0 and C(+|-) = C(-|+)</a:t>
            </a:r>
          </a:p>
        </p:txBody>
      </p:sp>
      <p:graphicFrame>
        <p:nvGraphicFramePr>
          <p:cNvPr id="2970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124200" y="3305175"/>
          <a:ext cx="32004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Equation" r:id="rId3" imgW="1205977" imgH="304668" progId="Equation.3">
                  <p:embed/>
                </p:oleObj>
              </mc:Choice>
              <mc:Fallback>
                <p:oleObj name="Equation" r:id="rId3" imgW="1205977" imgH="304668" progId="Equation.3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05175"/>
                        <a:ext cx="32004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D442D86-49CB-FA4B-87C1-8FD5954645C0}"/>
              </a:ext>
            </a:extLst>
          </p:cNvPr>
          <p:cNvSpPr txBox="1"/>
          <p:nvPr/>
        </p:nvSpPr>
        <p:spPr>
          <a:xfrm>
            <a:off x="8305800" y="6019800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Cost Sensitive Classification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r>
              <a:rPr lang="en-US" altLang="en-US"/>
              <a:t>General decision rule: </a:t>
            </a:r>
          </a:p>
          <a:p>
            <a:pPr lvl="1"/>
            <a:r>
              <a:rPr lang="en-US" altLang="en-US"/>
              <a:t>Classify test record x as class k if</a:t>
            </a:r>
          </a:p>
          <a:p>
            <a:endParaRPr lang="en-US" altLang="en-US"/>
          </a:p>
          <a:p>
            <a:pPr lvl="3"/>
            <a:endParaRPr lang="en-US" altLang="en-US"/>
          </a:p>
          <a:p>
            <a:r>
              <a:rPr lang="en-US" altLang="en-US"/>
              <a:t>2-class:</a:t>
            </a:r>
          </a:p>
          <a:p>
            <a:pPr lvl="1"/>
            <a:r>
              <a:rPr lang="en-US" altLang="en-US"/>
              <a:t>Cost(+) = p(+|x) C(+,+) + p(-|x) C(-,+)</a:t>
            </a:r>
          </a:p>
          <a:p>
            <a:pPr lvl="1"/>
            <a:r>
              <a:rPr lang="en-US" altLang="en-US"/>
              <a:t>Cost(-) = p(+|x) C(+,-) + p(-|x) C(-,-)</a:t>
            </a:r>
          </a:p>
          <a:p>
            <a:pPr lvl="1"/>
            <a:r>
              <a:rPr lang="en-US" altLang="en-US"/>
              <a:t>Decision rule: classify x as + if Cost(+) &lt; Cost(-)</a:t>
            </a:r>
          </a:p>
          <a:p>
            <a:pPr lvl="2"/>
            <a:r>
              <a:rPr lang="en-US" altLang="en-US"/>
              <a:t> if C(+,+) = C(-,-) = 0:           </a:t>
            </a:r>
          </a:p>
        </p:txBody>
      </p:sp>
      <p:graphicFrame>
        <p:nvGraphicFramePr>
          <p:cNvPr id="30724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2362200"/>
          <a:ext cx="44958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Equation" r:id="rId3" imgW="1879600" imgH="342900" progId="Equation.3">
                  <p:embed/>
                </p:oleObj>
              </mc:Choice>
              <mc:Fallback>
                <p:oleObj name="Equation" r:id="rId3" imgW="1879600" imgH="342900" progId="Equation.3">
                  <p:embed/>
                  <p:pic>
                    <p:nvPicPr>
                      <p:cNvPr id="307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44958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343400" y="5334000"/>
          <a:ext cx="39624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tion" r:id="rId5" imgW="1689100" imgH="419100" progId="Equation.3">
                  <p:embed/>
                </p:oleObj>
              </mc:Choice>
              <mc:Fallback>
                <p:oleObj name="Equation" r:id="rId5" imgW="1689100" imgH="419100" progId="Equation.3">
                  <p:embed/>
                  <p:pic>
                    <p:nvPicPr>
                      <p:cNvPr id="307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34000"/>
                        <a:ext cx="39624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6D22-649E-1B4D-8E02-112DD7FD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Sensitive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F6981-AFD1-9743-B0F9-EB8AEB04C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90600"/>
            <a:ext cx="8318500" cy="5181600"/>
          </a:xfrm>
        </p:spPr>
        <p:txBody>
          <a:bodyPr/>
          <a:lstStyle/>
          <a:p>
            <a:r>
              <a:rPr lang="en-US" dirty="0"/>
              <a:t>The values of the cost matrix must be carefully defined. The choice of costs will determine the quality the model.</a:t>
            </a:r>
          </a:p>
          <a:p>
            <a:r>
              <a:rPr lang="en-US" dirty="0"/>
              <a:t>For the credit card fraud classification, the costs for a false positive might be the monetary cost of follow-up with the customer to the company and the cost of a false negative might be the cost of the fraudulent transaction to the company.</a:t>
            </a:r>
          </a:p>
          <a:p>
            <a:r>
              <a:rPr lang="en-US" dirty="0"/>
              <a:t>For disease diagnosis, the costs of a false positive might be related to the monetary cost of extra tests; but how about the costs of a false negative?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56B33-950D-C143-A227-674DA06D770B}"/>
              </a:ext>
            </a:extLst>
          </p:cNvPr>
          <p:cNvSpPr txBox="1"/>
          <p:nvPr/>
        </p:nvSpPr>
        <p:spPr>
          <a:xfrm>
            <a:off x="8153400" y="6172200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2149946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23EB4-BCEB-FF4E-9D18-6C6BE901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DF9DE-AD83-654A-84F1-7FCADF776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Imbalanced class problems are common</a:t>
            </a:r>
          </a:p>
          <a:p>
            <a:r>
              <a:rPr lang="en-US" dirty="0"/>
              <a:t>Examine the class distributions first (EDA)</a:t>
            </a:r>
          </a:p>
          <a:p>
            <a:r>
              <a:rPr lang="en-US" dirty="0"/>
              <a:t>Accuracy isn’t good metric for classification problem with imbalanced classes; consider alternative metrics</a:t>
            </a:r>
          </a:p>
          <a:p>
            <a:r>
              <a:rPr lang="en-US" dirty="0"/>
              <a:t>Consider approaches that can deal with imbalanced classes. </a:t>
            </a:r>
          </a:p>
        </p:txBody>
      </p:sp>
    </p:spTree>
    <p:extLst>
      <p:ext uri="{BB962C8B-B14F-4D97-AF65-F5344CB8AC3E}">
        <p14:creationId xmlns:p14="http://schemas.microsoft.com/office/powerpoint/2010/main" val="75786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Imbalance Problem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Lots of classification problems where the classes are skewed (more records from one class than another)</a:t>
            </a:r>
          </a:p>
          <a:p>
            <a:pPr lvl="1"/>
            <a:r>
              <a:rPr lang="en-US" altLang="en-US" sz="2000" dirty="0"/>
              <a:t>Credit card fraud</a:t>
            </a:r>
          </a:p>
          <a:p>
            <a:pPr lvl="1"/>
            <a:r>
              <a:rPr lang="en-US" altLang="en-US" sz="2000" dirty="0"/>
              <a:t>Intrusion detection</a:t>
            </a:r>
          </a:p>
          <a:p>
            <a:pPr lvl="1"/>
            <a:r>
              <a:rPr lang="en-US" altLang="en-US" sz="2000" dirty="0"/>
              <a:t>Defective products in manufacturing assembly line</a:t>
            </a:r>
          </a:p>
          <a:p>
            <a:pPr lvl="1"/>
            <a:r>
              <a:rPr lang="en-US" altLang="en-US" sz="2000" dirty="0"/>
              <a:t>COVID-19 test results on a random sample</a:t>
            </a:r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7BFF96-A647-BF48-B4FC-05A07F080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810" y="4030401"/>
            <a:ext cx="3337450" cy="2277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4C1E38-85B3-A345-8166-E23D4F352901}"/>
              </a:ext>
            </a:extLst>
          </p:cNvPr>
          <p:cNvSpPr txBox="1"/>
          <p:nvPr/>
        </p:nvSpPr>
        <p:spPr>
          <a:xfrm>
            <a:off x="3938729" y="6192304"/>
            <a:ext cx="5205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Ref: https://</a:t>
            </a:r>
            <a:r>
              <a:rPr lang="en-US" sz="900" dirty="0" err="1"/>
              <a:t>www.kaggle.com</a:t>
            </a:r>
            <a:r>
              <a:rPr lang="en-US" sz="900" dirty="0"/>
              <a:t>/</a:t>
            </a:r>
            <a:r>
              <a:rPr lang="en-US" sz="900" dirty="0" err="1"/>
              <a:t>janiobachmann</a:t>
            </a:r>
            <a:r>
              <a:rPr lang="en-US" sz="900" dirty="0"/>
              <a:t>/credit-fraud-dealing-with-imbalanced-datasets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61782-6C25-9941-834B-4FCD810B86AF}"/>
              </a:ext>
            </a:extLst>
          </p:cNvPr>
          <p:cNvSpPr txBox="1"/>
          <p:nvPr/>
        </p:nvSpPr>
        <p:spPr>
          <a:xfrm>
            <a:off x="8458200" y="5638800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Evaluation measures such as accuracy is not well-suited for imbalanced class</a:t>
            </a:r>
          </a:p>
          <a:p>
            <a:endParaRPr lang="en-US" altLang="en-US"/>
          </a:p>
          <a:p>
            <a:r>
              <a:rPr lang="en-US" altLang="en-US"/>
              <a:t>Detecting the rare class is like finding needle in a haystack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 with Accuracy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83381"/>
            <a:ext cx="8318500" cy="51888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Consider a 2-class problem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Number of Class NO examples = 990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Number of Class YES examples = 10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If a model predicts everything to be class NO, accuracy is 990/1000 = 99 %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This is misleading because this trivial model does not detect any class YES example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Detecting the rare class is usually more interesting (e.g., frauds, intrusions, defects, </a:t>
            </a:r>
            <a:r>
              <a:rPr lang="en-US" altLang="en-US" sz="1800" dirty="0" err="1"/>
              <a:t>etc</a:t>
            </a:r>
            <a:r>
              <a:rPr lang="en-US" altLang="en-US" sz="1800" dirty="0"/>
              <a:t>)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574891"/>
              </p:ext>
            </p:extLst>
          </p:nvPr>
        </p:nvGraphicFramePr>
        <p:xfrm>
          <a:off x="1524000" y="4053695"/>
          <a:ext cx="6096000" cy="265190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477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990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90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model is better?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42092"/>
              </p:ext>
            </p:extLst>
          </p:nvPr>
        </p:nvGraphicFramePr>
        <p:xfrm>
          <a:off x="1524000" y="1143000"/>
          <a:ext cx="6096000" cy="1877289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1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990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05315"/>
              </p:ext>
            </p:extLst>
          </p:nvPr>
        </p:nvGraphicFramePr>
        <p:xfrm>
          <a:off x="1676400" y="4038600"/>
          <a:ext cx="6096000" cy="194093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2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92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490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175260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24511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2971800"/>
            <a:ext cx="182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Accuracy: 99%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4059" y="5955268"/>
            <a:ext cx="182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Accuracy: 50%</a:t>
            </a:r>
          </a:p>
        </p:txBody>
      </p:sp>
    </p:spTree>
    <p:extLst>
      <p:ext uri="{BB962C8B-B14F-4D97-AF65-F5344CB8AC3E}">
        <p14:creationId xmlns:p14="http://schemas.microsoft.com/office/powerpoint/2010/main" val="270282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model is better?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3316"/>
              </p:ext>
            </p:extLst>
          </p:nvPr>
        </p:nvGraphicFramePr>
        <p:xfrm>
          <a:off x="1524000" y="1600200"/>
          <a:ext cx="6096000" cy="1877289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1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990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601691"/>
              </p:ext>
            </p:extLst>
          </p:nvPr>
        </p:nvGraphicFramePr>
        <p:xfrm>
          <a:off x="1676400" y="4267200"/>
          <a:ext cx="6096000" cy="191885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8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3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490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175260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24511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8549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Alternative Measures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200705"/>
              </p:ext>
            </p:extLst>
          </p:nvPr>
        </p:nvGraphicFramePr>
        <p:xfrm>
          <a:off x="2514600" y="3474722"/>
          <a:ext cx="4267200" cy="2383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3" imgW="4241800" imgH="2400300" progId="Equation.3">
                  <p:embed/>
                </p:oleObj>
              </mc:Choice>
              <mc:Fallback>
                <p:oleObj name="Equation" r:id="rId3" imgW="4241800" imgH="2400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74722"/>
                        <a:ext cx="4267200" cy="2383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5060" name="Group 4"/>
          <p:cNvGraphicFramePr>
            <a:graphicFrameLocks noGrp="1"/>
          </p:cNvGraphicFramePr>
          <p:nvPr>
            <p:ph idx="1"/>
          </p:nvPr>
        </p:nvGraphicFramePr>
        <p:xfrm>
          <a:off x="1554163" y="1143000"/>
          <a:ext cx="6065837" cy="2362201"/>
        </p:xfrm>
        <a:graphic>
          <a:graphicData uri="http://schemas.openxmlformats.org/drawingml/2006/table">
            <a:tbl>
              <a:tblPr/>
              <a:tblGrid>
                <a:gridCol w="151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17F9828-CF08-A546-B954-6344460EDF4E}"/>
              </a:ext>
            </a:extLst>
          </p:cNvPr>
          <p:cNvSpPr/>
          <p:nvPr/>
        </p:nvSpPr>
        <p:spPr>
          <a:xfrm>
            <a:off x="533400" y="5986400"/>
            <a:ext cx="7771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rgbClr val="222222"/>
                </a:solidFill>
                <a:latin typeface="arial" panose="020B0604020202020204" pitchFamily="34" charset="0"/>
              </a:rPr>
              <a:t>F-measure (F1 score, F score): weighted harmonic mean of the precision and recall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55E405-A416-6E42-AD93-C24C7A530D86}"/>
              </a:ext>
            </a:extLst>
          </p:cNvPr>
          <p:cNvSpPr txBox="1"/>
          <p:nvPr/>
        </p:nvSpPr>
        <p:spPr>
          <a:xfrm>
            <a:off x="8305079" y="6324954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146482987</TotalTime>
  <Pages>3</Pages>
  <Words>2211</Words>
  <Application>Microsoft Macintosh PowerPoint</Application>
  <PresentationFormat>On-screen Show (4:3)</PresentationFormat>
  <Paragraphs>597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</vt:lpstr>
      <vt:lpstr>Cambria Math</vt:lpstr>
      <vt:lpstr>Monotype Sorts</vt:lpstr>
      <vt:lpstr>Tahoma</vt:lpstr>
      <vt:lpstr>Times New Roman</vt:lpstr>
      <vt:lpstr>Wingdings</vt:lpstr>
      <vt:lpstr>LC.BRev.FY97</vt:lpstr>
      <vt:lpstr>Equation</vt:lpstr>
      <vt:lpstr>Visio</vt:lpstr>
      <vt:lpstr>Document</vt:lpstr>
      <vt:lpstr>Data Mining </vt:lpstr>
      <vt:lpstr>Accuracy</vt:lpstr>
      <vt:lpstr>Confusion Matrix</vt:lpstr>
      <vt:lpstr>Class Imbalance Problem</vt:lpstr>
      <vt:lpstr>Challenges</vt:lpstr>
      <vt:lpstr>Problem with Accuracy</vt:lpstr>
      <vt:lpstr>Which model is better?</vt:lpstr>
      <vt:lpstr>Which model is better?</vt:lpstr>
      <vt:lpstr>Alternative Measures</vt:lpstr>
      <vt:lpstr>Alternative Measures</vt:lpstr>
      <vt:lpstr>Alternative Measures</vt:lpstr>
      <vt:lpstr>Which of these classifiers is better?</vt:lpstr>
      <vt:lpstr>Measures of Classification Performance</vt:lpstr>
      <vt:lpstr>Alternative Measures</vt:lpstr>
      <vt:lpstr>Which of these classifiers is better?</vt:lpstr>
      <vt:lpstr>ROC (Receiver Operating Characteristic)</vt:lpstr>
      <vt:lpstr>ROC Curve</vt:lpstr>
      <vt:lpstr>ROC (Receiver Operating Characteristic)</vt:lpstr>
      <vt:lpstr>Example: Decision Trees</vt:lpstr>
      <vt:lpstr>ROC Curve Example</vt:lpstr>
      <vt:lpstr>ROC Curve Example</vt:lpstr>
      <vt:lpstr>How to Construct an ROC curve</vt:lpstr>
      <vt:lpstr>How to construct an ROC curve</vt:lpstr>
      <vt:lpstr>Using ROC for Model Comparison</vt:lpstr>
      <vt:lpstr>Which measure to choose?</vt:lpstr>
      <vt:lpstr>Which Classifier is better?</vt:lpstr>
      <vt:lpstr>Which Classifier is better? Medium Skew case</vt:lpstr>
      <vt:lpstr>Which Classifier is better? High Skew case</vt:lpstr>
      <vt:lpstr>Handling Class Imbalanced Problem</vt:lpstr>
      <vt:lpstr>Sampling-based Approaches</vt:lpstr>
      <vt:lpstr>Cost-sensitive Classification: Cost Matrix</vt:lpstr>
      <vt:lpstr>Computing Cost of Classification</vt:lpstr>
      <vt:lpstr>Cost Sensitive Classification</vt:lpstr>
      <vt:lpstr>Cost Sensitive Classification</vt:lpstr>
      <vt:lpstr>Cost Sensitive Classification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Ye, Yuzhen</cp:lastModifiedBy>
  <cp:revision>467</cp:revision>
  <cp:lastPrinted>2019-09-27T17:30:37Z</cp:lastPrinted>
  <dcterms:created xsi:type="dcterms:W3CDTF">1998-03-18T13:44:31Z</dcterms:created>
  <dcterms:modified xsi:type="dcterms:W3CDTF">2022-10-30T20:59:40Z</dcterms:modified>
</cp:coreProperties>
</file>