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15" r:id="rId2"/>
    <p:sldId id="613" r:id="rId3"/>
    <p:sldId id="568" r:id="rId4"/>
    <p:sldId id="598" r:id="rId5"/>
    <p:sldId id="599" r:id="rId6"/>
    <p:sldId id="600" r:id="rId7"/>
    <p:sldId id="601" r:id="rId8"/>
    <p:sldId id="602" r:id="rId9"/>
    <p:sldId id="603" r:id="rId10"/>
    <p:sldId id="606" r:id="rId11"/>
    <p:sldId id="611" r:id="rId12"/>
    <p:sldId id="597" r:id="rId13"/>
    <p:sldId id="569" r:id="rId14"/>
    <p:sldId id="571" r:id="rId15"/>
    <p:sldId id="572" r:id="rId16"/>
    <p:sldId id="604" r:id="rId17"/>
    <p:sldId id="534" r:id="rId18"/>
    <p:sldId id="521" r:id="rId19"/>
    <p:sldId id="607" r:id="rId20"/>
    <p:sldId id="574" r:id="rId21"/>
    <p:sldId id="608" r:id="rId22"/>
    <p:sldId id="609" r:id="rId23"/>
    <p:sldId id="573" r:id="rId24"/>
    <p:sldId id="523" r:id="rId25"/>
    <p:sldId id="524" r:id="rId26"/>
    <p:sldId id="525" r:id="rId27"/>
    <p:sldId id="526" r:id="rId28"/>
    <p:sldId id="535" r:id="rId29"/>
    <p:sldId id="596" r:id="rId30"/>
    <p:sldId id="610" r:id="rId31"/>
    <p:sldId id="612" r:id="rId32"/>
    <p:sldId id="614" r:id="rId33"/>
    <p:sldId id="714" r:id="rId34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 autoAdjust="0"/>
    <p:restoredTop sz="94575" autoAdjust="0"/>
  </p:normalViewPr>
  <p:slideViewPr>
    <p:cSldViewPr>
      <p:cViewPr varScale="1">
        <p:scale>
          <a:sx n="112" d="100"/>
          <a:sy n="112" d="100"/>
        </p:scale>
        <p:origin x="1136" y="17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474" y="4416111"/>
            <a:ext cx="5143848" cy="4180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09" tIns="48407" rIns="96809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709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08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5" tIns="45783" rIns="91575" bIns="4578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9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6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2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5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3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7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</a:rPr>
              <a:t>02/03/2021		</a:t>
            </a:r>
            <a:r>
              <a:rPr lang="en-US" sz="1400" baseline="0" dirty="0">
                <a:latin typeface="Arial" pitchFamily="34" charset="0"/>
              </a:rPr>
              <a:t>     </a:t>
            </a:r>
            <a:r>
              <a:rPr lang="en-US" sz="1400" dirty="0">
                <a:latin typeface="Arial" pitchFamily="34" charset="0"/>
              </a:rPr>
              <a:t>Introduction to Data Mining,</a:t>
            </a:r>
            <a:r>
              <a:rPr lang="en-US" sz="1400" baseline="0" dirty="0">
                <a:latin typeface="Arial" pitchFamily="34" charset="0"/>
              </a:rPr>
              <a:t> 2</a:t>
            </a:r>
            <a:r>
              <a:rPr lang="en-US" sz="1400" baseline="30000" dirty="0">
                <a:latin typeface="Arial" pitchFamily="34" charset="0"/>
              </a:rPr>
              <a:t>nd</a:t>
            </a:r>
            <a:r>
              <a:rPr lang="en-US" sz="1400" baseline="0" dirty="0">
                <a:latin typeface="Arial" pitchFamily="34" charset="0"/>
              </a:rPr>
              <a:t> Edition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altLang="en-US" sz="1400" dirty="0"/>
              <a:t> 			              </a:t>
            </a:r>
            <a:fld id="{7084C611-86DA-0C49-84BD-91F3BD06A343}" type="slidenum">
              <a:rPr lang="en-US" altLang="en-US" sz="14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Relationship Id="rId9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/>
              <a:t>Data Mining</a:t>
            </a:r>
            <a:endParaRPr lang="en-US" altLang="en-US" sz="2800"/>
          </a:p>
        </p:txBody>
      </p:sp>
      <p:sp>
        <p:nvSpPr>
          <p:cNvPr id="4098" name="Rectangle 1027"/>
          <p:cNvSpPr>
            <a:spLocks noChangeArrowheads="1"/>
          </p:cNvSpPr>
          <p:nvPr/>
        </p:nvSpPr>
        <p:spPr bwMode="auto">
          <a:xfrm>
            <a:off x="381000" y="1685479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 dirty="0"/>
              <a:t>Model Selection: 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 dirty="0"/>
              <a:t>Model Overfitting and Regularization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 dirty="0"/>
              <a:t>Introduction to Data Mining,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 dirty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 dirty="0"/>
              <a:t>Tan, Steinbach, </a:t>
            </a:r>
            <a:r>
              <a:rPr lang="en-US" altLang="en-US" sz="3200" b="0" dirty="0" err="1"/>
              <a:t>Karpatne</a:t>
            </a:r>
            <a:r>
              <a:rPr lang="en-US" altLang="en-US" sz="3200" b="0" dirty="0"/>
              <a:t>, Kumar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8FD3A-C891-E84C-879A-1C23DF22A06B}"/>
              </a:ext>
            </a:extLst>
          </p:cNvPr>
          <p:cNvSpPr txBox="1"/>
          <p:nvPr/>
        </p:nvSpPr>
        <p:spPr>
          <a:xfrm>
            <a:off x="2971800" y="5562600"/>
            <a:ext cx="345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by Yuzhen Ye (Fall 2022)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Model Overfitting – Impact of Training Data Size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Model Overfitting – Impact of Training Data Size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180001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752600"/>
            <a:ext cx="1863755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394" y="309523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8844" y="3048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</p:spTree>
    <p:extLst>
      <p:ext uri="{BB962C8B-B14F-4D97-AF65-F5344CB8AC3E}">
        <p14:creationId xmlns:p14="http://schemas.microsoft.com/office/powerpoint/2010/main" val="236423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Reasons for Model Overfitting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 enough training data</a:t>
            </a:r>
          </a:p>
          <a:p>
            <a:endParaRPr lang="en-US" altLang="en-US" dirty="0"/>
          </a:p>
          <a:p>
            <a:r>
              <a:rPr lang="en-US" altLang="en-US" dirty="0"/>
              <a:t>High model complexity</a:t>
            </a:r>
          </a:p>
          <a:p>
            <a:endParaRPr lang="en-US" altLang="en-US" sz="500" dirty="0"/>
          </a:p>
          <a:p>
            <a:pPr lvl="1"/>
            <a:r>
              <a:rPr lang="en-US" altLang="en-US" sz="2400" dirty="0"/>
              <a:t>Multiple Comparison Procedure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989637" cy="5181600"/>
          </a:xfrm>
        </p:spPr>
        <p:txBody>
          <a:bodyPr/>
          <a:lstStyle/>
          <a:p>
            <a:r>
              <a:rPr lang="en-US" altLang="en-US" sz="2400"/>
              <a:t>Consider the task of predicting whether stock market will rise/fall in the next 10 trading days</a:t>
            </a:r>
          </a:p>
          <a:p>
            <a:pPr lvl="4"/>
            <a:endParaRPr lang="en-US" altLang="en-US" sz="1800">
              <a:latin typeface="Times New Roman" charset="0"/>
            </a:endParaRPr>
          </a:p>
          <a:p>
            <a:r>
              <a:rPr lang="en-US" altLang="en-US" sz="2400"/>
              <a:t>Random guessing:</a:t>
            </a:r>
          </a:p>
          <a:p>
            <a:pPr lvl="1">
              <a:buFont typeface="Arial" charset="0"/>
              <a:buNone/>
            </a:pPr>
            <a:r>
              <a:rPr lang="en-US" altLang="en-US" sz="2400" i="1">
                <a:latin typeface="Times New Roman" charset="0"/>
              </a:rPr>
              <a:t> P</a:t>
            </a:r>
            <a:r>
              <a:rPr lang="en-US" altLang="en-US" sz="2400"/>
              <a:t>(</a:t>
            </a:r>
            <a:r>
              <a:rPr lang="en-US" altLang="en-US" sz="2400" i="1">
                <a:latin typeface="Times New Roman" charset="0"/>
              </a:rPr>
              <a:t>correct</a:t>
            </a:r>
            <a:r>
              <a:rPr lang="en-US" altLang="en-US" sz="2400"/>
              <a:t>) = 0.5</a:t>
            </a:r>
          </a:p>
          <a:p>
            <a:pPr lvl="1">
              <a:buFont typeface="Arial" charset="0"/>
              <a:buNone/>
            </a:pPr>
            <a:endParaRPr lang="en-US" altLang="en-US" sz="2400"/>
          </a:p>
          <a:p>
            <a:r>
              <a:rPr lang="en-US" altLang="en-US" sz="2400"/>
              <a:t>Make 10 random guesses in a row:</a:t>
            </a:r>
          </a:p>
          <a:p>
            <a:pPr lvl="1">
              <a:buFont typeface="Arial" charset="0"/>
              <a:buNone/>
            </a:pP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graphicFrame>
        <p:nvGraphicFramePr>
          <p:cNvPr id="1014829" name="Group 45"/>
          <p:cNvGraphicFramePr>
            <a:graphicFrameLocks noGrp="1"/>
          </p:cNvGraphicFramePr>
          <p:nvPr>
            <p:ph sz="quarter" idx="2"/>
          </p:nvPr>
        </p:nvGraphicFramePr>
        <p:xfrm>
          <a:off x="6781800" y="1295400"/>
          <a:ext cx="2100263" cy="3962400"/>
        </p:xfrm>
        <a:graphic>
          <a:graphicData uri="http://schemas.openxmlformats.org/drawingml/2006/table">
            <a:tbl>
              <a:tblPr/>
              <a:tblGrid>
                <a:gridCol w="10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14825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4724400"/>
          <a:ext cx="54864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3" imgW="2908300" imgH="647700" progId="Equation.3">
                  <p:embed/>
                </p:oleObj>
              </mc:Choice>
              <mc:Fallback>
                <p:oleObj name="Equation" r:id="rId3" imgW="2908300" imgH="647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54864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Approach:</a:t>
            </a:r>
          </a:p>
          <a:p>
            <a:pPr lvl="1"/>
            <a:r>
              <a:rPr lang="en-US" altLang="en-US"/>
              <a:t>Get 50 analysts</a:t>
            </a:r>
          </a:p>
          <a:p>
            <a:pPr lvl="1"/>
            <a:r>
              <a:rPr lang="en-US" altLang="en-US"/>
              <a:t>Each analyst makes 10 random guesses</a:t>
            </a:r>
          </a:p>
          <a:p>
            <a:pPr lvl="1"/>
            <a:r>
              <a:rPr lang="en-US" altLang="en-US"/>
              <a:t>Choose the analyst that makes the most number of correct predictions</a:t>
            </a:r>
          </a:p>
          <a:p>
            <a:pPr lvl="1"/>
            <a:endParaRPr lang="en-US" altLang="en-US"/>
          </a:p>
          <a:p>
            <a:r>
              <a:rPr lang="en-US" altLang="en-US"/>
              <a:t>Probability that at least one analyst makes at least 8 correct predictions</a:t>
            </a:r>
          </a:p>
        </p:txBody>
      </p:sp>
      <p:graphicFrame>
        <p:nvGraphicFramePr>
          <p:cNvPr id="102093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5257800"/>
          <a:ext cx="5943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3" imgW="2768600" imgH="228600" progId="Equation.3">
                  <p:embed/>
                </p:oleObj>
              </mc:Choice>
              <mc:Fallback>
                <p:oleObj name="Equation" r:id="rId3" imgW="2768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59436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Many algorithms employ the following greedy strategy: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Initial model: 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Alternative model: M’ = M </a:t>
            </a:r>
            <a:r>
              <a:rPr lang="en-US" altLang="en-US" sz="2400">
                <a:sym typeface="Symbol" charset="2"/>
              </a:rPr>
              <a:t></a:t>
            </a:r>
            <a:r>
              <a:rPr lang="en-US" altLang="en-US" sz="2400"/>
              <a:t> </a:t>
            </a:r>
            <a:r>
              <a:rPr lang="en-US" altLang="en-US" sz="2400">
                <a:sym typeface="Symbol" charset="2"/>
              </a:rPr>
              <a:t>,   </a:t>
            </a:r>
            <a:br>
              <a:rPr lang="en-US" altLang="en-US" sz="2400">
                <a:sym typeface="Symbol" charset="2"/>
              </a:rPr>
            </a:br>
            <a:r>
              <a:rPr lang="en-US" altLang="en-US" sz="2400">
                <a:sym typeface="Symbol" charset="2"/>
              </a:rPr>
              <a:t>where  is a component to be added to the model (e.g., a test condition of a decision tree)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Keep M’ if improvement, </a:t>
            </a:r>
            <a:r>
              <a:rPr lang="en-US" altLang="en-US" sz="2400">
                <a:sym typeface="Symbol" charset="2"/>
              </a:rPr>
              <a:t>(M,M’) &gt; 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Often times, </a:t>
            </a:r>
            <a:r>
              <a:rPr lang="en-US" altLang="en-US" sz="2400">
                <a:sym typeface="Symbol" charset="2"/>
              </a:rPr>
              <a:t> is chosen from a set of alternative components,  = {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, </a:t>
            </a:r>
            <a:r>
              <a:rPr lang="en-US" altLang="en-US" sz="2400" baseline="-25000">
                <a:sym typeface="Symbol" charset="2"/>
              </a:rPr>
              <a:t>2</a:t>
            </a:r>
            <a:r>
              <a:rPr lang="en-US" altLang="en-US" sz="2400">
                <a:sym typeface="Symbol" charset="2"/>
              </a:rPr>
              <a:t>, …, </a:t>
            </a:r>
            <a:r>
              <a:rPr lang="en-US" altLang="en-US" sz="2400" baseline="-25000">
                <a:sym typeface="Symbol" charset="2"/>
              </a:rPr>
              <a:t>k</a:t>
            </a:r>
            <a:r>
              <a:rPr lang="en-US" altLang="en-US" sz="2400">
                <a:sym typeface="Symbol" charset="2"/>
              </a:rPr>
              <a:t>}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If many alternatives are available, one may inadvertently add irrelevant components to the model, resulting in model overfitting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- Example</a:t>
            </a: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8200"/>
            <a:ext cx="51006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9600" y="4648200"/>
            <a:ext cx="3586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Use additional 100 noisy variables generated from a uniform distribution along with X and Y as attributes.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Use 30% of the data for training and 70% of the data for testing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36938"/>
            <a:ext cx="397033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830263"/>
            <a:ext cx="39608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29200" y="6138863"/>
            <a:ext cx="3586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Using only X and Y as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Notes on Overfitting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Overfitting results in decision trees that are </a:t>
            </a:r>
            <a:r>
              <a:rPr lang="en-US" altLang="en-US" u="sng"/>
              <a:t>more complex</a:t>
            </a:r>
            <a:r>
              <a:rPr lang="en-US" altLang="en-US"/>
              <a:t> than necessary</a:t>
            </a:r>
          </a:p>
          <a:p>
            <a:endParaRPr lang="en-US" altLang="en-US"/>
          </a:p>
          <a:p>
            <a:r>
              <a:rPr lang="en-US" altLang="en-US"/>
              <a:t>Training error does not provide a good estimate of how well the tree will perform on previously unseen records</a:t>
            </a:r>
          </a:p>
          <a:p>
            <a:endParaRPr lang="en-US" altLang="en-US"/>
          </a:p>
          <a:p>
            <a:r>
              <a:rPr lang="en-US" altLang="en-US"/>
              <a:t>Need ways for estimating generalization errors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Performed during model building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Purpose is to ensure that model is not overly complex (to avoid </a:t>
            </a:r>
            <a:r>
              <a:rPr lang="en-US" altLang="en-US" dirty="0" err="1">
                <a:solidFill>
                  <a:srgbClr val="000000"/>
                </a:solidFill>
              </a:rPr>
              <a:t>overfitting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Need to estimate generalization error</a:t>
            </a:r>
          </a:p>
          <a:p>
            <a:pPr lvl="1"/>
            <a:r>
              <a:rPr lang="en-US" altLang="en-US" dirty="0"/>
              <a:t>Using Validation Set</a:t>
            </a:r>
            <a:endParaRPr lang="en-US" altLang="en-US" dirty="0">
              <a:latin typeface="Times New Roman" charset="0"/>
            </a:endParaRPr>
          </a:p>
          <a:p>
            <a:pPr lvl="1"/>
            <a:endParaRPr lang="en-US" altLang="en-US" sz="500" dirty="0"/>
          </a:p>
          <a:p>
            <a:pPr lvl="1"/>
            <a:r>
              <a:rPr lang="en-US" altLang="en-US" dirty="0"/>
              <a:t>Incorporating Model Complexity</a:t>
            </a:r>
          </a:p>
          <a:p>
            <a:pPr lvl="1"/>
            <a:endParaRPr lang="en-US" altLang="en-US" sz="500" dirty="0"/>
          </a:p>
          <a:p>
            <a:pPr marL="457200"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 dirty="0"/>
              <a:t>Model Selection:</a:t>
            </a:r>
            <a:br>
              <a:rPr lang="en-US" altLang="en-US" sz="2000" dirty="0"/>
            </a:br>
            <a:r>
              <a:rPr lang="en-US" altLang="en-US" dirty="0"/>
              <a:t>Using Validation Set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Divide </a:t>
            </a:r>
            <a:r>
              <a:rPr lang="en-US" altLang="en-US" u="sng" dirty="0"/>
              <a:t>training</a:t>
            </a:r>
            <a:r>
              <a:rPr lang="en-US" altLang="en-US" dirty="0"/>
              <a:t> data into two parts:</a:t>
            </a:r>
          </a:p>
          <a:p>
            <a:pPr lvl="1"/>
            <a:r>
              <a:rPr lang="en-US" altLang="en-US" dirty="0"/>
              <a:t>Training set: </a:t>
            </a:r>
          </a:p>
          <a:p>
            <a:pPr lvl="2"/>
            <a:r>
              <a:rPr lang="en-US" altLang="en-US" dirty="0"/>
              <a:t> use for model building</a:t>
            </a:r>
          </a:p>
          <a:p>
            <a:pPr lvl="1"/>
            <a:r>
              <a:rPr lang="en-US" altLang="en-US" dirty="0"/>
              <a:t>Validation set: </a:t>
            </a:r>
          </a:p>
          <a:p>
            <a:pPr lvl="2"/>
            <a:r>
              <a:rPr lang="en-US" altLang="en-US" dirty="0"/>
              <a:t> use for estimating generalization error</a:t>
            </a:r>
          </a:p>
          <a:p>
            <a:pPr lvl="2"/>
            <a:r>
              <a:rPr lang="en-US" altLang="en-US" dirty="0"/>
              <a:t> Note: validation set is not the same as test set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Drawback:</a:t>
            </a:r>
          </a:p>
          <a:p>
            <a:pPr lvl="1"/>
            <a:r>
              <a:rPr lang="en-US" altLang="en-US" dirty="0"/>
              <a:t>Less data available for training</a:t>
            </a:r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B0-E25E-584D-AD37-C8ACB18F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E4D7-2BD0-094A-AE9D-FE8EFAC4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evaluation</a:t>
            </a:r>
          </a:p>
          <a:p>
            <a:r>
              <a:rPr lang="en-US" dirty="0"/>
              <a:t>Overfitting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Reasons for overfitting</a:t>
            </a:r>
          </a:p>
          <a:p>
            <a:r>
              <a:rPr lang="en-US" dirty="0"/>
              <a:t>Overcome overfitting</a:t>
            </a:r>
          </a:p>
          <a:p>
            <a:pPr lvl="1"/>
            <a:r>
              <a:rPr lang="en-US" dirty="0"/>
              <a:t>Model complexity measure</a:t>
            </a:r>
          </a:p>
          <a:p>
            <a:pPr lvl="1"/>
            <a:r>
              <a:rPr lang="en-US" dirty="0"/>
              <a:t>Regularization</a:t>
            </a:r>
          </a:p>
          <a:p>
            <a:pPr lvl="2"/>
            <a:r>
              <a:rPr lang="en-US" dirty="0"/>
              <a:t>Decision tree (pre-pruning &amp; post-pruning)</a:t>
            </a:r>
          </a:p>
          <a:p>
            <a:pPr lvl="2"/>
            <a:r>
              <a:rPr lang="en-US" dirty="0"/>
              <a:t>Linear regression regularization (Lasso &amp; Ridge)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656-9973-604F-8B2A-170162C65B27}"/>
              </a:ext>
            </a:extLst>
          </p:cNvPr>
          <p:cNvSpPr txBox="1"/>
          <p:nvPr/>
        </p:nvSpPr>
        <p:spPr>
          <a:xfrm>
            <a:off x="7848600" y="5943600"/>
            <a:ext cx="423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84220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>
                <a:solidFill>
                  <a:srgbClr val="000000"/>
                </a:solidFill>
              </a:rPr>
              <a:t>Model Selection: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/>
              <a:t>Incorporating Model Complexity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Rationale: Occam’s Razor</a:t>
            </a:r>
          </a:p>
          <a:p>
            <a:pPr lvl="1"/>
            <a:r>
              <a:rPr lang="en-US" altLang="en-US" sz="2400" dirty="0"/>
              <a:t>Given two models of similar generalization errors,  one should prefer the simpler model over the more complex model</a:t>
            </a:r>
          </a:p>
          <a:p>
            <a:pPr lvl="4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A complex model has a greater chance of being fitted accidentally</a:t>
            </a:r>
          </a:p>
          <a:p>
            <a:pPr lvl="1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Therefore, one should include model complexity when evaluating a model</a:t>
            </a:r>
          </a:p>
          <a:p>
            <a:pPr marL="457200" lvl="1" indent="0">
              <a:buNone/>
            </a:pPr>
            <a:endParaRPr lang="en-US" altLang="en-US" sz="1200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9880" y="5257800"/>
            <a:ext cx="8229600" cy="91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Gen. Error(Model) = Train. Error(Model, Train. Data) + </a:t>
            </a: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				 	x Complexity(Model)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496" y="5567856"/>
            <a:ext cx="652877" cy="7567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</a:rPr>
              <a:t>Estimating the Complexity of Decision Trees</a:t>
            </a:r>
            <a:endParaRPr lang="en-US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Pessimistic Error Estimate</a:t>
            </a:r>
            <a:r>
              <a:rPr lang="en-US" altLang="en-US" dirty="0"/>
              <a:t> of decision tree </a:t>
            </a:r>
            <a:r>
              <a:rPr lang="en-US" altLang="en-US" i="1" dirty="0">
                <a:latin typeface="Times New Roman" charset="0"/>
              </a:rPr>
              <a:t>T </a:t>
            </a:r>
            <a:r>
              <a:rPr lang="en-US" altLang="en-US" dirty="0"/>
              <a:t>with k leaf nodes: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sz="2400" dirty="0">
                <a:sym typeface="Symbol" charset="2"/>
              </a:rPr>
              <a:t>err(T): error rate on all training records </a:t>
            </a:r>
          </a:p>
          <a:p>
            <a:pPr lvl="1"/>
            <a:r>
              <a:rPr lang="en-US" altLang="en-US" sz="2400" dirty="0">
                <a:sym typeface="Symbol" charset="2"/>
              </a:rPr>
              <a:t>: trade-off hyper-parameter (similar to   )</a:t>
            </a:r>
          </a:p>
          <a:p>
            <a:pPr lvl="2"/>
            <a:r>
              <a:rPr lang="en-US" altLang="en-US" sz="2000" dirty="0">
                <a:sym typeface="Symbol" charset="2"/>
              </a:rPr>
              <a:t> Relative cost of adding a leaf node</a:t>
            </a:r>
          </a:p>
          <a:p>
            <a:pPr lvl="1"/>
            <a:r>
              <a:rPr lang="en-US" altLang="en-US" sz="2400" dirty="0">
                <a:sym typeface="Symbol" charset="2"/>
              </a:rPr>
              <a:t>k: number of leaf nodes</a:t>
            </a:r>
          </a:p>
          <a:p>
            <a:pPr lvl="1"/>
            <a:r>
              <a:rPr lang="en-US" altLang="en-US" sz="2400" dirty="0" err="1">
                <a:sym typeface="Symbol" charset="2"/>
              </a:rPr>
              <a:t>N</a:t>
            </a:r>
            <a:r>
              <a:rPr lang="en-US" altLang="en-US" sz="2400" baseline="-25000" dirty="0" err="1">
                <a:sym typeface="Symbol" charset="2"/>
              </a:rPr>
              <a:t>train</a:t>
            </a:r>
            <a:r>
              <a:rPr lang="en-US" altLang="en-US" sz="2400" dirty="0">
                <a:sym typeface="Symbol" charset="2"/>
              </a:rPr>
              <a:t>: total number of training records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4343400" cy="1052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4114800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1958"/>
            <a:ext cx="9220200" cy="5334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Estimating the Complexity of </a:t>
            </a:r>
            <a:r>
              <a:rPr lang="en-US" altLang="en-US" sz="2400">
                <a:solidFill>
                  <a:srgbClr val="000000"/>
                </a:solidFill>
              </a:rPr>
              <a:t>Decision Trees: Example</a:t>
            </a:r>
            <a:endParaRPr lang="en-US" altLang="en-US" sz="2800" dirty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457200" y="1219200"/>
          <a:ext cx="64008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Visio" r:id="rId3" imgW="9715500" imgH="5207000" progId="Visio.Drawing.6">
                  <p:embed/>
                </p:oleObj>
              </mc:Choice>
              <mc:Fallback>
                <p:oleObj name="Visio" r:id="rId3" imgW="9715500" imgH="520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400800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7239000" y="1981200"/>
            <a:ext cx="1676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R</a:t>
            </a:r>
            <a:r>
              <a:rPr lang="en-US" altLang="en-US" sz="1800"/>
              <a:t>) = 6/24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>
                <a:sym typeface="Symbol" charset="2"/>
              </a:rPr>
              <a:t> = 1</a:t>
            </a:r>
          </a:p>
        </p:txBody>
      </p:sp>
      <p:sp>
        <p:nvSpPr>
          <p:cNvPr id="1029126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5257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L</a:t>
            </a:r>
            <a:r>
              <a:rPr lang="en-US" altLang="en-US" sz="1800" dirty="0"/>
              <a:t>) = 4/24 + 1*7/24 = 11/24 = 0.458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 + 1*4/24 = 10/24 = 0.417</a:t>
            </a:r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5" grpId="0"/>
      <p:bldP spid="1029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Estimating the Complexity of Decision Trees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Resubstitution</a:t>
            </a:r>
            <a:r>
              <a:rPr lang="en-US" altLang="en-US" dirty="0"/>
              <a:t> Estimate: </a:t>
            </a:r>
          </a:p>
          <a:p>
            <a:pPr lvl="1"/>
            <a:r>
              <a:rPr lang="en-US" altLang="en-US" sz="2400" dirty="0"/>
              <a:t>Using training error as an </a:t>
            </a:r>
            <a:r>
              <a:rPr lang="en-US" altLang="en-US" sz="2400" dirty="0">
                <a:solidFill>
                  <a:srgbClr val="FF0000"/>
                </a:solidFill>
              </a:rPr>
              <a:t>optimistic</a:t>
            </a:r>
            <a:r>
              <a:rPr lang="en-US" altLang="en-US" sz="2400" dirty="0"/>
              <a:t> estimate of generalization error</a:t>
            </a:r>
          </a:p>
          <a:p>
            <a:pPr lvl="1"/>
            <a:r>
              <a:rPr lang="en-US" altLang="en-US" sz="2400" dirty="0"/>
              <a:t>Referred to as </a:t>
            </a:r>
            <a:r>
              <a:rPr lang="en-US" altLang="en-US" sz="2400" dirty="0">
                <a:solidFill>
                  <a:srgbClr val="FF0000"/>
                </a:solidFill>
              </a:rPr>
              <a:t>optimistic error </a:t>
            </a:r>
            <a:r>
              <a:rPr lang="en-US" altLang="en-US" sz="2400" dirty="0"/>
              <a:t>estimate</a:t>
            </a:r>
            <a:endParaRPr lang="en-US" altLang="en-US" dirty="0"/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3442062"/>
              </p:ext>
            </p:extLst>
          </p:nvPr>
        </p:nvGraphicFramePr>
        <p:xfrm>
          <a:off x="685800" y="3139071"/>
          <a:ext cx="5943600" cy="31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Visio" r:id="rId3" imgW="9715500" imgH="5207000" progId="Visio.Drawing.6">
                  <p:embed/>
                </p:oleObj>
              </mc:Choice>
              <mc:Fallback>
                <p:oleObj name="Visio" r:id="rId3" imgW="9715500" imgH="52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9071"/>
                        <a:ext cx="5943600" cy="3188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7324587" y="3206750"/>
            <a:ext cx="1676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/>
              <a:t>e(T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Description Length (MDL)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4750"/>
            <a:ext cx="8229600" cy="25336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Cost(</a:t>
            </a:r>
            <a:r>
              <a:rPr lang="en-US" altLang="en-US" sz="2400" dirty="0" err="1">
                <a:solidFill>
                  <a:srgbClr val="FF0000"/>
                </a:solidFill>
              </a:rPr>
              <a:t>Model,Data</a:t>
            </a:r>
            <a:r>
              <a:rPr lang="en-US" altLang="en-US" sz="2400" dirty="0">
                <a:solidFill>
                  <a:srgbClr val="FF0000"/>
                </a:solidFill>
              </a:rPr>
              <a:t>) = Cost(</a:t>
            </a:r>
            <a:r>
              <a:rPr lang="en-US" altLang="en-US" sz="2400" dirty="0" err="1">
                <a:solidFill>
                  <a:srgbClr val="FF0000"/>
                </a:solidFill>
              </a:rPr>
              <a:t>Data|Model</a:t>
            </a:r>
            <a:r>
              <a:rPr lang="en-US" altLang="en-US" sz="2400" dirty="0">
                <a:solidFill>
                  <a:srgbClr val="FF0000"/>
                </a:solidFill>
              </a:rPr>
              <a:t>) +    x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Cost is the number of bits needed for encoding.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</a:t>
            </a:r>
            <a:r>
              <a:rPr lang="en-US" altLang="en-US" sz="2400" dirty="0" err="1"/>
              <a:t>Data|Model</a:t>
            </a:r>
            <a:r>
              <a:rPr lang="en-US" altLang="en-US" sz="2400" dirty="0"/>
              <a:t>) encodes the misclassification errors.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Cost(Model) uses node encoding (number of children) plus splitting condition encoding.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09800" y="11430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3" name="VISIO" r:id="rId3" imgW="6348984" imgH="3473196" progId="Visio.Drawing.6">
                  <p:embed/>
                </p:oleObj>
              </mc:Choice>
              <mc:Fallback>
                <p:oleObj name="VISIO" r:id="rId3" imgW="6348984" imgH="347319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685800" y="12192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" name="Worksheet" r:id="rId5" imgW="1168400" imgH="2057400" progId="Excel.Sheet.8">
                  <p:embed/>
                </p:oleObj>
              </mc:Choice>
              <mc:Fallback>
                <p:oleObj name="Worksheet" r:id="rId5" imgW="1168400" imgH="2057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7239000" y="13716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Worksheet" r:id="rId7" imgW="1168400" imgH="2057400" progId="Excel.Sheet.8">
                  <p:embed/>
                </p:oleObj>
              </mc:Choice>
              <mc:Fallback>
                <p:oleObj name="Worksheet" r:id="rId7" imgW="1168400" imgH="2057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3716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549650"/>
            <a:ext cx="652877" cy="7567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altLang="en-US" sz="2400"/>
              <a:t>Stop the algorithm before it becomes a fully-grown tree</a:t>
            </a:r>
          </a:p>
          <a:p>
            <a:pPr lvl="1"/>
            <a:r>
              <a:rPr lang="en-US" altLang="en-US" sz="2400"/>
              <a:t>Typical stopping conditions for a node:</a:t>
            </a:r>
          </a:p>
          <a:p>
            <a:pPr lvl="2"/>
            <a:r>
              <a:rPr lang="en-US" altLang="en-US" sz="2000"/>
              <a:t> Stop if all instances belong to the same class</a:t>
            </a:r>
          </a:p>
          <a:p>
            <a:pPr lvl="2"/>
            <a:r>
              <a:rPr lang="en-US" altLang="en-US" sz="2000"/>
              <a:t> Stop if all the attribute values are the same</a:t>
            </a:r>
          </a:p>
          <a:p>
            <a:pPr lvl="1"/>
            <a:r>
              <a:rPr lang="en-US" altLang="en-US" sz="2400"/>
              <a:t>More restrictive conditions:</a:t>
            </a:r>
          </a:p>
          <a:p>
            <a:pPr lvl="2"/>
            <a:r>
              <a:rPr lang="en-US" altLang="en-US" sz="2000"/>
              <a:t> Stop if number of instances is less than some user-specified threshold</a:t>
            </a:r>
          </a:p>
          <a:p>
            <a:pPr lvl="2"/>
            <a:r>
              <a:rPr lang="en-US" altLang="en-US" sz="2000"/>
              <a:t> Stop if class distribution of instances are independent of the available features (e.g., using </a:t>
            </a:r>
            <a:r>
              <a:rPr lang="en-US" altLang="en-US" sz="2000">
                <a:sym typeface="Symbol" charset="2"/>
              </a:rPr>
              <a:t></a:t>
            </a:r>
            <a:r>
              <a:rPr lang="en-US" altLang="en-US" sz="2000" baseline="30000">
                <a:sym typeface="Symbol" charset="2"/>
              </a:rPr>
              <a:t> 2</a:t>
            </a:r>
            <a:r>
              <a:rPr lang="en-US" altLang="en-US" sz="2000">
                <a:sym typeface="Symbol" charset="2"/>
              </a:rPr>
              <a:t> test)</a:t>
            </a:r>
            <a:endParaRPr lang="en-US" altLang="en-US" sz="2000" baseline="30000"/>
          </a:p>
          <a:p>
            <a:pPr lvl="2"/>
            <a:r>
              <a:rPr lang="en-US" altLang="en-US" sz="2000"/>
              <a:t> Stop if expanding the current node does not improve impurity</a:t>
            </a:r>
            <a:br>
              <a:rPr lang="en-US" altLang="en-US" sz="2000"/>
            </a:br>
            <a:r>
              <a:rPr lang="en-US" altLang="en-US" sz="2000"/>
              <a:t>    measures (e.g., Gini or information gain).</a:t>
            </a:r>
          </a:p>
          <a:p>
            <a:pPr lvl="2"/>
            <a:r>
              <a:rPr lang="en-US" altLang="en-US" sz="2000"/>
              <a:t> Stop if estimated generalization error falls below certain threshold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altLang="en-US" dirty="0"/>
              <a:t>Grow decision tree to its entirety</a:t>
            </a:r>
          </a:p>
          <a:p>
            <a:pPr lvl="1"/>
            <a:r>
              <a:rPr lang="en-US" altLang="en-US" dirty="0"/>
              <a:t>Subtree replacement</a:t>
            </a:r>
          </a:p>
          <a:p>
            <a:pPr lvl="2"/>
            <a:r>
              <a:rPr lang="en-US" altLang="en-US" dirty="0"/>
              <a:t> Trim the nodes of the decision tree in a bottom-up fashion</a:t>
            </a:r>
          </a:p>
          <a:p>
            <a:pPr lvl="2"/>
            <a:r>
              <a:rPr lang="en-US" altLang="en-US" dirty="0"/>
              <a:t> If generalization error improves after trimming, replace sub-tree by a leaf node </a:t>
            </a:r>
          </a:p>
          <a:p>
            <a:pPr lvl="2"/>
            <a:r>
              <a:rPr lang="en-US" altLang="en-US" dirty="0"/>
              <a:t> Class label of leaf node is determined from majority class of instances in the sub-tree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Post-Pruning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" name="VISIO" r:id="rId3" imgW="4689544" imgH="2395148" progId="Visio.Drawing.6">
                  <p:embed/>
                </p:oleObj>
              </mc:Choice>
              <mc:Fallback>
                <p:oleObj name="VISIO" r:id="rId3" imgW="4689544" imgH="239514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4" name="Group 4"/>
          <p:cNvGraphicFramePr>
            <a:graphicFrameLocks noGrp="1"/>
          </p:cNvGraphicFramePr>
          <p:nvPr/>
        </p:nvGraphicFramePr>
        <p:xfrm>
          <a:off x="914400" y="15240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4495800" y="1066800"/>
            <a:ext cx="4648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Training Error (Before splitting) = 10/30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Pessimistic error = (10 + 0.5)/30 = 10.5/30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Training Error (After splitting) = 9/30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Pessimistic error (After splitting)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	= (9 + 4 </a:t>
            </a:r>
            <a:r>
              <a:rPr lang="en-US" altLang="en-US" sz="1800" dirty="0">
                <a:sym typeface="Symbol" charset="2"/>
              </a:rPr>
              <a:t> 0.5)/30 = 11/30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7218" name="Group 18"/>
          <p:cNvGraphicFramePr>
            <a:graphicFrameLocks noGrp="1"/>
          </p:cNvGraphicFramePr>
          <p:nvPr/>
        </p:nvGraphicFramePr>
        <p:xfrm>
          <a:off x="1524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29" name="Group 29"/>
          <p:cNvGraphicFramePr>
            <a:graphicFrameLocks noGrp="1"/>
          </p:cNvGraphicFramePr>
          <p:nvPr/>
        </p:nvGraphicFramePr>
        <p:xfrm>
          <a:off x="19812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40" name="Group 40"/>
          <p:cNvGraphicFramePr>
            <a:graphicFrameLocks noGrp="1"/>
          </p:cNvGraphicFramePr>
          <p:nvPr/>
        </p:nvGraphicFramePr>
        <p:xfrm>
          <a:off x="38100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51" name="Group 51"/>
          <p:cNvGraphicFramePr>
            <a:graphicFrameLocks noGrp="1"/>
          </p:cNvGraphicFramePr>
          <p:nvPr/>
        </p:nvGraphicFramePr>
        <p:xfrm>
          <a:off x="56388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Post-pruning</a:t>
            </a:r>
          </a:p>
        </p:txBody>
      </p:sp>
      <p:graphicFrame>
        <p:nvGraphicFramePr>
          <p:cNvPr id="32770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106488" y="1016000"/>
          <a:ext cx="7199312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Visio" r:id="rId3" imgW="9791700" imgH="7327900" progId="Visio.Drawing.6">
                  <p:embed/>
                </p:oleObj>
              </mc:Choice>
              <mc:Fallback>
                <p:oleObj name="Visio" r:id="rId3" imgW="9791700" imgH="7327900" progId="Visio.Drawing.6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016000"/>
                        <a:ext cx="7199312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Evaluation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81" y="1066800"/>
            <a:ext cx="858043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Purpose</a:t>
            </a:r>
            <a:r>
              <a:rPr lang="en-US" altLang="en-US" sz="240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To estimate performance of classifier on previously unseen data (test set)</a:t>
            </a:r>
          </a:p>
          <a:p>
            <a:endParaRPr lang="en-US" altLang="en-US" sz="1000" dirty="0"/>
          </a:p>
          <a:p>
            <a:r>
              <a:rPr lang="en-US" altLang="en-US" sz="2400" dirty="0"/>
              <a:t>Holdout</a:t>
            </a:r>
          </a:p>
          <a:p>
            <a:pPr lvl="1"/>
            <a:r>
              <a:rPr lang="en-US" altLang="en-US" sz="2400" dirty="0"/>
              <a:t>Reserve k% for training and (100-k)% for testing </a:t>
            </a:r>
          </a:p>
          <a:p>
            <a:pPr lvl="1"/>
            <a:r>
              <a:rPr lang="en-US" altLang="en-US" sz="2400" dirty="0"/>
              <a:t>Random subsampling: repeated holdout</a:t>
            </a:r>
          </a:p>
          <a:p>
            <a:r>
              <a:rPr lang="en-US" altLang="en-US" sz="2400" dirty="0"/>
              <a:t>Cross validation</a:t>
            </a:r>
          </a:p>
          <a:p>
            <a:pPr lvl="1"/>
            <a:r>
              <a:rPr lang="en-US" altLang="en-US" sz="2400" dirty="0"/>
              <a:t>Partition data into k disjoint subsets</a:t>
            </a:r>
          </a:p>
          <a:p>
            <a:pPr lvl="1"/>
            <a:r>
              <a:rPr lang="en-US" altLang="en-US" sz="2400" dirty="0"/>
              <a:t>k-fold: train on k-1 partitions, test on the remaining one</a:t>
            </a:r>
          </a:p>
          <a:p>
            <a:pPr lvl="1"/>
            <a:r>
              <a:rPr lang="en-US" altLang="en-US" sz="2400" dirty="0"/>
              <a:t>Leave-one-out:   k=n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Errors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/>
              <a:t>Training errors</a:t>
            </a:r>
            <a:r>
              <a:rPr lang="en-US" altLang="en-US" sz="2000" dirty="0"/>
              <a:t>: Errors committed on the training set</a:t>
            </a:r>
          </a:p>
          <a:p>
            <a:r>
              <a:rPr lang="en-US" altLang="en-US" sz="2000" b="1" dirty="0"/>
              <a:t>Test errors</a:t>
            </a:r>
            <a:r>
              <a:rPr lang="en-US" altLang="en-US" sz="2000" dirty="0"/>
              <a:t>:  Errors committed on the test set</a:t>
            </a:r>
          </a:p>
          <a:p>
            <a:r>
              <a:rPr lang="en-US" altLang="en-US" sz="2000" b="1" dirty="0"/>
              <a:t>Generalization errors</a:t>
            </a:r>
            <a:r>
              <a:rPr lang="en-US" altLang="en-US" sz="2000" dirty="0"/>
              <a:t>: Expected error of a model over random selection of records from same distribution</a:t>
            </a:r>
          </a:p>
        </p:txBody>
      </p:sp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EA275511-3D72-4E9A-B133-E7DF2C3BD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0542"/>
              </p:ext>
            </p:extLst>
          </p:nvPr>
        </p:nvGraphicFramePr>
        <p:xfrm>
          <a:off x="1981200" y="3175000"/>
          <a:ext cx="460036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Visio" r:id="rId3" imgW="8432800" imgH="6286500" progId="Visio.Drawing.6">
                  <p:embed/>
                </p:oleObj>
              </mc:Choice>
              <mc:Fallback>
                <p:oleObj name="Visio" r:id="rId3" imgW="8432800" imgH="6286500" progId="Visio.Drawing.6">
                  <p:embed/>
                  <p:pic>
                    <p:nvPicPr>
                      <p:cNvPr id="9218" name="Object 26">
                        <a:extLst>
                          <a:ext uri="{FF2B5EF4-FFF2-40B4-BE49-F238E27FC236}">
                            <a16:creationId xmlns:a16="http://schemas.microsoft.com/office/drawing/2014/main" id="{EA275511-3D72-4E9A-B133-E7DF2C3BDE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4600365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3-fold cross-validation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54250"/>
            <a:ext cx="5664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D56B-A248-48CE-B578-93F8939B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on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74A7-DC75-4ADB-B83B-01151631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Repeated cross-validation</a:t>
            </a:r>
          </a:p>
          <a:p>
            <a:pPr lvl="1"/>
            <a:r>
              <a:rPr lang="en-US" dirty="0"/>
              <a:t>Perform cross-validation a number of times</a:t>
            </a:r>
          </a:p>
          <a:p>
            <a:pPr lvl="1"/>
            <a:r>
              <a:rPr lang="en-US" dirty="0"/>
              <a:t>Gives an estimate of the variance of the generalization error</a:t>
            </a:r>
          </a:p>
          <a:p>
            <a:r>
              <a:rPr lang="en-US" dirty="0"/>
              <a:t>Stratified cross-validation</a:t>
            </a:r>
          </a:p>
          <a:p>
            <a:pPr lvl="1"/>
            <a:r>
              <a:rPr lang="en-US" dirty="0"/>
              <a:t>Guarantee the same percentage of class labels in training and test</a:t>
            </a:r>
          </a:p>
          <a:p>
            <a:pPr lvl="1"/>
            <a:r>
              <a:rPr lang="en-US" dirty="0"/>
              <a:t>Important when classes are imbalanced and the sample is small</a:t>
            </a:r>
          </a:p>
          <a:p>
            <a:r>
              <a:rPr lang="en-US" dirty="0"/>
              <a:t>Use nested cross-validation approach for model selection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404558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1B18-D556-F74B-8C4D-2B1AFE20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&amp; Ridge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4E360-E717-3641-877D-BD84E4BF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regression: Ordinary least square approach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Lasso: L1-norm penalty</a:t>
            </a:r>
          </a:p>
          <a:p>
            <a:endParaRPr lang="en-US" dirty="0"/>
          </a:p>
          <a:p>
            <a:r>
              <a:rPr lang="en-US" dirty="0"/>
              <a:t>Ridge: L2-norm penalty</a:t>
            </a:r>
          </a:p>
          <a:p>
            <a:endParaRPr lang="en-US" dirty="0"/>
          </a:p>
          <a:p>
            <a:r>
              <a:rPr lang="en-US" dirty="0"/>
              <a:t>Ridge regression and Lasso regression can be used to "shrink" the parameters (weights) such that predictions are less sensitive to the changes of inputs.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5DF32F-48CB-A34C-86D9-FE2464D82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8" b="20951"/>
          <a:stretch/>
        </p:blipFill>
        <p:spPr>
          <a:xfrm>
            <a:off x="1295400" y="3140122"/>
            <a:ext cx="4889500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A08F0-6752-F449-A07F-5EF77489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02919"/>
            <a:ext cx="4749800" cy="6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93F4E-7E64-EA43-8D05-0A16E5E69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51" t="49071" r="30219" b="40746"/>
          <a:stretch/>
        </p:blipFill>
        <p:spPr>
          <a:xfrm>
            <a:off x="838200" y="2130473"/>
            <a:ext cx="4114800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4A2D5-878B-4544-BAAA-EFD11A8BE9F6}"/>
              </a:ext>
            </a:extLst>
          </p:cNvPr>
          <p:cNvSpPr txBox="1"/>
          <p:nvPr/>
        </p:nvSpPr>
        <p:spPr>
          <a:xfrm>
            <a:off x="7696200" y="6172200"/>
            <a:ext cx="423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37696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2199DDA-3084-0240-B53F-3350FB189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Characteristics of SVM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05ADEC4-863F-C64A-86CF-DEDC99FB8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Since the learning problem is formulated as a convex optimization problem, efficient algorithms are available to find the global minima of the objective function (many of the other methods use greedy approaches and find locally optimal solutions)</a:t>
            </a:r>
          </a:p>
          <a:p>
            <a:r>
              <a:rPr lang="en-US" altLang="en-US" sz="2400" dirty="0"/>
              <a:t>Overfitting is addressed by maximizing the margin of the decision boundary, but the user still needs to provide the type of kernel function and cost function</a:t>
            </a:r>
          </a:p>
          <a:p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Difficult to handle missing values</a:t>
            </a:r>
          </a:p>
          <a:p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Robust to noise</a:t>
            </a:r>
          </a:p>
          <a:p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High computational complexity for building the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26D78-6478-2144-A699-066F383646D5}"/>
              </a:ext>
            </a:extLst>
          </p:cNvPr>
          <p:cNvSpPr txBox="1"/>
          <p:nvPr/>
        </p:nvSpPr>
        <p:spPr>
          <a:xfrm>
            <a:off x="7696200" y="6172200"/>
            <a:ext cx="423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Data Set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943600" y="1295400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Two class problem: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+ : 5400 instances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5000 instances generated from a Gaussian centered at (10,10)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 400 noisy instances added</a:t>
            </a:r>
            <a:r>
              <a:rPr lang="en-US" altLang="en-US" sz="1800" dirty="0"/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o : 5400 instances 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FF0000"/>
                </a:solidFill>
              </a:rPr>
              <a:t> Generated from a uniform distribution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10 % of the data used for training and 90% of the data used for testing</a:t>
            </a:r>
          </a:p>
          <a:p>
            <a:pPr>
              <a:spcBef>
                <a:spcPct val="50000"/>
              </a:spcBef>
              <a:defRPr/>
            </a:pPr>
            <a:br>
              <a:rPr lang="en-US" altLang="en-US" sz="1800" dirty="0"/>
            </a:b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12900"/>
            <a:ext cx="5715000" cy="41402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Increasing number of nodes in Decision Trees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4 nodes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9221" name="Straight Arrow Connector 2"/>
          <p:cNvCxnSpPr>
            <a:cxnSpLocks noChangeShapeType="1"/>
          </p:cNvCxnSpPr>
          <p:nvPr/>
        </p:nvCxnSpPr>
        <p:spPr bwMode="auto">
          <a:xfrm flipV="1">
            <a:off x="990600" y="509905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181600" y="5105400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44" y="2095500"/>
            <a:ext cx="364098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57" y="1524000"/>
            <a:ext cx="2345389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50 nodes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V="1">
            <a:off x="3124200" y="533400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181600" y="5108575"/>
            <a:ext cx="278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45" y="2057400"/>
            <a:ext cx="372751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23" y="1614351"/>
            <a:ext cx="304564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Which tree is better?</a:t>
            </a:r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828800" y="4097338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4 nodes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86400" y="479901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50 nodes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286000" y="4462463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Which tree is better ?</a:t>
            </a:r>
          </a:p>
        </p:txBody>
      </p: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1066800" y="4097338"/>
            <a:ext cx="762000" cy="812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71" y="2513013"/>
            <a:ext cx="3106258" cy="2286000"/>
          </a:xfrm>
          <a:prstGeom prst="rect">
            <a:avLst/>
          </a:prstGeom>
        </p:spPr>
      </p:pic>
      <p:cxnSp>
        <p:nvCxnSpPr>
          <p:cNvPr id="11273" name="Straight Arrow Connector 12"/>
          <p:cNvCxnSpPr>
            <a:cxnSpLocks noChangeShapeType="1"/>
          </p:cNvCxnSpPr>
          <p:nvPr/>
        </p:nvCxnSpPr>
        <p:spPr bwMode="auto">
          <a:xfrm flipV="1">
            <a:off x="3276600" y="4527459"/>
            <a:ext cx="1981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2" y="1840004"/>
            <a:ext cx="303415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</a:t>
            </a:r>
            <a:r>
              <a:rPr lang="en-US" altLang="en-US" dirty="0" err="1"/>
              <a:t>Underfitting</a:t>
            </a:r>
            <a:r>
              <a:rPr lang="en-US" altLang="en-US" dirty="0"/>
              <a:t> and Overfitting</a:t>
            </a:r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04800" y="5410200"/>
            <a:ext cx="8686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 err="1"/>
              <a:t>Underfitting</a:t>
            </a:r>
            <a:r>
              <a:rPr lang="en-US" altLang="en-US" sz="1800" b="0" dirty="0"/>
              <a:t>: when model is too simple, both training and test errors are large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Overfitting</a:t>
            </a:r>
            <a:r>
              <a:rPr lang="en-US" altLang="en-US" sz="1800" b="0" dirty="0"/>
              <a:t>: when model is too complex, training error is small but test error is large</a:t>
            </a:r>
            <a:endParaRPr lang="en-US" altLang="en-US" sz="1800" b="0" dirty="0">
              <a:sym typeface="Symbol" charset="2"/>
            </a:endParaRPr>
          </a:p>
        </p:txBody>
      </p:sp>
      <p:pic>
        <p:nvPicPr>
          <p:cNvPr id="122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914400"/>
            <a:ext cx="5048250" cy="3657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4958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0" dirty="0">
                <a:sym typeface="Symbol" charset="2"/>
              </a:rPr>
              <a:t>As the model becomes more and more complex, test errors can start increasing even though training error may be decreasing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2849</TotalTime>
  <Pages>3</Pages>
  <Words>1566</Words>
  <Application>Microsoft Macintosh PowerPoint</Application>
  <PresentationFormat>On-screen Show (4:3)</PresentationFormat>
  <Paragraphs>261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Monotype Sorts</vt:lpstr>
      <vt:lpstr>Tahoma</vt:lpstr>
      <vt:lpstr>Times New Roman</vt:lpstr>
      <vt:lpstr>Wingdings</vt:lpstr>
      <vt:lpstr>LC.BRev.FY97</vt:lpstr>
      <vt:lpstr>Visio</vt:lpstr>
      <vt:lpstr>Equation</vt:lpstr>
      <vt:lpstr>VISIO</vt:lpstr>
      <vt:lpstr>Worksheet</vt:lpstr>
      <vt:lpstr>Data Mining</vt:lpstr>
      <vt:lpstr>Contents</vt:lpstr>
      <vt:lpstr>Classification Errors</vt:lpstr>
      <vt:lpstr>Example Data Set</vt:lpstr>
      <vt:lpstr>Increasing number of nodes in Decision Trees</vt:lpstr>
      <vt:lpstr>Decision Tree with 4 nodes</vt:lpstr>
      <vt:lpstr>Decision Tree with 50 nodes</vt:lpstr>
      <vt:lpstr>Which tree is better?</vt:lpstr>
      <vt:lpstr>Model Underfitting and Overfitting</vt:lpstr>
      <vt:lpstr>Model Overfitting – Impact of Training Data Size</vt:lpstr>
      <vt:lpstr>Model Overfitting – Impact of Training Data Size</vt:lpstr>
      <vt:lpstr>Reasons for Model Overfitting</vt:lpstr>
      <vt:lpstr>Effect of Multiple Comparison Procedure</vt:lpstr>
      <vt:lpstr>Effect of Multiple Comparison Procedure</vt:lpstr>
      <vt:lpstr>Effect of Multiple Comparison Procedure</vt:lpstr>
      <vt:lpstr>Effect of Multiple Comparison - Example</vt:lpstr>
      <vt:lpstr>Notes on Overfitting</vt:lpstr>
      <vt:lpstr>Model Selection</vt:lpstr>
      <vt:lpstr>Model Selection: Using Validation Set</vt:lpstr>
      <vt:lpstr>Model Selection: Incorporating Model Complexity</vt:lpstr>
      <vt:lpstr>Estimating the Complexity of Decision Trees</vt:lpstr>
      <vt:lpstr>Estimating the Complexity of Decision Trees: Example</vt:lpstr>
      <vt:lpstr>Estimating the Complexity of Decision Trees</vt:lpstr>
      <vt:lpstr>Minimum Description Length (MDL)</vt:lpstr>
      <vt:lpstr>Model Selection for Decision Trees</vt:lpstr>
      <vt:lpstr>Model Selection for Decision Trees</vt:lpstr>
      <vt:lpstr>Example of Post-Pruning</vt:lpstr>
      <vt:lpstr>Examples of Post-pruning</vt:lpstr>
      <vt:lpstr>Model Evaluation</vt:lpstr>
      <vt:lpstr>Cross-validation Example</vt:lpstr>
      <vt:lpstr>Variations on Cross-validation</vt:lpstr>
      <vt:lpstr>Lasso &amp; Ridge Regression</vt:lpstr>
      <vt:lpstr>Characteristics of SVM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Ye, Yuzhen</cp:lastModifiedBy>
  <cp:revision>56</cp:revision>
  <cp:lastPrinted>2019-09-13T15:27:21Z</cp:lastPrinted>
  <dcterms:created xsi:type="dcterms:W3CDTF">2018-02-06T01:04:33Z</dcterms:created>
  <dcterms:modified xsi:type="dcterms:W3CDTF">2022-10-30T20:39:06Z</dcterms:modified>
</cp:coreProperties>
</file>