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69" r:id="rId2"/>
    <p:sldId id="599" r:id="rId3"/>
    <p:sldId id="600" r:id="rId4"/>
    <p:sldId id="635" r:id="rId5"/>
    <p:sldId id="639" r:id="rId6"/>
    <p:sldId id="601" r:id="rId7"/>
    <p:sldId id="602" r:id="rId8"/>
    <p:sldId id="603" r:id="rId9"/>
    <p:sldId id="605" r:id="rId10"/>
    <p:sldId id="604" r:id="rId11"/>
    <p:sldId id="606" r:id="rId12"/>
    <p:sldId id="610" r:id="rId13"/>
    <p:sldId id="608" r:id="rId14"/>
    <p:sldId id="607" r:id="rId15"/>
    <p:sldId id="611" r:id="rId16"/>
    <p:sldId id="613" r:id="rId17"/>
    <p:sldId id="612" r:id="rId18"/>
    <p:sldId id="614" r:id="rId19"/>
    <p:sldId id="615" r:id="rId20"/>
    <p:sldId id="616" r:id="rId21"/>
    <p:sldId id="617" r:id="rId22"/>
    <p:sldId id="621" r:id="rId23"/>
    <p:sldId id="618" r:id="rId24"/>
    <p:sldId id="619" r:id="rId25"/>
    <p:sldId id="622" r:id="rId26"/>
    <p:sldId id="623" r:id="rId27"/>
    <p:sldId id="624" r:id="rId28"/>
    <p:sldId id="625" r:id="rId29"/>
    <p:sldId id="626" r:id="rId30"/>
    <p:sldId id="627" r:id="rId31"/>
    <p:sldId id="633" r:id="rId32"/>
    <p:sldId id="628" r:id="rId33"/>
    <p:sldId id="629" r:id="rId34"/>
    <p:sldId id="631" r:id="rId35"/>
    <p:sldId id="634" r:id="rId36"/>
    <p:sldId id="630" r:id="rId37"/>
    <p:sldId id="636" r:id="rId38"/>
    <p:sldId id="637" r:id="rId39"/>
    <p:sldId id="638" r:id="rId40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427CC-9B27-D740-AAC7-312DBF8DE9B2}" v="4" dt="2022-04-12T16:48:43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5" autoAdjust="0"/>
    <p:restoredTop sz="95674" autoAdjust="0"/>
  </p:normalViewPr>
  <p:slideViewPr>
    <p:cSldViewPr>
      <p:cViewPr varScale="1">
        <p:scale>
          <a:sx n="113" d="100"/>
          <a:sy n="113" d="100"/>
        </p:scale>
        <p:origin x="1928" y="17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960"/>
    </p:cViewPr>
  </p:sorterViewPr>
  <p:notesViewPr>
    <p:cSldViewPr>
      <p:cViewPr varScale="1">
        <p:scale>
          <a:sx n="85" d="100"/>
          <a:sy n="85" d="100"/>
        </p:scale>
        <p:origin x="3808" y="1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, Yuzhen" userId="7b8a3e1c-8bf5-4d46-8348-afd5eb7eab5b" providerId="ADAL" clId="{AC1427CC-9B27-D740-AAC7-312DBF8DE9B2}"/>
    <pc:docChg chg="modSld">
      <pc:chgData name="Ye, Yuzhen" userId="7b8a3e1c-8bf5-4d46-8348-afd5eb7eab5b" providerId="ADAL" clId="{AC1427CC-9B27-D740-AAC7-312DBF8DE9B2}" dt="2022-04-12T16:48:43.661" v="3" actId="20577"/>
      <pc:docMkLst>
        <pc:docMk/>
      </pc:docMkLst>
      <pc:sldChg chg="modSp">
        <pc:chgData name="Ye, Yuzhen" userId="7b8a3e1c-8bf5-4d46-8348-afd5eb7eab5b" providerId="ADAL" clId="{AC1427CC-9B27-D740-AAC7-312DBF8DE9B2}" dt="2022-04-12T16:48:43.661" v="3" actId="20577"/>
        <pc:sldMkLst>
          <pc:docMk/>
          <pc:sldMk cId="2819841255" sldId="629"/>
        </pc:sldMkLst>
        <pc:spChg chg="mod">
          <ac:chgData name="Ye, Yuzhen" userId="7b8a3e1c-8bf5-4d46-8348-afd5eb7eab5b" providerId="ADAL" clId="{AC1427CC-9B27-D740-AAC7-312DBF8DE9B2}" dt="2022-04-12T16:48:43.661" v="3" actId="20577"/>
          <ac:spMkLst>
            <pc:docMk/>
            <pc:sldMk cId="2819841255" sldId="629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82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016" y="4560902"/>
            <a:ext cx="5367494" cy="4317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15" tIns="50209" rIns="100415" bIns="50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30250"/>
            <a:ext cx="4778375" cy="3582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140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2313"/>
            <a:ext cx="4797425" cy="359727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690" y="4560902"/>
            <a:ext cx="5365820" cy="431789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85" tIns="47489" rIns="94985" bIns="474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4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37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44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0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99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79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8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46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33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79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28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97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1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63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02/14/2018	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454919" y="64008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20C2B3EF-A58E-4072-B0B8-DA68EAC103CC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514600" y="6334780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Introduction to Data Mining, 2nd Edition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2.doc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3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4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content/article/misconduct-concerns-possible-drug-risks-should-stop-stroke-trial-whistleblowers-say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pPr algn="ctr"/>
            <a:r>
              <a:rPr lang="en-US" dirty="0"/>
              <a:t>Data Mining: Avoiding False Discoveries</a:t>
            </a:r>
            <a:endParaRPr lang="en-US" sz="28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1706563"/>
            <a:ext cx="81534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Lecture Notes for Chapter 10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Introduction to Data Mining</a:t>
            </a:r>
            <a:r>
              <a:rPr lang="en-US" altLang="en-US" sz="3200" b="0" dirty="0"/>
              <a:t>, 2</a:t>
            </a:r>
            <a:r>
              <a:rPr lang="en-US" altLang="en-US" sz="3200" b="0" baseline="30000" dirty="0"/>
              <a:t>nd</a:t>
            </a:r>
            <a:r>
              <a:rPr lang="en-US" altLang="en-US" sz="3200" b="0" dirty="0"/>
              <a:t> Edition</a:t>
            </a:r>
            <a:endParaRPr 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 dirty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 dirty="0"/>
              <a:t>Tan, Steinbach, Karpatne, Kumar</a:t>
            </a:r>
          </a:p>
          <a:p>
            <a:pPr algn="ctr"/>
            <a:endParaRPr lang="en-US" sz="1600" b="0" dirty="0">
              <a:solidFill>
                <a:srgbClr val="0000FF"/>
              </a:solidFill>
            </a:endParaRPr>
          </a:p>
          <a:p>
            <a:pPr algn="ctr"/>
            <a:endParaRPr lang="en-US" sz="1600" b="0" dirty="0">
              <a:solidFill>
                <a:srgbClr val="0000FF"/>
              </a:solidFill>
            </a:endParaRPr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endParaRPr lang="en-US" sz="20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E731A-A067-924C-82A2-774D1CB31C16}"/>
              </a:ext>
            </a:extLst>
          </p:cNvPr>
          <p:cNvSpPr txBox="1"/>
          <p:nvPr/>
        </p:nvSpPr>
        <p:spPr>
          <a:xfrm>
            <a:off x="2745346" y="5334000"/>
            <a:ext cx="381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Ye modified some of the slides, Fall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Distributions 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continuous variable we define a probability distribution by using density function</a:t>
                </a:r>
              </a:p>
              <a:p>
                <a:pPr lvl="1"/>
                <a:r>
                  <a:rPr lang="en-US" dirty="0"/>
                  <a:t>Probability of any specific value is 0</a:t>
                </a:r>
              </a:p>
              <a:p>
                <a:pPr lvl="1"/>
                <a:r>
                  <a:rPr lang="en-US" dirty="0"/>
                  <a:t>Only intervals of values have non-zero probability </a:t>
                </a:r>
              </a:p>
              <a:p>
                <a:pPr lvl="2"/>
                <a:r>
                  <a:rPr lang="en-US" dirty="0"/>
                  <a:t> Examples: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&gt; 3)</a:t>
                </a:r>
                <a:r>
                  <a:rPr lang="en-US" dirty="0"/>
                  <a:t>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 &lt; -3),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US" dirty="0"/>
                  <a:t>(-1 &lt;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/>
                  <a:t> &lt; 1)  </a:t>
                </a:r>
              </a:p>
              <a:p>
                <a:pPr lvl="2"/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is the distribution of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&gt; 3)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  <a:p>
                <a:pPr lvl="2">
                  <a:buNone/>
                </a:pPr>
                <a:endParaRPr lang="en-US" dirty="0"/>
              </a:p>
              <a:p>
                <a:r>
                  <a:rPr lang="en-US" dirty="0"/>
                  <a:t>Probability density has the following properties</a:t>
                </a:r>
              </a:p>
              <a:p>
                <a:pPr lvl="1"/>
                <a:r>
                  <a:rPr lang="en-US" dirty="0"/>
                  <a:t>Minimum value 0</a:t>
                </a:r>
              </a:p>
              <a:p>
                <a:pPr lvl="1"/>
                <a:r>
                  <a:rPr lang="en-US" dirty="0"/>
                  <a:t>Integrates to 1, i.e.,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294" r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06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163" y="1143000"/>
                <a:ext cx="8318500" cy="2362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Gaussian (normal) distribution is the most commonly used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𝜋𝜎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are the mean and standard distribution of the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3" y="1143000"/>
                <a:ext cx="8318500" cy="2362200"/>
              </a:xfrm>
              <a:blipFill rotWithShape="0">
                <a:blip r:embed="rId2"/>
                <a:stretch>
                  <a:fillRect l="-147" t="-4393" b="-20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8" name="Picture 4" descr="plot of the standard normal probability density fun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8772" b="7143"/>
          <a:stretch/>
        </p:blipFill>
        <p:spPr bwMode="auto">
          <a:xfrm>
            <a:off x="1066800" y="3200400"/>
            <a:ext cx="4622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62600" y="4343400"/>
                <a:ext cx="35052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= 0 and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= 1, i.e.,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sz="2000" b="0" dirty="0"/>
                  <a:t>(0,1) </a:t>
                </a:r>
              </a:p>
              <a:p>
                <a:endParaRPr lang="en-US" sz="800" dirty="0"/>
              </a:p>
              <a:p>
                <a:endParaRPr lang="en-US" sz="800" dirty="0"/>
              </a:p>
              <a:p>
                <a:r>
                  <a:rPr lang="en-US" sz="800" dirty="0"/>
                  <a:t>http://www.itl.nist.gov/div898/handbook/eda/section3/eda3661.htm</a:t>
                </a:r>
              </a:p>
              <a:p>
                <a:endParaRPr lang="en-US" sz="800" dirty="0"/>
              </a:p>
              <a:p>
                <a:r>
                  <a:rPr lang="en-US" sz="800" dirty="0"/>
                  <a:t>http://www.itl.nist.gov/div898/handbook/index.htm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343400"/>
                <a:ext cx="3505200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3012" b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EFF0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\mathcal{N}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solidFill>
            <a:srgbClr val="EFF0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\mathcal{N}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7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Testing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Make inferences (decisions) about that validity of a result</a:t>
                </a:r>
              </a:p>
              <a:p>
                <a:r>
                  <a:rPr lang="en-US" dirty="0"/>
                  <a:t>For statistical inference (testing), we need two thing:</a:t>
                </a:r>
              </a:p>
              <a:p>
                <a:pPr lvl="1"/>
                <a:r>
                  <a:rPr lang="en-US" dirty="0"/>
                  <a:t>A statement that we want to disprove </a:t>
                </a:r>
              </a:p>
              <a:p>
                <a:pPr marL="1147763" lvl="2" indent="-233363"/>
                <a:r>
                  <a:rPr lang="en-US" dirty="0"/>
                  <a:t>Called the </a:t>
                </a:r>
                <a:r>
                  <a:rPr lang="en-US" b="1" dirty="0"/>
                  <a:t>null hypothesis (H</a:t>
                </a:r>
                <a:r>
                  <a:rPr lang="en-US" b="1" baseline="-25000" dirty="0"/>
                  <a:t>0</a:t>
                </a:r>
                <a:r>
                  <a:rPr lang="en-US" b="1" dirty="0"/>
                  <a:t>) </a:t>
                </a:r>
              </a:p>
              <a:p>
                <a:pPr marL="1147763" lvl="2" indent="-233363"/>
                <a:r>
                  <a:rPr lang="en-US" dirty="0"/>
                  <a:t>The null hypothesis is typically a statement that the result is merely due to random variation</a:t>
                </a:r>
              </a:p>
              <a:p>
                <a:pPr marL="1147763" lvl="2" indent="-233363"/>
                <a:r>
                  <a:rPr lang="en-US" dirty="0"/>
                  <a:t>It is typically the opposite of what we would like to show </a:t>
                </a:r>
              </a:p>
              <a:p>
                <a:pPr lvl="1"/>
                <a:r>
                  <a:rPr lang="en-US" dirty="0"/>
                  <a:t>A random variable,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called a </a:t>
                </a:r>
                <a:r>
                  <a:rPr lang="en-US" b="1" dirty="0"/>
                  <a:t>test statistic</a:t>
                </a:r>
                <a:r>
                  <a:rPr lang="en-US" dirty="0"/>
                  <a:t>, for which we know or can determine a distribution if H</a:t>
                </a:r>
                <a:r>
                  <a:rPr lang="en-US" baseline="-25000" dirty="0"/>
                  <a:t>0 </a:t>
                </a:r>
                <a:r>
                  <a:rPr lang="en-US" dirty="0"/>
                  <a:t> is true.</a:t>
                </a:r>
              </a:p>
              <a:p>
                <a:pPr marL="1147763" lvl="2" indent="-233363"/>
                <a:r>
                  <a:rPr lang="en-US" dirty="0"/>
                  <a:t>The distribution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under H0 is called the </a:t>
                </a:r>
                <a:r>
                  <a:rPr lang="en-US" b="1" dirty="0"/>
                  <a:t>null distribution</a:t>
                </a:r>
              </a:p>
              <a:p>
                <a:pPr marL="1147763" lvl="2" indent="-233363"/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obtained from the result and is typically numeric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86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9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Null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coin or a die is a fair coin.</a:t>
            </a:r>
          </a:p>
          <a:p>
            <a:endParaRPr lang="en-US" dirty="0"/>
          </a:p>
          <a:p>
            <a:r>
              <a:rPr lang="en-US" dirty="0"/>
              <a:t>The difference between the means of two samples is 0 </a:t>
            </a:r>
          </a:p>
          <a:p>
            <a:endParaRPr lang="en-US" dirty="0"/>
          </a:p>
          <a:p>
            <a:r>
              <a:rPr lang="en-US" dirty="0"/>
              <a:t>The purchase of a particular item in a store is unrelated to the purchase of a second item, e.g., the purchase of bread and milk are unconnected</a:t>
            </a:r>
          </a:p>
          <a:p>
            <a:pPr lvl="1"/>
            <a:r>
              <a:rPr lang="en-US" dirty="0"/>
              <a:t>Association rule mining</a:t>
            </a:r>
          </a:p>
          <a:p>
            <a:endParaRPr lang="en-US" dirty="0"/>
          </a:p>
          <a:p>
            <a:r>
              <a:rPr lang="en-US" dirty="0"/>
              <a:t>The accuracy of a classifier is no better than random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1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>
              <a:spcAft>
                <a:spcPts val="264"/>
              </a:spcAft>
            </a:pPr>
            <a:r>
              <a:rPr lang="en-US" sz="2600" dirty="0"/>
              <a:t>Significance testing was devised by the statistician Fisher</a:t>
            </a:r>
          </a:p>
          <a:p>
            <a:pPr lvl="1">
              <a:spcAft>
                <a:spcPts val="264"/>
              </a:spcAft>
            </a:pPr>
            <a:endParaRPr lang="en-US" sz="2600" dirty="0"/>
          </a:p>
          <a:p>
            <a:pPr lvl="1">
              <a:spcAft>
                <a:spcPts val="264"/>
              </a:spcAft>
            </a:pPr>
            <a:r>
              <a:rPr lang="en-US" sz="2600" dirty="0"/>
              <a:t>Only interested in whether null hypothesis is true</a:t>
            </a:r>
          </a:p>
          <a:p>
            <a:pPr lvl="1">
              <a:spcAft>
                <a:spcPts val="264"/>
              </a:spcAft>
            </a:pPr>
            <a:endParaRPr lang="en-US" sz="2600" dirty="0"/>
          </a:p>
          <a:p>
            <a:pPr lvl="1"/>
            <a:r>
              <a:rPr lang="en-US" sz="2200" dirty="0"/>
              <a:t>Significance testing was </a:t>
            </a:r>
            <a:r>
              <a:rPr lang="en-US" dirty="0"/>
              <a:t>intended only for exploratory analyses of the null hypothesis in the preliminary stages of a study</a:t>
            </a:r>
          </a:p>
          <a:p>
            <a:pPr marL="1200150" lvl="2" indent="-285750"/>
            <a:r>
              <a:rPr lang="en-US" dirty="0"/>
              <a:t>For example, to refine the null hypothesis or modify future experiments</a:t>
            </a:r>
          </a:p>
          <a:p>
            <a:pPr lvl="1">
              <a:spcAft>
                <a:spcPts val="264"/>
              </a:spcAft>
            </a:pPr>
            <a:endParaRPr lang="en-US" sz="2600" dirty="0"/>
          </a:p>
          <a:p>
            <a:pPr lvl="1">
              <a:spcAft>
                <a:spcPts val="264"/>
              </a:spcAft>
            </a:pPr>
            <a:r>
              <a:rPr lang="en-US" sz="2600" dirty="0"/>
              <a:t>For many years, significance testing has been a key  approach for justifying the validity of scientific results</a:t>
            </a:r>
          </a:p>
          <a:p>
            <a:pPr lvl="1">
              <a:spcAft>
                <a:spcPts val="264"/>
              </a:spcAft>
            </a:pPr>
            <a:endParaRPr lang="en-US" sz="2600" dirty="0"/>
          </a:p>
          <a:p>
            <a:pPr lvl="1">
              <a:spcAft>
                <a:spcPts val="264"/>
              </a:spcAft>
            </a:pPr>
            <a:r>
              <a:rPr lang="en-US" sz="2600" dirty="0"/>
              <a:t>Introduced the concept of p-value, which is widely used and </a:t>
            </a:r>
            <a:r>
              <a:rPr lang="en-US" sz="2600" dirty="0">
                <a:solidFill>
                  <a:srgbClr val="FF0000"/>
                </a:solidFill>
              </a:rPr>
              <a:t>misused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Significance Testing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Analyze the data to obtain a result</a:t>
                </a:r>
              </a:p>
              <a:p>
                <a:pPr marL="514350" lvl="1" indent="-228600"/>
                <a:r>
                  <a:rPr lang="en-US" dirty="0"/>
                  <a:t>For example, data could be from flipping a coin 10 times to test its fairness</a:t>
                </a:r>
              </a:p>
              <a:p>
                <a:r>
                  <a:rPr lang="en-US" dirty="0"/>
                  <a:t>The result is expressed as a value of the test statistic,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514350" lvl="1" indent="-228600"/>
                <a:r>
                  <a:rPr lang="en-US" sz="2500" dirty="0"/>
                  <a:t>For example, let 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be the number of heads in 10 flips</a:t>
                </a:r>
              </a:p>
              <a:p>
                <a:r>
                  <a:rPr lang="en-US" dirty="0"/>
                  <a:t>Compute the probability of seeing the current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or something more extreme</a:t>
                </a:r>
              </a:p>
              <a:p>
                <a:pPr marL="514350" lvl="1" indent="-228600"/>
                <a:r>
                  <a:rPr lang="en-US" sz="2500" dirty="0"/>
                  <a:t>This probability is known as the </a:t>
                </a:r>
                <a:r>
                  <a:rPr lang="en-US" sz="2500" b="1" dirty="0"/>
                  <a:t>p-value </a:t>
                </a:r>
                <a:r>
                  <a:rPr lang="en-US" sz="2500" dirty="0"/>
                  <a:t>of the test statistic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3" t="-1294" r="-1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69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Significance Testing Works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the p-value is sufficiently small, we reject the null hypothesis, H</a:t>
                </a:r>
                <a:r>
                  <a:rPr lang="en-US" baseline="-25000" dirty="0"/>
                  <a:t>0</a:t>
                </a:r>
                <a:r>
                  <a:rPr lang="en-US" dirty="0"/>
                  <a:t> and say that the result is statistically significant</a:t>
                </a:r>
              </a:p>
              <a:p>
                <a:pPr marL="1033463" lvl="1" indent="-233363"/>
                <a:r>
                  <a:rPr lang="en-US" dirty="0"/>
                  <a:t>We say we reject the null hypothesis, 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</a:p>
              <a:p>
                <a:pPr marL="1033463" lvl="1" indent="-233363"/>
                <a:r>
                  <a:rPr lang="en-US" dirty="0"/>
                  <a:t>A threshold on the p-value is called the </a:t>
                </a:r>
                <a:r>
                  <a:rPr lang="en-US" b="1" dirty="0"/>
                  <a:t>significance level,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b="1" dirty="0"/>
              </a:p>
              <a:p>
                <a:pPr marL="1147763" lvl="2" indent="-233363"/>
                <a:r>
                  <a:rPr lang="en-US" dirty="0"/>
                  <a:t>Often the significance level is 0.01 or 0.05</a:t>
                </a:r>
              </a:p>
              <a:p>
                <a:r>
                  <a:rPr lang="en-US" dirty="0"/>
                  <a:t>If the p-value is </a:t>
                </a:r>
                <a:r>
                  <a:rPr lang="en-US" b="1" dirty="0"/>
                  <a:t>not</a:t>
                </a:r>
                <a:r>
                  <a:rPr lang="en-US" dirty="0"/>
                  <a:t> sufficiently small, we say that we </a:t>
                </a:r>
                <a:r>
                  <a:rPr lang="en-US" dirty="0">
                    <a:solidFill>
                      <a:srgbClr val="FF0000"/>
                    </a:solidFill>
                  </a:rPr>
                  <a:t>fail to reject the null hypothesis</a:t>
                </a:r>
              </a:p>
              <a:p>
                <a:pPr marL="1033463" lvl="1" indent="-233363"/>
                <a:r>
                  <a:rPr lang="en-US" dirty="0"/>
                  <a:t>Sometimes we say that we accept the null hypothesis but a high p-value does not necessarily imply the null hypothesis is true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0" t="-2200" r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88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Testing a coin for fairness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163" y="1143000"/>
                <a:ext cx="6218237" cy="5181600"/>
              </a:xfrm>
            </p:spPr>
            <p:txBody>
              <a:bodyPr/>
              <a:lstStyle/>
              <a:p>
                <a:r>
                  <a:rPr lang="en-US" dirty="0"/>
                  <a:t>H</a:t>
                </a:r>
                <a:r>
                  <a:rPr lang="en-US" baseline="-25000" dirty="0"/>
                  <a:t>0</a:t>
                </a:r>
                <a:r>
                  <a:rPr lang="en-US" dirty="0"/>
                  <a:t>: 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/>
                  <a:t> =1) = 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n-US" dirty="0"/>
                  <a:t>=0) = 0.5</a:t>
                </a:r>
              </a:p>
              <a:p>
                <a:r>
                  <a:rPr lang="en-US" dirty="0"/>
                  <a:t>Define the test statistic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be the number of heads in 10 flips</a:t>
                </a:r>
              </a:p>
              <a:p>
                <a:r>
                  <a:rPr lang="en-US" dirty="0"/>
                  <a:t>Set the significance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 0.05</a:t>
                </a:r>
              </a:p>
              <a:p>
                <a:r>
                  <a:rPr lang="en-US" dirty="0"/>
                  <a:t>The number of heads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has a binomial distribution</a:t>
                </a:r>
              </a:p>
              <a:p>
                <a:r>
                  <a:rPr lang="en-US" dirty="0"/>
                  <a:t>For which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would you reject H</a:t>
                </a:r>
                <a:r>
                  <a:rPr lang="en-US" baseline="-25000" dirty="0"/>
                  <a:t>0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3" y="1143000"/>
                <a:ext cx="6218237" cy="5181600"/>
              </a:xfrm>
              <a:blipFill rotWithShape="0">
                <a:blip r:embed="rId2"/>
                <a:stretch>
                  <a:fillRect l="-686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30315"/>
              </p:ext>
            </p:extLst>
          </p:nvPr>
        </p:nvGraphicFramePr>
        <p:xfrm>
          <a:off x="7010400" y="1600200"/>
          <a:ext cx="1905000" cy="3740468"/>
        </p:xfrm>
        <a:graphic>
          <a:graphicData uri="http://schemas.openxmlformats.org/drawingml/2006/table">
            <a:tbl>
              <a:tblPr firstRow="1" firstCol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1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P(S = k)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3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and Two-sided Tests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extreme can be interpreted in different ways</a:t>
                </a:r>
              </a:p>
              <a:p>
                <a:r>
                  <a:rPr lang="en-US" dirty="0"/>
                  <a:t>For example, an observed value of the test statistic,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dirty="0"/>
                  <a:t>, can be considered extreme if </a:t>
                </a:r>
              </a:p>
              <a:p>
                <a:pPr lvl="1"/>
                <a:r>
                  <a:rPr lang="en-US" dirty="0"/>
                  <a:t>it is greater than or equal to a certain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</a:p>
              <a:p>
                <a:pPr lvl="1"/>
                <a:r>
                  <a:rPr lang="en-US" dirty="0"/>
                  <a:t>smaller than or equal to a certain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or</a:t>
                </a:r>
              </a:p>
              <a:p>
                <a:pPr lvl="1"/>
                <a:r>
                  <a:rPr lang="en-US" dirty="0"/>
                  <a:t>outside a specified interval,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i="1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]. </a:t>
                </a:r>
              </a:p>
              <a:p>
                <a:r>
                  <a:rPr lang="en-US" dirty="0"/>
                  <a:t>The first two cases are “one-sided tests” (right-tailed and left-tailed, respectively),</a:t>
                </a:r>
              </a:p>
              <a:p>
                <a:r>
                  <a:rPr lang="en-US" dirty="0"/>
                  <a:t>The last case results in a “two-sided test.”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294" r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286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One-sided and Two-sided Tests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of one-tailed and two tailed tests for a test statistic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is normally distributed for a roughly 5% significance level.</a:t>
                </a:r>
              </a:p>
              <a:p>
                <a:endParaRPr lang="en-US" dirty="0"/>
              </a:p>
              <a:p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3" y="3352799"/>
            <a:ext cx="27308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73" y="3352799"/>
            <a:ext cx="273453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03" y="3352800"/>
            <a:ext cx="2722497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74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 Background</a:t>
            </a:r>
          </a:p>
          <a:p>
            <a:endParaRPr lang="en-US" dirty="0"/>
          </a:p>
          <a:p>
            <a:r>
              <a:rPr lang="en-US" dirty="0"/>
              <a:t>Significance Testing</a:t>
            </a:r>
          </a:p>
          <a:p>
            <a:endParaRPr lang="en-US" dirty="0"/>
          </a:p>
          <a:p>
            <a:r>
              <a:rPr lang="en-US" dirty="0"/>
              <a:t>Hypothesis Testing</a:t>
            </a:r>
          </a:p>
          <a:p>
            <a:endParaRPr lang="en-US" dirty="0"/>
          </a:p>
          <a:p>
            <a:r>
              <a:rPr lang="en-US" dirty="0"/>
              <a:t>Multiple Hypothesis Testing</a:t>
            </a:r>
          </a:p>
          <a:p>
            <a:endParaRPr lang="en-US" dirty="0"/>
          </a:p>
          <a:p>
            <a:pPr>
              <a:buFont typeface="Monotype Sorts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Neyman</a:t>
            </a:r>
            <a:r>
              <a:rPr lang="en-US" dirty="0"/>
              <a:t>-Pearson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Devised by statisticians </a:t>
                </a:r>
                <a:r>
                  <a:rPr lang="en-US" dirty="0" err="1"/>
                  <a:t>Neyman</a:t>
                </a:r>
                <a:r>
                  <a:rPr lang="en-US" dirty="0"/>
                  <a:t> and Pearson in response to perceived shortcomings in significance testing</a:t>
                </a:r>
              </a:p>
              <a:p>
                <a:pPr lvl="1"/>
                <a:r>
                  <a:rPr lang="en-US" dirty="0"/>
                  <a:t>Explicitly specifies an </a:t>
                </a:r>
                <a:r>
                  <a:rPr lang="en-US" b="1" dirty="0"/>
                  <a:t>alternative hypothesis, H</a:t>
                </a:r>
                <a:r>
                  <a:rPr lang="en-US" b="1" baseline="-25000" dirty="0"/>
                  <a:t>1</a:t>
                </a:r>
                <a:r>
                  <a:rPr lang="en-US" b="1" i="1" baseline="-25000" dirty="0"/>
                  <a:t> </a:t>
                </a:r>
                <a:r>
                  <a:rPr lang="en-US" b="1" i="1" dirty="0"/>
                  <a:t> </a:t>
                </a:r>
              </a:p>
              <a:p>
                <a:pPr lvl="1"/>
                <a:r>
                  <a:rPr lang="en-US" dirty="0"/>
                  <a:t>Significance testing cannot quantify how an observed results supports H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Define an </a:t>
                </a:r>
                <a:r>
                  <a:rPr lang="en-US" b="1" dirty="0"/>
                  <a:t>alternative distribution</a:t>
                </a:r>
                <a:r>
                  <a:rPr lang="en-US" dirty="0"/>
                  <a:t> which is the distribution of the test statistic if H</a:t>
                </a:r>
                <a:r>
                  <a:rPr lang="en-US" baseline="-25000" dirty="0"/>
                  <a:t>1</a:t>
                </a:r>
                <a:r>
                  <a:rPr lang="en-US" i="1" baseline="-25000" dirty="0"/>
                  <a:t> </a:t>
                </a:r>
                <a:r>
                  <a:rPr lang="en-US" dirty="0"/>
                  <a:t>is true</a:t>
                </a:r>
                <a:endParaRPr lang="en-US" i="1" dirty="0"/>
              </a:p>
              <a:p>
                <a:pPr lvl="1"/>
                <a:r>
                  <a:rPr lang="en-US" dirty="0"/>
                  <a:t>We define a </a:t>
                </a:r>
                <a:r>
                  <a:rPr lang="en-US" b="1" dirty="0"/>
                  <a:t>critical region </a:t>
                </a:r>
                <a:r>
                  <a:rPr lang="en-US" dirty="0"/>
                  <a:t>for the test statistic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 If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falls in the critical region, we reject H</a:t>
                </a:r>
                <a:r>
                  <a:rPr lang="en-US" baseline="-25000" dirty="0"/>
                  <a:t>0</a:t>
                </a:r>
              </a:p>
              <a:p>
                <a:pPr lvl="2"/>
                <a:r>
                  <a:rPr lang="en-US" dirty="0"/>
                  <a:t> We may or may not accept H</a:t>
                </a:r>
                <a:r>
                  <a:rPr lang="en-US" baseline="-25000" dirty="0"/>
                  <a:t>1</a:t>
                </a:r>
                <a:r>
                  <a:rPr lang="en-US" dirty="0"/>
                  <a:t> if H</a:t>
                </a:r>
                <a:r>
                  <a:rPr lang="en-US" baseline="-25000" dirty="0"/>
                  <a:t>0</a:t>
                </a:r>
                <a:r>
                  <a:rPr lang="en-US" dirty="0"/>
                  <a:t> is rejected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significance level,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is the probability of the critical region under H</a:t>
                </a:r>
                <a:r>
                  <a:rPr lang="en-US" baseline="-25000" dirty="0"/>
                  <a:t>0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i="1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2118" r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129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Type I Error 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)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Error of incorrectly rejecting the null hypothesis for a result. </a:t>
                </a:r>
              </a:p>
              <a:p>
                <a:pPr lvl="1"/>
                <a:r>
                  <a:rPr lang="en-US" dirty="0"/>
                  <a:t>It is equal to the probability of the critical region under H</a:t>
                </a:r>
                <a:r>
                  <a:rPr lang="en-US" baseline="-25000" dirty="0"/>
                  <a:t>0</a:t>
                </a:r>
                <a:r>
                  <a:rPr lang="en-US" dirty="0"/>
                  <a:t>, i.e., is the same as the significance level,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Formally, </a:t>
                </a:r>
                <a:r>
                  <a:rPr lang="pt-BR" i="1" dirty="0"/>
                  <a:t>α </a:t>
                </a:r>
                <a:r>
                  <a:rPr lang="pt-BR" dirty="0"/>
                  <a:t>= </a:t>
                </a:r>
                <a:r>
                  <a:rPr lang="pt-BR" i="1" dirty="0"/>
                  <a:t>P</a:t>
                </a:r>
                <a:r>
                  <a:rPr lang="pt-BR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i="1" dirty="0"/>
                  <a:t> ∈ </a:t>
                </a:r>
                <a:r>
                  <a:rPr lang="pt-BR" dirty="0"/>
                  <a:t>Critical Region </a:t>
                </a:r>
                <a:r>
                  <a:rPr lang="pt-BR" i="1" dirty="0"/>
                  <a:t>| </a:t>
                </a:r>
                <a:r>
                  <a:rPr lang="pt-BR" dirty="0"/>
                  <a:t>H</a:t>
                </a:r>
                <a:r>
                  <a:rPr lang="pt-BR" baseline="-25000" dirty="0"/>
                  <a:t>0</a:t>
                </a:r>
                <a:r>
                  <a:rPr lang="pt-BR" dirty="0"/>
                  <a:t>)</a:t>
                </a:r>
              </a:p>
              <a:p>
                <a:pPr lvl="1"/>
                <a:endParaRPr lang="pt-BR" dirty="0"/>
              </a:p>
              <a:p>
                <a:r>
                  <a:rPr lang="en-US" b="1" dirty="0"/>
                  <a:t>Type II Error (</a:t>
                </a:r>
                <a:r>
                  <a:rPr lang="el-GR" b="1" dirty="0"/>
                  <a:t>β</a:t>
                </a:r>
                <a:r>
                  <a:rPr lang="en-US" b="1" dirty="0"/>
                  <a:t>)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Error of falsely calling a result as not significant when the alternative hypothesis is true.</a:t>
                </a:r>
              </a:p>
              <a:p>
                <a:pPr lvl="1"/>
                <a:r>
                  <a:rPr lang="en-US" dirty="0"/>
                  <a:t>It is equal to the probability of observing test statistic values outside the critical region under H</a:t>
                </a:r>
                <a:r>
                  <a:rPr lang="en-US" sz="1600" dirty="0"/>
                  <a:t>1</a:t>
                </a:r>
              </a:p>
              <a:p>
                <a:pPr lvl="1"/>
                <a:r>
                  <a:rPr lang="pt-BR" dirty="0"/>
                  <a:t>Formally, </a:t>
                </a:r>
                <a:r>
                  <a:rPr lang="pt-BR" i="1" dirty="0"/>
                  <a:t>β </a:t>
                </a:r>
                <a:r>
                  <a:rPr lang="pt-BR" dirty="0"/>
                  <a:t>= </a:t>
                </a:r>
                <a:r>
                  <a:rPr lang="pt-BR" i="1" dirty="0"/>
                  <a:t>P</a:t>
                </a:r>
                <a:r>
                  <a:rPr lang="pt-BR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i="1" dirty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pt-BR" i="1" dirty="0"/>
                  <a:t> </a:t>
                </a:r>
                <a:r>
                  <a:rPr lang="pt-BR" dirty="0"/>
                  <a:t>Critical Region </a:t>
                </a:r>
                <a:r>
                  <a:rPr lang="pt-BR" i="1" dirty="0"/>
                  <a:t>| </a:t>
                </a:r>
                <a:r>
                  <a:rPr lang="pt-BR" dirty="0"/>
                  <a:t>H</a:t>
                </a:r>
                <a:r>
                  <a:rPr lang="pt-BR" sz="1600" dirty="0"/>
                  <a:t>1</a:t>
                </a:r>
                <a:r>
                  <a:rPr lang="pt-BR" dirty="0"/>
                  <a:t>)</a:t>
                </a:r>
                <a:r>
                  <a:rPr lang="pt-BR" i="1" dirty="0"/>
                  <a:t>. 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2118" r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47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Power: which is the probability of the critical region under H</a:t>
            </a:r>
            <a:r>
              <a:rPr lang="en-US" baseline="-25000" dirty="0"/>
              <a:t>1</a:t>
            </a:r>
            <a:r>
              <a:rPr lang="en-US" dirty="0"/>
              <a:t>, i.e., 1</a:t>
            </a:r>
            <a:r>
              <a:rPr lang="en-US" i="1" dirty="0"/>
              <a:t>−β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Power indicates how effective a test will be at correctly rejecting the null hypothesis. </a:t>
            </a:r>
          </a:p>
          <a:p>
            <a:pPr lvl="1"/>
            <a:r>
              <a:rPr lang="en-US" dirty="0"/>
              <a:t>Low power means that many results that actually show the desired pattern or phenomenon will not be considered significant and thus will be missed. </a:t>
            </a:r>
          </a:p>
          <a:p>
            <a:pPr lvl="1"/>
            <a:r>
              <a:rPr lang="en-US" dirty="0"/>
              <a:t>Thus, if the power of a test is low, then it may not be appropriate to ignore results that fall outside the critical region.</a:t>
            </a:r>
          </a:p>
        </p:txBody>
      </p:sp>
    </p:spTree>
    <p:extLst>
      <p:ext uri="{BB962C8B-B14F-4D97-AF65-F5344CB8AC3E}">
        <p14:creationId xmlns:p14="http://schemas.microsoft.com/office/powerpoint/2010/main" val="2329724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Classifying Medical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wrap="square" rIns="91440">
                <a:normAutofit fontScale="77500" lnSpcReduction="20000"/>
              </a:bodyPr>
              <a:lstStyle/>
              <a:p>
                <a:r>
                  <a:rPr lang="en-US" dirty="0"/>
                  <a:t>The value of a blood test is used as the test statistic,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to identify whether a patient has a particular disease or not.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patients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𝐧𝐨𝐭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having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disease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distribution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(40, 5)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patients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having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disease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distribution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(60, 5)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−40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/>
                  <a:t> 0.023, µ = 40, </a:t>
                </a:r>
                <a:r>
                  <a:rPr lang="en-US" dirty="0">
                    <a:sym typeface="Symbol" panose="05050102010706020507" pitchFamily="18" charset="2"/>
                  </a:rPr>
                  <a:t> = 5</a:t>
                </a:r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−60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dirty="0"/>
                  <a:t> 0.023, µ = 60, </a:t>
                </a:r>
                <a:r>
                  <a:rPr lang="en-US" dirty="0">
                    <a:sym typeface="Symbol" panose="05050102010706020507" pitchFamily="18" charset="2"/>
                  </a:rPr>
                  <a:t> = 5</a:t>
                </a:r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Power = 1 -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= 0.977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See figures on the next page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3" t="-2000" r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45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𝐏𝐨𝐰𝐞𝐫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𝐟𝐨𝐫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𝐌𝐞𝐝𝐢𝐜𝐚𝐥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𝐓𝐞𝐬𝐭𝐢𝐧𝐠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𝐄𝐱𝐚𝐦𝐩𝐥𝐞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r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85" name="Object 5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213662"/>
              </p:ext>
            </p:extLst>
          </p:nvPr>
        </p:nvGraphicFramePr>
        <p:xfrm>
          <a:off x="955675" y="985838"/>
          <a:ext cx="7078663" cy="558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6310757" imgH="4996754" progId="Word.Document.12">
                  <p:embed/>
                </p:oleObj>
              </mc:Choice>
              <mc:Fallback>
                <p:oleObj name="Document" r:id="rId4" imgW="6310757" imgH="4996754" progId="Word.Document.12">
                  <p:embed/>
                  <p:pic>
                    <p:nvPicPr>
                      <p:cNvPr id="5185" name="Object 518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5675" y="985838"/>
                        <a:ext cx="7078663" cy="558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467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Testing: Effect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r>
              <a:rPr lang="en-US" sz="2400" dirty="0"/>
              <a:t>Many times we can find a result that is statistically significant but not significant from a domain point of view</a:t>
            </a:r>
          </a:p>
          <a:p>
            <a:pPr lvl="1"/>
            <a:r>
              <a:rPr lang="en-US" sz="1800" dirty="0"/>
              <a:t>A drug that lowers blood pressure by one percent can be statistically significant</a:t>
            </a:r>
          </a:p>
          <a:p>
            <a:pPr lvl="1"/>
            <a:r>
              <a:rPr lang="en-US" sz="1800" dirty="0"/>
              <a:t>But an effect size of 1% is probably not worth the cost of the medicine and the potential for side effects.</a:t>
            </a:r>
          </a:p>
          <a:p>
            <a:r>
              <a:rPr lang="en-US" sz="2400" b="1" dirty="0"/>
              <a:t>Effect size </a:t>
            </a:r>
            <a:r>
              <a:rPr lang="en-US" sz="2400" dirty="0"/>
              <a:t>measures the magnitude of the effect or characteristic being evaluated, and is often the magnitude of the test statistic.</a:t>
            </a:r>
          </a:p>
          <a:p>
            <a:pPr lvl="1"/>
            <a:r>
              <a:rPr lang="en-US" dirty="0"/>
              <a:t>Brings in domain considerations</a:t>
            </a:r>
          </a:p>
          <a:p>
            <a:r>
              <a:rPr lang="en-US" sz="2400" dirty="0"/>
              <a:t>The desired effect size impacts the choice of the critical region, and thus the significance level and power of the test</a:t>
            </a:r>
          </a:p>
        </p:txBody>
      </p:sp>
    </p:spTree>
    <p:extLst>
      <p:ext uri="{BB962C8B-B14F-4D97-AF65-F5344CB8AC3E}">
        <p14:creationId xmlns:p14="http://schemas.microsoft.com/office/powerpoint/2010/main" val="2688189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Size: 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43000"/>
            <a:ext cx="83185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Consider several new treatments for a rare disease that have a particular probability of success.  If we only have a sample size of 10 patients, what effect size will be needed to clearly distinguish a new treatment from the baseline which is 60 % effective?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519395"/>
              </p:ext>
            </p:extLst>
          </p:nvPr>
        </p:nvGraphicFramePr>
        <p:xfrm>
          <a:off x="2209800" y="2819400"/>
          <a:ext cx="4038600" cy="2674620"/>
        </p:xfrm>
        <a:graphic>
          <a:graphicData uri="http://schemas.openxmlformats.org/drawingml/2006/table">
            <a:tbl>
              <a:tblPr/>
              <a:tblGrid>
                <a:gridCol w="85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R/p(X=1)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0.0368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0.0881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0.0282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0.3487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972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Hypothesis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Arises when multiple results are produced and multiple statistical tests are performed</a:t>
                </a:r>
              </a:p>
              <a:p>
                <a:r>
                  <a:rPr lang="en-US" dirty="0"/>
                  <a:t>The tests studied so far are for assessing the evidence for the null (and perhaps alternative) hypothesis for a single result</a:t>
                </a:r>
              </a:p>
              <a:p>
                <a:r>
                  <a:rPr lang="en-US" dirty="0"/>
                  <a:t>A regular statistical test does not suffice</a:t>
                </a:r>
              </a:p>
              <a:p>
                <a:pPr lvl="1"/>
                <a:r>
                  <a:rPr lang="en-US" dirty="0"/>
                  <a:t>For example, getting 10 heads in a row for a fair coin is unlikely for one such experiment</a:t>
                </a:r>
              </a:p>
              <a:p>
                <a:pPr lvl="2"/>
                <a:r>
                  <a:rPr lang="en-US" dirty="0"/>
                  <a:t>  probability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But, for 10,000 such experiments we would expect 10 such occurrences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294" r="-952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4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Summarizing the Results of Multiple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43000"/>
            <a:ext cx="83185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The following confusion table defines how results of multiple tests are summarized</a:t>
            </a:r>
          </a:p>
          <a:p>
            <a:pPr lvl="1"/>
            <a:r>
              <a:rPr lang="en-US" sz="1800" dirty="0"/>
              <a:t>We assume the results fall into two classes, </a:t>
            </a:r>
            <a:r>
              <a:rPr lang="en-US" sz="1800" b="1" dirty="0"/>
              <a:t>+</a:t>
            </a:r>
            <a:r>
              <a:rPr lang="en-US" sz="1800" dirty="0"/>
              <a:t> and </a:t>
            </a:r>
            <a:r>
              <a:rPr lang="en-US" sz="1800" b="1" dirty="0"/>
              <a:t>–</a:t>
            </a:r>
            <a:r>
              <a:rPr lang="en-US" sz="1800" dirty="0"/>
              <a:t>, which, follow the alternative and null hypotheses, respectively. </a:t>
            </a:r>
          </a:p>
          <a:p>
            <a:pPr lvl="1"/>
            <a:r>
              <a:rPr lang="en-US" sz="1800" dirty="0"/>
              <a:t>The focus is typically on the number of false positives (FP), i.e., the results that belong to the null distribution (– class) but are declared significant </a:t>
            </a:r>
            <a:br>
              <a:rPr lang="en-US" sz="1800" dirty="0"/>
            </a:br>
            <a:r>
              <a:rPr lang="en-US" sz="1800" dirty="0"/>
              <a:t>(+ class).</a:t>
            </a:r>
          </a:p>
          <a:p>
            <a:pPr lvl="1"/>
            <a:endParaRPr lang="en-US" sz="1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50900"/>
              </p:ext>
            </p:extLst>
          </p:nvPr>
        </p:nvGraphicFramePr>
        <p:xfrm>
          <a:off x="-379413" y="3048000"/>
          <a:ext cx="10233026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6003100" imgH="2332179" progId="Word.Document.12">
                  <p:embed/>
                </p:oleObj>
              </mc:Choice>
              <mc:Fallback>
                <p:oleObj name="Document" r:id="rId3" imgW="6003100" imgH="2332179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79413" y="3048000"/>
                        <a:ext cx="10233026" cy="396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056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Family-wise Error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By family, we mean a collection of related tests</a:t>
                </a:r>
              </a:p>
              <a:p>
                <a:r>
                  <a:rPr lang="en-US" b="1" dirty="0"/>
                  <a:t>family-wise error rate </a:t>
                </a:r>
                <a:r>
                  <a:rPr lang="en-US" dirty="0"/>
                  <a:t>(FWER) is the probability of observing even a single false positive (type I error) in an entire set of </a:t>
                </a:r>
                <a:r>
                  <a:rPr lang="en-US" i="1" dirty="0"/>
                  <a:t>m </a:t>
                </a:r>
                <a:r>
                  <a:rPr lang="en-US" dirty="0"/>
                  <a:t>results. </a:t>
                </a:r>
              </a:p>
              <a:p>
                <a:pPr lvl="1"/>
                <a:r>
                  <a:rPr lang="en-US" dirty="0"/>
                  <a:t>FWER = </a:t>
                </a:r>
                <a:r>
                  <a:rPr lang="en-US" i="1" dirty="0"/>
                  <a:t>P</a:t>
                </a:r>
                <a:r>
                  <a:rPr lang="en-US" dirty="0"/>
                  <a:t>(FP </a:t>
                </a:r>
                <a:r>
                  <a:rPr lang="en-US" i="1" dirty="0"/>
                  <a:t>&gt; </a:t>
                </a:r>
                <a:r>
                  <a:rPr lang="en-US" dirty="0"/>
                  <a:t>0)</a:t>
                </a:r>
                <a:r>
                  <a:rPr lang="en-US" i="1" dirty="0"/>
                  <a:t>.</a:t>
                </a:r>
              </a:p>
              <a:p>
                <a:r>
                  <a:rPr lang="en-US" dirty="0"/>
                  <a:t>Suppose your significance level is 0.05 for a single test</a:t>
                </a:r>
              </a:p>
              <a:p>
                <a:pPr lvl="1"/>
                <a:r>
                  <a:rPr lang="en-US" dirty="0"/>
                  <a:t>Probability of no error for one test is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1−0.05=0.95. 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Probability of no error for </a:t>
                </a:r>
                <a:r>
                  <a:rPr lang="en-US" i="1" dirty="0"/>
                  <a:t>m</a:t>
                </a:r>
                <a:r>
                  <a:rPr lang="en-US" dirty="0"/>
                  <a:t> tests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FWER = </a:t>
                </a:r>
                <a:r>
                  <a:rPr lang="en-US" i="1" dirty="0"/>
                  <a:t>P</a:t>
                </a:r>
                <a:r>
                  <a:rPr lang="en-US" dirty="0"/>
                  <a:t>(FP </a:t>
                </a:r>
                <a:r>
                  <a:rPr lang="en-US" i="1" dirty="0"/>
                  <a:t>&gt; </a:t>
                </a:r>
                <a:r>
                  <a:rPr lang="en-US" dirty="0"/>
                  <a:t>0) = 1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0.95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If </a:t>
                </a:r>
                <a:r>
                  <a:rPr lang="en-US" i="1" dirty="0"/>
                  <a:t>m</a:t>
                </a:r>
                <a:r>
                  <a:rPr lang="en-US" dirty="0"/>
                  <a:t> = 10, FWER = 0.60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3" t="-1294" r="-44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56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 algorithm applied to a set of data will usually produce some result(s)</a:t>
            </a:r>
          </a:p>
          <a:p>
            <a:pPr lvl="1"/>
            <a:r>
              <a:rPr lang="en-US" dirty="0"/>
              <a:t>There have been claims that the results reported in  more than 50% of published papers are false. (Ioannidis)</a:t>
            </a:r>
          </a:p>
          <a:p>
            <a:r>
              <a:rPr lang="en-US" dirty="0"/>
              <a:t>Results may be a result of random variation</a:t>
            </a:r>
          </a:p>
          <a:p>
            <a:pPr lvl="1"/>
            <a:r>
              <a:rPr lang="en-US" dirty="0"/>
              <a:t>Any particular data set is a finite sample from a larger population</a:t>
            </a:r>
          </a:p>
          <a:p>
            <a:pPr lvl="1"/>
            <a:r>
              <a:rPr lang="en-US" dirty="0"/>
              <a:t>Often significant variation among instances in a data set or heterogeneity in the population</a:t>
            </a:r>
          </a:p>
          <a:p>
            <a:pPr lvl="1"/>
            <a:r>
              <a:rPr lang="en-US" dirty="0"/>
              <a:t>Unusual events or coincidences do happen, especially when looking at lots of events </a:t>
            </a:r>
          </a:p>
          <a:p>
            <a:pPr lvl="1"/>
            <a:r>
              <a:rPr lang="en-US" sz="2500" dirty="0"/>
              <a:t>For this and other reasons, results may not replicate, i.e., generalize to other samples of data</a:t>
            </a:r>
          </a:p>
          <a:p>
            <a:pPr marL="292100" lvl="1" indent="-292100">
              <a:buSzPct val="75000"/>
              <a:buFont typeface="Monotype Sorts" charset="2"/>
              <a:buChar char="l"/>
            </a:pPr>
            <a:r>
              <a:rPr lang="en-US" sz="2900" dirty="0">
                <a:ea typeface="+mn-ea"/>
                <a:cs typeface="+mn-cs"/>
              </a:rPr>
              <a:t>Results may not have domain significance</a:t>
            </a:r>
          </a:p>
          <a:p>
            <a:pPr lvl="1"/>
            <a:r>
              <a:rPr lang="en-US" sz="2500" dirty="0"/>
              <a:t>Finding a difference that makes no difference</a:t>
            </a:r>
          </a:p>
          <a:p>
            <a:pPr marL="977900" lvl="3" indent="-292100">
              <a:buSzPct val="75000"/>
              <a:buFont typeface="Monotype Sorts" charset="2"/>
              <a:buChar char="l"/>
            </a:pPr>
            <a:endParaRPr lang="en-US" sz="2800" dirty="0">
              <a:ea typeface="+mn-ea"/>
              <a:cs typeface="+mn-cs"/>
            </a:endParaRPr>
          </a:p>
          <a:p>
            <a:r>
              <a:rPr lang="en-US" sz="2900" dirty="0"/>
              <a:t>Data scientists need to help ensure that results of data analysis are not false discoveries, i.e., not meaningful or reproducible</a:t>
            </a:r>
          </a:p>
        </p:txBody>
      </p:sp>
    </p:spTree>
    <p:extLst>
      <p:ext uri="{BB962C8B-B14F-4D97-AF65-F5344CB8AC3E}">
        <p14:creationId xmlns:p14="http://schemas.microsoft.com/office/powerpoint/2010/main" val="12871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Bonferroni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 of FWER is to ensure that FWER &lt;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often 0.05</a:t>
                </a:r>
              </a:p>
              <a:p>
                <a:r>
                  <a:rPr lang="en-US" dirty="0"/>
                  <a:t>Bonferroni Procedure/Correction: </a:t>
                </a:r>
              </a:p>
              <a:p>
                <a:pPr lvl="1"/>
                <a:r>
                  <a:rPr lang="en-US" i="1" dirty="0"/>
                  <a:t>m </a:t>
                </a:r>
                <a:r>
                  <a:rPr lang="en-US" dirty="0"/>
                  <a:t>results are to be tested </a:t>
                </a:r>
              </a:p>
              <a:p>
                <a:pPr lvl="1"/>
                <a:r>
                  <a:rPr lang="en-US" dirty="0"/>
                  <a:t>Require FWER &lt; </a:t>
                </a:r>
                <a:r>
                  <a:rPr lang="en-US" i="1" dirty="0"/>
                  <a:t>α</a:t>
                </a:r>
              </a:p>
              <a:p>
                <a:pPr lvl="1"/>
                <a:r>
                  <a:rPr lang="en-US" dirty="0"/>
                  <a:t>set the significance level,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for every test to be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i="1" dirty="0"/>
                      <m:t>m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i="1" dirty="0"/>
                  <a:t>m</a:t>
                </a:r>
                <a:r>
                  <a:rPr lang="en-US" dirty="0"/>
                  <a:t> = 10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0.05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smtClean="0">
                        <a:latin typeface="Cambria Math" panose="02040503050406030204" pitchFamily="18" charset="0"/>
                      </a:rPr>
                      <m:t>10=0.005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0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553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Bonferroni versus Naïve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Naïve approach is to evaluate statistical significance for each result without adjusting the significance level.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5556954"/>
                <a:ext cx="7391400" cy="59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6550" marR="548005">
                  <a:lnSpc>
                    <a:spcPct val="117000"/>
                  </a:lnSpc>
                  <a:spcBef>
                    <a:spcPts val="130"/>
                  </a:spcBef>
                  <a:spcAft>
                    <a:spcPts val="0"/>
                  </a:spcAft>
                </a:pP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1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amily</a:t>
                </a:r>
                <a:r>
                  <a:rPr lang="en-US" spc="13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wise</a:t>
                </a:r>
                <a:r>
                  <a:rPr lang="en-US" spc="1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error</a:t>
                </a:r>
                <a:r>
                  <a:rPr lang="en-US" spc="1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ate</a:t>
                </a:r>
                <a:r>
                  <a:rPr lang="en-US" spc="1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(FWER)</a:t>
                </a:r>
                <a:r>
                  <a:rPr lang="en-US" spc="14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en-US" spc="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pc="-1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es</a:t>
                </a:r>
                <a:r>
                  <a:rPr lang="en-US" spc="13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or</a:t>
                </a:r>
                <a:r>
                  <a:rPr lang="en-US" spc="11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1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naïve approach</a:t>
                </a:r>
                <a:r>
                  <a:rPr lang="en-US" spc="14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en-US" spc="1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1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Bon</a:t>
                </a:r>
                <a:r>
                  <a:rPr lang="en-US" spc="-2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erroni procedure</a:t>
                </a:r>
                <a:r>
                  <a:rPr lang="en-US" spc="5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as</a:t>
                </a:r>
                <a:r>
                  <a:rPr lang="en-US" spc="1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pc="1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function</a:t>
                </a:r>
                <a:r>
                  <a:rPr lang="en-US" spc="4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of</a:t>
                </a:r>
                <a:r>
                  <a:rPr lang="en-US" spc="1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pc="2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pc="-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umber</a:t>
                </a:r>
                <a:r>
                  <a:rPr lang="en-US" spc="4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of</a:t>
                </a:r>
                <a:r>
                  <a:rPr lang="en-US" spc="15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result</a:t>
                </a:r>
                <a:r>
                  <a:rPr lang="en-US" spc="-1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pc="3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56954"/>
                <a:ext cx="7391400" cy="596445"/>
              </a:xfrm>
              <a:prstGeom prst="rect">
                <a:avLst/>
              </a:prstGeom>
              <a:blipFill rotWithShape="0">
                <a:blip r:embed="rId3"/>
                <a:stretch>
                  <a:fillRect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459374"/>
              </p:ext>
            </p:extLst>
          </p:nvPr>
        </p:nvGraphicFramePr>
        <p:xfrm>
          <a:off x="-228600" y="1676400"/>
          <a:ext cx="8633216" cy="394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5585333" imgH="2551012" progId="Word.Document.12">
                  <p:embed/>
                </p:oleObj>
              </mc:Choice>
              <mc:Fallback>
                <p:oleObj name="Document" r:id="rId4" imgW="5585333" imgH="2551012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28600" y="1676400"/>
                        <a:ext cx="8633216" cy="394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968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Discovery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FWER controlling procedures seek a low probability for obtaining any false positives</a:t>
                </a:r>
              </a:p>
              <a:p>
                <a:pPr lvl="1"/>
                <a:r>
                  <a:rPr lang="en-US" dirty="0"/>
                  <a:t>Not the appropriate tool when the goal is to allow some false positives in order to get more true positives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false discovery rate (FDR) </a:t>
                </a:r>
                <a:r>
                  <a:rPr lang="en-US" dirty="0"/>
                  <a:t>measures the rate of false positives, which are also called false discoveries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𝑃𝑝𝑟𝑒𝑑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𝑃𝑝𝑟𝑒𝑑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𝑃𝑝𝑟𝑒𝑑</m:t>
                    </m:r>
                  </m:oMath>
                </a14:m>
                <a:r>
                  <a:rPr lang="en-US" dirty="0"/>
                  <a:t> is the number of predicted positives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dirty="0"/>
                  <a:t>If we know FP, the number of actual false positives, then FDR = FP.</a:t>
                </a:r>
              </a:p>
              <a:p>
                <a:pPr lvl="1"/>
                <a:r>
                  <a:rPr lang="en-US" dirty="0"/>
                  <a:t>Typically we don’t know FP in a testing situation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Thus, FDR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𝑃𝑝𝑟𝑒𝑑</m:t>
                    </m:r>
                  </m:oMath>
                </a14:m>
                <a:r>
                  <a:rPr lang="en-US" dirty="0"/>
                  <a:t>&gt;0) = 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), the expected value of Q.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3" t="-1765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682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An algorithm to control the false discovery rate (FDR)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procedure first orders the p-values from smallest to largest </a:t>
                </a:r>
              </a:p>
              <a:p>
                <a:r>
                  <a:rPr lang="en-US" dirty="0"/>
                  <a:t>Then it uses a separate significance level for each test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0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050925" y="338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409592"/>
              </p:ext>
            </p:extLst>
          </p:nvPr>
        </p:nvGraphicFramePr>
        <p:xfrm>
          <a:off x="-209482" y="2197893"/>
          <a:ext cx="9353482" cy="168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5585333" imgH="1009445" progId="Word.Document.12">
                  <p:embed/>
                </p:oleObj>
              </mc:Choice>
              <mc:Fallback>
                <p:oleObj name="Document" r:id="rId4" imgW="5585333" imgH="1009445" progId="Word.Document.12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09482" y="2197893"/>
                        <a:ext cx="9353482" cy="1688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841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FDR Example: Picking a stockbroker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163" y="1142999"/>
                <a:ext cx="8318500" cy="198120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Suppose we have a test for determining whether a stockbroker makes profitable stock picks. This test, applied to an individual stockbroker, has a significance level,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=0.05. </m:t>
                    </m:r>
                  </m:oMath>
                </a14:m>
                <a:r>
                  <a:rPr lang="en-US" dirty="0"/>
                  <a:t> We use the same value for our desired false discovery rate. </a:t>
                </a:r>
              </a:p>
              <a:p>
                <a:pPr lvl="1"/>
                <a:r>
                  <a:rPr lang="en-US" dirty="0"/>
                  <a:t>Normally, we set the desired FDR rate higher, e.g., 10% or 20%</a:t>
                </a:r>
              </a:p>
              <a:p>
                <a:r>
                  <a:rPr lang="en-US" dirty="0"/>
                  <a:t>The following figure compares the naïve approach, Bonferroni, and the BH FDR procedure with respect to the false discovery rate for various numbers of tests, </a:t>
                </a:r>
                <a:r>
                  <a:rPr lang="en-US" i="1" dirty="0"/>
                  <a:t>m</a:t>
                </a:r>
                <a:r>
                  <a:rPr lang="en-US" dirty="0"/>
                  <a:t>.  1/3 of the sample were from the alternative distribution.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163" y="1142999"/>
                <a:ext cx="8318500" cy="1981201"/>
              </a:xfrm>
              <a:blipFill rotWithShape="0">
                <a:blip r:embed="rId3"/>
                <a:stretch>
                  <a:fillRect l="-73" t="-4294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3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894850"/>
              </p:ext>
            </p:extLst>
          </p:nvPr>
        </p:nvGraphicFramePr>
        <p:xfrm>
          <a:off x="228600" y="3048000"/>
          <a:ext cx="8229600" cy="370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4" imgW="5585333" imgH="2516763" progId="Word.Document.12">
                  <p:embed/>
                </p:oleObj>
              </mc:Choice>
              <mc:Fallback>
                <p:oleObj name="Document" r:id="rId4" imgW="5585333" imgH="2516763" progId="Word.Document.12">
                  <p:embed/>
                  <p:pic>
                    <p:nvPicPr>
                      <p:cNvPr id="163" name="Object 1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048000"/>
                        <a:ext cx="8229600" cy="3702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36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FDR Example: Picking a stockbroker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143000"/>
            <a:ext cx="8318500" cy="838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following figure compares the naïve approach, Bonferroni, and the BH FDR procedure with respect to the power for various numbers of tests, </a:t>
            </a:r>
            <a:r>
              <a:rPr lang="en-US" i="1" dirty="0"/>
              <a:t>m</a:t>
            </a:r>
            <a:r>
              <a:rPr lang="en-US" dirty="0"/>
              <a:t>.  1/3 of the sample were from the alternative distribution.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017968"/>
              </p:ext>
            </p:extLst>
          </p:nvPr>
        </p:nvGraphicFramePr>
        <p:xfrm>
          <a:off x="-416547" y="2209800"/>
          <a:ext cx="9560547" cy="417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3" imgW="5585333" imgH="2443578" progId="Word.Document.12">
                  <p:embed/>
                </p:oleObj>
              </mc:Choice>
              <mc:Fallback>
                <p:oleObj name="Document" r:id="rId3" imgW="5585333" imgH="2443578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16547" y="2209800"/>
                        <a:ext cx="9560547" cy="4176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794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FWER and FDR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FWER is appropriate when it is important to avoid any error.</a:t>
            </a:r>
          </a:p>
          <a:p>
            <a:pPr lvl="1"/>
            <a:r>
              <a:rPr lang="en-US" dirty="0"/>
              <a:t>But an FWER procedure such as Bonferroni makes many Type II errors and thus, has poor power.</a:t>
            </a:r>
          </a:p>
          <a:p>
            <a:r>
              <a:rPr lang="en-US" dirty="0"/>
              <a:t>FDR is appropriate when it is important to identity positive results, i.e., those belonging to the alternative distribution.</a:t>
            </a:r>
          </a:p>
          <a:p>
            <a:pPr lvl="1"/>
            <a:r>
              <a:rPr lang="en-US" dirty="0"/>
              <a:t>By construction, the false discovery rate  is good for  an FDR procedure such as the BH approach</a:t>
            </a:r>
          </a:p>
          <a:p>
            <a:pPr lvl="1"/>
            <a:r>
              <a:rPr lang="en-US" dirty="0"/>
              <a:t>An FDR approach also has good power</a:t>
            </a:r>
          </a:p>
          <a:p>
            <a:r>
              <a:rPr lang="en-US" dirty="0"/>
              <a:t>BH procedure makes a balance between being conservative and relaxed that its FDR is small but its expected power is high.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4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48D6-B910-414B-AC77-55027E32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10B4-B34E-D64A-B259-7594F9976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p-value is not the probability that the null hypothesis is true</a:t>
            </a:r>
          </a:p>
          <a:p>
            <a:r>
              <a:rPr lang="en-US" dirty="0"/>
              <a:t>Typically, there can be many hypotheses that explain a result that is found to be significant or non-significant under the null hypothesis. </a:t>
            </a:r>
          </a:p>
          <a:p>
            <a:r>
              <a:rPr lang="en-US" dirty="0"/>
              <a:t>A low p-value doesn’t imply a useful effect size (magnitude of the test statistic) and vice versa. </a:t>
            </a:r>
          </a:p>
          <a:p>
            <a:r>
              <a:rPr lang="en-US" dirty="0"/>
              <a:t>It is unsound to analyze a result in multiple ways until we are able to declare it statistically significant (multiple hypothesis testing problem).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9BE2D-E330-2441-BD54-84E1D668D73E}"/>
              </a:ext>
            </a:extLst>
          </p:cNvPr>
          <p:cNvSpPr txBox="1"/>
          <p:nvPr/>
        </p:nvSpPr>
        <p:spPr>
          <a:xfrm>
            <a:off x="7848600" y="60198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1825251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EC7B-FA51-5B44-8684-133A0389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87" y="266700"/>
            <a:ext cx="8280400" cy="533400"/>
          </a:xfrm>
        </p:spPr>
        <p:txBody>
          <a:bodyPr/>
          <a:lstStyle/>
          <a:p>
            <a:r>
              <a:rPr lang="en-US" sz="2800" dirty="0"/>
              <a:t>Modeling null and alternative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8EA5D-226E-7A4E-9FDF-DC4AFDC91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analyses involving unlabeled data such as clustering and frequent pattern mining, </a:t>
            </a:r>
          </a:p>
          <a:p>
            <a:pPr lvl="1"/>
            <a:r>
              <a:rPr lang="en-US" dirty="0"/>
              <a:t>the main approach for estimating a null distribution is to generate synthetic data sets, either by randomizing the order of attribute values or by generating new instances. </a:t>
            </a:r>
          </a:p>
          <a:p>
            <a:pPr lvl="1"/>
            <a:r>
              <a:rPr lang="en-US" dirty="0"/>
              <a:t>The resultant data sets should be similar to the original data set in all manners except that they lack a pattern of interest. </a:t>
            </a:r>
          </a:p>
          <a:p>
            <a:r>
              <a:rPr lang="en-US" dirty="0"/>
              <a:t>For data sets with labels</a:t>
            </a:r>
          </a:p>
          <a:p>
            <a:pPr lvl="1"/>
            <a:r>
              <a:rPr lang="en-US" dirty="0"/>
              <a:t>Permutation testing (randomly permute the class labels)</a:t>
            </a:r>
          </a:p>
        </p:txBody>
      </p:sp>
    </p:spTree>
    <p:extLst>
      <p:ext uri="{BB962C8B-B14F-4D97-AF65-F5344CB8AC3E}">
        <p14:creationId xmlns:p14="http://schemas.microsoft.com/office/powerpoint/2010/main" val="1478251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C60B-03F8-EE4F-9565-47AC82CE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35BB-F300-C44D-98D7-74E02AC9F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testing for classification</a:t>
            </a:r>
          </a:p>
          <a:p>
            <a:pPr lvl="1"/>
            <a:r>
              <a:rPr lang="en-US" dirty="0"/>
              <a:t>Randomization – generate new sample data sets under the null hypothesis that there are no non-random relationships between the attributes and the class labels</a:t>
            </a:r>
          </a:p>
          <a:p>
            <a:pPr lvl="1"/>
            <a:r>
              <a:rPr lang="en-US" dirty="0"/>
              <a:t>Bootstrap &amp; cross-validation</a:t>
            </a:r>
          </a:p>
          <a:p>
            <a:pPr lvl="1"/>
            <a:r>
              <a:rPr lang="en-US" dirty="0"/>
              <a:t>Multiple hypothesis testing in model selection (see overfitting &amp; regularization)</a:t>
            </a:r>
          </a:p>
          <a:p>
            <a:r>
              <a:rPr lang="en-US" dirty="0"/>
              <a:t>Statistical testing for association analysis</a:t>
            </a:r>
          </a:p>
          <a:p>
            <a:pPr lvl="1"/>
            <a:r>
              <a:rPr lang="en-US" dirty="0"/>
              <a:t>Simpson’s paradox</a:t>
            </a:r>
          </a:p>
          <a:p>
            <a:pPr lvl="1"/>
            <a:r>
              <a:rPr lang="en-US" dirty="0"/>
              <a:t>Contingency table</a:t>
            </a:r>
          </a:p>
          <a:p>
            <a:pPr lvl="1"/>
            <a:r>
              <a:rPr lang="en-US" dirty="0"/>
              <a:t>Chi-squared test (&amp; Fisher’s exact test)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5E3A3-2576-444D-A2F5-79E1A2DBA319}"/>
              </a:ext>
            </a:extLst>
          </p:cNvPr>
          <p:cNvSpPr txBox="1"/>
          <p:nvPr/>
        </p:nvSpPr>
        <p:spPr>
          <a:xfrm>
            <a:off x="8229600" y="60960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246197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E87A-5216-2F4C-9F68-068B3D37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266700"/>
            <a:ext cx="8280400" cy="533400"/>
          </a:xfrm>
        </p:spPr>
        <p:txBody>
          <a:bodyPr/>
          <a:lstStyle/>
          <a:p>
            <a:r>
              <a:rPr lang="en-US" sz="3600" dirty="0"/>
              <a:t>Ioannidis Probably Exaggerated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BE0BD-E1B1-4440-8C3B-8D3139238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“Most Published Research Findings Are False ”</a:t>
            </a:r>
          </a:p>
          <a:p>
            <a:pPr lvl="1"/>
            <a:r>
              <a:rPr lang="en-US" dirty="0"/>
              <a:t>John P. A. Ioannidis, </a:t>
            </a:r>
            <a:r>
              <a:rPr lang="en-US" dirty="0" err="1"/>
              <a:t>PLoS</a:t>
            </a:r>
            <a:r>
              <a:rPr lang="en-US" dirty="0"/>
              <a:t> Medicine 2005</a:t>
            </a:r>
          </a:p>
          <a:p>
            <a:pPr lvl="1"/>
            <a:r>
              <a:rPr lang="en-US" dirty="0"/>
              <a:t>“Simulations show that for most study designs and settings, it is more likely for a research claim to be false than true”</a:t>
            </a:r>
          </a:p>
          <a:p>
            <a:r>
              <a:rPr lang="en-US" dirty="0"/>
              <a:t> Goodman and Greenland identified several fallacies in Ioannidis' model – but agreed with his paper's conclusions and recommendations</a:t>
            </a:r>
          </a:p>
          <a:p>
            <a:r>
              <a:rPr lang="en-US" dirty="0"/>
              <a:t>Jager and Leek, 14% (Biostatistics, 2014)</a:t>
            </a:r>
          </a:p>
          <a:p>
            <a:r>
              <a:rPr lang="en-US" dirty="0"/>
              <a:t>Ullrich </a:t>
            </a:r>
            <a:r>
              <a:rPr lang="en-US" dirty="0" err="1"/>
              <a:t>Schimmick</a:t>
            </a:r>
            <a:r>
              <a:rPr lang="en-US" dirty="0"/>
              <a:t>, 8%-17% (</a:t>
            </a:r>
            <a:r>
              <a:rPr lang="en-US" i="1" dirty="0"/>
              <a:t>Replicability-Index, 2019)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3BB47-D0E7-CD4F-A207-6025CCDA6326}"/>
              </a:ext>
            </a:extLst>
          </p:cNvPr>
          <p:cNvSpPr txBox="1"/>
          <p:nvPr/>
        </p:nvSpPr>
        <p:spPr>
          <a:xfrm>
            <a:off x="8001000" y="5943600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</p:spTree>
    <p:extLst>
      <p:ext uri="{BB962C8B-B14F-4D97-AF65-F5344CB8AC3E}">
        <p14:creationId xmlns:p14="http://schemas.microsoft.com/office/powerpoint/2010/main" val="187127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7C9D-5F00-AB4D-950F-64D9158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899"/>
            <a:ext cx="8534400" cy="533400"/>
          </a:xfrm>
        </p:spPr>
        <p:txBody>
          <a:bodyPr/>
          <a:lstStyle/>
          <a:p>
            <a:r>
              <a:rPr lang="en-US" dirty="0"/>
              <a:t>Not the same as intentional misconducts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ACE37-8250-C24D-B31E-3E8BF0D17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295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FCBA6F-F50C-7D49-8898-A59AE6C9A9A4}"/>
              </a:ext>
            </a:extLst>
          </p:cNvPr>
          <p:cNvSpPr txBox="1"/>
          <p:nvPr/>
        </p:nvSpPr>
        <p:spPr>
          <a:xfrm>
            <a:off x="7911397" y="6420401"/>
            <a:ext cx="39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55441-76CB-F848-925B-A84E00507D5A}"/>
              </a:ext>
            </a:extLst>
          </p:cNvPr>
          <p:cNvSpPr txBox="1"/>
          <p:nvPr/>
        </p:nvSpPr>
        <p:spPr>
          <a:xfrm>
            <a:off x="609600" y="6112624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Read the article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04979-753D-A34E-B25A-E767988F762C}"/>
              </a:ext>
            </a:extLst>
          </p:cNvPr>
          <p:cNvSpPr txBox="1"/>
          <p:nvPr/>
        </p:nvSpPr>
        <p:spPr>
          <a:xfrm>
            <a:off x="609600" y="3973929"/>
            <a:ext cx="8051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62626"/>
                </a:solidFill>
                <a:effectLst/>
                <a:latin typeface="PT Serif" panose="020A0603040505020204" pitchFamily="18" charset="77"/>
              </a:rPr>
              <a:t>In 2022, the U.S. National Institutes of Health (NIH) placed a large bet on an experimental drug developed to limit brain damage after strokes. The agency committed up to $30 million to administer a compound called 3K3A-APC in a study of 1400 people shortly after they experience an acute ischemic stroke, a perilous condition in which a clot blocks blood flow to part of the brain.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45B684-E678-AE4F-A5A2-3DBCD9738FCA}"/>
              </a:ext>
            </a:extLst>
          </p:cNvPr>
          <p:cNvSpPr txBox="1"/>
          <p:nvPr/>
        </p:nvSpPr>
        <p:spPr>
          <a:xfrm>
            <a:off x="609600" y="4953000"/>
            <a:ext cx="80518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62626"/>
                </a:solidFill>
                <a:effectLst/>
                <a:latin typeface="PT Serif" panose="020A0603040505020204" pitchFamily="18" charset="77"/>
              </a:rPr>
              <a:t>But a 113-page dossier obtained by </a:t>
            </a:r>
            <a:r>
              <a:rPr lang="en-US" b="0" i="1" dirty="0">
                <a:solidFill>
                  <a:srgbClr val="262626"/>
                </a:solidFill>
                <a:effectLst/>
                <a:latin typeface="PT Serif" panose="020A0603040505020204" pitchFamily="18" charset="77"/>
              </a:rPr>
              <a:t>Science</a:t>
            </a:r>
            <a:r>
              <a:rPr lang="en-US" b="0" i="0" dirty="0">
                <a:solidFill>
                  <a:srgbClr val="262626"/>
                </a:solidFill>
                <a:effectLst/>
                <a:latin typeface="PT Serif" panose="020A0603040505020204" pitchFamily="18" charset="77"/>
              </a:rPr>
              <a:t> from a small group of whistleblowers paints a less encouraging picture. The dossier, which they submitted to NIH, highlights evidence from the phase 2 trial that the experimental remedy might have actually increased deaths in the first week after treatment: Six of the 66 stroke patients who received 3K3A-APC died within this period, compared with one among 44 in the placebo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3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Statistical approaches are used to help avoid many of these problems</a:t>
            </a:r>
          </a:p>
          <a:p>
            <a:r>
              <a:rPr lang="en-US" dirty="0"/>
              <a:t>Statistics has well-developed procedures for evaluating the results of data analysis</a:t>
            </a:r>
          </a:p>
          <a:p>
            <a:pPr lvl="1"/>
            <a:r>
              <a:rPr lang="en-US" dirty="0"/>
              <a:t>Significance testing</a:t>
            </a:r>
          </a:p>
          <a:p>
            <a:pPr lvl="1"/>
            <a:r>
              <a:rPr lang="en-US" dirty="0"/>
              <a:t>Hypothesis testing</a:t>
            </a:r>
          </a:p>
          <a:p>
            <a:r>
              <a:rPr lang="en-US" dirty="0"/>
              <a:t>Domain knowledge, careful data collection and preprocessing, and proper methodology are also important</a:t>
            </a:r>
          </a:p>
          <a:p>
            <a:pPr lvl="1"/>
            <a:r>
              <a:rPr lang="en-US" dirty="0"/>
              <a:t>Bias and poor quality data</a:t>
            </a:r>
          </a:p>
          <a:p>
            <a:pPr lvl="1"/>
            <a:r>
              <a:rPr lang="en-US" dirty="0"/>
              <a:t>Fishing for good results</a:t>
            </a:r>
          </a:p>
          <a:p>
            <a:pPr lvl="1"/>
            <a:r>
              <a:rPr lang="en-US" dirty="0"/>
              <a:t>Reporting how analysis was done</a:t>
            </a:r>
          </a:p>
          <a:p>
            <a:r>
              <a:rPr lang="en-US" dirty="0"/>
              <a:t>Ultimate verification lies 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130635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Variables are characterized by a set of possible values</a:t>
            </a:r>
          </a:p>
          <a:p>
            <a:pPr lvl="1"/>
            <a:r>
              <a:rPr lang="en-US" dirty="0"/>
              <a:t>Called the domain of the variable</a:t>
            </a:r>
          </a:p>
          <a:p>
            <a:pPr lvl="1"/>
            <a:r>
              <a:rPr lang="en-US" dirty="0"/>
              <a:t>Examples: </a:t>
            </a:r>
          </a:p>
          <a:p>
            <a:pPr marL="1143000" lvl="2" indent="-228600"/>
            <a:r>
              <a:rPr lang="en-US" dirty="0"/>
              <a:t>True or False for binary variables</a:t>
            </a:r>
          </a:p>
          <a:p>
            <a:pPr marL="1143000" lvl="2" indent="-228600"/>
            <a:r>
              <a:rPr lang="en-US" dirty="0"/>
              <a:t>Subset of integers for variables that are counts, such as number of students in a class</a:t>
            </a:r>
          </a:p>
          <a:p>
            <a:pPr marL="1143000" lvl="2" indent="-228600"/>
            <a:r>
              <a:rPr lang="en-US" dirty="0"/>
              <a:t>Range of real numbers for variables such as weight or height</a:t>
            </a:r>
          </a:p>
          <a:p>
            <a:r>
              <a:rPr lang="en-US" dirty="0"/>
              <a:t>A </a:t>
            </a:r>
            <a:r>
              <a:rPr lang="en-US" b="1" dirty="0"/>
              <a:t>probability distribution function </a:t>
            </a:r>
            <a:r>
              <a:rPr lang="en-US" dirty="0"/>
              <a:t>describes the relative frequency with which the values are observed</a:t>
            </a:r>
          </a:p>
          <a:p>
            <a:r>
              <a:rPr lang="en-US" dirty="0"/>
              <a:t>Call a variable with a distribution a </a:t>
            </a:r>
            <a:r>
              <a:rPr lang="en-US" b="1" dirty="0"/>
              <a:t>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173407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Distributions 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discrete variable we define a probability distribution by the relative frequency with which each value occurs</a:t>
                </a:r>
              </a:p>
              <a:p>
                <a:pPr lvl="1"/>
                <a:r>
                  <a:rPr lang="en-US" dirty="0"/>
                  <a:t>Let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/>
                  <a:t> be a variable that records the outcome flipping  a fair coin: heads (1) or tails (0)</a:t>
                </a:r>
              </a:p>
              <a:p>
                <a:pPr lvl="1"/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/>
                  <a:t> =1) = 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en-US" dirty="0"/>
                  <a:t>=0) = 0.5     (</a:t>
                </a:r>
                <a:r>
                  <a:rPr lang="en-US" i="1" dirty="0"/>
                  <a:t>P</a:t>
                </a:r>
                <a:r>
                  <a:rPr lang="en-US" dirty="0"/>
                  <a:t> stands for “probability”)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is the distribution of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Probability distribution function has the following properties</a:t>
                </a:r>
              </a:p>
              <a:p>
                <a:pPr lvl="1"/>
                <a:r>
                  <a:rPr lang="en-US" dirty="0"/>
                  <a:t>Minimum value 0, maximum value 1</a:t>
                </a:r>
              </a:p>
              <a:p>
                <a:pPr lvl="1"/>
                <a:r>
                  <a:rPr lang="en-US" dirty="0"/>
                  <a:t>Sums to 1, 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𝑣𝑎𝑙𝑢𝑒𝑠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294" b="-1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71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Number of heads in a sequence of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dirty="0"/>
                  <a:t> coin flips</a:t>
                </a:r>
              </a:p>
              <a:p>
                <a:pPr lvl="1"/>
                <a:r>
                  <a:rPr lang="en-US" sz="2200" dirty="0"/>
                  <a:t>Let 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sz="2200" dirty="0"/>
                  <a:t> be the number of heads</a:t>
                </a:r>
              </a:p>
              <a:p>
                <a:pPr lvl="1"/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sz="2200" dirty="0"/>
                  <a:t> has a binomial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What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dirty="0">
                    <a:latin typeface="+mj-lt"/>
                    <a:ea typeface="Cambria Math" panose="02040503050406030204" pitchFamily="18" charset="0"/>
                  </a:rPr>
                  <a:t>given </a:t>
                </a:r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10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sz="2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=0.5</a:t>
                </a:r>
                <a:r>
                  <a:rPr lang="en-US" sz="2200" dirty="0"/>
                  <a:t> ?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01322"/>
              </p:ext>
            </p:extLst>
          </p:nvPr>
        </p:nvGraphicFramePr>
        <p:xfrm>
          <a:off x="2971800" y="3581400"/>
          <a:ext cx="1447800" cy="2666997"/>
        </p:xfrm>
        <a:graphic>
          <a:graphicData uri="http://schemas.openxmlformats.org/drawingml/2006/table">
            <a:tbl>
              <a:tblPr firstRow="1" firstCol="1" bandRow="1"/>
              <a:tblGrid>
                <a:gridCol w="57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P(R= k)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07571"/>
      </p:ext>
    </p:extLst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146483426</TotalTime>
  <Pages>3</Pages>
  <Words>3294</Words>
  <Application>Microsoft Macintosh PowerPoint</Application>
  <PresentationFormat>On-screen Show (4:3)</PresentationFormat>
  <Paragraphs>409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Cambria Math</vt:lpstr>
      <vt:lpstr>Consolas</vt:lpstr>
      <vt:lpstr>Monotype Sorts</vt:lpstr>
      <vt:lpstr>PT Serif</vt:lpstr>
      <vt:lpstr>Tahoma</vt:lpstr>
      <vt:lpstr>Times New Roman</vt:lpstr>
      <vt:lpstr>Wingdings</vt:lpstr>
      <vt:lpstr>LC.BRev.FY97</vt:lpstr>
      <vt:lpstr>Document</vt:lpstr>
      <vt:lpstr>Data Mining: Avoiding False Discoveries</vt:lpstr>
      <vt:lpstr>Outline</vt:lpstr>
      <vt:lpstr>Motivation</vt:lpstr>
      <vt:lpstr>Ioannidis Probably Exaggerated</vt:lpstr>
      <vt:lpstr>Not the same as intentional misconducts</vt:lpstr>
      <vt:lpstr>Statistical Testing</vt:lpstr>
      <vt:lpstr>Probability and Distributions</vt:lpstr>
      <vt:lpstr>Probability and Distributions ..</vt:lpstr>
      <vt:lpstr>Binomial Distribution</vt:lpstr>
      <vt:lpstr>Probability and Distributions ..</vt:lpstr>
      <vt:lpstr>Gaussian Distribution</vt:lpstr>
      <vt:lpstr>Statistical Testing …</vt:lpstr>
      <vt:lpstr>Examples of Null Hypotheses</vt:lpstr>
      <vt:lpstr>Significance Testing</vt:lpstr>
      <vt:lpstr>How Significance Testing Works</vt:lpstr>
      <vt:lpstr>How Significance Testing Works …</vt:lpstr>
      <vt:lpstr>Example: Testing a coin for fairness</vt:lpstr>
      <vt:lpstr>One-sided and Two-sided Tests</vt:lpstr>
      <vt:lpstr>One-sided and Two-sided Tests …</vt:lpstr>
      <vt:lpstr>Neyman-Pearson Hypothesis Testing</vt:lpstr>
      <vt:lpstr>Hypothesis Testing …</vt:lpstr>
      <vt:lpstr>Hypothesis Testing …</vt:lpstr>
      <vt:lpstr>Example: Classifying Medical Results</vt:lpstr>
      <vt:lpstr>α,β and Power for Medical Testing Example</vt:lpstr>
      <vt:lpstr>Hypothesis Testing: Effect Size</vt:lpstr>
      <vt:lpstr>Effect Size: Example Problem</vt:lpstr>
      <vt:lpstr>Multiple Hypothesis Testing</vt:lpstr>
      <vt:lpstr>Summarizing the Results of Multiple Tests</vt:lpstr>
      <vt:lpstr>Family-wise Error Rate</vt:lpstr>
      <vt:lpstr>Bonferroni Procedure</vt:lpstr>
      <vt:lpstr>Example: Bonferroni versus Naïve approach</vt:lpstr>
      <vt:lpstr>False Discovery Rate</vt:lpstr>
      <vt:lpstr>Benjamini-Hochberg Procedure</vt:lpstr>
      <vt:lpstr>FDR Example: Picking a stockbroker</vt:lpstr>
      <vt:lpstr>FDR Example: Picking a stockbroker …</vt:lpstr>
      <vt:lpstr>Comparison of FWER and FDR</vt:lpstr>
      <vt:lpstr>P-values</vt:lpstr>
      <vt:lpstr>Modeling null and alternative distributions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Ye, Yuzhen</cp:lastModifiedBy>
  <cp:revision>694</cp:revision>
  <cp:lastPrinted>2018-01-31T20:00:18Z</cp:lastPrinted>
  <dcterms:created xsi:type="dcterms:W3CDTF">1998-03-18T13:44:31Z</dcterms:created>
  <dcterms:modified xsi:type="dcterms:W3CDTF">2023-11-26T21:28:23Z</dcterms:modified>
</cp:coreProperties>
</file>