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5" r:id="rId3"/>
    <p:sldId id="286" r:id="rId4"/>
    <p:sldId id="304" r:id="rId5"/>
    <p:sldId id="257" r:id="rId6"/>
    <p:sldId id="258" r:id="rId7"/>
    <p:sldId id="297" r:id="rId8"/>
    <p:sldId id="259" r:id="rId9"/>
    <p:sldId id="296" r:id="rId10"/>
    <p:sldId id="298" r:id="rId11"/>
    <p:sldId id="276" r:id="rId12"/>
    <p:sldId id="291" r:id="rId13"/>
    <p:sldId id="277" r:id="rId14"/>
    <p:sldId id="275" r:id="rId15"/>
    <p:sldId id="306" r:id="rId16"/>
    <p:sldId id="307" r:id="rId17"/>
    <p:sldId id="271" r:id="rId18"/>
    <p:sldId id="260" r:id="rId19"/>
    <p:sldId id="263" r:id="rId20"/>
    <p:sldId id="299" r:id="rId21"/>
    <p:sldId id="300" r:id="rId22"/>
    <p:sldId id="265" r:id="rId23"/>
    <p:sldId id="266" r:id="rId24"/>
    <p:sldId id="269" r:id="rId25"/>
    <p:sldId id="285" r:id="rId26"/>
    <p:sldId id="293" r:id="rId27"/>
    <p:sldId id="294" r:id="rId28"/>
    <p:sldId id="267" r:id="rId29"/>
    <p:sldId id="268" r:id="rId30"/>
    <p:sldId id="272" r:id="rId31"/>
    <p:sldId id="274" r:id="rId32"/>
    <p:sldId id="282" r:id="rId33"/>
    <p:sldId id="302" r:id="rId34"/>
    <p:sldId id="279" r:id="rId35"/>
    <p:sldId id="280" r:id="rId36"/>
    <p:sldId id="281" r:id="rId37"/>
    <p:sldId id="301" r:id="rId38"/>
    <p:sldId id="30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 autoAdjust="0"/>
    <p:restoredTop sz="91368" autoAdjust="0"/>
  </p:normalViewPr>
  <p:slideViewPr>
    <p:cSldViewPr>
      <p:cViewPr varScale="1">
        <p:scale>
          <a:sx n="176" d="100"/>
          <a:sy n="176" d="100"/>
        </p:scale>
        <p:origin x="20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, Yuzhen" userId="7b8a3e1c-8bf5-4d46-8348-afd5eb7eab5b" providerId="ADAL" clId="{F524740F-54A0-FA49-8FFA-1B94D0140D0D}"/>
    <pc:docChg chg="modSld">
      <pc:chgData name="Ye, Yuzhen" userId="7b8a3e1c-8bf5-4d46-8348-afd5eb7eab5b" providerId="ADAL" clId="{F524740F-54A0-FA49-8FFA-1B94D0140D0D}" dt="2021-09-01T16:17:53.819" v="24" actId="20577"/>
      <pc:docMkLst>
        <pc:docMk/>
      </pc:docMkLst>
      <pc:sldChg chg="modSp mod">
        <pc:chgData name="Ye, Yuzhen" userId="7b8a3e1c-8bf5-4d46-8348-afd5eb7eab5b" providerId="ADAL" clId="{F524740F-54A0-FA49-8FFA-1B94D0140D0D}" dt="2021-09-01T16:14:42.082" v="20" actId="20577"/>
        <pc:sldMkLst>
          <pc:docMk/>
          <pc:sldMk cId="0" sldId="256"/>
        </pc:sldMkLst>
        <pc:spChg chg="mod">
          <ac:chgData name="Ye, Yuzhen" userId="7b8a3e1c-8bf5-4d46-8348-afd5eb7eab5b" providerId="ADAL" clId="{F524740F-54A0-FA49-8FFA-1B94D0140D0D}" dt="2021-09-01T16:14:42.082" v="20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Ye, Yuzhen" userId="7b8a3e1c-8bf5-4d46-8348-afd5eb7eab5b" providerId="ADAL" clId="{F524740F-54A0-FA49-8FFA-1B94D0140D0D}" dt="2021-09-01T16:14:08.625" v="18" actId="20577"/>
        <pc:sldMkLst>
          <pc:docMk/>
          <pc:sldMk cId="0" sldId="286"/>
        </pc:sldMkLst>
        <pc:spChg chg="mod">
          <ac:chgData name="Ye, Yuzhen" userId="7b8a3e1c-8bf5-4d46-8348-afd5eb7eab5b" providerId="ADAL" clId="{F524740F-54A0-FA49-8FFA-1B94D0140D0D}" dt="2021-09-01T16:14:08.625" v="18" actId="20577"/>
          <ac:spMkLst>
            <pc:docMk/>
            <pc:sldMk cId="0" sldId="286"/>
            <ac:spMk id="46082" creationId="{00000000-0000-0000-0000-000000000000}"/>
          </ac:spMkLst>
        </pc:spChg>
      </pc:sldChg>
      <pc:sldChg chg="modSp mod">
        <pc:chgData name="Ye, Yuzhen" userId="7b8a3e1c-8bf5-4d46-8348-afd5eb7eab5b" providerId="ADAL" clId="{F524740F-54A0-FA49-8FFA-1B94D0140D0D}" dt="2021-09-01T16:13:36.448" v="5" actId="20577"/>
        <pc:sldMkLst>
          <pc:docMk/>
          <pc:sldMk cId="1528785139" sldId="295"/>
        </pc:sldMkLst>
        <pc:spChg chg="mod">
          <ac:chgData name="Ye, Yuzhen" userId="7b8a3e1c-8bf5-4d46-8348-afd5eb7eab5b" providerId="ADAL" clId="{F524740F-54A0-FA49-8FFA-1B94D0140D0D}" dt="2021-09-01T16:13:36.448" v="5" actId="20577"/>
          <ac:spMkLst>
            <pc:docMk/>
            <pc:sldMk cId="1528785139" sldId="295"/>
            <ac:spMk id="8194" creationId="{00000000-0000-0000-0000-000000000000}"/>
          </ac:spMkLst>
        </pc:spChg>
      </pc:sldChg>
      <pc:sldChg chg="modSp mod">
        <pc:chgData name="Ye, Yuzhen" userId="7b8a3e1c-8bf5-4d46-8348-afd5eb7eab5b" providerId="ADAL" clId="{F524740F-54A0-FA49-8FFA-1B94D0140D0D}" dt="2021-09-01T16:17:53.819" v="24" actId="20577"/>
        <pc:sldMkLst>
          <pc:docMk/>
          <pc:sldMk cId="3198860517" sldId="297"/>
        </pc:sldMkLst>
        <pc:spChg chg="mod">
          <ac:chgData name="Ye, Yuzhen" userId="7b8a3e1c-8bf5-4d46-8348-afd5eb7eab5b" providerId="ADAL" clId="{F524740F-54A0-FA49-8FFA-1B94D0140D0D}" dt="2021-09-01T16:17:53.819" v="24" actId="20577"/>
          <ac:spMkLst>
            <pc:docMk/>
            <pc:sldMk cId="3198860517" sldId="297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97E7-87DC-DF42-9B8B-EF88BFC0B88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16E2-0164-CB47-A3E5-4284C880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2FEB-81C1-6246-B10B-BCFE3C8C549F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FA9D-60A1-7A47-931C-4BB47C0A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94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87450"/>
            <a:ext cx="1924050" cy="5060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87450"/>
            <a:ext cx="5619750" cy="5060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97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CB1A-F487-9D4D-B3C7-7EC3DCE72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00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26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25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44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4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4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6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88"/>
            <a:ext cx="7162800" cy="641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6962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533400"/>
            <a:ext cx="7696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400800"/>
            <a:ext cx="7696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9A4D0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osbiology.org/article/info:doi/10.1371/journal.pbio.100104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Probability and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1752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Yuzhen Ye</a:t>
            </a:r>
          </a:p>
          <a:p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Luddy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School of Informatics, Computing and Computing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Indiana University, Bloomington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Fall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 (</a:t>
            </a:r>
            <a:r>
              <a:rPr lang="en-US" dirty="0" err="1"/>
              <a:t>pdf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Probability density functions (</a:t>
            </a:r>
            <a:r>
              <a:rPr lang="en-US" dirty="0" err="1"/>
              <a:t>pdf</a:t>
            </a:r>
            <a:r>
              <a:rPr lang="en-US" dirty="0"/>
              <a:t>) are for </a:t>
            </a:r>
            <a:r>
              <a:rPr lang="en-US" b="1" i="1" dirty="0"/>
              <a:t>continuous</a:t>
            </a:r>
            <a:r>
              <a:rPr lang="en-US" dirty="0"/>
              <a:t> rather than </a:t>
            </a:r>
            <a:r>
              <a:rPr lang="en-US" b="1" i="1" dirty="0"/>
              <a:t>discrete</a:t>
            </a:r>
            <a:r>
              <a:rPr lang="en-US" dirty="0"/>
              <a:t> random variables; </a:t>
            </a:r>
            <a:r>
              <a:rPr lang="en-US" i="1" dirty="0"/>
              <a:t>f(x)</a:t>
            </a:r>
          </a:p>
          <a:p>
            <a:r>
              <a:rPr lang="en-US" dirty="0"/>
              <a:t>A </a:t>
            </a:r>
            <a:r>
              <a:rPr lang="en-US" dirty="0" err="1"/>
              <a:t>pdf</a:t>
            </a:r>
            <a:r>
              <a:rPr lang="en-US" dirty="0"/>
              <a:t> must be integrated over an interval to yield a probability, since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Cumulative distribution function (</a:t>
            </a:r>
            <a:r>
              <a:rPr lang="en-US" dirty="0" err="1"/>
              <a:t>cdf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962400"/>
            <a:ext cx="3797300" cy="100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352800"/>
            <a:ext cx="1917700" cy="44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499100"/>
            <a:ext cx="354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Joint probability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Two experiments (random variables) X and Y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P(X,Y) 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 joint probability (distribution) of X and Y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P(X,Y)=P(X|Y)P(Y)=P(Y|X)P(X)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P(X|Y)=P(X), X and Y are </a:t>
            </a:r>
            <a:r>
              <a:rPr lang="en-US" sz="2400" b="1" i="1" dirty="0">
                <a:latin typeface="Arial" charset="0"/>
                <a:ea typeface="ＭＳ Ｐゴシック" charset="0"/>
                <a:sym typeface="Wingdings" charset="0"/>
              </a:rPr>
              <a:t>independent</a:t>
            </a:r>
            <a:endParaRPr lang="en-US" sz="2400" b="1" i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Example: experiment 1 (selecting a die), experiment 2 (rolling the selected die)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P(y): y=D</a:t>
            </a:r>
            <a:r>
              <a:rPr lang="en-US" sz="1600" dirty="0">
                <a:latin typeface="Arial" charset="0"/>
                <a:ea typeface="ＭＳ Ｐゴシック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</a:rPr>
              <a:t> or D</a:t>
            </a:r>
            <a:r>
              <a:rPr lang="en-US" sz="1600" dirty="0">
                <a:latin typeface="Arial" charset="0"/>
                <a:ea typeface="ＭＳ Ｐゴシック" charset="0"/>
              </a:rPr>
              <a:t>2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P(</a:t>
            </a:r>
            <a:r>
              <a:rPr lang="en-US" sz="2400" dirty="0" err="1">
                <a:latin typeface="Arial" charset="0"/>
                <a:ea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</a:rPr>
              <a:t>, D</a:t>
            </a:r>
            <a:r>
              <a:rPr lang="en-US" sz="1600" dirty="0">
                <a:latin typeface="Arial" charset="0"/>
                <a:ea typeface="ＭＳ Ｐゴシック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</a:rPr>
              <a:t>)=P(</a:t>
            </a:r>
            <a:r>
              <a:rPr lang="en-US" sz="2400" dirty="0" err="1">
                <a:latin typeface="Arial" charset="0"/>
                <a:ea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</a:rPr>
              <a:t>| D</a:t>
            </a:r>
            <a:r>
              <a:rPr lang="en-US" sz="1600" dirty="0">
                <a:latin typeface="Arial" charset="0"/>
                <a:ea typeface="ＭＳ Ｐゴシック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</a:rPr>
              <a:t>)P(D</a:t>
            </a:r>
            <a:r>
              <a:rPr lang="en-US" sz="1600" dirty="0">
                <a:latin typeface="Arial" charset="0"/>
                <a:ea typeface="ＭＳ Ｐゴシック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P(</a:t>
            </a:r>
            <a:r>
              <a:rPr lang="en-US" sz="2400" dirty="0" err="1">
                <a:latin typeface="Arial" charset="0"/>
                <a:ea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</a:rPr>
              <a:t>| D</a:t>
            </a:r>
            <a:r>
              <a:rPr lang="en-US" sz="1600" dirty="0">
                <a:latin typeface="Arial" charset="0"/>
                <a:ea typeface="ＭＳ Ｐゴシック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</a:rPr>
              <a:t>)=P(</a:t>
            </a:r>
            <a:r>
              <a:rPr lang="en-US" sz="2400" dirty="0" err="1">
                <a:latin typeface="Arial" charset="0"/>
                <a:ea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</a:rPr>
              <a:t>| D</a:t>
            </a:r>
            <a:r>
              <a:rPr lang="en-US" sz="1600" dirty="0">
                <a:latin typeface="Arial" charset="0"/>
                <a:ea typeface="ＭＳ Ｐゴシック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</a:rPr>
              <a:t>), independent events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probability of a DNA sequence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Event: Observing a DNA sequence S=s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 {A,C,G,T};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Random sequence model (or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Independent and identically-distributed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i.i.d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model):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occurs at random with the probability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P(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), independent of all other residues in the sequence;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P(S)=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This model will be used as a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background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model (or called a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null hypothesis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).</a:t>
            </a: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4191000"/>
          <a:ext cx="10541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45863" imgH="431613" progId="Equation.3">
                  <p:embed/>
                </p:oleObj>
              </mc:Choice>
              <mc:Fallback>
                <p:oleObj name="Equation" r:id="rId3" imgW="545863" imgH="431613" progId="Equation.3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10541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Marginal probability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The distribution of the </a:t>
            </a:r>
            <a:r>
              <a:rPr lang="en-US" b="1" i="1" dirty="0"/>
              <a:t>marginal variables </a:t>
            </a:r>
            <a:r>
              <a:rPr lang="en-US" dirty="0"/>
              <a:t>(the marginal distribution) is obtained by </a:t>
            </a:r>
            <a:r>
              <a:rPr lang="en-US" b="1" i="1" dirty="0"/>
              <a:t>marginalizing</a:t>
            </a:r>
            <a:r>
              <a:rPr lang="en-US" dirty="0"/>
              <a:t> over the distribution of the variables being discarded (so the discarded variables are marginalized out)</a:t>
            </a:r>
          </a:p>
          <a:p>
            <a:r>
              <a:rPr lang="en-US" b="1" dirty="0"/>
              <a:t>Marginalizing</a:t>
            </a:r>
            <a:r>
              <a:rPr lang="en-US" dirty="0"/>
              <a:t> means considering all possible values the unknown variables may take, and averaging over them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P(X)=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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P(X|Y)P(Y)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experiment 1 (selecting a die), experiment 2 (rolling the selected die)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P(y): y=D1 or D2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) =P(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| D1)P(D1)+P(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| D2)P(D2)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| D1)=P(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| D2), independent events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)= 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| D1)(P(D1)+P(D2))= P(</a:t>
            </a:r>
            <a:r>
              <a:rPr lang="en-US" sz="1800" dirty="0" err="1">
                <a:latin typeface="Arial" charset="0"/>
                <a:ea typeface="ＭＳ Ｐゴシック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</a:rPr>
              <a:t>| D1)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505200"/>
            <a:ext cx="25908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Conditioning the joint distribution on a particular observation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Conditional probability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P(X|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the measure of how likely an event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happens under the condition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;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Example: two dices </a:t>
            </a:r>
            <a:r>
              <a:rPr lang="en-US" i="1" dirty="0">
                <a:latin typeface="Arial" charset="0"/>
                <a:ea typeface="ＭＳ Ｐゴシック" charset="0"/>
              </a:rPr>
              <a:t>D</a:t>
            </a:r>
            <a:r>
              <a:rPr lang="en-US" sz="1800" i="1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  <a:r>
              <a:rPr lang="en-US" i="1" dirty="0">
                <a:latin typeface="Arial" charset="0"/>
                <a:ea typeface="ＭＳ Ｐゴシック" charset="0"/>
              </a:rPr>
              <a:t>D</a:t>
            </a:r>
            <a:r>
              <a:rPr lang="en-US" sz="1800" i="1" dirty="0">
                <a:latin typeface="Arial" charset="0"/>
                <a:ea typeface="ＭＳ Ｐゴシック" charset="0"/>
              </a:rPr>
              <a:t>2</a:t>
            </a:r>
          </a:p>
          <a:p>
            <a:pPr lvl="2" eaLnBrk="1" hangingPunct="1"/>
            <a:r>
              <a:rPr lang="en-US" i="1" dirty="0">
                <a:latin typeface="Arial" charset="0"/>
                <a:ea typeface="ＭＳ Ｐゴシック" charset="0"/>
              </a:rPr>
              <a:t>P(i|D</a:t>
            </a:r>
            <a:r>
              <a:rPr lang="en-US" sz="1600" i="1" dirty="0">
                <a:latin typeface="Arial" charset="0"/>
                <a:ea typeface="ＭＳ Ｐゴシック" charset="0"/>
              </a:rPr>
              <a:t>1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probability for picking </a:t>
            </a:r>
            <a:r>
              <a:rPr lang="en-US" i="1" dirty="0" err="1">
                <a:latin typeface="Arial" charset="0"/>
                <a:ea typeface="ＭＳ Ｐゴシック" charset="0"/>
                <a:sym typeface="Wingdings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 using die </a:t>
            </a:r>
            <a:r>
              <a:rPr lang="en-US" i="1" dirty="0">
                <a:latin typeface="Arial" charset="0"/>
                <a:ea typeface="ＭＳ Ｐゴシック" charset="0"/>
              </a:rPr>
              <a:t>D</a:t>
            </a:r>
            <a:r>
              <a:rPr lang="en-US" sz="1600" i="1" dirty="0">
                <a:latin typeface="Arial" charset="0"/>
                <a:ea typeface="ＭＳ Ｐゴシック" charset="0"/>
              </a:rPr>
              <a:t>1</a:t>
            </a:r>
          </a:p>
          <a:p>
            <a:pPr lvl="2" eaLnBrk="1" hangingPunct="1"/>
            <a:r>
              <a:rPr lang="en-US" i="1" dirty="0">
                <a:latin typeface="Arial" charset="0"/>
                <a:ea typeface="ＭＳ Ｐゴシック" charset="0"/>
              </a:rPr>
              <a:t>P(i|D</a:t>
            </a:r>
            <a:r>
              <a:rPr lang="en-US" sz="1600" i="1" dirty="0">
                <a:latin typeface="Arial" charset="0"/>
                <a:ea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probability for picking </a:t>
            </a:r>
            <a:r>
              <a:rPr lang="en-US" i="1" dirty="0" err="1">
                <a:latin typeface="Arial" charset="0"/>
                <a:ea typeface="ＭＳ Ｐゴシック" charset="0"/>
                <a:sym typeface="Wingdings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 using die </a:t>
            </a:r>
            <a:r>
              <a:rPr lang="en-US" i="1" dirty="0">
                <a:latin typeface="Arial" charset="0"/>
                <a:ea typeface="ＭＳ Ｐゴシック" charset="0"/>
              </a:rPr>
              <a:t>D</a:t>
            </a:r>
            <a:r>
              <a:rPr lang="en-US" sz="1600" i="1" dirty="0">
                <a:latin typeface="Arial" charset="0"/>
                <a:ea typeface="ＭＳ Ｐゴシック" charset="0"/>
              </a:rPr>
              <a:t>2</a:t>
            </a:r>
          </a:p>
          <a:p>
            <a:pPr lvl="2"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84500"/>
            <a:ext cx="40894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C002-A961-6E42-8D41-29DC8B99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2A42-C9B8-4A4B-A7EC-898919842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draw conclusions about a population, it is generally not feasible to gather data from the entire population. </a:t>
            </a:r>
          </a:p>
          <a:p>
            <a:r>
              <a:rPr lang="en-US" dirty="0"/>
              <a:t>Even that’s feasible, it may not be necessary to do so. </a:t>
            </a:r>
          </a:p>
          <a:p>
            <a:r>
              <a:rPr lang="en-US" dirty="0"/>
              <a:t>The process of drawing reliable conclusions about the population based on sampled data is known as statistical inference. </a:t>
            </a:r>
          </a:p>
          <a:p>
            <a:r>
              <a:rPr lang="en-US" dirty="0"/>
              <a:t>The term statistic refers to a numeric quantity derived from sampled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13F0-AFA1-D341-8229-76414D9A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variance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22014-E300-0E4B-8C47-0DF0CE48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57"/>
          <a:stretch/>
        </p:blipFill>
        <p:spPr>
          <a:xfrm>
            <a:off x="2209800" y="1631257"/>
            <a:ext cx="13843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82545-98C2-0349-81FB-0C4B76998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00"/>
          <a:stretch/>
        </p:blipFill>
        <p:spPr>
          <a:xfrm>
            <a:off x="2188328" y="2403655"/>
            <a:ext cx="2493653" cy="62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2224A-FC47-944D-AC5B-91A4C2D81976}"/>
              </a:ext>
            </a:extLst>
          </p:cNvPr>
          <p:cNvSpPr txBox="1"/>
          <p:nvPr/>
        </p:nvSpPr>
        <p:spPr>
          <a:xfrm>
            <a:off x="804482" y="163125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E3989-1197-324E-816B-3CDBB99149DD}"/>
              </a:ext>
            </a:extLst>
          </p:cNvPr>
          <p:cNvSpPr txBox="1"/>
          <p:nvPr/>
        </p:nvSpPr>
        <p:spPr>
          <a:xfrm>
            <a:off x="802560" y="2495200"/>
            <a:ext cx="10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4BAB1-9EE5-C94C-800E-037CA0D0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881" y="3860800"/>
            <a:ext cx="927100" cy="368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104647-ADC7-5D4B-B77F-22A186AF7F16}"/>
              </a:ext>
            </a:extLst>
          </p:cNvPr>
          <p:cNvSpPr/>
          <p:nvPr/>
        </p:nvSpPr>
        <p:spPr>
          <a:xfrm>
            <a:off x="762266" y="38490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Standard error of the mean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0755AF-883D-6C41-BDC8-4E0D825EF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329" y="4534960"/>
            <a:ext cx="2959100" cy="850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E021AC-4253-EE4B-9E26-95A15481CA69}"/>
              </a:ext>
            </a:extLst>
          </p:cNvPr>
          <p:cNvSpPr txBox="1"/>
          <p:nvPr/>
        </p:nvSpPr>
        <p:spPr>
          <a:xfrm>
            <a:off x="880682" y="473165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Z-score</a:t>
            </a:r>
          </a:p>
        </p:txBody>
      </p:sp>
      <p:pic>
        <p:nvPicPr>
          <p:cNvPr id="12" name="Picture 11" descr="Normal_Distribution_PDF.svg.png">
            <a:extLst>
              <a:ext uri="{FF2B5EF4-FFF2-40B4-BE49-F238E27FC236}">
                <a16:creationId xmlns:a16="http://schemas.microsoft.com/office/drawing/2014/main" id="{60E88F53-7729-FA4D-A021-B9E8B87A7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84" y="2253557"/>
            <a:ext cx="3429000" cy="21877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5A36E3-B39B-DA48-8B32-3B063463BCD5}"/>
              </a:ext>
            </a:extLst>
          </p:cNvPr>
          <p:cNvSpPr txBox="1"/>
          <p:nvPr/>
        </p:nvSpPr>
        <p:spPr>
          <a:xfrm>
            <a:off x="839707" y="307536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(sample mean/variance)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873989-FC21-054F-B4CA-67E26F31722D}"/>
              </a:ext>
            </a:extLst>
          </p:cNvPr>
          <p:cNvSpPr/>
          <p:nvPr/>
        </p:nvSpPr>
        <p:spPr>
          <a:xfrm>
            <a:off x="880682" y="5330953"/>
            <a:ext cx="7537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 Limit Theory states that if you have a population with </a:t>
            </a:r>
            <a:r>
              <a:rPr lang="en-US" sz="1400" b="1" dirty="0"/>
              <a:t>mean </a:t>
            </a:r>
            <a:r>
              <a:rPr lang="el-GR" sz="1400" b="1" i="1" dirty="0"/>
              <a:t>μ</a:t>
            </a:r>
            <a:r>
              <a:rPr lang="en-US" sz="1400" b="1" i="1" baseline="-25000" dirty="0"/>
              <a:t>X</a:t>
            </a:r>
            <a:r>
              <a:rPr lang="el-GR" sz="1400" b="1" dirty="0"/>
              <a:t> </a:t>
            </a:r>
            <a:r>
              <a:rPr lang="en-US" sz="1400" b="1" dirty="0"/>
              <a:t>and standard deviation </a:t>
            </a:r>
            <a:r>
              <a:rPr lang="el-GR" sz="1400" b="1" i="1" dirty="0"/>
              <a:t>σ</a:t>
            </a:r>
            <a:r>
              <a:rPr lang="en-US" sz="1400" b="1" i="1" baseline="-25000" dirty="0"/>
              <a:t>X</a:t>
            </a:r>
            <a:r>
              <a:rPr lang="el-GR" sz="1400" dirty="0"/>
              <a:t> </a:t>
            </a:r>
            <a:r>
              <a:rPr lang="en-US" sz="1400" dirty="0"/>
              <a:t>and take sufficiently large random samples from the population with replacement, then the distribution of the sample means will be approximately normally distributed (i.e., Z follows a normal distribution with mean of 0 and variance of 1).</a:t>
            </a:r>
          </a:p>
        </p:txBody>
      </p:sp>
    </p:spTree>
    <p:extLst>
      <p:ext uri="{BB962C8B-B14F-4D97-AF65-F5344CB8AC3E}">
        <p14:creationId xmlns:p14="http://schemas.microsoft.com/office/powerpoint/2010/main" val="478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Probability models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that produces different outcomes with different probabilities.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 can simulate a class of objects (events), assigning each an associated probability.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Simple objects (processes)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probability distributions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Typical probability distributions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Binomial distribution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Gaussian distribution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Multinomial distribution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Poisson distribution</a:t>
            </a: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Dirichlet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distribution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Binomial distribution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An experiment with binary outcomes: 0 or 1;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 distribution of a single experiment: 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P(</a:t>
            </a:r>
            <a:r>
              <a:rPr lang="ja-JP" altLang="en-US" sz="2800" i="1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i="1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2800" i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i="1">
                <a:latin typeface="Arial" charset="0"/>
                <a:ea typeface="ＭＳ Ｐゴシック" charset="0"/>
                <a:cs typeface="ＭＳ Ｐゴシック" charset="0"/>
              </a:rPr>
              <a:t>)=p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altLang="ja-JP" sz="2800" i="1">
                <a:latin typeface="Arial" charset="0"/>
                <a:ea typeface="ＭＳ Ｐゴシック" charset="0"/>
                <a:cs typeface="ＭＳ Ｐゴシック" charset="0"/>
              </a:rPr>
              <a:t>P(</a:t>
            </a:r>
            <a:r>
              <a:rPr lang="ja-JP" altLang="en-US" sz="2800" i="1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i="1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ja-JP" altLang="en-US" sz="2800" i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i="1">
                <a:latin typeface="Arial" charset="0"/>
                <a:ea typeface="ＭＳ Ｐゴシック" charset="0"/>
                <a:cs typeface="ＭＳ Ｐゴシック" charset="0"/>
              </a:rPr>
              <a:t>) = 1-p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 distribution of 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N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tries of the same experiment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Bi(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k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s out of </a:t>
            </a:r>
            <a:r>
              <a:rPr lang="en-US" altLang="ja-JP" sz="2800" i="1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tries) ~ 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7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5257800"/>
          <a:ext cx="19812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066800" imgH="457200" progId="Equation.3">
                  <p:embed/>
                </p:oleObj>
              </mc:Choice>
              <mc:Fallback>
                <p:oleObj name="Equation" r:id="rId3" imgW="1066800" imgH="457200" progId="Equation.3">
                  <p:embed/>
                  <p:pic>
                    <p:nvPicPr>
                      <p:cNvPr id="266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19812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Definitions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Probabilistic models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model means a system that simulates the object under consideration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probabilistic model is one that produces different outcomes with different probabilities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8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72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When N -&gt;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, Bi -&gt; Gaussian distribution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The Gaussian (normal) distribution is a continuous probability distribution with </a:t>
            </a:r>
            <a:r>
              <a:rPr lang="en-US" dirty="0">
                <a:solidFill>
                  <a:srgbClr val="FF0000"/>
                </a:solidFill>
              </a:rPr>
              <a:t>a bell-shaped</a:t>
            </a:r>
            <a:r>
              <a:rPr lang="en-US" dirty="0"/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probability density function defined as: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μ: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mean (expectation);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σ</a:t>
            </a:r>
            <a:r>
              <a:rPr lang="en-US" i="1" baseline="30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variance (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: the standard derivation)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If we define a new variable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x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-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μ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)/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σ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181600"/>
            <a:ext cx="2895600" cy="104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D0582-10D6-8545-830E-780104A25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3124200"/>
            <a:ext cx="42412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p:pic>
        <p:nvPicPr>
          <p:cNvPr id="4" name="Picture 3" descr="Normal_Distribution_PDF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350000" cy="405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726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ym typeface="Symbol" charset="0"/>
              </a:rPr>
              <a:t>standard normal distribution when </a:t>
            </a:r>
            <a:r>
              <a:rPr lang="en-US" i="1" dirty="0">
                <a:sym typeface="Symbol" charset="0"/>
              </a:rPr>
              <a:t>μ = 0 and σ</a:t>
            </a:r>
            <a:r>
              <a:rPr lang="en-US" i="1" baseline="30000" dirty="0">
                <a:sym typeface="Symbol" charset="0"/>
              </a:rPr>
              <a:t>2 </a:t>
            </a:r>
            <a:r>
              <a:rPr lang="en-US" i="1" dirty="0">
                <a:sym typeface="Symbol" charset="0"/>
              </a:rPr>
              <a:t>=1</a:t>
            </a:r>
            <a:endParaRPr lang="en-US" baseline="30000" dirty="0">
              <a:sym typeface="Symbo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257800"/>
            <a:ext cx="242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79961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Multinomial distribution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An experiment with K independent outcomes with probabilities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1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=1,…,K, 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1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=1.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Probability distribution of N tries of the same experiment, getting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i="1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occurrences of outcome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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sz="1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=N (n={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}).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86200"/>
            <a:ext cx="49784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a fair die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Probability: outcomes (1,2,…,6) are </a:t>
            </a:r>
            <a:r>
              <a:rPr lang="en-US" sz="2800" b="1" i="1">
                <a:latin typeface="Arial" charset="0"/>
                <a:ea typeface="ＭＳ Ｐゴシック" charset="0"/>
                <a:cs typeface="ＭＳ Ｐゴシック" charset="0"/>
              </a:rPr>
              <a:t>equally likely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to occur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 of rolling 1 dozen times (12) and getting each outcome twice: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                        ~3.4</a:t>
            </a:r>
            <a:r>
              <a:rPr lang="en-US" sz="2400">
                <a:latin typeface="Arial" charset="0"/>
                <a:ea typeface="ＭＳ Ｐゴシック" charset="0"/>
                <a:sym typeface="Symbol" charset="0"/>
              </a:rPr>
              <a:t>10</a:t>
            </a:r>
            <a:r>
              <a:rPr lang="en-US" sz="2400" baseline="30000">
                <a:latin typeface="Arial" charset="0"/>
                <a:ea typeface="ＭＳ Ｐゴシック" charset="0"/>
                <a:sym typeface="Symbol" charset="0"/>
              </a:rPr>
              <a:t>-3</a:t>
            </a:r>
          </a:p>
        </p:txBody>
      </p:sp>
      <p:graphicFrame>
        <p:nvGraphicFramePr>
          <p:cNvPr id="29699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3848100"/>
          <a:ext cx="1295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31800" imgH="266700" progId="Equation.3">
                  <p:embed/>
                </p:oleObj>
              </mc:Choice>
              <mc:Fallback>
                <p:oleObj name="Equation" r:id="rId3" imgW="431800" imgH="266700" progId="Equation.3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1295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a loaded die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Probability: outcomes (1,2,…,6) are </a:t>
            </a:r>
            <a:r>
              <a:rPr lang="en-US" sz="2800" b="1" i="1">
                <a:latin typeface="Arial" charset="0"/>
                <a:ea typeface="ＭＳ Ｐゴシック" charset="0"/>
                <a:cs typeface="ＭＳ Ｐゴシック" charset="0"/>
              </a:rPr>
              <a:t>unequally likely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to occur: P(6)=0.5, P(1)=P(2)=…=P(5)=0.1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Probability of rolling 1 dozen times (12) and getting each outcome twice: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                           ~1.87</a:t>
            </a:r>
            <a:r>
              <a:rPr lang="en-US" sz="2400">
                <a:latin typeface="Arial" charset="0"/>
                <a:ea typeface="ＭＳ Ｐゴシック" charset="0"/>
                <a:sym typeface="Symbol" charset="0"/>
              </a:rPr>
              <a:t>10</a:t>
            </a:r>
            <a:r>
              <a:rPr lang="en-US" sz="2400" baseline="30000">
                <a:latin typeface="Arial" charset="0"/>
                <a:ea typeface="ＭＳ Ｐゴシック" charset="0"/>
                <a:sym typeface="Symbol" charset="0"/>
              </a:rPr>
              <a:t>-4</a:t>
            </a:r>
          </a:p>
        </p:txBody>
      </p:sp>
      <p:graphicFrame>
        <p:nvGraphicFramePr>
          <p:cNvPr id="3072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4343400"/>
          <a:ext cx="220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028700" imgH="254000" progId="Equation.3">
                  <p:embed/>
                </p:oleObj>
              </mc:Choice>
              <mc:Fallback>
                <p:oleObj name="Equation" r:id="rId3" imgW="1028700" imgH="254000" progId="Equation.3">
                  <p:embed/>
                  <p:pic>
                    <p:nvPicPr>
                      <p:cNvPr id="307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2209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Poisson distribution</a:t>
            </a:r>
          </a:p>
        </p:txBody>
      </p:sp>
      <p:sp>
        <p:nvSpPr>
          <p:cNvPr id="512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Poisson gives the probability of seeing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 n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events over some interval, when there is a probability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p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of an individual event occurring in that period.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7850"/>
            <a:ext cx="7848600" cy="6413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Poisson distribution for sequencing coverage modeling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124200"/>
            <a:ext cx="8542338" cy="3352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Assuming uniform distribution of reads: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Length of genomic segment:  </a:t>
            </a:r>
            <a:r>
              <a:rPr lang="en-US" sz="1900" b="1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Number of reads:                    </a:t>
            </a:r>
            <a:r>
              <a:rPr lang="en-US" sz="1900" b="1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900" b="1" i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Coverage 	</a:t>
            </a:r>
            <a:r>
              <a:rPr lang="en-US" sz="2400" b="1" i="1" dirty="0">
                <a:solidFill>
                  <a:srgbClr val="0000FF"/>
                </a:solidFill>
                <a:latin typeface="Symbol" charset="0"/>
                <a:ea typeface="ＭＳ Ｐゴシック" charset="0"/>
                <a:cs typeface="Symbol" charset="0"/>
              </a:rPr>
              <a:t>l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= n l / 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Length of each read:               </a:t>
            </a:r>
            <a:r>
              <a:rPr lang="en-US" sz="1900" b="1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900" b="1" i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How much coverage is enough (or what is sufficient oversampling)?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Lander-Waterman model: </a:t>
            </a:r>
            <a:r>
              <a:rPr lang="en-US" altLang="zh-TW" b="1" dirty="0">
                <a:latin typeface="Arial" charset="0"/>
                <a:ea typeface="新細明體" charset="0"/>
                <a:cs typeface="新細明體" charset="0"/>
              </a:rPr>
              <a:t>P(x) = (</a:t>
            </a:r>
            <a:r>
              <a:rPr lang="en-US" sz="2800" b="1" i="1" dirty="0">
                <a:latin typeface="Symbol" charset="0"/>
                <a:ea typeface="ＭＳ Ｐゴシック" charset="0"/>
                <a:cs typeface="Symbol" charset="0"/>
              </a:rPr>
              <a:t>l</a:t>
            </a:r>
            <a:r>
              <a:rPr lang="en-US" b="1" baseline="30000" dirty="0">
                <a:latin typeface="Arial" charset="0"/>
                <a:ea typeface="新細明體" charset="0"/>
                <a:cs typeface="新細明體" charset="0"/>
              </a:rPr>
              <a:t>x</a:t>
            </a:r>
            <a:r>
              <a:rPr lang="en-US" altLang="zh-TW" b="1" dirty="0">
                <a:latin typeface="Arial" charset="0"/>
                <a:ea typeface="新細明體" charset="0"/>
                <a:cs typeface="新細明體" charset="0"/>
              </a:rPr>
              <a:t> * e</a:t>
            </a:r>
            <a:r>
              <a:rPr lang="en-US" altLang="zh-TW" b="1" baseline="30000" dirty="0">
                <a:latin typeface="Arial" charset="0"/>
                <a:ea typeface="新細明體" charset="0"/>
                <a:cs typeface="新細明體" charset="0"/>
              </a:rPr>
              <a:t>-</a:t>
            </a:r>
            <a:r>
              <a:rPr lang="en-US" sz="2800" b="1" i="1" baseline="30000" dirty="0">
                <a:latin typeface="Symbol" charset="0"/>
                <a:ea typeface="ＭＳ Ｐゴシック" charset="0"/>
                <a:cs typeface="Symbol" charset="0"/>
              </a:rPr>
              <a:t>l</a:t>
            </a:r>
            <a:r>
              <a:rPr lang="en-US" altLang="zh-TW" b="1" dirty="0">
                <a:latin typeface="Arial" charset="0"/>
                <a:ea typeface="新細明體" charset="0"/>
                <a:cs typeface="新細明體" charset="0"/>
              </a:rPr>
              <a:t> ) / x!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TW" b="1" dirty="0">
                <a:latin typeface="Arial" charset="0"/>
                <a:ea typeface="新細明體" charset="0"/>
                <a:cs typeface="新細明體" charset="0"/>
              </a:rPr>
              <a:t>                                      P(x=0) = e</a:t>
            </a:r>
            <a:r>
              <a:rPr lang="en-US" altLang="zh-TW" b="1" baseline="30000" dirty="0">
                <a:latin typeface="Arial" charset="0"/>
                <a:ea typeface="新細明體" charset="0"/>
                <a:cs typeface="新細明體" charset="0"/>
              </a:rPr>
              <a:t>-</a:t>
            </a:r>
            <a:r>
              <a:rPr lang="en-US" sz="2800" b="1" i="1" baseline="30000" dirty="0">
                <a:latin typeface="Symbol" charset="0"/>
                <a:ea typeface="ＭＳ Ｐゴシック" charset="0"/>
                <a:cs typeface="Symbol" charset="0"/>
              </a:rPr>
              <a:t>l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TW" sz="2800" b="1" i="1" baseline="30000" dirty="0">
                <a:latin typeface="Symbol" charset="0"/>
                <a:ea typeface="ＭＳ Ｐゴシック" charset="0"/>
                <a:cs typeface="Symbol" charset="0"/>
              </a:rPr>
              <a:t> </a:t>
            </a:r>
            <a:r>
              <a:rPr lang="en-US" altLang="zh-TW" sz="2800" b="1" i="1" dirty="0">
                <a:latin typeface="Symbol" charset="0"/>
                <a:ea typeface="ＭＳ Ｐゴシック" charset="0"/>
                <a:cs typeface="Symbol" charset="0"/>
              </a:rPr>
              <a:t>   </a:t>
            </a:r>
            <a:r>
              <a:rPr lang="en-US" altLang="zh-TW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where </a:t>
            </a:r>
            <a:r>
              <a:rPr lang="en-US" sz="2000" b="1" dirty="0">
                <a:solidFill>
                  <a:srgbClr val="000000"/>
                </a:solidFill>
                <a:latin typeface="Symbol" charset="0"/>
                <a:ea typeface="ＭＳ Ｐゴシック" charset="0"/>
                <a:cs typeface="Symbol" charset="0"/>
              </a:rPr>
              <a:t>l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coverage</a:t>
            </a:r>
            <a:endParaRPr lang="en-US" altLang="zh-TW" sz="2000" b="1" baseline="30000" dirty="0">
              <a:solidFill>
                <a:srgbClr val="000000"/>
              </a:solidFill>
              <a:latin typeface="Arial" charset="0"/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2514600"/>
            <a:ext cx="7391400" cy="0"/>
          </a:xfrm>
          <a:prstGeom prst="lin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541338" y="2335213"/>
            <a:ext cx="7540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866775" y="21050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915988" y="1979613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1414463" y="1716088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1255713" y="19018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1444625" y="181133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971550" y="21717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739775" y="22574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1412875" y="2341563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2051050" y="235585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1679575" y="22558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1887538" y="21161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>
            <a:off x="2616200" y="22574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8"/>
          <p:cNvSpPr>
            <a:spLocks noChangeShapeType="1"/>
          </p:cNvSpPr>
          <p:nvPr/>
        </p:nvSpPr>
        <p:spPr bwMode="auto">
          <a:xfrm>
            <a:off x="2490788" y="2166938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9"/>
          <p:cNvSpPr>
            <a:spLocks noChangeShapeType="1"/>
          </p:cNvSpPr>
          <p:nvPr/>
        </p:nvSpPr>
        <p:spPr bwMode="auto">
          <a:xfrm>
            <a:off x="3005138" y="20542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>
            <a:off x="2720975" y="23241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>
            <a:off x="3636963" y="22685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>
            <a:off x="2479675" y="198755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3"/>
          <p:cNvSpPr>
            <a:spLocks noChangeShapeType="1"/>
          </p:cNvSpPr>
          <p:nvPr/>
        </p:nvSpPr>
        <p:spPr bwMode="auto">
          <a:xfrm>
            <a:off x="2108200" y="18875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4"/>
          <p:cNvSpPr>
            <a:spLocks noChangeShapeType="1"/>
          </p:cNvSpPr>
          <p:nvPr/>
        </p:nvSpPr>
        <p:spPr bwMode="auto">
          <a:xfrm>
            <a:off x="2316163" y="17478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5"/>
          <p:cNvSpPr>
            <a:spLocks noChangeShapeType="1"/>
          </p:cNvSpPr>
          <p:nvPr/>
        </p:nvSpPr>
        <p:spPr bwMode="auto">
          <a:xfrm>
            <a:off x="3044825" y="18891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2954338" y="1831975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>
            <a:off x="3427413" y="19558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8"/>
          <p:cNvSpPr>
            <a:spLocks noChangeShapeType="1"/>
          </p:cNvSpPr>
          <p:nvPr/>
        </p:nvSpPr>
        <p:spPr bwMode="auto">
          <a:xfrm>
            <a:off x="4491038" y="232727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9"/>
          <p:cNvSpPr>
            <a:spLocks noChangeShapeType="1"/>
          </p:cNvSpPr>
          <p:nvPr/>
        </p:nvSpPr>
        <p:spPr bwMode="auto">
          <a:xfrm>
            <a:off x="4400550" y="2201863"/>
            <a:ext cx="858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30"/>
          <p:cNvSpPr>
            <a:spLocks noChangeShapeType="1"/>
          </p:cNvSpPr>
          <p:nvPr/>
        </p:nvSpPr>
        <p:spPr bwMode="auto">
          <a:xfrm>
            <a:off x="4879975" y="212407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31"/>
          <p:cNvSpPr>
            <a:spLocks noChangeShapeType="1"/>
          </p:cNvSpPr>
          <p:nvPr/>
        </p:nvSpPr>
        <p:spPr bwMode="auto">
          <a:xfrm>
            <a:off x="5511800" y="233838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2"/>
          <p:cNvSpPr>
            <a:spLocks noChangeShapeType="1"/>
          </p:cNvSpPr>
          <p:nvPr/>
        </p:nvSpPr>
        <p:spPr bwMode="auto">
          <a:xfrm>
            <a:off x="6289675" y="2354263"/>
            <a:ext cx="858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3"/>
          <p:cNvSpPr>
            <a:spLocks noChangeShapeType="1"/>
          </p:cNvSpPr>
          <p:nvPr/>
        </p:nvSpPr>
        <p:spPr bwMode="auto">
          <a:xfrm>
            <a:off x="6629400" y="227647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4"/>
          <p:cNvSpPr>
            <a:spLocks noChangeShapeType="1"/>
          </p:cNvSpPr>
          <p:nvPr/>
        </p:nvSpPr>
        <p:spPr bwMode="auto">
          <a:xfrm>
            <a:off x="6103938" y="220980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5"/>
          <p:cNvSpPr>
            <a:spLocks noChangeShapeType="1"/>
          </p:cNvSpPr>
          <p:nvPr/>
        </p:nvSpPr>
        <p:spPr bwMode="auto">
          <a:xfrm>
            <a:off x="5732463" y="210978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6669088" y="211137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>
            <a:off x="6773863" y="217805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>
            <a:off x="4275138" y="1833563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Line 39"/>
          <p:cNvSpPr>
            <a:spLocks noChangeShapeType="1"/>
          </p:cNvSpPr>
          <p:nvPr/>
        </p:nvSpPr>
        <p:spPr bwMode="auto">
          <a:xfrm>
            <a:off x="4116388" y="2019300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40"/>
          <p:cNvSpPr>
            <a:spLocks noChangeShapeType="1"/>
          </p:cNvSpPr>
          <p:nvPr/>
        </p:nvSpPr>
        <p:spPr bwMode="auto">
          <a:xfrm>
            <a:off x="4513263" y="1928813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41"/>
          <p:cNvSpPr>
            <a:spLocks noChangeShapeType="1"/>
          </p:cNvSpPr>
          <p:nvPr/>
        </p:nvSpPr>
        <p:spPr bwMode="auto">
          <a:xfrm>
            <a:off x="4968875" y="2005013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42"/>
          <p:cNvSpPr>
            <a:spLocks noChangeShapeType="1"/>
          </p:cNvSpPr>
          <p:nvPr/>
        </p:nvSpPr>
        <p:spPr bwMode="auto">
          <a:xfrm>
            <a:off x="5176838" y="1865313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3"/>
          <p:cNvSpPr>
            <a:spLocks noChangeShapeType="1"/>
          </p:cNvSpPr>
          <p:nvPr/>
        </p:nvSpPr>
        <p:spPr bwMode="auto">
          <a:xfrm>
            <a:off x="5905500" y="2006600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>
            <a:off x="5954713" y="1881188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Line 45"/>
          <p:cNvSpPr>
            <a:spLocks noChangeShapeType="1"/>
          </p:cNvSpPr>
          <p:nvPr/>
        </p:nvSpPr>
        <p:spPr bwMode="auto">
          <a:xfrm>
            <a:off x="7053263" y="1868488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>
            <a:off x="6894513" y="20542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Line 47"/>
          <p:cNvSpPr>
            <a:spLocks noChangeShapeType="1"/>
          </p:cNvSpPr>
          <p:nvPr/>
        </p:nvSpPr>
        <p:spPr bwMode="auto">
          <a:xfrm>
            <a:off x="7083425" y="196373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1" name="Line 48"/>
          <p:cNvSpPr>
            <a:spLocks noChangeShapeType="1"/>
          </p:cNvSpPr>
          <p:nvPr/>
        </p:nvSpPr>
        <p:spPr bwMode="auto">
          <a:xfrm>
            <a:off x="7413625" y="2265363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2" name="Line 49"/>
          <p:cNvSpPr>
            <a:spLocks noChangeShapeType="1"/>
          </p:cNvSpPr>
          <p:nvPr/>
        </p:nvSpPr>
        <p:spPr bwMode="auto">
          <a:xfrm>
            <a:off x="7270750" y="2360613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3" name="Line 50"/>
          <p:cNvSpPr>
            <a:spLocks noChangeShapeType="1"/>
          </p:cNvSpPr>
          <p:nvPr/>
        </p:nvSpPr>
        <p:spPr bwMode="auto">
          <a:xfrm>
            <a:off x="534988" y="190658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4" name="Line 51"/>
          <p:cNvSpPr>
            <a:spLocks noChangeShapeType="1"/>
          </p:cNvSpPr>
          <p:nvPr/>
        </p:nvSpPr>
        <p:spPr bwMode="auto">
          <a:xfrm>
            <a:off x="6218238" y="1762125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5" name="Line 52"/>
          <p:cNvSpPr>
            <a:spLocks noChangeShapeType="1"/>
          </p:cNvSpPr>
          <p:nvPr/>
        </p:nvSpPr>
        <p:spPr bwMode="auto">
          <a:xfrm>
            <a:off x="6996113" y="1778000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6" name="Line 53"/>
          <p:cNvSpPr>
            <a:spLocks noChangeShapeType="1"/>
          </p:cNvSpPr>
          <p:nvPr/>
        </p:nvSpPr>
        <p:spPr bwMode="auto">
          <a:xfrm>
            <a:off x="8172450" y="1782763"/>
            <a:ext cx="0" cy="6143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7" name="Text Box 54"/>
          <p:cNvSpPr txBox="1">
            <a:spLocks noChangeArrowheads="1"/>
          </p:cNvSpPr>
          <p:nvPr/>
        </p:nvSpPr>
        <p:spPr bwMode="auto">
          <a:xfrm>
            <a:off x="8240713" y="18938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hlink"/>
                </a:solidFill>
                <a:latin typeface="Arial Unicode MS" charset="0"/>
                <a:cs typeface="Arial" charset="0"/>
              </a:rPr>
              <a:t>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Poisson distribution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4676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Dirichlet distribution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Outcomes: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,…,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Density: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,…,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 err="1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are constants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different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  <a:sym typeface="Wingdings" charset="0"/>
              </a:rPr>
              <a:t>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gives different probability distribution over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K=2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Beta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5422900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200400"/>
            <a:ext cx="6642100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Example: dice factories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Dice factories produce all kinds of dices: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(1),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(2),…,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(6)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dice factory distinguish itself from the others by parameters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a=(a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,a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2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,a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3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,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4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,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5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,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6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endParaRPr lang="en-US" sz="4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probability of producing a dice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in the factory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determined by </a:t>
            </a:r>
            <a:r>
              <a:rPr lang="en-US">
                <a:latin typeface="Edwardian Script ITC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|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a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>
              <a:latin typeface="Symbo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Tx/>
              <a:buNone/>
            </a:pPr>
            <a:endParaRPr lang="en-US" sz="1800">
              <a:latin typeface="Symbol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probabilistic models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system being analyzed is stochastic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 noisy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 completely deterministic, but because a number of 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hidden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variables effecting its behavior are unknown, the observed data might be best explained with a probabilistic model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Probabilistic model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Selecting a model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model can be anything from a simple distribution to a complex stochastic grammar with many implicit probability distributions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Probabilistic distributions (Gaussian, binominal, </a:t>
            </a:r>
            <a:r>
              <a:rPr lang="en-US" sz="2400" dirty="0" err="1">
                <a:latin typeface="Arial" charset="0"/>
                <a:ea typeface="ＭＳ Ｐゴシック" charset="0"/>
              </a:rPr>
              <a:t>etc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Probabilistic graphical models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>
                <a:latin typeface="Arial" charset="0"/>
                <a:ea typeface="ＭＳ Ｐゴシック" charset="0"/>
              </a:rPr>
              <a:t>Markov models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>
                <a:latin typeface="Arial" charset="0"/>
                <a:ea typeface="ＭＳ Ｐゴシック" charset="0"/>
              </a:rPr>
              <a:t>Hidden Markov models (HMM)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>
                <a:latin typeface="Arial" charset="0"/>
                <a:ea typeface="ＭＳ Ｐゴシック" charset="0"/>
              </a:rPr>
              <a:t>Bayesian models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Stochastic grammars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model (learning)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The parameters of the model have to be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inferred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from the data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MLE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maximum likelihood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estimation) &amp; MAP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maximum a posteriori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probability)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data  (inference/sampling)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MLE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Estimating the model parameters (learning): from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large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sets of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trusted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examples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Given a set of data D (training set), find a model with parameters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with the maximal likelihood P(D|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495800"/>
            <a:ext cx="39624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a loaded die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Loaded dice: to estimate parameters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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2,…,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6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based on N observations D=d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,d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,…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endParaRPr lang="en-US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/ N, where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is the occurrence of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outcome (observed frequencies), is the maximum likelihood solution (BSA 11.5)</a:t>
            </a:r>
          </a:p>
          <a:p>
            <a:pPr lvl="1"/>
            <a:endParaRPr lang="en-US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Learning from counts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38600"/>
            <a:ext cx="5791200" cy="520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MLE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drawback of MLE is that it can give poor estimations when the data are scarce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if you flip coin twice, you may only get heads, then P(tail) = 0</a:t>
            </a:r>
          </a:p>
          <a:p>
            <a:pPr lvl="1"/>
            <a:endParaRPr lang="en-US" dirty="0"/>
          </a:p>
          <a:p>
            <a:r>
              <a:rPr lang="en-US" dirty="0"/>
              <a:t>It may be wiser to apply prior knowledge (</a:t>
            </a:r>
            <a:r>
              <a:rPr lang="en-US" dirty="0" err="1"/>
              <a:t>e.g</a:t>
            </a:r>
            <a:r>
              <a:rPr lang="en-US" dirty="0"/>
              <a:t>, we assume P(tail) is close to 0.5)</a:t>
            </a:r>
          </a:p>
          <a:p>
            <a:pPr lvl="1"/>
            <a:r>
              <a:rPr lang="en-US" dirty="0"/>
              <a:t>Use Maximum A Posteriori (MAP) instead</a:t>
            </a:r>
          </a:p>
        </p:txBody>
      </p:sp>
    </p:spTree>
    <p:extLst>
      <p:ext uri="{BB962C8B-B14F-4D97-AF65-F5344CB8AC3E}">
        <p14:creationId xmlns:p14="http://schemas.microsoft.com/office/powerpoint/2010/main" val="1863927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MAP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696200" cy="3352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Bayesian statistics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   </a:t>
            </a:r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 P</a:t>
            </a:r>
            <a:r>
              <a:rPr lang="en-US" i="1" dirty="0">
                <a:latin typeface="Arial" charset="0"/>
                <a:ea typeface="ＭＳ Ｐゴシック" charset="0"/>
              </a:rPr>
              <a:t>(</a:t>
            </a:r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)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 prior probability</a:t>
            </a:r>
          </a:p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     </a:t>
            </a:r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P</a:t>
            </a:r>
            <a:r>
              <a:rPr lang="en-US" i="1" dirty="0">
                <a:latin typeface="Arial" charset="0"/>
                <a:ea typeface="ＭＳ Ｐゴシック" charset="0"/>
              </a:rPr>
              <a:t>(</a:t>
            </a:r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|D)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 posterior probability</a:t>
            </a:r>
          </a:p>
          <a:p>
            <a:pPr lvl="1">
              <a:buNone/>
            </a:pP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    </a:t>
            </a:r>
            <a:r>
              <a:rPr lang="en-US" i="1" dirty="0">
                <a:latin typeface="Arial" charset="0"/>
                <a:ea typeface="ＭＳ Ｐゴシック" charset="0"/>
                <a:sym typeface="Wingdings" charset="0"/>
              </a:rPr>
              <a:t> P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(</a:t>
            </a:r>
            <a:r>
              <a:rPr lang="en-US" i="1" dirty="0">
                <a:latin typeface="Arial" charset="0"/>
                <a:ea typeface="ＭＳ Ｐゴシック" charset="0"/>
                <a:sym typeface="Wingdings" charset="0"/>
              </a:rPr>
              <a:t>D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/</a:t>
            </a:r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)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likelihood</a:t>
            </a:r>
          </a:p>
          <a:p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MAP</a:t>
            </a:r>
          </a:p>
          <a:p>
            <a:endParaRPr lang="en-US" dirty="0">
              <a:latin typeface="Arial" charset="0"/>
              <a:ea typeface="ＭＳ Ｐゴシック" charset="0"/>
              <a:sym typeface="Wingding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47219"/>
            <a:ext cx="3429000" cy="150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419600"/>
            <a:ext cx="4724400" cy="21366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two dice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Prior probabilities: fair die 0.99; loaded die: 0.01;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Loaded die: P(6)=0.5, P(1)=…P(5)=0.1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Data: 3 consecutive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es: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P(loaded|3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s)=P(loaded)*[P(3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s|loaded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)/P(3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s)] = 0.01*(0.5</a:t>
            </a:r>
            <a:r>
              <a:rPr lang="en-US" altLang="ja-JP" sz="2400" baseline="30000" dirty="0">
                <a:latin typeface="Arial" charset="0"/>
                <a:ea typeface="ＭＳ Ｐゴシック" charset="0"/>
              </a:rPr>
              <a:t>3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 / C)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P(fair|3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s)=P(fair)*[P(3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s|fair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)/P(3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s)] = 0.99 * ((1/6)</a:t>
            </a:r>
            <a:r>
              <a:rPr lang="en-US" altLang="ja-JP" sz="2400" baseline="30000" dirty="0">
                <a:latin typeface="Arial" charset="0"/>
                <a:ea typeface="ＭＳ Ｐゴシック" charset="0"/>
              </a:rPr>
              <a:t>3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 / C)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Model comparison by using likelihood ratio: P(loaded|3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s) / P(fair|3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6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s) &lt; 1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So fair die is more likely to generate the observation.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850832" cy="6413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Learning from counts: including prior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696200" cy="5181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prior knowledge when the data is scarce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Dirichlet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distribution as prior for the multinomial distribution: 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Posterior</a:t>
            </a: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Posterior mean estimator (PME)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Equivalent to add </a:t>
            </a:r>
            <a:r>
              <a:rPr lang="en-US" sz="2000" i="1" dirty="0" err="1">
                <a:latin typeface="Symbol" charset="0"/>
                <a:ea typeface="ＭＳ Ｐゴシック" charset="0"/>
              </a:rPr>
              <a:t>a</a:t>
            </a:r>
            <a:r>
              <a:rPr lang="en-US" sz="2000" i="1" baseline="-25000" dirty="0" err="1">
                <a:latin typeface="Arial" charset="0"/>
                <a:ea typeface="ＭＳ Ｐゴシック" charset="0"/>
              </a:rPr>
              <a:t>i</a:t>
            </a:r>
            <a:r>
              <a:rPr lang="en-US" sz="2000" baseline="-25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</a:rPr>
              <a:t>as pseudo-counts to the observation </a:t>
            </a:r>
            <a:r>
              <a:rPr lang="en-US" sz="2000" i="1" dirty="0" err="1">
                <a:latin typeface="Arial" charset="0"/>
                <a:ea typeface="ＭＳ Ｐゴシック" charset="0"/>
              </a:rPr>
              <a:t>n</a:t>
            </a:r>
            <a:r>
              <a:rPr lang="en-US" sz="2000" i="1" baseline="-25000" dirty="0" err="1">
                <a:latin typeface="Arial" charset="0"/>
                <a:ea typeface="ＭＳ Ｐゴシック" charset="0"/>
              </a:rPr>
              <a:t>i</a:t>
            </a:r>
            <a:r>
              <a:rPr lang="en-US" sz="2000" i="1" baseline="-25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</a:rPr>
              <a:t>(BSA 11.5) (</a:t>
            </a:r>
            <a:r>
              <a:rPr lang="en-US" sz="2000" dirty="0"/>
              <a:t>Add-one smoothing;  </a:t>
            </a:r>
            <a:r>
              <a:rPr lang="en-US" sz="2000" i="1" dirty="0"/>
              <a:t>Laplace estimator</a:t>
            </a:r>
            <a:r>
              <a:rPr lang="en-US" sz="2000" dirty="0"/>
              <a:t>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b="1" dirty="0">
                <a:latin typeface="Arial" charset="0"/>
                <a:ea typeface="ＭＳ Ｐゴシック" charset="0"/>
              </a:rPr>
              <a:t>We can forget about statistics and use pseudo-counts in the parameter estimation!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3832"/>
            <a:ext cx="4648200" cy="875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42068"/>
            <a:ext cx="6858000" cy="853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90204"/>
            <a:ext cx="2057400" cy="8151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Sampling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Probabilistic model with parameter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P(x|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) for event x;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Sampling: generate a large set of events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x</a:t>
            </a:r>
            <a:r>
              <a:rPr lang="en-US" sz="16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with probability P(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x</a:t>
            </a:r>
            <a:r>
              <a:rPr lang="en-US" sz="14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|</a:t>
            </a:r>
            <a:r>
              <a:rPr lang="en-US" sz="16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);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Random number generator ( function rand() picks a number randomly from the interval [0,1) with the uniform density;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Sampling from a probabilistic model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transforming P(x</a:t>
            </a:r>
            <a:r>
              <a:rPr lang="en-US" sz="14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|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) to a uniform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For a finite set X (</a:t>
            </a:r>
            <a:r>
              <a:rPr lang="en-US" sz="2400" dirty="0" err="1">
                <a:latin typeface="Arial" charset="0"/>
                <a:ea typeface="ＭＳ Ｐゴシック" charset="0"/>
                <a:sym typeface="Wingdings" charset="0"/>
              </a:rPr>
              <a:t>x</a:t>
            </a:r>
            <a:r>
              <a:rPr lang="en-US" sz="1200" i="1" dirty="0" err="1">
                <a:latin typeface="Arial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 err="1">
                <a:latin typeface="Arial" charset="0"/>
                <a:ea typeface="ＭＳ Ｐゴシック" charset="0"/>
                <a:sym typeface="Symbol" charset="0"/>
              </a:rPr>
              <a:t>X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), find </a:t>
            </a:r>
            <a:r>
              <a:rPr lang="en-US" sz="2400" i="1" dirty="0" err="1">
                <a:latin typeface="Arial" charset="0"/>
                <a:ea typeface="ＭＳ Ｐゴシック" charset="0"/>
                <a:sym typeface="Symbol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  <a:sym typeface="Symbol" charset="0"/>
              </a:rPr>
              <a:t>s.t.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 P(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x</a:t>
            </a:r>
            <a:r>
              <a:rPr lang="en-US" sz="1800" dirty="0">
                <a:latin typeface="Arial" charset="0"/>
                <a:ea typeface="ＭＳ Ｐゴシック" charset="0"/>
                <a:sym typeface="Wingdings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)+…+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P(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x</a:t>
            </a:r>
            <a:r>
              <a:rPr lang="en-US" sz="1800" dirty="0">
                <a:latin typeface="Arial" charset="0"/>
                <a:ea typeface="ＭＳ Ｐゴシック" charset="0"/>
                <a:sym typeface="Wingdings" charset="0"/>
              </a:rPr>
              <a:t>i-1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) &lt; rand(0,1) &lt; 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P(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x</a:t>
            </a:r>
            <a:r>
              <a:rPr lang="en-US" sz="1800" dirty="0">
                <a:latin typeface="Arial" charset="0"/>
                <a:ea typeface="ＭＳ Ｐゴシック" charset="0"/>
                <a:sym typeface="Wingdings" charset="0"/>
              </a:rPr>
              <a:t>1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)+…+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P(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x</a:t>
            </a:r>
            <a:r>
              <a:rPr lang="en-US" sz="1800" dirty="0">
                <a:latin typeface="Arial" charset="0"/>
                <a:ea typeface="ＭＳ Ｐゴシック" charset="0"/>
                <a:sym typeface="Wingdings" charset="0"/>
              </a:rPr>
              <a:t>i-1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) + </a:t>
            </a:r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P(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x</a:t>
            </a:r>
            <a:r>
              <a:rPr lang="en-US" sz="1800" dirty="0">
                <a:latin typeface="Arial" charset="0"/>
                <a:ea typeface="ＭＳ Ｐゴシック" charset="0"/>
                <a:sym typeface="Wingdings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sym typeface="Wingdings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6218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02CF-2BFB-A347-A132-AE118BB0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079B-A735-9549-B7F9-761190FE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MinHash</a:t>
            </a:r>
            <a:r>
              <a:rPr lang="en-US" dirty="0"/>
              <a:t> (fast searching for similar items)</a:t>
            </a:r>
          </a:p>
          <a:p>
            <a:r>
              <a:rPr lang="en-US" dirty="0"/>
              <a:t>PageRank (</a:t>
            </a:r>
            <a:r>
              <a:rPr lang="en-US" dirty="0" err="1"/>
              <a:t>markov</a:t>
            </a:r>
            <a:r>
              <a:rPr lang="en-US" dirty="0"/>
              <a:t> model, random teleport)</a:t>
            </a:r>
          </a:p>
          <a:p>
            <a:r>
              <a:rPr lang="en-US" dirty="0"/>
              <a:t>Evaluation of association rules</a:t>
            </a:r>
          </a:p>
          <a:p>
            <a:r>
              <a:rPr lang="en-US" dirty="0"/>
              <a:t>EM algorithm (handling missing data)</a:t>
            </a:r>
          </a:p>
          <a:p>
            <a:r>
              <a:rPr lang="en-US" dirty="0"/>
              <a:t>Naïve Bayes classifier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603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b="1">
                <a:solidFill>
                  <a:schemeClr val="tx2"/>
                </a:solidFill>
              </a:rPr>
              <a:t>Figure 1. The Organization of the ENCODE Consortium.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/>
              <a:t>The ENCODE Project Consortium (2011) A User's Guide to the Encyclopedia of DNA Elements (ENCODE). PLoS Biol 9(4): e1001046. doi:10.1371/journal.pbio.1001046</a:t>
            </a:r>
          </a:p>
          <a:p>
            <a:pPr eaLnBrk="1" hangingPunct="1"/>
            <a:r>
              <a:rPr lang="en-US" sz="1100">
                <a:hlinkClick r:id="rId2"/>
              </a:rPr>
              <a:t>http://www.plosbiology.org/article/info:doi/10.1371/journal.pbio.1001046</a:t>
            </a:r>
            <a:endParaRPr 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46" y="6342530"/>
            <a:ext cx="3740727" cy="459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journal.pbio.1001046.g001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5"/>
          <a:stretch/>
        </p:blipFill>
        <p:spPr>
          <a:xfrm>
            <a:off x="670791" y="774700"/>
            <a:ext cx="79472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Probability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Experiment: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procedure involving chance that leads to different results 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Sample space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the set of all possible outcomes of a random experiment. E.g., {1, 2, 3, 4, 5, 6} is the sample space for rolling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die. 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Outcome: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the result of a single trial of an experiment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Event: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one or more outcomes of an experiment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Probability: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the measure of how likely an event is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Between 0 (will not occur) and 1 (will occur)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Example: a fair 6-sided die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Outcome: The possible outcomes of this experiment are 1, 2, 3, 4, 5 and 6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Events: 1; 6; even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Probability: outcomes are 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equally likely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to occur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P(A) = The Number Of Ways Event A Can Occur  / The Total Number Of Possible Outcomes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P(1)=P(6)=1/6; P(even)=3/6=1/2;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 variables are functions that assign a unique number to each possible outcome of an experiment</a:t>
            </a:r>
          </a:p>
          <a:p>
            <a:r>
              <a:rPr lang="en-US" dirty="0"/>
              <a:t>An example</a:t>
            </a:r>
          </a:p>
          <a:p>
            <a:pPr lvl="1"/>
            <a:r>
              <a:rPr lang="en-US" dirty="0"/>
              <a:t>Experiment: tossing a coin</a:t>
            </a:r>
          </a:p>
          <a:p>
            <a:pPr lvl="1"/>
            <a:r>
              <a:rPr lang="en-US" dirty="0"/>
              <a:t>Outcome space: {heads, tails}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More exactly,</a:t>
            </a:r>
            <a:r>
              <a:rPr lang="en-US" i="1" dirty="0"/>
              <a:t> X </a:t>
            </a:r>
            <a:r>
              <a:rPr lang="en-US" dirty="0"/>
              <a:t>is a discrete random variable</a:t>
            </a:r>
          </a:p>
          <a:p>
            <a:pPr lvl="1"/>
            <a:r>
              <a:rPr lang="en-US" dirty="0"/>
              <a:t>P(X=1)=1/2, P(X=0)=1/2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38600"/>
            <a:ext cx="2806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Probability distribution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Probability distribution: the assignment of a probability P(x) to each outcome x.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fair die: outcomes are </a:t>
            </a:r>
            <a:r>
              <a:rPr lang="en-US" sz="2800" b="1" i="1" dirty="0">
                <a:latin typeface="Arial" charset="0"/>
                <a:ea typeface="ＭＳ Ｐゴシック" charset="0"/>
                <a:cs typeface="ＭＳ Ｐゴシック" charset="0"/>
              </a:rPr>
              <a:t>equally likely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to occur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the probability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distribution over the all six outcomes P(x)=1/6, x=1,2,3,4,5 or 6.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loaded die: outcomes are </a:t>
            </a:r>
            <a:r>
              <a:rPr lang="en-US" sz="2800" b="1" i="1" dirty="0">
                <a:latin typeface="Arial" charset="0"/>
                <a:ea typeface="ＭＳ Ｐゴシック" charset="0"/>
                <a:cs typeface="ＭＳ Ｐゴシック" charset="0"/>
              </a:rPr>
              <a:t>unequally likely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to occur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the probability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distribution over the all six outcomes P(x)=f(x), x=1,2,3,4,5 or 6, but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f(x)=1.</a:t>
            </a: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 (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probability mass function is a function that gives the probability that a </a:t>
            </a:r>
            <a:r>
              <a:rPr lang="en-US" b="1" i="1" dirty="0"/>
              <a:t>discrete</a:t>
            </a:r>
            <a:r>
              <a:rPr lang="en-US" dirty="0"/>
              <a:t> random variable is exactly equal to some value; it is often the primary means of defining a discrete probability distribution</a:t>
            </a:r>
          </a:p>
          <a:p>
            <a:r>
              <a:rPr lang="en-US" dirty="0"/>
              <a:t>An example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267200"/>
            <a:ext cx="3162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5581"/>
      </p:ext>
    </p:extLst>
  </p:cSld>
  <p:clrMapOvr>
    <a:masterClrMapping/>
  </p:clrMapOvr>
</p:sld>
</file>

<file path=ppt/theme/theme1.xml><?xml version="1.0" encoding="utf-8"?>
<a:theme xmlns:a="http://schemas.openxmlformats.org/drawingml/2006/main" name="mylecture-1">
  <a:themeElements>
    <a:clrScheme name="mylecture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lecture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mylecture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ecture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ecture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ecture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ecture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ecture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ecture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ecture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ecture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ecture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ecture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ecture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30341</TotalTime>
  <Words>2354</Words>
  <Application>Microsoft Macintosh PowerPoint</Application>
  <PresentationFormat>On-screen Show (4:3)</PresentationFormat>
  <Paragraphs>239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 Unicode MS</vt:lpstr>
      <vt:lpstr>Arial</vt:lpstr>
      <vt:lpstr>Calibri</vt:lpstr>
      <vt:lpstr>Edwardian Script ITC</vt:lpstr>
      <vt:lpstr>Symbol</vt:lpstr>
      <vt:lpstr>Wingdings</vt:lpstr>
      <vt:lpstr>mylecture-1</vt:lpstr>
      <vt:lpstr>Equation</vt:lpstr>
      <vt:lpstr>Probability and Statistics</vt:lpstr>
      <vt:lpstr>Definitions</vt:lpstr>
      <vt:lpstr>Why probabilistic models</vt:lpstr>
      <vt:lpstr>PowerPoint Presentation</vt:lpstr>
      <vt:lpstr>Probability</vt:lpstr>
      <vt:lpstr>Example: a fair 6-sided die</vt:lpstr>
      <vt:lpstr>Random variable</vt:lpstr>
      <vt:lpstr>Probability distribution</vt:lpstr>
      <vt:lpstr>Probability mass function (pmf)</vt:lpstr>
      <vt:lpstr>Probability density function (pdf)</vt:lpstr>
      <vt:lpstr>Joint probability</vt:lpstr>
      <vt:lpstr>The probability of a DNA sequence</vt:lpstr>
      <vt:lpstr>Marginal probability</vt:lpstr>
      <vt:lpstr>Conditional probability</vt:lpstr>
      <vt:lpstr>Statistics</vt:lpstr>
      <vt:lpstr>Mean and variance</vt:lpstr>
      <vt:lpstr>Probability models</vt:lpstr>
      <vt:lpstr>Typical probability distributions</vt:lpstr>
      <vt:lpstr>Binomial distribution</vt:lpstr>
      <vt:lpstr>Gaussian distribution</vt:lpstr>
      <vt:lpstr>Gaussian distribution</vt:lpstr>
      <vt:lpstr>Multinomial distribution</vt:lpstr>
      <vt:lpstr>Example: a fair die</vt:lpstr>
      <vt:lpstr>Example: a loaded die</vt:lpstr>
      <vt:lpstr>Poisson distribution</vt:lpstr>
      <vt:lpstr>Poisson distribution for sequencing coverage modeling</vt:lpstr>
      <vt:lpstr>Poisson distribution</vt:lpstr>
      <vt:lpstr>Dirichlet distribution</vt:lpstr>
      <vt:lpstr>Example: dice factories</vt:lpstr>
      <vt:lpstr>Probabilistic model</vt:lpstr>
      <vt:lpstr>MLE</vt:lpstr>
      <vt:lpstr>Example: a loaded die</vt:lpstr>
      <vt:lpstr>When to use MLE</vt:lpstr>
      <vt:lpstr>MAP</vt:lpstr>
      <vt:lpstr>Example: two dice</vt:lpstr>
      <vt:lpstr>Learning from counts: including prior</vt:lpstr>
      <vt:lpstr>Sampling</vt:lpstr>
      <vt:lpstr>Applications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models</dc:title>
  <dc:creator>hatang</dc:creator>
  <cp:lastModifiedBy>Ye, Yuzhen</cp:lastModifiedBy>
  <cp:revision>272</cp:revision>
  <cp:lastPrinted>2020-08-31T16:28:43Z</cp:lastPrinted>
  <dcterms:created xsi:type="dcterms:W3CDTF">2012-07-18T14:10:20Z</dcterms:created>
  <dcterms:modified xsi:type="dcterms:W3CDTF">2022-01-25T16:03:21Z</dcterms:modified>
</cp:coreProperties>
</file>