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526" r:id="rId3"/>
    <p:sldId id="527" r:id="rId4"/>
    <p:sldId id="26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4" r:id="rId14"/>
    <p:sldId id="257" r:id="rId15"/>
    <p:sldId id="260" r:id="rId16"/>
    <p:sldId id="53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AC7D-D7D7-D944-8259-350CE61BD20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6853E-4025-EB4C-BA1A-3EAD56E0F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3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2DAA-E6B4-1A44-AE7E-D486CC1373FC}" type="datetimeFigureOut">
              <a:rPr lang="en-US" smtClean="0"/>
              <a:pPr/>
              <a:t>10/19/21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781EE-DCC4-E44A-92C4-B77148182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1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0AFBB-09B3-0F48-8A48-1C4732CD27DA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662A1-5BF9-AD4A-A1C1-937B6D190F3B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1BF39-190F-4547-B773-9CB377CD1232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11ECA-1599-C04C-8B24-405DCE620C51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AD51D-F877-034D-9578-BC2CBE110E0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AAEBE-53EC-ED47-803D-77AB5E6AE412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AB828-2DBC-F545-9C5E-58E907123AA1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FA35D-EE73-A147-8E1E-2C6A846A6E26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59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187450"/>
            <a:ext cx="1924050" cy="5060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87450"/>
            <a:ext cx="5619750" cy="5060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397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CB4A38-1CE4-4B4D-A53B-87D52CD88B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36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00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26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025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844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5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48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68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620688"/>
            <a:ext cx="7162800" cy="641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85800" y="533400"/>
            <a:ext cx="7696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9A4D00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charset="0"/>
        <a:buChar char="§"/>
        <a:defRPr sz="2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oscompbiol.org/article/info:doi/10.1371/journal.pcbi.0030129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Bayes Classifiers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Simple (naïve) classification methods based on Bayes rules</a:t>
            </a:r>
          </a:p>
          <a:p>
            <a:endParaRPr lang="en-US" dirty="0"/>
          </a:p>
          <a:p>
            <a:r>
              <a:rPr lang="en-US" dirty="0"/>
              <a:t>Yuzhen Ye (Fall 2021)</a:t>
            </a:r>
          </a:p>
        </p:txBody>
      </p:sp>
    </p:spTree>
    <p:extLst>
      <p:ext uri="{BB962C8B-B14F-4D97-AF65-F5344CB8AC3E}">
        <p14:creationId xmlns:p14="http://schemas.microsoft.com/office/powerpoint/2010/main" val="39598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/>
              <a:t>Naive Bayes solution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52596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GB" sz="2000" i="1" dirty="0">
                <a:sym typeface="Wingdings" charset="0"/>
              </a:rPr>
              <a:t>Classify any new datum instance </a:t>
            </a:r>
            <a:r>
              <a:rPr lang="en-GB" sz="2000" b="1" i="1" dirty="0">
                <a:sym typeface="Wingdings" charset="0"/>
              </a:rPr>
              <a:t>x=</a:t>
            </a:r>
            <a:r>
              <a:rPr lang="en-GB" sz="2000" i="1" dirty="0">
                <a:sym typeface="Wingdings" charset="0"/>
              </a:rPr>
              <a:t>(x</a:t>
            </a:r>
            <a:r>
              <a:rPr lang="en-GB" sz="2000" i="1" baseline="-25000" dirty="0">
                <a:sym typeface="Wingdings" charset="0"/>
              </a:rPr>
              <a:t>1</a:t>
            </a:r>
            <a:r>
              <a:rPr lang="en-GB" sz="2000" i="1" dirty="0">
                <a:sym typeface="Wingdings" charset="0"/>
              </a:rPr>
              <a:t>,…</a:t>
            </a:r>
            <a:r>
              <a:rPr lang="en-GB" sz="2000" i="1" dirty="0" err="1">
                <a:sym typeface="Wingdings" charset="0"/>
              </a:rPr>
              <a:t>x</a:t>
            </a:r>
            <a:r>
              <a:rPr lang="en-GB" sz="2000" i="1" baseline="-25000" dirty="0" err="1">
                <a:sym typeface="Wingdings" charset="0"/>
              </a:rPr>
              <a:t>n</a:t>
            </a:r>
            <a:r>
              <a:rPr lang="en-GB" sz="2000" i="1" dirty="0">
                <a:sym typeface="Wingdings" charset="0"/>
              </a:rPr>
              <a:t>) as:</a:t>
            </a:r>
            <a:endParaRPr lang="en-GB" sz="2000" b="1" i="1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To do this based on training examples, we need to estimate the parameters from the training examples: P(</a:t>
            </a:r>
            <a:r>
              <a:rPr lang="en-GB" sz="2000" i="1" dirty="0" err="1"/>
              <a:t>c</a:t>
            </a:r>
            <a:r>
              <a:rPr lang="en-GB" sz="2000" i="1" baseline="-25000" dirty="0" err="1"/>
              <a:t>j</a:t>
            </a:r>
            <a:r>
              <a:rPr lang="en-GB" sz="2000" dirty="0"/>
              <a:t>) &amp; P(</a:t>
            </a:r>
            <a:r>
              <a:rPr lang="en-GB" sz="2000" i="1" dirty="0" err="1"/>
              <a:t>x</a:t>
            </a:r>
            <a:r>
              <a:rPr lang="en-GB" sz="2000" i="1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c</a:t>
            </a:r>
            <a:r>
              <a:rPr lang="en-GB" sz="2000" i="1" baseline="-25000" dirty="0" err="1"/>
              <a:t>j</a:t>
            </a:r>
            <a:r>
              <a:rPr lang="en-GB" sz="2000" dirty="0"/>
              <a:t>)</a:t>
            </a:r>
          </a:p>
          <a:p>
            <a:pPr>
              <a:buFont typeface="Wingdings" charset="0"/>
              <a:buNone/>
            </a:pPr>
            <a:endParaRPr lang="en-GB" sz="2000" dirty="0"/>
          </a:p>
          <a:p>
            <a:pPr>
              <a:buFont typeface="Wingdings" charset="0"/>
              <a:buNone/>
            </a:pPr>
            <a:endParaRPr lang="en-GB" sz="2000" i="1" dirty="0">
              <a:sym typeface="Wingding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399" y="1790700"/>
            <a:ext cx="3883595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2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596900"/>
            <a:ext cx="8534400" cy="6477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GB" sz="2000" dirty="0"/>
              <a:t>Based on the examples in the table, classify the following datum </a:t>
            </a:r>
            <a:r>
              <a:rPr lang="en-GB" sz="2000" b="1" i="1" dirty="0"/>
              <a:t>x</a:t>
            </a:r>
            <a:r>
              <a:rPr lang="en-GB" sz="2000" dirty="0"/>
              <a:t>:</a:t>
            </a:r>
          </a:p>
          <a:p>
            <a:pPr>
              <a:buFont typeface="Wingdings" charset="0"/>
              <a:buNone/>
            </a:pPr>
            <a:r>
              <a:rPr lang="en-GB" sz="2000" dirty="0"/>
              <a:t>x=(O=Sunny, T=Cool, H=High, W=strong)</a:t>
            </a:r>
          </a:p>
          <a:p>
            <a:r>
              <a:rPr lang="en-GB" sz="2000" dirty="0"/>
              <a:t>That means: Play tennis or not?</a:t>
            </a:r>
            <a:endParaRPr lang="en-GB" sz="2600" dirty="0"/>
          </a:p>
          <a:p>
            <a:endParaRPr lang="en-GB" sz="2600" dirty="0"/>
          </a:p>
          <a:p>
            <a:endParaRPr lang="en-GB" sz="2000" dirty="0"/>
          </a:p>
          <a:p>
            <a:r>
              <a:rPr lang="en-GB" sz="2000" dirty="0"/>
              <a:t>Working:</a:t>
            </a:r>
          </a:p>
          <a:p>
            <a:endParaRPr lang="en-GB" sz="2200" dirty="0"/>
          </a:p>
        </p:txBody>
      </p:sp>
      <p:graphicFrame>
        <p:nvGraphicFramePr>
          <p:cNvPr id="93188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11332642"/>
              </p:ext>
            </p:extLst>
          </p:nvPr>
        </p:nvGraphicFramePr>
        <p:xfrm>
          <a:off x="1069975" y="3060700"/>
          <a:ext cx="73834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4" imgW="4368600" imgH="1803240" progId="Equation.3">
                  <p:embed/>
                </p:oleObj>
              </mc:Choice>
              <mc:Fallback>
                <p:oleObj name="Equation" r:id="rId4" imgW="4368600" imgH="1803240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060700"/>
                        <a:ext cx="7383463" cy="30480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" y="1587500"/>
            <a:ext cx="8420100" cy="107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1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n-US" altLang="zh-CN" sz="3500" dirty="0"/>
              <a:t>Underflow prevention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11663"/>
          </a:xfrm>
        </p:spPr>
        <p:txBody>
          <a:bodyPr>
            <a:normAutofit/>
          </a:bodyPr>
          <a:lstStyle/>
          <a:p>
            <a:r>
              <a:rPr lang="en-US" altLang="zh-CN"/>
              <a:t>Multiplying lots of probabilities, which are between 0 and 1 by definition, can result in floating-point underflow.</a:t>
            </a:r>
          </a:p>
          <a:p>
            <a:r>
              <a:rPr lang="en-US" altLang="zh-CN"/>
              <a:t>Since </a:t>
            </a:r>
            <a:r>
              <a:rPr lang="en-US" altLang="zh-CN" i="1"/>
              <a:t>log(xy) = log(x) + log(y),</a:t>
            </a:r>
            <a:r>
              <a:rPr lang="en-US" altLang="zh-CN"/>
              <a:t> it is better to perform all computations by summing logs of probabilities rather than multiplying probabilities.</a:t>
            </a:r>
          </a:p>
          <a:p>
            <a:r>
              <a:rPr lang="en-US" altLang="zh-CN"/>
              <a:t>Class with highest final un-normalized log probability score is still the most probable.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149973"/>
              </p:ext>
            </p:extLst>
          </p:nvPr>
        </p:nvGraphicFramePr>
        <p:xfrm>
          <a:off x="990600" y="5431631"/>
          <a:ext cx="648335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" imgW="2628720" imgH="355320" progId="Equation.3">
                  <p:embed/>
                </p:oleObj>
              </mc:Choice>
              <mc:Fallback>
                <p:oleObj name="Equation" r:id="rId4" imgW="2628720" imgH="35532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31631"/>
                        <a:ext cx="6483350" cy="8715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9024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5" y="1624853"/>
            <a:ext cx="8659091" cy="310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91" y="620688"/>
            <a:ext cx="8193809" cy="641350"/>
          </a:xfrm>
        </p:spPr>
        <p:txBody>
          <a:bodyPr/>
          <a:lstStyle/>
          <a:p>
            <a:r>
              <a:rPr lang="en-US" sz="3200" dirty="0"/>
              <a:t>Naïve Bayes for interaction site prediction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5076825"/>
            <a:ext cx="8509000" cy="307975"/>
          </a:xfrm>
          <a:noFill/>
          <a:ln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1400" b="1" dirty="0">
                <a:solidFill>
                  <a:schemeClr val="tx2"/>
                </a:solidFill>
              </a:rPr>
              <a:t>Figure 7. Naïve Bayes Classifier with Model Parameters in the Form of CPTs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4091" y="5748618"/>
            <a:ext cx="8347364" cy="59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/>
          <a:p>
            <a:pPr eaLnBrk="1" hangingPunct="1"/>
            <a:r>
              <a:rPr lang="en-US" sz="1100"/>
              <a:t>Needham CJ, Bradford JR, Bulpitt AJ, Westhead DR (2007) A Primer on Learning in Bayesian Networks for Computational Biology. PLoS Comput Biol 3(8): e129. doi:10.1371/journal.pcbi.0030129</a:t>
            </a:r>
          </a:p>
          <a:p>
            <a:pPr eaLnBrk="1" hangingPunct="1"/>
            <a:r>
              <a:rPr lang="en-US" sz="1100">
                <a:hlinkClick r:id="rId3"/>
              </a:rPr>
              <a:t>http://www.ploscompbiol.org/article/info:doi/10.1371/journal.pcbi.0030129</a:t>
            </a:r>
            <a:endParaRPr lang="en-US" sz="11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46" y="6342530"/>
            <a:ext cx="3740727" cy="45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2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74638"/>
            <a:ext cx="8572500" cy="1143000"/>
          </a:xfrm>
        </p:spPr>
        <p:txBody>
          <a:bodyPr>
            <a:normAutofit/>
          </a:bodyPr>
          <a:lstStyle/>
          <a:p>
            <a:r>
              <a:rPr lang="en-US" dirty="0"/>
              <a:t>Naïve Bayes for document classification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899" y="1436043"/>
            <a:ext cx="628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Relies on a very simple representation of document: Bag of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6944" y="2800424"/>
            <a:ext cx="69964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/>
              <a:t>γ</a:t>
            </a:r>
            <a:r>
              <a:rPr lang="en-US" sz="8000" dirty="0"/>
              <a:t> (            ) = 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40257" y="2660724"/>
            <a:ext cx="3200143" cy="230832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 like this movie. It is sweet, and makes me laugh. I will definitely recommend it. I’d like to watch it one more time!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8200" y="566145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all the words; or a subset of the words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94500" y="4292600"/>
            <a:ext cx="1229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C: like-it</a:t>
            </a:r>
          </a:p>
          <a:p>
            <a:r>
              <a:rPr lang="en-US" dirty="0"/>
              <a:t>     dislike-it</a:t>
            </a:r>
          </a:p>
        </p:txBody>
      </p:sp>
    </p:spTree>
    <p:extLst>
      <p:ext uri="{BB962C8B-B14F-4D97-AF65-F5344CB8AC3E}">
        <p14:creationId xmlns:p14="http://schemas.microsoft.com/office/powerpoint/2010/main" val="4262573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274638"/>
            <a:ext cx="8496300" cy="1143000"/>
          </a:xfrm>
        </p:spPr>
        <p:txBody>
          <a:bodyPr>
            <a:normAutofit/>
          </a:bodyPr>
          <a:lstStyle/>
          <a:p>
            <a:r>
              <a:rPr lang="en-US" dirty="0"/>
              <a:t>Naïve Bayes for document classification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899" y="1436043"/>
            <a:ext cx="628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Relies on a very simple representation of document: Bag of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6944" y="2800424"/>
            <a:ext cx="69964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/>
              <a:t>γ</a:t>
            </a:r>
            <a:r>
              <a:rPr lang="en-US" sz="8000" dirty="0"/>
              <a:t> (            ) = 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55905"/>
              </p:ext>
            </p:extLst>
          </p:nvPr>
        </p:nvGraphicFramePr>
        <p:xfrm>
          <a:off x="2844800" y="2494280"/>
          <a:ext cx="2641600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laugh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recommend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r>
                        <a:rPr lang="en-US" dirty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32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3EA80F5-BDC0-694A-95C8-D3300E0C4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Naïve Bayes (Summary)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D173415-2DA1-B142-8327-E82AC726B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Robust to isolated noise points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Handle missing values by ignoring the instance during probability estimate calculations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Robust to irrelevant attributes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Independence assumption may not hold for some attributes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dirty="0"/>
              <a:t>Use other techniques such as Bayesian Belief Networks (BBN)</a:t>
            </a:r>
          </a:p>
        </p:txBody>
      </p:sp>
    </p:spTree>
    <p:extLst>
      <p:ext uri="{BB962C8B-B14F-4D97-AF65-F5344CB8AC3E}">
        <p14:creationId xmlns:p14="http://schemas.microsoft.com/office/powerpoint/2010/main" val="364908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C16C-2144-FE40-8A3E-BDA673AA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Theorem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E968173-890F-374C-ACD0-EC078C6EE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87459"/>
              </p:ext>
            </p:extLst>
          </p:nvPr>
        </p:nvGraphicFramePr>
        <p:xfrm>
          <a:off x="2274385" y="2420777"/>
          <a:ext cx="4365625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36868100" imgH="9652000" progId="Equation.3">
                  <p:embed/>
                </p:oleObj>
              </mc:Choice>
              <mc:Fallback>
                <p:oleObj name="Equation" r:id="rId3" imgW="36868100" imgH="96520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25098FCE-7958-4149-9271-C631ABCE65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385" y="2420777"/>
                        <a:ext cx="4365625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75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99E7-1D06-524F-B099-AEC9A798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Bayes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748E-1ACA-754C-B372-3C79F6E6A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Given: </a:t>
            </a:r>
          </a:p>
          <a:p>
            <a:pPr lvl="1">
              <a:defRPr/>
            </a:pPr>
            <a:r>
              <a:rPr lang="en-US" altLang="en-US" sz="2200" dirty="0">
                <a:ea typeface="ＭＳ Ｐゴシック" pitchFamily="34" charset="-128"/>
              </a:rPr>
              <a:t>A doctor knows that meningitis causes stiff neck 50% of the time</a:t>
            </a:r>
          </a:p>
          <a:p>
            <a:pPr lvl="1">
              <a:defRPr/>
            </a:pPr>
            <a:r>
              <a:rPr lang="en-US" altLang="en-US" sz="2200" dirty="0">
                <a:ea typeface="ＭＳ Ｐゴシック" pitchFamily="34" charset="-128"/>
              </a:rPr>
              <a:t>Prior probability of any patient having meningitis is 1/50,000</a:t>
            </a:r>
          </a:p>
          <a:p>
            <a:pPr lvl="1">
              <a:defRPr/>
            </a:pPr>
            <a:r>
              <a:rPr lang="en-US" altLang="en-US" sz="2200" dirty="0">
                <a:ea typeface="ＭＳ Ｐゴシック" pitchFamily="34" charset="-128"/>
              </a:rPr>
              <a:t>Prior probability of any patient having stiff neck is 1/20</a:t>
            </a: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 If a patient has stiff neck, what</a:t>
            </a:r>
            <a:r>
              <a:rPr lang="ja-JP" altLang="en-US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the probability he/she has meningitis?</a:t>
            </a:r>
            <a:endParaRPr lang="en-US" altLang="ja-JP" sz="2200" dirty="0">
              <a:ea typeface="ＭＳ Ｐゴシック" pitchFamily="34" charset="-128"/>
            </a:endParaRP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4B6DF40-A459-7847-B775-5B9437213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642242"/>
              </p:ext>
            </p:extLst>
          </p:nvPr>
        </p:nvGraphicFramePr>
        <p:xfrm>
          <a:off x="1078526" y="5124028"/>
          <a:ext cx="6986948" cy="86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146583400" imgH="18135600" progId="Equation.3">
                  <p:embed/>
                </p:oleObj>
              </mc:Choice>
              <mc:Fallback>
                <p:oleObj name="Equation" r:id="rId3" imgW="146583400" imgH="18135600" progId="Equation.3">
                  <p:embed/>
                  <p:pic>
                    <p:nvPicPr>
                      <p:cNvPr id="21507" name="Object 4">
                        <a:extLst>
                          <a:ext uri="{FF2B5EF4-FFF2-40B4-BE49-F238E27FC236}">
                            <a16:creationId xmlns:a16="http://schemas.microsoft.com/office/drawing/2014/main" id="{29B5E1C2-6B0D-494D-888C-0DC5510252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526" y="5124028"/>
                        <a:ext cx="6986948" cy="864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8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7" y="620688"/>
            <a:ext cx="7696199" cy="641350"/>
          </a:xfrm>
        </p:spPr>
        <p:txBody>
          <a:bodyPr/>
          <a:lstStyle/>
          <a:p>
            <a:r>
              <a:rPr lang="en-US" sz="3200" dirty="0"/>
              <a:t>Using Bayes Theorem for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Bayes classification: “Naïve” refers to the (naïve) assumption that data attributes are independent</a:t>
            </a:r>
          </a:p>
          <a:p>
            <a:r>
              <a:rPr lang="en-US" dirty="0"/>
              <a:t>The Bayesian method can still be optimal even when this attribute independency is violated (</a:t>
            </a:r>
            <a:r>
              <a:rPr lang="en-US" b="1" i="1" dirty="0" err="1"/>
              <a:t>Domingos</a:t>
            </a:r>
            <a:r>
              <a:rPr lang="en-US" b="1" i="1" dirty="0"/>
              <a:t>, P., and M. </a:t>
            </a:r>
            <a:r>
              <a:rPr lang="en-US" b="1" i="1" dirty="0" err="1"/>
              <a:t>Pazzani</a:t>
            </a:r>
            <a:r>
              <a:rPr lang="en-US" b="1" i="1" dirty="0"/>
              <a:t>.</a:t>
            </a:r>
            <a:r>
              <a:rPr lang="en-US" i="1" dirty="0"/>
              <a:t> 1997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0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/>
              <a:t>Properties of Bayes Classifier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FF0000"/>
                </a:solidFill>
              </a:rPr>
              <a:t>Combines prior knowledge and observed data:</a:t>
            </a:r>
            <a:r>
              <a:rPr lang="en-US" dirty="0"/>
              <a:t> prior probability of a hypothesis multiplied with probability of the hypothesis given the training data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FF0000"/>
                </a:solidFill>
              </a:rPr>
              <a:t>Probabilistic hypothesis:</a:t>
            </a:r>
            <a:r>
              <a:rPr lang="en-US" dirty="0"/>
              <a:t> outputs not only a classification, but a probability distribution over all classes</a:t>
            </a:r>
          </a:p>
        </p:txBody>
      </p:sp>
    </p:spTree>
    <p:extLst>
      <p:ext uri="{BB962C8B-B14F-4D97-AF65-F5344CB8AC3E}">
        <p14:creationId xmlns:p14="http://schemas.microsoft.com/office/powerpoint/2010/main" val="69349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Bayes classifiers</a:t>
            </a:r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Assumption:</a:t>
            </a:r>
            <a:r>
              <a:rPr lang="en-US" sz="2000" dirty="0"/>
              <a:t> training set consists of instances of different classes described </a:t>
            </a:r>
            <a:r>
              <a:rPr lang="en-US" altLang="zh-CN" sz="2000" i="1" dirty="0" err="1"/>
              <a:t>c</a:t>
            </a:r>
            <a:r>
              <a:rPr lang="en-US" altLang="zh-CN" sz="2000" i="1" baseline="-25000" dirty="0" err="1"/>
              <a:t>j</a:t>
            </a:r>
            <a:r>
              <a:rPr lang="en-US" altLang="zh-CN" sz="2000" dirty="0"/>
              <a:t> </a:t>
            </a:r>
            <a:r>
              <a:rPr lang="en-US" sz="2000" dirty="0"/>
              <a:t>as conjunctions of attributes values</a:t>
            </a:r>
          </a:p>
          <a:p>
            <a:pPr>
              <a:spcBef>
                <a:spcPct val="50000"/>
              </a:spcBef>
            </a:pPr>
            <a:r>
              <a:rPr lang="en-US" sz="2000" b="1" dirty="0"/>
              <a:t>Task:</a:t>
            </a:r>
            <a:r>
              <a:rPr lang="en-US" sz="2000" dirty="0"/>
              <a:t> </a:t>
            </a:r>
            <a:r>
              <a:rPr lang="en-US" altLang="zh-CN" sz="2000" dirty="0"/>
              <a:t>Classify a new instance </a:t>
            </a:r>
            <a:r>
              <a:rPr lang="en-US" altLang="zh-CN" sz="2000" i="1" dirty="0"/>
              <a:t>d </a:t>
            </a:r>
            <a:r>
              <a:rPr lang="en-US" altLang="zh-CN" sz="2000" dirty="0"/>
              <a:t>based on a tuple of attribute values   into one of the classes </a:t>
            </a:r>
            <a:r>
              <a:rPr lang="en-US" altLang="zh-CN" i="1" dirty="0" err="1"/>
              <a:t>c</a:t>
            </a:r>
            <a:r>
              <a:rPr lang="en-US" altLang="zh-CN" i="1" baseline="-25000" dirty="0" err="1"/>
              <a:t>j</a:t>
            </a:r>
            <a:r>
              <a:rPr lang="en-US" altLang="zh-CN" baseline="-25000" dirty="0"/>
              <a:t> </a:t>
            </a:r>
            <a:r>
              <a:rPr lang="en-US" altLang="zh-CN" dirty="0">
                <a:sym typeface="Symbol" charset="0"/>
              </a:rPr>
              <a:t> </a:t>
            </a:r>
            <a:r>
              <a:rPr lang="en-US" altLang="zh-CN" i="1" dirty="0">
                <a:sym typeface="Symbol" charset="0"/>
              </a:rPr>
              <a:t>C</a:t>
            </a:r>
            <a:endParaRPr lang="en-US" altLang="zh-CN" sz="2000" dirty="0"/>
          </a:p>
          <a:p>
            <a:pPr>
              <a:spcBef>
                <a:spcPct val="50000"/>
              </a:spcBef>
            </a:pPr>
            <a:r>
              <a:rPr lang="en-US" sz="2000" b="1" dirty="0"/>
              <a:t>Key idea:</a:t>
            </a:r>
            <a:r>
              <a:rPr lang="en-US" sz="2000" dirty="0"/>
              <a:t> assign the most probable class             using Bayes Theorem.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02545"/>
              </p:ext>
            </p:extLst>
          </p:nvPr>
        </p:nvGraphicFramePr>
        <p:xfrm>
          <a:off x="5600700" y="3281363"/>
          <a:ext cx="609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4" imgW="304536" imgH="215713" progId="Equation.3">
                  <p:embed/>
                </p:oleObj>
              </mc:Choice>
              <mc:Fallback>
                <p:oleObj name="Equation" r:id="rId4" imgW="304536" imgH="215713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3281363"/>
                        <a:ext cx="6096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2032000" y="4257675"/>
          <a:ext cx="37592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6" imgW="2070000" imgH="342720" progId="Equation.3">
                  <p:embed/>
                </p:oleObj>
              </mc:Choice>
              <mc:Fallback>
                <p:oleObj name="Equation" r:id="rId6" imgW="2070000" imgH="34272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257675"/>
                        <a:ext cx="3759200" cy="619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593975" y="4887913"/>
          <a:ext cx="38735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8" imgW="2133360" imgH="457200" progId="Equation.3">
                  <p:embed/>
                </p:oleObj>
              </mc:Choice>
              <mc:Fallback>
                <p:oleObj name="Equation" r:id="rId8" imgW="2133360" imgH="4572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4887913"/>
                        <a:ext cx="3873500" cy="8270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2574925" y="5822950"/>
          <a:ext cx="38258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0" imgW="2108160" imgH="342720" progId="Equation.3">
                  <p:embed/>
                </p:oleObj>
              </mc:Choice>
              <mc:Fallback>
                <p:oleObj name="Equation" r:id="rId10" imgW="2108160" imgH="34272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822950"/>
                        <a:ext cx="3825875" cy="619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83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092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Use the frequencies in the data (MLE)</a:t>
            </a:r>
            <a:endParaRPr lang="en-US" altLang="zh-CN" sz="2600" i="1" dirty="0">
              <a:latin typeface="Times New Roman" charset="0"/>
            </a:endParaRPr>
          </a:p>
          <a:p>
            <a:r>
              <a:rPr lang="en-US" altLang="zh-CN" sz="2600" i="1" dirty="0">
                <a:latin typeface="Times New Roman" charset="0"/>
              </a:rPr>
              <a:t>P</a:t>
            </a:r>
            <a:r>
              <a:rPr lang="en-US" altLang="zh-CN" sz="2600" dirty="0">
                <a:latin typeface="Times New Roman" charset="0"/>
              </a:rPr>
              <a:t>(</a:t>
            </a:r>
            <a:r>
              <a:rPr lang="en-US" altLang="zh-CN" sz="2600" i="1" dirty="0" err="1">
                <a:latin typeface="Times New Roman" charset="0"/>
              </a:rPr>
              <a:t>c</a:t>
            </a:r>
            <a:r>
              <a:rPr lang="en-US" altLang="zh-CN" sz="2600" i="1" baseline="-25000" dirty="0" err="1">
                <a:latin typeface="Times New Roman" charset="0"/>
              </a:rPr>
              <a:t>j</a:t>
            </a:r>
            <a:r>
              <a:rPr lang="en-US" altLang="zh-CN" sz="2600" dirty="0">
                <a:latin typeface="Times New Roman" charset="0"/>
              </a:rPr>
              <a:t>)</a:t>
            </a:r>
          </a:p>
          <a:p>
            <a:pPr marL="742950" lvl="1" indent="-285750"/>
            <a:r>
              <a:rPr lang="en-US" altLang="zh-CN" sz="2200" dirty="0"/>
              <a:t>Can be estimated from the frequency of classes in the training examples.</a:t>
            </a:r>
          </a:p>
          <a:p>
            <a:r>
              <a:rPr lang="en-US" altLang="zh-CN" sz="2600" i="1" dirty="0">
                <a:latin typeface="Times New Roman" charset="0"/>
              </a:rPr>
              <a:t>P</a:t>
            </a:r>
            <a:r>
              <a:rPr lang="en-US" altLang="zh-CN" sz="2600" dirty="0">
                <a:latin typeface="Times New Roman" charset="0"/>
              </a:rPr>
              <a:t>(</a:t>
            </a:r>
            <a:r>
              <a:rPr lang="en-US" altLang="zh-CN" sz="2600" i="1" dirty="0">
                <a:latin typeface="Times New Roman" charset="0"/>
              </a:rPr>
              <a:t>x</a:t>
            </a:r>
            <a:r>
              <a:rPr lang="en-US" altLang="zh-CN" sz="2600" i="1" baseline="-25000" dirty="0">
                <a:latin typeface="Times New Roman" charset="0"/>
              </a:rPr>
              <a:t>1</a:t>
            </a:r>
            <a:r>
              <a:rPr lang="en-US" altLang="zh-CN" sz="2600" i="1" dirty="0">
                <a:latin typeface="Times New Roman" charset="0"/>
              </a:rPr>
              <a:t>,x</a:t>
            </a:r>
            <a:r>
              <a:rPr lang="en-US" altLang="zh-CN" sz="2600" i="1" baseline="-25000" dirty="0">
                <a:latin typeface="Times New Roman" charset="0"/>
              </a:rPr>
              <a:t>2</a:t>
            </a:r>
            <a:r>
              <a:rPr lang="en-US" altLang="zh-CN" sz="2600" i="1" dirty="0">
                <a:latin typeface="Times New Roman" charset="0"/>
              </a:rPr>
              <a:t>,…,</a:t>
            </a:r>
            <a:r>
              <a:rPr lang="en-US" altLang="zh-CN" sz="2600" i="1" dirty="0" err="1">
                <a:latin typeface="Times New Roman" charset="0"/>
              </a:rPr>
              <a:t>x</a:t>
            </a:r>
            <a:r>
              <a:rPr lang="en-US" altLang="zh-CN" sz="2600" i="1" baseline="-25000" dirty="0" err="1">
                <a:latin typeface="Times New Roman" charset="0"/>
              </a:rPr>
              <a:t>n</a:t>
            </a:r>
            <a:r>
              <a:rPr lang="en-US" altLang="zh-CN" sz="2600" i="1" dirty="0" err="1">
                <a:latin typeface="Times New Roman" charset="0"/>
              </a:rPr>
              <a:t>|c</a:t>
            </a:r>
            <a:r>
              <a:rPr lang="en-US" altLang="zh-CN" sz="2600" i="1" baseline="-25000" dirty="0" err="1">
                <a:latin typeface="Times New Roman" charset="0"/>
              </a:rPr>
              <a:t>j</a:t>
            </a:r>
            <a:r>
              <a:rPr lang="en-US" altLang="zh-CN" sz="2600" dirty="0">
                <a:latin typeface="Times New Roman" charset="0"/>
              </a:rPr>
              <a:t>) </a:t>
            </a:r>
          </a:p>
          <a:p>
            <a:pPr marL="742950" lvl="1" indent="-285750"/>
            <a:r>
              <a:rPr lang="en-US" altLang="zh-CN" sz="2200" dirty="0">
                <a:ea typeface="ＭＳ Ｐゴシック" charset="0"/>
                <a:cs typeface="Arial" charset="0"/>
              </a:rPr>
              <a:t>O(</a:t>
            </a:r>
            <a:r>
              <a:rPr lang="en-US" altLang="zh-CN" sz="2200" i="1" dirty="0">
                <a:ea typeface="ＭＳ Ｐゴシック" charset="0"/>
                <a:cs typeface="Arial" charset="0"/>
              </a:rPr>
              <a:t>|</a:t>
            </a:r>
            <a:r>
              <a:rPr lang="en-US" altLang="zh-CN" sz="2200" i="1" dirty="0" err="1">
                <a:ea typeface="ＭＳ Ｐゴシック" charset="0"/>
                <a:cs typeface="Arial" charset="0"/>
              </a:rPr>
              <a:t>X|</a:t>
            </a:r>
            <a:r>
              <a:rPr lang="en-US" altLang="zh-CN" sz="2200" i="1" baseline="30000" dirty="0" err="1">
                <a:ea typeface="ＭＳ Ｐゴシック" charset="0"/>
                <a:cs typeface="Arial" charset="0"/>
              </a:rPr>
              <a:t>n</a:t>
            </a:r>
            <a:r>
              <a:rPr lang="en-US" altLang="zh-CN" sz="2200" dirty="0">
                <a:ea typeface="ＭＳ Ｐゴシック" charset="0"/>
                <a:cs typeface="Arial" charset="0"/>
                <a:sym typeface="Symbol" charset="0"/>
              </a:rPr>
              <a:t>•</a:t>
            </a:r>
            <a:r>
              <a:rPr lang="en-US" altLang="zh-CN" sz="2200" i="1" dirty="0">
                <a:ea typeface="ＭＳ Ｐゴシック" charset="0"/>
                <a:cs typeface="Arial" charset="0"/>
                <a:sym typeface="Symbol" charset="0"/>
              </a:rPr>
              <a:t>|C|</a:t>
            </a:r>
            <a:r>
              <a:rPr lang="en-US" altLang="zh-CN" sz="2200" dirty="0">
                <a:ea typeface="ＭＳ Ｐゴシック" charset="0"/>
                <a:cs typeface="Arial" charset="0"/>
                <a:sym typeface="Symbol" charset="0"/>
              </a:rPr>
              <a:t>) parameters</a:t>
            </a:r>
            <a:endParaRPr lang="en-US" altLang="zh-CN" sz="2200" dirty="0">
              <a:ea typeface="ＭＳ Ｐゴシック" charset="0"/>
              <a:cs typeface="Arial" charset="0"/>
            </a:endParaRPr>
          </a:p>
          <a:p>
            <a:pPr marL="742950" lvl="1" indent="-285750"/>
            <a:r>
              <a:rPr lang="en-US" altLang="zh-CN" sz="2200" dirty="0"/>
              <a:t>Require large number of training examples</a:t>
            </a:r>
          </a:p>
          <a:p>
            <a:r>
              <a:rPr lang="en-US" altLang="zh-CN" sz="2200" dirty="0">
                <a:solidFill>
                  <a:srgbClr val="FF0000"/>
                </a:solidFill>
              </a:rPr>
              <a:t>Independence assumption</a:t>
            </a:r>
            <a:r>
              <a:rPr lang="en-US" altLang="zh-CN" sz="2400" dirty="0">
                <a:sym typeface="Symbol" charset="0"/>
              </a:rPr>
              <a:t>: attribute values are conditionally independent given the target value: </a:t>
            </a:r>
            <a:r>
              <a:rPr lang="en-US" altLang="zh-CN" sz="2400" b="1" i="1" dirty="0">
                <a:solidFill>
                  <a:srgbClr val="FF0000"/>
                </a:solidFill>
                <a:sym typeface="Symbol" charset="0"/>
              </a:rPr>
              <a:t>naïve</a:t>
            </a:r>
            <a:r>
              <a:rPr lang="en-US" altLang="zh-CN" sz="2400" dirty="0">
                <a:sym typeface="Symbol" charset="0"/>
              </a:rPr>
              <a:t> </a:t>
            </a:r>
            <a:r>
              <a:rPr lang="en-US" altLang="zh-CN" sz="2400" i="1" dirty="0">
                <a:solidFill>
                  <a:srgbClr val="FF0000"/>
                </a:solidFill>
                <a:sym typeface="Symbol" charset="0"/>
              </a:rPr>
              <a:t>Bayes</a:t>
            </a:r>
            <a:r>
              <a:rPr lang="en-US" altLang="zh-CN" sz="2400" dirty="0">
                <a:sym typeface="Symbol" charset="0"/>
              </a:rPr>
              <a:t>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4488"/>
            <a:ext cx="7162800" cy="641350"/>
          </a:xfrm>
        </p:spPr>
        <p:txBody>
          <a:bodyPr/>
          <a:lstStyle/>
          <a:p>
            <a:r>
              <a:rPr lang="en-US" dirty="0"/>
              <a:t>Parameters estimation</a:t>
            </a:r>
            <a:endParaRPr lang="en-US" altLang="zh-CN" dirty="0"/>
          </a:p>
        </p:txBody>
      </p:sp>
      <p:graphicFrame>
        <p:nvGraphicFramePr>
          <p:cNvPr id="33804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554174"/>
              </p:ext>
            </p:extLst>
          </p:nvPr>
        </p:nvGraphicFramePr>
        <p:xfrm>
          <a:off x="2488020" y="4991100"/>
          <a:ext cx="3760380" cy="5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4" imgW="2158920" imgH="342720" progId="Equation.3">
                  <p:embed/>
                </p:oleObj>
              </mc:Choice>
              <mc:Fallback>
                <p:oleObj name="Equation" r:id="rId4" imgW="2158920" imgH="342720" progId="Equation.3">
                  <p:embed/>
                  <p:pic>
                    <p:nvPicPr>
                      <p:cNvPr id="0" name="Picture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020" y="4991100"/>
                        <a:ext cx="3760380" cy="59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34009102"/>
              </p:ext>
            </p:extLst>
          </p:nvPr>
        </p:nvGraphicFramePr>
        <p:xfrm>
          <a:off x="2565400" y="5575637"/>
          <a:ext cx="350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6" imgW="2044440" imgH="355320" progId="Equation.3">
                  <p:embed/>
                </p:oleObj>
              </mc:Choice>
              <mc:Fallback>
                <p:oleObj name="Equation" r:id="rId6" imgW="2044440" imgH="355320" progId="Equation.3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5575637"/>
                        <a:ext cx="3505200" cy="609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412811" y="6096337"/>
            <a:ext cx="6458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greatly reduces the number of parameters &amp; data sparseness </a:t>
            </a:r>
          </a:p>
        </p:txBody>
      </p:sp>
    </p:spTree>
    <p:extLst>
      <p:ext uri="{BB962C8B-B14F-4D97-AF65-F5344CB8AC3E}">
        <p14:creationId xmlns:p14="http://schemas.microsoft.com/office/powerpoint/2010/main" val="22393774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412875"/>
            <a:ext cx="8229600" cy="4525963"/>
          </a:xfrm>
        </p:spPr>
        <p:txBody>
          <a:bodyPr/>
          <a:lstStyle/>
          <a:p>
            <a:r>
              <a:rPr lang="en-US" sz="2600" dirty="0"/>
              <a:t>An unseen instance is classified by computing the class that maximizes the posterior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When conditioned independence is satisfied, Naïve Bayes corresponds to MAP classification.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classification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07343"/>
              </p:ext>
            </p:extLst>
          </p:nvPr>
        </p:nvGraphicFramePr>
        <p:xfrm>
          <a:off x="2667000" y="2644775"/>
          <a:ext cx="37592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4" imgW="2070000" imgH="342720" progId="Equation.3">
                  <p:embed/>
                </p:oleObj>
              </mc:Choice>
              <mc:Fallback>
                <p:oleObj name="Equation" r:id="rId4" imgW="20700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44775"/>
                        <a:ext cx="3759200" cy="619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3557204"/>
              </p:ext>
            </p:extLst>
          </p:nvPr>
        </p:nvGraphicFramePr>
        <p:xfrm>
          <a:off x="2794000" y="4610437"/>
          <a:ext cx="350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6" imgW="2044440" imgH="355320" progId="Equation.3">
                  <p:embed/>
                </p:oleObj>
              </mc:Choice>
              <mc:Fallback>
                <p:oleObj name="Equation" r:id="rId6" imgW="2044440" imgH="3553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4610437"/>
                        <a:ext cx="3505200" cy="609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28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543800" cy="655638"/>
          </a:xfrm>
        </p:spPr>
        <p:txBody>
          <a:bodyPr/>
          <a:lstStyle/>
          <a:p>
            <a:r>
              <a:rPr lang="en-GB" sz="3500" dirty="0"/>
              <a:t>Example: ‘play tennis’ data</a:t>
            </a: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35963"/>
              </p:ext>
            </p:extLst>
          </p:nvPr>
        </p:nvGraphicFramePr>
        <p:xfrm>
          <a:off x="614363" y="655638"/>
          <a:ext cx="8529637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Document" r:id="rId4" imgW="7124700" imgH="4572000" progId="Word.Document.8">
                  <p:embed/>
                </p:oleObj>
              </mc:Choice>
              <mc:Fallback>
                <p:oleObj name="Document" r:id="rId4" imgW="7124700" imgH="4572000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655638"/>
                        <a:ext cx="8529637" cy="50657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5490A8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8077200" cy="8413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Question: For the day &lt;sunny, cool, high, strong&gt;, what</a:t>
            </a:r>
            <a:r>
              <a:rPr lang="ja-JP" altLang="en-US" sz="2400" dirty="0"/>
              <a:t>’</a:t>
            </a:r>
            <a:r>
              <a:rPr lang="en-US" sz="2400" dirty="0"/>
              <a:t>s the play prediction?</a:t>
            </a:r>
          </a:p>
        </p:txBody>
      </p:sp>
    </p:spTree>
    <p:extLst>
      <p:ext uri="{BB962C8B-B14F-4D97-AF65-F5344CB8AC3E}">
        <p14:creationId xmlns:p14="http://schemas.microsoft.com/office/powerpoint/2010/main" val="1905414780"/>
      </p:ext>
    </p:extLst>
  </p:cSld>
  <p:clrMapOvr>
    <a:masterClrMapping/>
  </p:clrMapOvr>
</p:sld>
</file>

<file path=ppt/theme/theme1.xml><?xml version="1.0" encoding="utf-8"?>
<a:theme xmlns:a="http://schemas.openxmlformats.org/drawingml/2006/main" name="mylecture-1">
  <a:themeElements>
    <a:clrScheme name="mylecture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lecture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mylecture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lecture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lecture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lecture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lecture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lecture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lecture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mylecture-1.thmx</Template>
  <TotalTime>13981</TotalTime>
  <Words>746</Words>
  <Application>Microsoft Macintosh PowerPoint</Application>
  <PresentationFormat>On-screen Show (4:3)</PresentationFormat>
  <Paragraphs>96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mylecture-1</vt:lpstr>
      <vt:lpstr>Equation</vt:lpstr>
      <vt:lpstr>Document</vt:lpstr>
      <vt:lpstr>Naïve Bayes Classifiers</vt:lpstr>
      <vt:lpstr>Bayes Theorem</vt:lpstr>
      <vt:lpstr>Example of Bayes Theorem</vt:lpstr>
      <vt:lpstr>Using Bayes Theorem for Classification</vt:lpstr>
      <vt:lpstr>Properties of Bayes Classifier</vt:lpstr>
      <vt:lpstr>Bayes classifiers</vt:lpstr>
      <vt:lpstr>Parameters estimation</vt:lpstr>
      <vt:lpstr>Bayes classification</vt:lpstr>
      <vt:lpstr>Example: ‘play tennis’ data</vt:lpstr>
      <vt:lpstr>Naive Bayes solution</vt:lpstr>
      <vt:lpstr>PowerPoint Presentation</vt:lpstr>
      <vt:lpstr>Underflow prevention</vt:lpstr>
      <vt:lpstr>Naïve Bayes for interaction site prediction</vt:lpstr>
      <vt:lpstr>Naïve Bayes for document classification</vt:lpstr>
      <vt:lpstr>Naïve Bayes for document classification</vt:lpstr>
      <vt:lpstr>Naïve Bayes (Summary)</vt:lpstr>
    </vt:vector>
  </TitlesOfParts>
  <Company>IUB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 classifiers</dc:title>
  <dc:creator>Yuzhen Ye</dc:creator>
  <cp:lastModifiedBy>Ye, Yuzhen</cp:lastModifiedBy>
  <cp:revision>30</cp:revision>
  <cp:lastPrinted>2017-03-22T14:57:03Z</cp:lastPrinted>
  <dcterms:created xsi:type="dcterms:W3CDTF">2013-04-04T02:01:02Z</dcterms:created>
  <dcterms:modified xsi:type="dcterms:W3CDTF">2021-10-20T03:47:50Z</dcterms:modified>
</cp:coreProperties>
</file>