
<file path=[Content_Types].xml><?xml version="1.0" encoding="utf-8"?>
<Types xmlns="http://schemas.openxmlformats.org/package/2006/content-types">
  <Default Extension="emf" ContentType="image/x-emf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0" r:id="rId4"/>
    <p:sldId id="258" r:id="rId5"/>
    <p:sldId id="261" r:id="rId6"/>
    <p:sldId id="262" r:id="rId7"/>
    <p:sldId id="266" r:id="rId8"/>
    <p:sldId id="257" r:id="rId9"/>
    <p:sldId id="268" r:id="rId10"/>
    <p:sldId id="263" r:id="rId11"/>
    <p:sldId id="264" r:id="rId12"/>
    <p:sldId id="265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24"/>
  </p:normalViewPr>
  <p:slideViewPr>
    <p:cSldViewPr snapToGrid="0" snapToObjects="1">
      <p:cViewPr varScale="1">
        <p:scale>
          <a:sx n="145" d="100"/>
          <a:sy n="145" d="100"/>
        </p:scale>
        <p:origin x="5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A407F-3811-714B-AC7B-74BAC97E32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6AA3E2-511C-184A-B602-678B41870E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8625F-61A9-9D4E-89B0-0453AA7B6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973D-A2A7-F74A-A646-FCD91E310A74}" type="datetimeFigureOut">
              <a:rPr lang="en-US" smtClean="0"/>
              <a:t>11/6/23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5DA95-FEBC-5946-B9E5-5900C1780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1A45A-A295-F247-AE85-71093C079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03114-3501-324A-84E5-9138E8DF2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096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0602C-8AA1-C844-A85E-372520837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D392A2-5CCB-6845-B7B9-BE5CA6D8A0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E20CD-0676-234D-A8C7-7B0CAECA6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973D-A2A7-F74A-A646-FCD91E310A74}" type="datetimeFigureOut">
              <a:rPr lang="en-US" smtClean="0"/>
              <a:t>11/6/23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1A562-5D55-8841-B147-1BC5A8B54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E79FE-DED5-964F-9232-AFF222671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03114-3501-324A-84E5-9138E8DF2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193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2C2666-E025-1C4A-8FB5-9ECB9380B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C8ACFD-6733-AB48-92BC-C9FF769DFC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80295-BECB-E74E-8049-B5CEDF5C5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973D-A2A7-F74A-A646-FCD91E310A74}" type="datetimeFigureOut">
              <a:rPr lang="en-US" smtClean="0"/>
              <a:t>11/6/23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69AF8-EA81-6B4D-8E61-7A5C4FBF9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BD904-0811-424F-8BA9-AD62122CB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03114-3501-324A-84E5-9138E8DF2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464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2B8FA-8FEC-D24F-849E-CBB239D00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1A617-8CF6-004D-B422-4995CA7B4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264BA-B02F-6B40-94CE-479CF1D19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973D-A2A7-F74A-A646-FCD91E310A74}" type="datetimeFigureOut">
              <a:rPr lang="en-US" smtClean="0"/>
              <a:t>11/6/23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2E244-0E2B-1F4D-953C-6A5001A9B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A2512-37C2-9548-B4CD-B37959900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03114-3501-324A-84E5-9138E8DF2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755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F2F4E-EE93-D04B-9DDB-369FB0ABA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3F320-6FE7-1D4B-A3EE-00ECE02F0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140AD-B19E-DA41-B912-D7ED9411F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973D-A2A7-F74A-A646-FCD91E310A74}" type="datetimeFigureOut">
              <a:rPr lang="en-US" smtClean="0"/>
              <a:t>11/6/23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E3879-656E-D145-8CE4-86F82FB0B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2C368-4F02-8D48-8FA5-2A5716E67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03114-3501-324A-84E5-9138E8DF2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34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06984-A4A2-DA4C-B881-92BCBACB5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39F25-B203-EE45-8480-11C4A30D18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A1CE24-68C6-A640-88A9-DFDE0F43B3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276419-DEF2-CD43-952D-0FD2BFC23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973D-A2A7-F74A-A646-FCD91E310A74}" type="datetimeFigureOut">
              <a:rPr lang="en-US" smtClean="0"/>
              <a:t>11/6/23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741E1-57BC-3941-84C7-3343BB69D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B5CF7-CFA7-D242-9BCB-BC14BB15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03114-3501-324A-84E5-9138E8DF2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71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E1D52-3C80-9D48-8981-6A86E4684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2AFD2-9A35-C942-BC33-69701D8CB3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44459-F929-874D-A228-70783AF116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D90FBE-D3D0-9D4C-94A8-66222D98FF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5CC897-4C6A-CE44-94AD-917BBF246C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734441-2296-8346-9FCD-70136CE19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973D-A2A7-F74A-A646-FCD91E310A74}" type="datetimeFigureOut">
              <a:rPr lang="en-US" smtClean="0"/>
              <a:t>11/6/23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85A6F3-7A6E-5A49-9B31-41C53972F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D67E77-0413-A741-B188-F9CCEC4D1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03114-3501-324A-84E5-9138E8DF2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14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925A6-EC79-AB48-B9D5-219C4D727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4C55BD-F0E7-8640-992F-F974B4F7D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973D-A2A7-F74A-A646-FCD91E310A74}" type="datetimeFigureOut">
              <a:rPr lang="en-US" smtClean="0"/>
              <a:t>11/6/23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8C9060-DDA4-BD47-B061-CC8C4C762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02C025-925E-054A-BB10-745583211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03114-3501-324A-84E5-9138E8DF2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374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006178-EBD0-D348-B315-2EC10D1E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973D-A2A7-F74A-A646-FCD91E310A74}" type="datetimeFigureOut">
              <a:rPr lang="en-US" smtClean="0"/>
              <a:t>11/6/23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6A94DD-43DB-5B45-8D69-4D09401EB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FA3F2-7A3F-AC4C-9559-84B28AA41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03114-3501-324A-84E5-9138E8DF2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709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C92FA-E047-D44A-A6D1-962B8D023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05AE9-95C7-FE47-94F7-C6059A455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E09F4E-CF85-924B-B2CF-1A05D4DC32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8D4CE6-1158-B744-9586-FFEC18622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973D-A2A7-F74A-A646-FCD91E310A74}" type="datetimeFigureOut">
              <a:rPr lang="en-US" smtClean="0"/>
              <a:t>11/6/23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983791-D564-0C47-AC39-75D58A182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F91715-69B4-2E4F-B0C9-ECA13E6D7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03114-3501-324A-84E5-9138E8DF2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41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1DA7D-12BA-074B-BF99-B9C037218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D03CD3-47A0-AD4E-BD41-9747215CCC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E15D1C-17DD-844B-B67B-C5B4DE3CA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F7DE33-82FC-8549-BB30-7DE0E1F89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973D-A2A7-F74A-A646-FCD91E310A74}" type="datetimeFigureOut">
              <a:rPr lang="en-US" smtClean="0"/>
              <a:t>11/6/23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9BA6C7-46B5-AF4F-B6C8-ADF0D935A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8C3336-EFF6-D64A-8BE0-068C4E88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03114-3501-324A-84E5-9138E8DF2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97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8ED7FD-8802-5744-88E8-BF5E350BF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404A38-B71E-5E4C-9C1C-E303DA3BD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5B7B6-82F0-694D-8D7D-D6349C570A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A973D-A2A7-F74A-A646-FCD91E310A74}" type="datetimeFigureOut">
              <a:rPr lang="en-US" smtClean="0"/>
              <a:t>11/6/23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9F84B-56B9-4849-9D3A-DD0C9730E6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AD2A9-49EC-934F-B74A-1ABFB369F2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03114-3501-324A-84E5-9138E8DF2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528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scikit-learn.org/stable/modules/generated/sklearn.linear_model.RidgeCV.html#sklearn.linear_model.RidgeCV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E1D9B-9F6C-6045-BB38-EB2FB11C5E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From linear regression to logistic regression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CE9835-4970-7549-BB57-205F60E8A8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Yuzhen Ye</a:t>
            </a:r>
          </a:p>
          <a:p>
            <a:r>
              <a:rPr lang="en-US" dirty="0" err="1"/>
              <a:t>Luddy</a:t>
            </a:r>
            <a:r>
              <a:rPr lang="en-US" dirty="0"/>
              <a:t> School of Informatics, Computing and Engineering</a:t>
            </a:r>
          </a:p>
          <a:p>
            <a:r>
              <a:rPr lang="en-US" dirty="0"/>
              <a:t>Indiana University</a:t>
            </a:r>
            <a:r>
              <a:rPr lang="en-US"/>
              <a:t>, Bloomington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660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2F57C-CE38-CE40-8C70-1A1A6BB8D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 (for Classification)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B6885A-1B91-0349-B167-EF9B6C589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921" y="1614260"/>
            <a:ext cx="10042755" cy="425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91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B1314-FEAE-954D-9E30-C5FFDE202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193CC4-CE1A-5A4A-B707-7AED0B4EE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57" y="1748519"/>
            <a:ext cx="7247583" cy="30629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0CBEC6-0C75-4349-86CD-8A4509DFF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1451202"/>
            <a:ext cx="5486400" cy="3657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0B73396-420A-9F43-9B42-F0AAC8E904D7}"/>
              </a:ext>
            </a:extLst>
          </p:cNvPr>
          <p:cNvSpPr/>
          <p:nvPr/>
        </p:nvSpPr>
        <p:spPr>
          <a:xfrm>
            <a:off x="7759627" y="5148265"/>
            <a:ext cx="3269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Plot of sigmoid (logistic) function</a:t>
            </a:r>
          </a:p>
        </p:txBody>
      </p:sp>
    </p:spTree>
    <p:extLst>
      <p:ext uri="{BB962C8B-B14F-4D97-AF65-F5344CB8AC3E}">
        <p14:creationId xmlns:p14="http://schemas.microsoft.com/office/powerpoint/2010/main" val="2808536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20F31-F8CA-F240-B604-32DF3D1ED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Available in </a:t>
            </a:r>
            <a:r>
              <a:rPr lang="en-US" dirty="0" err="1"/>
              <a:t>sklearn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C537E-FCE9-AC42-9B33-54939A59E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1343"/>
            <a:ext cx="10515600" cy="468562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sklearn.linear_model.LogisticRegression</a:t>
            </a:r>
            <a:r>
              <a:rPr lang="en-US" dirty="0"/>
              <a:t>(</a:t>
            </a:r>
            <a:r>
              <a:rPr lang="en-US" i="1" dirty="0"/>
              <a:t>penalty='l2'</a:t>
            </a:r>
            <a:r>
              <a:rPr lang="en-US" dirty="0"/>
              <a:t>, </a:t>
            </a:r>
            <a:r>
              <a:rPr lang="en-US" i="1" dirty="0" err="1"/>
              <a:t>fit_intercept</a:t>
            </a:r>
            <a:r>
              <a:rPr lang="en-US" i="1" dirty="0"/>
              <a:t>=True</a:t>
            </a:r>
            <a:r>
              <a:rPr lang="en-US" dirty="0"/>
              <a:t>, </a:t>
            </a:r>
            <a:r>
              <a:rPr lang="en-US" i="1" dirty="0"/>
              <a:t>solver='</a:t>
            </a:r>
            <a:r>
              <a:rPr lang="en-US" i="1" dirty="0" err="1"/>
              <a:t>lbfgs</a:t>
            </a:r>
            <a:r>
              <a:rPr lang="en-US" i="1" dirty="0"/>
              <a:t>’</a:t>
            </a:r>
            <a:r>
              <a:rPr lang="en-US" dirty="0"/>
              <a:t>, </a:t>
            </a:r>
            <a:r>
              <a:rPr lang="en-US" i="1" dirty="0" err="1"/>
              <a:t>class_weight</a:t>
            </a:r>
            <a:r>
              <a:rPr lang="en-US" i="1" dirty="0"/>
              <a:t>=None</a:t>
            </a:r>
            <a:r>
              <a:rPr lang="en-US" dirty="0"/>
              <a:t>, </a:t>
            </a:r>
            <a:r>
              <a:rPr lang="en-US" i="1" dirty="0" err="1"/>
              <a:t>max_iter</a:t>
            </a:r>
            <a:r>
              <a:rPr lang="en-US" i="1" dirty="0"/>
              <a:t>=100</a:t>
            </a:r>
            <a:r>
              <a:rPr lang="en-US" dirty="0"/>
              <a:t>, </a:t>
            </a:r>
            <a:r>
              <a:rPr lang="en-US" i="1" dirty="0"/>
              <a:t>…</a:t>
            </a:r>
            <a:r>
              <a:rPr lang="en-US" dirty="0"/>
              <a:t>)</a:t>
            </a:r>
          </a:p>
          <a:p>
            <a:r>
              <a:rPr lang="en-US" b="1" dirty="0"/>
              <a:t>penalty</a:t>
            </a:r>
            <a:r>
              <a:rPr lang="en-US" i="1" dirty="0"/>
              <a:t>{‘l1’, ‘l2’, ‘</a:t>
            </a:r>
            <a:r>
              <a:rPr lang="en-US" i="1" dirty="0" err="1"/>
              <a:t>elasticnet</a:t>
            </a:r>
            <a:r>
              <a:rPr lang="en-US" i="1" dirty="0"/>
              <a:t>’, ‘none’}, default=’l2’}</a:t>
            </a:r>
          </a:p>
          <a:p>
            <a:r>
              <a:rPr lang="en-US" b="1" dirty="0" err="1"/>
              <a:t>class_weight</a:t>
            </a:r>
            <a:r>
              <a:rPr lang="en-US" b="1" dirty="0"/>
              <a:t> {</a:t>
            </a:r>
            <a:r>
              <a:rPr lang="en-US" i="1" dirty="0" err="1"/>
              <a:t>dict</a:t>
            </a:r>
            <a:r>
              <a:rPr lang="en-US" i="1" dirty="0"/>
              <a:t> or ‘balanced’, default=None} </a:t>
            </a:r>
            <a:r>
              <a:rPr lang="en-US" dirty="0"/>
              <a:t>Weights associated with classes in the form {</a:t>
            </a:r>
            <a:r>
              <a:rPr lang="en-US" dirty="0" err="1"/>
              <a:t>class_label</a:t>
            </a:r>
            <a:r>
              <a:rPr lang="en-US" dirty="0"/>
              <a:t>: weight}. If not given, all classes are supposed to have weight one. The “balanced” mode uses the values of y to automatically adjust weights inversely proportional to class frequencies in the input data.</a:t>
            </a:r>
          </a:p>
          <a:p>
            <a:r>
              <a:rPr lang="en-US" b="1" dirty="0"/>
              <a:t>solver</a:t>
            </a:r>
            <a:r>
              <a:rPr lang="en-US" i="1" dirty="0"/>
              <a:t>{‘newton-cg’, ‘’, ‘</a:t>
            </a:r>
            <a:r>
              <a:rPr lang="en-US" i="1" dirty="0" err="1"/>
              <a:t>liblinear</a:t>
            </a:r>
            <a:r>
              <a:rPr lang="en-US" i="1" dirty="0"/>
              <a:t>’, ‘sag’, ‘saga’}, default=’</a:t>
            </a:r>
            <a:r>
              <a:rPr lang="en-US" i="1" dirty="0" err="1"/>
              <a:t>lbfgs</a:t>
            </a:r>
            <a:r>
              <a:rPr lang="en-US" i="1" dirty="0"/>
              <a:t>’ </a:t>
            </a:r>
            <a:r>
              <a:rPr lang="en-US" dirty="0"/>
              <a:t>Algorithm</a:t>
            </a:r>
            <a:r>
              <a:rPr lang="en-US" i="1" dirty="0"/>
              <a:t>s</a:t>
            </a:r>
            <a:r>
              <a:rPr lang="en-US" dirty="0"/>
              <a:t> to use in the optimization problem. ‘</a:t>
            </a:r>
            <a:r>
              <a:rPr lang="en-US" dirty="0" err="1"/>
              <a:t>liblinear</a:t>
            </a:r>
            <a:r>
              <a:rPr lang="en-US" dirty="0"/>
              <a:t>’ is a good choice for small datasets, whereas ‘sag’ and ‘saga’ are faster for large ones. ‘newton-cg’, ‘sag’, ‘saga’ and ‘</a:t>
            </a:r>
            <a:r>
              <a:rPr lang="en-US" dirty="0" err="1"/>
              <a:t>lbfgs</a:t>
            </a:r>
            <a:r>
              <a:rPr lang="en-US" dirty="0"/>
              <a:t>’ handle multinomial loss; ’sag’: Stochastic Average Gradient descent; ‘saga’: a variant of ‘sag’ that supports L1-penalty as well.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979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73E48-4FC2-C546-B19B-17747EC8A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of Logistic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27BCC-D667-D640-A0B9-8398DAC60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“Logistic regression for disease classification using microarray data: model selection in a large p and small n case” (2007)</a:t>
            </a:r>
          </a:p>
          <a:p>
            <a:r>
              <a:rPr lang="en-US" dirty="0"/>
              <a:t>“With a minimum sample size of 500, results showed that the differences between the sample estimates and the population was sufficiently small. ” in “Sample Size Guidelines for Logistic Regression from Observational Studies with Large Population: Emphasis on the Accuracy Between Statistics and Parameters Based on Real Life Clinical Data” (2018)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541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63ACC-EE1D-8540-A510-D5327809B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vs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D6BCE-6826-4840-9448-9C091F3E7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Classification is about predicting a discrete class label (yes or no, 0 or 1,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Regression is about predicting a continuous quantity for an input.</a:t>
            </a:r>
          </a:p>
        </p:txBody>
      </p:sp>
    </p:spTree>
    <p:extLst>
      <p:ext uri="{BB962C8B-B14F-4D97-AF65-F5344CB8AC3E}">
        <p14:creationId xmlns:p14="http://schemas.microsoft.com/office/powerpoint/2010/main" val="1727317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B12DE-E517-E042-8AA8-44AD51631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and Linear Regression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B4D0D5-895B-234F-BD82-3F865CD7C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0" y="1690688"/>
            <a:ext cx="10985500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83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E4A98-7984-6F41-BEB3-494148EB9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Linear Regression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834FA0-8D0B-7E4F-B38C-EFE404F1D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313" y="1571688"/>
            <a:ext cx="3973535" cy="26189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DB3426-9D6A-BE42-91D8-42FDBE9AB90A}"/>
              </a:ext>
            </a:extLst>
          </p:cNvPr>
          <p:cNvSpPr txBox="1"/>
          <p:nvPr/>
        </p:nvSpPr>
        <p:spPr>
          <a:xfrm>
            <a:off x="11023848" y="3929743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BA22B8-0103-4841-AD7A-F01B4CC46A13}"/>
              </a:ext>
            </a:extLst>
          </p:cNvPr>
          <p:cNvSpPr txBox="1"/>
          <p:nvPr/>
        </p:nvSpPr>
        <p:spPr>
          <a:xfrm>
            <a:off x="7728858" y="1560255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64A686-052D-A249-92A0-CAC12C51A828}"/>
              </a:ext>
            </a:extLst>
          </p:cNvPr>
          <p:cNvSpPr txBox="1"/>
          <p:nvPr/>
        </p:nvSpPr>
        <p:spPr>
          <a:xfrm>
            <a:off x="7873289" y="4376057"/>
            <a:ext cx="32020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Examples: </a:t>
            </a:r>
          </a:p>
          <a:p>
            <a:r>
              <a:rPr lang="en-US" dirty="0"/>
              <a:t>x (square-feet) y (house price)</a:t>
            </a:r>
          </a:p>
          <a:p>
            <a:r>
              <a:rPr lang="en-US" dirty="0"/>
              <a:t>x (years of experience) y (salary)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40B56B-959A-0B4B-911A-CC1E2F62F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" y="3429000"/>
            <a:ext cx="4152900" cy="294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07241F-E710-1149-B3AE-49581B4E896B}"/>
              </a:ext>
            </a:extLst>
          </p:cNvPr>
          <p:cNvSpPr txBox="1"/>
          <p:nvPr/>
        </p:nvSpPr>
        <p:spPr>
          <a:xfrm>
            <a:off x="969736" y="1744921"/>
            <a:ext cx="5722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There is only one input/exploratory variable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A91294-FD0F-344E-8DD5-961FFE868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147" y="2815376"/>
            <a:ext cx="1800678" cy="52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C81126-053C-334D-BC3D-21173F7507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463" y="2316882"/>
            <a:ext cx="1944877" cy="41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74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245402-C03A-A74E-A81D-B57431592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43" y="1578426"/>
            <a:ext cx="10126894" cy="45257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9B175B-2F5B-FE4F-B328-16A02E221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Ordinary Least Square (Minimizing SSE)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8003865-6E53-AB45-B334-94C4F68829B9}"/>
              </a:ext>
            </a:extLst>
          </p:cNvPr>
          <p:cNvCxnSpPr>
            <a:cxnSpLocks/>
          </p:cNvCxnSpPr>
          <p:nvPr/>
        </p:nvCxnSpPr>
        <p:spPr>
          <a:xfrm>
            <a:off x="9122229" y="3071813"/>
            <a:ext cx="0" cy="21968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559800-C1EA-B64A-9CBB-D93F340E756B}"/>
              </a:ext>
            </a:extLst>
          </p:cNvPr>
          <p:cNvCxnSpPr>
            <a:cxnSpLocks/>
          </p:cNvCxnSpPr>
          <p:nvPr/>
        </p:nvCxnSpPr>
        <p:spPr>
          <a:xfrm flipH="1">
            <a:off x="8164286" y="5268686"/>
            <a:ext cx="29935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C9F8210-9F81-734A-812D-5BF30384C1FF}"/>
              </a:ext>
            </a:extLst>
          </p:cNvPr>
          <p:cNvSpPr txBox="1"/>
          <p:nvPr/>
        </p:nvSpPr>
        <p:spPr>
          <a:xfrm>
            <a:off x="10965094" y="5268686"/>
            <a:ext cx="317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A55F40-4B35-9D42-BE3B-AB06C927710D}"/>
              </a:ext>
            </a:extLst>
          </p:cNvPr>
          <p:cNvSpPr txBox="1"/>
          <p:nvPr/>
        </p:nvSpPr>
        <p:spPr>
          <a:xfrm>
            <a:off x="8788805" y="3035928"/>
            <a:ext cx="324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F0DF333-856C-8245-B5D2-6C7D9DD89B9F}"/>
              </a:ext>
            </a:extLst>
          </p:cNvPr>
          <p:cNvCxnSpPr>
            <a:cxnSpLocks/>
          </p:cNvCxnSpPr>
          <p:nvPr/>
        </p:nvCxnSpPr>
        <p:spPr>
          <a:xfrm flipV="1">
            <a:off x="9122229" y="3657601"/>
            <a:ext cx="1842865" cy="11865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3DA7FD3E-D0F4-0748-B811-00BC95B9FB87}"/>
              </a:ext>
            </a:extLst>
          </p:cNvPr>
          <p:cNvSpPr/>
          <p:nvPr/>
        </p:nvSpPr>
        <p:spPr>
          <a:xfrm>
            <a:off x="9873343" y="3744685"/>
            <a:ext cx="87082" cy="979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7D44A4A-FDFA-F146-A8A6-5BA398D0BCCA}"/>
              </a:ext>
            </a:extLst>
          </p:cNvPr>
          <p:cNvSpPr/>
          <p:nvPr/>
        </p:nvSpPr>
        <p:spPr>
          <a:xfrm>
            <a:off x="10101944" y="3897085"/>
            <a:ext cx="87082" cy="979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7E838E4-4F17-0542-9757-F132724B3395}"/>
              </a:ext>
            </a:extLst>
          </p:cNvPr>
          <p:cNvSpPr/>
          <p:nvPr/>
        </p:nvSpPr>
        <p:spPr>
          <a:xfrm>
            <a:off x="9688286" y="4071257"/>
            <a:ext cx="87082" cy="979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7662802-E3EE-3E4D-AF4A-E71987345EF1}"/>
              </a:ext>
            </a:extLst>
          </p:cNvPr>
          <p:cNvSpPr/>
          <p:nvPr/>
        </p:nvSpPr>
        <p:spPr>
          <a:xfrm>
            <a:off x="10036629" y="4343400"/>
            <a:ext cx="87082" cy="979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01451A6-5E58-724D-9B96-7AC81ADBBED3}"/>
              </a:ext>
            </a:extLst>
          </p:cNvPr>
          <p:cNvSpPr/>
          <p:nvPr/>
        </p:nvSpPr>
        <p:spPr>
          <a:xfrm>
            <a:off x="10363200" y="3679371"/>
            <a:ext cx="87082" cy="979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65C1611-DDF8-1B47-B06D-E2C4115FD4AC}"/>
              </a:ext>
            </a:extLst>
          </p:cNvPr>
          <p:cNvSpPr/>
          <p:nvPr/>
        </p:nvSpPr>
        <p:spPr>
          <a:xfrm>
            <a:off x="9797143" y="4495801"/>
            <a:ext cx="87082" cy="979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57C804C-6289-404C-B843-8DD5E9B6815C}"/>
              </a:ext>
            </a:extLst>
          </p:cNvPr>
          <p:cNvSpPr/>
          <p:nvPr/>
        </p:nvSpPr>
        <p:spPr>
          <a:xfrm>
            <a:off x="10319657" y="4321631"/>
            <a:ext cx="87082" cy="979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82A0C69-C3FD-574F-A155-6D72EC940173}"/>
              </a:ext>
            </a:extLst>
          </p:cNvPr>
          <p:cNvSpPr/>
          <p:nvPr/>
        </p:nvSpPr>
        <p:spPr>
          <a:xfrm>
            <a:off x="10722429" y="4016828"/>
            <a:ext cx="87082" cy="979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6F72EA6-C62E-164A-B77B-F3B4CA72AD23}"/>
              </a:ext>
            </a:extLst>
          </p:cNvPr>
          <p:cNvSpPr/>
          <p:nvPr/>
        </p:nvSpPr>
        <p:spPr>
          <a:xfrm>
            <a:off x="9535885" y="4789715"/>
            <a:ext cx="87082" cy="979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9DFA718-46CA-9E42-A5FF-4B3F8E70948E}"/>
              </a:ext>
            </a:extLst>
          </p:cNvPr>
          <p:cNvSpPr/>
          <p:nvPr/>
        </p:nvSpPr>
        <p:spPr>
          <a:xfrm>
            <a:off x="9427027" y="4354287"/>
            <a:ext cx="87082" cy="979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2C56E64-9158-4042-8FFA-5E9BFC4275CF}"/>
              </a:ext>
            </a:extLst>
          </p:cNvPr>
          <p:cNvCxnSpPr>
            <a:cxnSpLocks/>
          </p:cNvCxnSpPr>
          <p:nvPr/>
        </p:nvCxnSpPr>
        <p:spPr>
          <a:xfrm>
            <a:off x="9927769" y="4354287"/>
            <a:ext cx="12654" cy="96445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C78A81C-432F-4D41-A046-FFCB27D20A0D}"/>
              </a:ext>
            </a:extLst>
          </p:cNvPr>
          <p:cNvCxnSpPr>
            <a:cxnSpLocks/>
          </p:cNvCxnSpPr>
          <p:nvPr/>
        </p:nvCxnSpPr>
        <p:spPr>
          <a:xfrm flipV="1">
            <a:off x="9117471" y="4337957"/>
            <a:ext cx="793636" cy="1088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1F2AB4B-DD7B-5842-B118-37344346EDDD}"/>
              </a:ext>
            </a:extLst>
          </p:cNvPr>
          <p:cNvSpPr txBox="1"/>
          <p:nvPr/>
        </p:nvSpPr>
        <p:spPr>
          <a:xfrm>
            <a:off x="9834218" y="5318743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  <a:r>
              <a:rPr lang="en-US" sz="2400" baseline="-25000" dirty="0"/>
              <a:t>i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CCF0A0B-93FC-D149-98A6-470530ABE8E4}"/>
              </a:ext>
            </a:extLst>
          </p:cNvPr>
          <p:cNvSpPr txBox="1"/>
          <p:nvPr/>
        </p:nvSpPr>
        <p:spPr>
          <a:xfrm>
            <a:off x="8771172" y="3537564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y</a:t>
            </a:r>
            <a:r>
              <a:rPr lang="en-US" sz="2400" baseline="-25000" dirty="0" err="1"/>
              <a:t>i</a:t>
            </a:r>
            <a:endParaRPr lang="en-US" sz="2400" baseline="-25000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3DDD188-5E2B-384D-B1B4-D85F47EC7531}"/>
              </a:ext>
            </a:extLst>
          </p:cNvPr>
          <p:cNvCxnSpPr>
            <a:cxnSpLocks/>
          </p:cNvCxnSpPr>
          <p:nvPr/>
        </p:nvCxnSpPr>
        <p:spPr>
          <a:xfrm>
            <a:off x="9129931" y="3786260"/>
            <a:ext cx="721295" cy="367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3BD1C70-6FE8-6440-8745-73ED9291058E}"/>
              </a:ext>
            </a:extLst>
          </p:cNvPr>
          <p:cNvCxnSpPr>
            <a:cxnSpLocks/>
            <a:stCxn id="17" idx="4"/>
          </p:cNvCxnSpPr>
          <p:nvPr/>
        </p:nvCxnSpPr>
        <p:spPr>
          <a:xfrm>
            <a:off x="9916884" y="3842656"/>
            <a:ext cx="10886" cy="478975"/>
          </a:xfrm>
          <a:prstGeom prst="straightConnector1">
            <a:avLst/>
          </a:prstGeom>
          <a:ln w="349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28878710-4870-0049-9CCF-4DCD71EEA82F}"/>
              </a:ext>
            </a:extLst>
          </p:cNvPr>
          <p:cNvSpPr txBox="1"/>
          <p:nvPr/>
        </p:nvSpPr>
        <p:spPr>
          <a:xfrm>
            <a:off x="8523672" y="4118010"/>
            <a:ext cx="583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x</a:t>
            </a:r>
            <a:r>
              <a:rPr lang="en-US" sz="2400" baseline="-25000" dirty="0" err="1"/>
              <a:t>i</a:t>
            </a:r>
            <a:r>
              <a:rPr lang="en-US" sz="2400" dirty="0" err="1"/>
              <a:t>w</a:t>
            </a:r>
            <a:endParaRPr lang="en-US" sz="2400" dirty="0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9AD3A31-65AE-FF49-BC54-3168BA5D0228}"/>
              </a:ext>
            </a:extLst>
          </p:cNvPr>
          <p:cNvCxnSpPr/>
          <p:nvPr/>
        </p:nvCxnSpPr>
        <p:spPr>
          <a:xfrm flipH="1">
            <a:off x="9960425" y="3035928"/>
            <a:ext cx="489857" cy="10298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630F365C-BE78-8448-82DB-A9FD4E388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8751" y="2729595"/>
            <a:ext cx="1299823" cy="30785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8864A2AE-47F7-AA40-B18F-C95759C76369}"/>
              </a:ext>
            </a:extLst>
          </p:cNvPr>
          <p:cNvSpPr txBox="1"/>
          <p:nvPr/>
        </p:nvSpPr>
        <p:spPr>
          <a:xfrm>
            <a:off x="9487917" y="2687009"/>
            <a:ext cx="774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error: </a:t>
            </a:r>
          </a:p>
        </p:txBody>
      </p:sp>
    </p:spTree>
    <p:extLst>
      <p:ext uri="{BB962C8B-B14F-4D97-AF65-F5344CB8AC3E}">
        <p14:creationId xmlns:p14="http://schemas.microsoft.com/office/powerpoint/2010/main" val="1808658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B44A7-B025-514C-A606-7B9580EB9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Ordinary Least Square: An Interpretation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62B5F5A1-14E9-9340-9395-EA8B0FC33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97475" cy="4351338"/>
          </a:xfrm>
        </p:spPr>
        <p:txBody>
          <a:bodyPr/>
          <a:lstStyle/>
          <a:p>
            <a:r>
              <a:rPr lang="en-US" dirty="0"/>
              <a:t>Ordinary Least Square (OLSO) estimation can be viewed as a projection onto the linear space spanned by the exploratory variables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D444B3-89AD-C644-ABC5-BAE8847DA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384" y="1743075"/>
            <a:ext cx="4254501" cy="2842007"/>
          </a:xfrm>
          <a:prstGeom prst="rect">
            <a:avLst/>
          </a:prstGeom>
        </p:spPr>
      </p:pic>
      <p:sp>
        <p:nvSpPr>
          <p:cNvPr id="9" name="AutoShape 5" descr="X_{1}">
            <a:extLst>
              <a:ext uri="{FF2B5EF4-FFF2-40B4-BE49-F238E27FC236}">
                <a16:creationId xmlns:a16="http://schemas.microsoft.com/office/drawing/2014/main" id="{7DC4FA73-541C-2242-BCEB-875D56B781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848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6" descr="X_{2}">
            <a:extLst>
              <a:ext uri="{FF2B5EF4-FFF2-40B4-BE49-F238E27FC236}">
                <a16:creationId xmlns:a16="http://schemas.microsoft.com/office/drawing/2014/main" id="{DC83BF11-0391-A34C-9F43-31624E24EF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356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X_{1}">
            <a:extLst>
              <a:ext uri="{FF2B5EF4-FFF2-40B4-BE49-F238E27FC236}">
                <a16:creationId xmlns:a16="http://schemas.microsoft.com/office/drawing/2014/main" id="{5E5E8404-2014-2247-9769-9BAFBCE992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372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9" descr="X_{2}">
            <a:extLst>
              <a:ext uri="{FF2B5EF4-FFF2-40B4-BE49-F238E27FC236}">
                <a16:creationId xmlns:a16="http://schemas.microsoft.com/office/drawing/2014/main" id="{546E9D91-5C03-834B-B0B8-CCEBB386F4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880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946562-3C49-A84B-9E9E-C24BA8FBBF8B}"/>
              </a:ext>
            </a:extLst>
          </p:cNvPr>
          <p:cNvSpPr txBox="1"/>
          <p:nvPr/>
        </p:nvSpPr>
        <p:spPr>
          <a:xfrm>
            <a:off x="7590943" y="4637469"/>
            <a:ext cx="31097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illustration involves two exploratory inputs (X1 and X2)</a:t>
            </a:r>
          </a:p>
          <a:p>
            <a:r>
              <a:rPr lang="en-US" dirty="0"/>
              <a:t>Image source: Wikipedia</a:t>
            </a:r>
          </a:p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70C7DF-31E1-8941-8F9C-3C78F5C95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919" y="1488474"/>
            <a:ext cx="6420710" cy="2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15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F1628-954D-554F-9C5C-9F5186FB0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Decent Approach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481A0B-D84D-0144-9C08-664C5494F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Gradient descent approach works by starting with random values for each coefficient. </a:t>
            </a:r>
          </a:p>
          <a:p>
            <a:r>
              <a:rPr lang="en-US" dirty="0"/>
              <a:t>The sum of the squared errors are calculated for each pair of input and output values. A learning rate is used as a scale factor and the coefficients are updated in the direction towards minimizing the error.</a:t>
            </a:r>
          </a:p>
          <a:p>
            <a:r>
              <a:rPr lang="en-US" dirty="0"/>
              <a:t>The process is repeated until a minimum sum squared error is achieved or no further improvement is possible.</a:t>
            </a:r>
          </a:p>
          <a:p>
            <a:r>
              <a:rPr lang="en-US" dirty="0"/>
              <a:t>In practice, this approach is useful when the given dataset is large that it may not fit into memory.</a:t>
            </a:r>
          </a:p>
        </p:txBody>
      </p:sp>
    </p:spTree>
    <p:extLst>
      <p:ext uri="{BB962C8B-B14F-4D97-AF65-F5344CB8AC3E}">
        <p14:creationId xmlns:p14="http://schemas.microsoft.com/office/powerpoint/2010/main" val="2968522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745CF-A3D4-384B-B65F-99306B2FE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Regularization: Lasso and Ridge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63BF3-B64A-FD40-A462-7DD0EA9F5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3" y="1433739"/>
            <a:ext cx="10515600" cy="5304518"/>
          </a:xfrm>
        </p:spPr>
        <p:txBody>
          <a:bodyPr>
            <a:normAutofit/>
          </a:bodyPr>
          <a:lstStyle/>
          <a:p>
            <a:r>
              <a:rPr lang="en-US" dirty="0"/>
              <a:t>Ridge regression and Lasso regression can be used to "shrink" the parameters (weights) such that predictions are less sensitive to the changes of inputs.</a:t>
            </a:r>
          </a:p>
          <a:p>
            <a:r>
              <a:rPr lang="en-US" dirty="0"/>
              <a:t>Lasso Regression also minimizes the absolute sum of the coefficients (called L1 regularization).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Ridge Regression also minimizes the squared absolute sum of the coefficients (called L2 regularization).</a:t>
            </a:r>
          </a:p>
          <a:p>
            <a:endParaRPr lang="en-US" dirty="0"/>
          </a:p>
          <a:p>
            <a:r>
              <a:rPr lang="en-US" dirty="0"/>
              <a:t>How to find the regularization parameter? Using cross-validation and see which parameter results in smallest variance in the test dataset.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126519-C666-7C43-B445-2B7B0AE01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646" y="5013767"/>
            <a:ext cx="3788336" cy="4768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0C63B9-3656-D646-A10D-91992CF8A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511" y="3574320"/>
            <a:ext cx="3553097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48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6AD5-45D6-5D4F-AD89-036E46A2B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Using cross-validation to find the regularization parameter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A215B-DE8B-4444-A9CD-32121D24B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sklearn</a:t>
            </a:r>
            <a:r>
              <a:rPr lang="en-US" dirty="0"/>
              <a:t>, </a:t>
            </a:r>
            <a:r>
              <a:rPr lang="en-US" dirty="0" err="1"/>
              <a:t>linear_model</a:t>
            </a:r>
            <a:endParaRPr lang="en-US" dirty="0"/>
          </a:p>
          <a:p>
            <a:r>
              <a:rPr lang="en-US" dirty="0" err="1"/>
              <a:t>RidgeCV</a:t>
            </a:r>
            <a:r>
              <a:rPr lang="en-US" dirty="0"/>
              <a:t>, </a:t>
            </a:r>
            <a:r>
              <a:rPr lang="en-US" dirty="0" err="1"/>
              <a:t>LassoCV</a:t>
            </a:r>
            <a:endParaRPr lang="en-US" dirty="0"/>
          </a:p>
          <a:p>
            <a:r>
              <a:rPr lang="en-US" dirty="0">
                <a:hlinkClick r:id="rId2" tooltip="sklearn.linear_model.RidgeCV"/>
              </a:rPr>
              <a:t>RidgeCV</a:t>
            </a:r>
            <a:r>
              <a:rPr lang="en-US" dirty="0"/>
              <a:t> implements ridge regression with built-in cross-validation of the alpha parameter (defaults to leave-one-out cross-validation)</a:t>
            </a:r>
          </a:p>
          <a:p>
            <a:r>
              <a:rPr lang="en-US" dirty="0" err="1"/>
              <a:t>linear_model.RidgeCV</a:t>
            </a:r>
            <a:r>
              <a:rPr lang="en-US" dirty="0"/>
              <a:t>(alphas=</a:t>
            </a:r>
            <a:r>
              <a:rPr lang="en-US" dirty="0" err="1"/>
              <a:t>np.logspace</a:t>
            </a:r>
            <a:r>
              <a:rPr lang="en-US" dirty="0"/>
              <a:t>(-6, 6, 13))</a:t>
            </a:r>
          </a:p>
          <a:p>
            <a:pPr lvl="1"/>
            <a:r>
              <a:rPr lang="en-US" dirty="0" err="1"/>
              <a:t>RidgeCV</a:t>
            </a:r>
            <a:r>
              <a:rPr lang="en-US" dirty="0"/>
              <a:t>(alphas=array([1.e-06, 1.e-05, 1.e-04, 1.e-03, 1.e-02, 1.e-01, 1.e+00, 1.e+01, 1.e+02, 1.e+03, 1.e+04, 1.e+05, 1.e+06]))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1211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1099</TotalTime>
  <Words>766</Words>
  <Application>Microsoft Macintosh PowerPoint</Application>
  <PresentationFormat>Widescreen</PresentationFormat>
  <Paragraphs>55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From linear regression to logistic regression</vt:lpstr>
      <vt:lpstr>Regression vs Classification</vt:lpstr>
      <vt:lpstr>Regression and Linear Regression</vt:lpstr>
      <vt:lpstr>Simple Linear Regression </vt:lpstr>
      <vt:lpstr>Ordinary Least Square (Minimizing SSE)</vt:lpstr>
      <vt:lpstr>Ordinary Least Square: An Interpretation</vt:lpstr>
      <vt:lpstr>Gradient Decent Approach</vt:lpstr>
      <vt:lpstr>Regularization: Lasso and Ridge Regression</vt:lpstr>
      <vt:lpstr>Using cross-validation to find the regularization parameter</vt:lpstr>
      <vt:lpstr>Logistic Regression (for Classification)</vt:lpstr>
      <vt:lpstr>Logistic Regression</vt:lpstr>
      <vt:lpstr>What’s Available in sklearn</vt:lpstr>
      <vt:lpstr>Applications of Logistic Regression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linear regression o logistic regression</dc:title>
  <dc:creator>Yuzhen Ye</dc:creator>
  <cp:lastModifiedBy>Ye, Yuzhen</cp:lastModifiedBy>
  <cp:revision>21</cp:revision>
  <dcterms:created xsi:type="dcterms:W3CDTF">2020-03-23T12:37:52Z</dcterms:created>
  <dcterms:modified xsi:type="dcterms:W3CDTF">2023-11-06T16:17:31Z</dcterms:modified>
</cp:coreProperties>
</file>