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558" r:id="rId3"/>
    <p:sldId id="559" r:id="rId4"/>
    <p:sldId id="256" r:id="rId5"/>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79B82A-FE0F-E242-8F2D-98F9B711C623}" v="6" dt="2021-08-30T15:39:31.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0"/>
    <p:restoredTop sz="94694"/>
  </p:normalViewPr>
  <p:slideViewPr>
    <p:cSldViewPr snapToGrid="0" snapToObjects="1">
      <p:cViewPr varScale="1">
        <p:scale>
          <a:sx n="128" d="100"/>
          <a:sy n="128" d="100"/>
        </p:scale>
        <p:origin x="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FB2214-227D-4C46-B251-D198DD9C5B8C}" type="datetimeFigureOut">
              <a:rPr lang="en-US" smtClean="0"/>
              <a:t>8/29/22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0B0EB-E880-2242-8E2C-07C619676331}" type="slidenum">
              <a:rPr lang="en-US" smtClean="0"/>
              <a:t>‹#›</a:t>
            </a:fld>
            <a:endParaRPr lang="en-US"/>
          </a:p>
        </p:txBody>
      </p:sp>
    </p:spTree>
    <p:extLst>
      <p:ext uri="{BB962C8B-B14F-4D97-AF65-F5344CB8AC3E}">
        <p14:creationId xmlns:p14="http://schemas.microsoft.com/office/powerpoint/2010/main" val="307707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398463" y="692150"/>
            <a:ext cx="6143625" cy="3455988"/>
          </a:xfrm>
          <a:ln/>
        </p:spPr>
      </p:sp>
      <p:sp>
        <p:nvSpPr>
          <p:cNvPr id="111619" name="Rectangle 3"/>
          <p:cNvSpPr>
            <a:spLocks noGrp="1" noChangeArrowheads="1"/>
          </p:cNvSpPr>
          <p:nvPr>
            <p:ph type="body" idx="1"/>
          </p:nvPr>
        </p:nvSpPr>
        <p:spPr>
          <a:xfrm>
            <a:off x="923925" y="4378325"/>
            <a:ext cx="5086350" cy="41497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3" tIns="45370" rIns="90743" bIns="45370"/>
          <a:lstStyle/>
          <a:p>
            <a:endParaRPr lang="en-US"/>
          </a:p>
        </p:txBody>
      </p:sp>
    </p:spTree>
    <p:extLst>
      <p:ext uri="{BB962C8B-B14F-4D97-AF65-F5344CB8AC3E}">
        <p14:creationId xmlns:p14="http://schemas.microsoft.com/office/powerpoint/2010/main" val="285357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E63E-E79A-CE41-8039-718CB2BB02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451BF7-7677-BE4B-98FB-EE3C78301B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F3DD26-9661-834D-BAC9-018E74B03741}"/>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5" name="Footer Placeholder 4">
            <a:extLst>
              <a:ext uri="{FF2B5EF4-FFF2-40B4-BE49-F238E27FC236}">
                <a16:creationId xmlns:a16="http://schemas.microsoft.com/office/drawing/2014/main" id="{C04F007A-470D-1D4F-A818-468A2A501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6DF98-3873-0946-A61F-743BB46E31AE}"/>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104775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0D8FD-9BD3-284C-B6BC-A7C56E181A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241C1A-EEE2-4A47-914F-FA38C5545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1F179D-2D9B-D34B-B559-1A26AD54F258}"/>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5" name="Footer Placeholder 4">
            <a:extLst>
              <a:ext uri="{FF2B5EF4-FFF2-40B4-BE49-F238E27FC236}">
                <a16:creationId xmlns:a16="http://schemas.microsoft.com/office/drawing/2014/main" id="{D8364466-0597-B048-A30A-5C5B05348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EB44-9BAC-4348-8A80-4DD8B0668BFA}"/>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90098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E96388-92FE-A449-9D51-6B5C0697D8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FE09F8-4318-EC4A-A62E-CFD1F248ED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A0996-AF4C-E540-B087-C8B256E3100C}"/>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5" name="Footer Placeholder 4">
            <a:extLst>
              <a:ext uri="{FF2B5EF4-FFF2-40B4-BE49-F238E27FC236}">
                <a16:creationId xmlns:a16="http://schemas.microsoft.com/office/drawing/2014/main" id="{B0A24432-EB68-E641-A831-A22DFCDCF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F8B6A-83AB-FC43-BBFD-E248777061FA}"/>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1658128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0"/>
            <a:ext cx="11040533" cy="533400"/>
          </a:xfrm>
        </p:spPr>
        <p:txBody>
          <a:bodyPr/>
          <a:lstStyle/>
          <a:p>
            <a:r>
              <a:rPr lang="en-US"/>
              <a:t>Click to edit Master title style</a:t>
            </a:r>
          </a:p>
        </p:txBody>
      </p:sp>
      <p:sp>
        <p:nvSpPr>
          <p:cNvPr id="3" name="Text Placeholder 2"/>
          <p:cNvSpPr>
            <a:spLocks noGrp="1"/>
          </p:cNvSpPr>
          <p:nvPr>
            <p:ph type="body" sz="half" idx="1"/>
          </p:nvPr>
        </p:nvSpPr>
        <p:spPr>
          <a:xfrm>
            <a:off x="548217"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058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193F-C682-7746-AC3C-861ED7B4AD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5ECB7-B70E-CB40-9264-231C4A9D9C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3D22A8-B6A9-0849-9647-C268A035A97C}"/>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5" name="Footer Placeholder 4">
            <a:extLst>
              <a:ext uri="{FF2B5EF4-FFF2-40B4-BE49-F238E27FC236}">
                <a16:creationId xmlns:a16="http://schemas.microsoft.com/office/drawing/2014/main" id="{38C98BFE-8305-3A43-83B9-3F053953B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0FC7C-C143-B641-9BFF-564283DF8ACA}"/>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4114459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45CB4-E349-BA48-B303-2DBF25012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7B75F3-C852-3740-BA4E-83473CACF3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A4C16F-87A5-A84D-94E8-2A644346AF82}"/>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5" name="Footer Placeholder 4">
            <a:extLst>
              <a:ext uri="{FF2B5EF4-FFF2-40B4-BE49-F238E27FC236}">
                <a16:creationId xmlns:a16="http://schemas.microsoft.com/office/drawing/2014/main" id="{5F627215-3887-A343-A17A-3952A4C978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24B34-4A00-8348-A151-569B052B7A3B}"/>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35247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5559D-0932-2E4A-8DC2-3D4EA0FD8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46B120-C5D1-8043-B361-B45A89BB61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C8072-2AB6-0343-9643-C01A2E8807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2594F2-CA4B-094C-BBAC-78F21096B1F9}"/>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6" name="Footer Placeholder 5">
            <a:extLst>
              <a:ext uri="{FF2B5EF4-FFF2-40B4-BE49-F238E27FC236}">
                <a16:creationId xmlns:a16="http://schemas.microsoft.com/office/drawing/2014/main" id="{73DDE61C-1150-8B40-AC00-DA063F073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5E9C1-29B4-9C49-958D-4324B91AF6FE}"/>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160803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55EA3-F25A-1F4A-84D3-C3621FA6BD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4ED331-441E-8E43-BA16-7D6E8FC816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9E0E8-E27B-134E-A5DA-1B55BDDCF6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43195-9CAB-FE4F-B7C9-579778D7F1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5436E6-A5C7-0B4F-BDB8-205DD709F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C51936-28C3-364C-B073-99EB61F93E7C}"/>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8" name="Footer Placeholder 7">
            <a:extLst>
              <a:ext uri="{FF2B5EF4-FFF2-40B4-BE49-F238E27FC236}">
                <a16:creationId xmlns:a16="http://schemas.microsoft.com/office/drawing/2014/main" id="{C2340C39-3B41-E943-8269-EBDEE51D98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A063A5-A8FC-F949-9FBF-89C75D52D831}"/>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360139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3B7E-4ABD-CD44-81E2-463F46B80E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CFEC06-5408-5C49-865C-097ED068D273}"/>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4" name="Footer Placeholder 3">
            <a:extLst>
              <a:ext uri="{FF2B5EF4-FFF2-40B4-BE49-F238E27FC236}">
                <a16:creationId xmlns:a16="http://schemas.microsoft.com/office/drawing/2014/main" id="{2409C174-A743-6146-B971-98FCA75969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6F77F7-CE85-C74E-BB76-1BDB2DC3E68E}"/>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101335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FC359B-E675-6048-ACA3-786A21D69058}"/>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3" name="Footer Placeholder 2">
            <a:extLst>
              <a:ext uri="{FF2B5EF4-FFF2-40B4-BE49-F238E27FC236}">
                <a16:creationId xmlns:a16="http://schemas.microsoft.com/office/drawing/2014/main" id="{2CB4AD6B-B872-934E-BE56-4504FBD214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788FF9-4F34-494E-BD87-7841359F0747}"/>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285016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08653-5A32-8145-A104-C3ED95577B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C15E03-2FA2-4A4D-B784-662EEE3E6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34893-5EA7-B64E-8409-1D251D8CC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1DBBD-DA15-5A47-8636-BB862C5D3785}"/>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6" name="Footer Placeholder 5">
            <a:extLst>
              <a:ext uri="{FF2B5EF4-FFF2-40B4-BE49-F238E27FC236}">
                <a16:creationId xmlns:a16="http://schemas.microsoft.com/office/drawing/2014/main" id="{979AC164-1B46-7746-98E6-104F6055D5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A694AC-A63E-1C41-A00B-ECD32E8155E2}"/>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218253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CD78-D41E-CB4B-82A1-C5ED76F09B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53193E-5957-AF40-9941-8B3EF07B8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7FBA35-4AC6-9E44-B6A6-8F7122744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F851E4-6595-F249-939D-C0E6D9474A8A}"/>
              </a:ext>
            </a:extLst>
          </p:cNvPr>
          <p:cNvSpPr>
            <a:spLocks noGrp="1"/>
          </p:cNvSpPr>
          <p:nvPr>
            <p:ph type="dt" sz="half" idx="10"/>
          </p:nvPr>
        </p:nvSpPr>
        <p:spPr/>
        <p:txBody>
          <a:bodyPr/>
          <a:lstStyle/>
          <a:p>
            <a:fld id="{72284876-AD59-2E47-81F8-351B5281E240}" type="datetimeFigureOut">
              <a:rPr lang="en-US" smtClean="0"/>
              <a:t>8/29/22</a:t>
            </a:fld>
            <a:endParaRPr lang="en-US"/>
          </a:p>
        </p:txBody>
      </p:sp>
      <p:sp>
        <p:nvSpPr>
          <p:cNvPr id="6" name="Footer Placeholder 5">
            <a:extLst>
              <a:ext uri="{FF2B5EF4-FFF2-40B4-BE49-F238E27FC236}">
                <a16:creationId xmlns:a16="http://schemas.microsoft.com/office/drawing/2014/main" id="{F11BE368-018E-4D41-9F14-AD6D8A1C32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014642-546B-A54F-8ECB-ADFAF3CF2030}"/>
              </a:ext>
            </a:extLst>
          </p:cNvPr>
          <p:cNvSpPr>
            <a:spLocks noGrp="1"/>
          </p:cNvSpPr>
          <p:nvPr>
            <p:ph type="sldNum" sz="quarter" idx="12"/>
          </p:nvPr>
        </p:nvSpPr>
        <p:spPr/>
        <p:txBody>
          <a:bodyPr/>
          <a:lstStyle/>
          <a:p>
            <a:fld id="{55EF3C0A-CA20-C64C-A2D7-1D5513808C68}" type="slidenum">
              <a:rPr lang="en-US" smtClean="0"/>
              <a:t>‹#›</a:t>
            </a:fld>
            <a:endParaRPr lang="en-US"/>
          </a:p>
        </p:txBody>
      </p:sp>
    </p:spTree>
    <p:extLst>
      <p:ext uri="{BB962C8B-B14F-4D97-AF65-F5344CB8AC3E}">
        <p14:creationId xmlns:p14="http://schemas.microsoft.com/office/powerpoint/2010/main" val="228772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51B4DB-1CDD-5B44-9893-B9157F9881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AADE12-1EEE-7C45-B49C-F2DDF1E32E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03657-7034-2144-A814-529550F33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284876-AD59-2E47-81F8-351B5281E240}" type="datetimeFigureOut">
              <a:rPr lang="en-US" smtClean="0"/>
              <a:t>8/29/22</a:t>
            </a:fld>
            <a:endParaRPr lang="en-US"/>
          </a:p>
        </p:txBody>
      </p:sp>
      <p:sp>
        <p:nvSpPr>
          <p:cNvPr id="5" name="Footer Placeholder 4">
            <a:extLst>
              <a:ext uri="{FF2B5EF4-FFF2-40B4-BE49-F238E27FC236}">
                <a16:creationId xmlns:a16="http://schemas.microsoft.com/office/drawing/2014/main" id="{9874AF60-9BB9-EA46-B4F0-0010F4DC19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AA4401-8D52-0D4E-A5A2-FE598A106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F3C0A-CA20-C64C-A2D7-1D5513808C68}" type="slidenum">
              <a:rPr lang="en-US" smtClean="0"/>
              <a:t>‹#›</a:t>
            </a:fld>
            <a:endParaRPr lang="en-US"/>
          </a:p>
        </p:txBody>
      </p:sp>
    </p:spTree>
    <p:extLst>
      <p:ext uri="{BB962C8B-B14F-4D97-AF65-F5344CB8AC3E}">
        <p14:creationId xmlns:p14="http://schemas.microsoft.com/office/powerpoint/2010/main" val="4197538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tiff"/><Relationship Id="rId3" Type="http://schemas.openxmlformats.org/officeDocument/2006/relationships/image" Target="../media/image3.tiff"/><Relationship Id="rId7" Type="http://schemas.openxmlformats.org/officeDocument/2006/relationships/image" Target="../media/image7.tiff"/><Relationship Id="rId12" Type="http://schemas.openxmlformats.org/officeDocument/2006/relationships/image" Target="../media/image12.tiff"/><Relationship Id="rId2"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image" Target="../media/image6.tiff"/><Relationship Id="rId11" Type="http://schemas.openxmlformats.org/officeDocument/2006/relationships/image" Target="../media/image11.tiff"/><Relationship Id="rId5" Type="http://schemas.openxmlformats.org/officeDocument/2006/relationships/image" Target="../media/image5.tiff"/><Relationship Id="rId10" Type="http://schemas.openxmlformats.org/officeDocument/2006/relationships/image" Target="../media/image10.tiff"/><Relationship Id="rId4" Type="http://schemas.openxmlformats.org/officeDocument/2006/relationships/image" Target="../media/image4.tiff"/><Relationship Id="rId9" Type="http://schemas.openxmlformats.org/officeDocument/2006/relationships/image" Target="../media/image9.tiff"/><Relationship Id="rId14" Type="http://schemas.openxmlformats.org/officeDocument/2006/relationships/image" Target="../media/image14.tiff"/></Relationships>
</file>

<file path=ppt/slides/_rels/slide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fourier.eng.hmc.edu/e176/lectures/ch1/node1.html" TargetMode="External"/><Relationship Id="rId2" Type="http://schemas.openxmlformats.org/officeDocument/2006/relationships/hyperlink" Target="http://www.cs.utexas.edu/users/inderjit/public_papers/HLA_SVD.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1524000" y="522757"/>
            <a:ext cx="9144000" cy="2387600"/>
          </a:xfrm>
        </p:spPr>
        <p:txBody>
          <a:bodyPr>
            <a:normAutofit/>
          </a:bodyPr>
          <a:lstStyle/>
          <a:p>
            <a:pPr eaLnBrk="1" hangingPunct="1"/>
            <a:r>
              <a:rPr lang="en-US" dirty="0">
                <a:latin typeface="Arial" charset="0"/>
                <a:ea typeface="ＭＳ Ｐゴシック" charset="0"/>
                <a:cs typeface="ＭＳ Ｐゴシック" charset="0"/>
              </a:rPr>
              <a:t>Curse of dimensionality &amp; dimensionality reduction</a:t>
            </a:r>
          </a:p>
        </p:txBody>
      </p:sp>
      <p:sp>
        <p:nvSpPr>
          <p:cNvPr id="3" name="Subtitle 2"/>
          <p:cNvSpPr>
            <a:spLocks noGrp="1"/>
          </p:cNvSpPr>
          <p:nvPr>
            <p:ph type="subTitle" idx="1"/>
          </p:nvPr>
        </p:nvSpPr>
        <p:spPr>
          <a:xfrm>
            <a:off x="1524000" y="3505200"/>
            <a:ext cx="9144000" cy="1752600"/>
          </a:xfrm>
        </p:spPr>
        <p:txBody>
          <a:bodyPr>
            <a:normAutofit lnSpcReduction="10000"/>
          </a:bodyPr>
          <a:lstStyle/>
          <a:p>
            <a:r>
              <a:rPr lang="en-US" dirty="0">
                <a:latin typeface="Arial" charset="0"/>
                <a:ea typeface="ＭＳ Ｐゴシック" charset="0"/>
                <a:cs typeface="ＭＳ Ｐゴシック" charset="0"/>
              </a:rPr>
              <a:t>Yuzhen Ye</a:t>
            </a:r>
          </a:p>
          <a:p>
            <a:r>
              <a:rPr lang="en-US" dirty="0" err="1">
                <a:latin typeface="Arial" charset="0"/>
                <a:ea typeface="ＭＳ Ｐゴシック" charset="0"/>
                <a:cs typeface="ＭＳ Ｐゴシック" charset="0"/>
              </a:rPr>
              <a:t>Luddy</a:t>
            </a:r>
            <a:r>
              <a:rPr lang="en-US" dirty="0">
                <a:latin typeface="Arial" charset="0"/>
                <a:ea typeface="ＭＳ Ｐゴシック" charset="0"/>
                <a:cs typeface="ＭＳ Ｐゴシック" charset="0"/>
              </a:rPr>
              <a:t> School of Informatics, Computing and Computing</a:t>
            </a:r>
          </a:p>
          <a:p>
            <a:r>
              <a:rPr lang="en-US" dirty="0">
                <a:latin typeface="Arial" charset="0"/>
                <a:ea typeface="ＭＳ Ｐゴシック" charset="0"/>
                <a:cs typeface="ＭＳ Ｐゴシック" charset="0"/>
              </a:rPr>
              <a:t>Indiana University, Bloomington</a:t>
            </a:r>
          </a:p>
          <a:p>
            <a:r>
              <a:rPr lang="en-US" dirty="0">
                <a:latin typeface="Arial" charset="0"/>
                <a:ea typeface="ＭＳ Ｐゴシック" charset="0"/>
                <a:cs typeface="ＭＳ Ｐゴシック" charset="0"/>
              </a:rPr>
              <a:t>Fall 2021</a:t>
            </a:r>
          </a:p>
        </p:txBody>
      </p:sp>
    </p:spTree>
    <p:extLst>
      <p:ext uri="{BB962C8B-B14F-4D97-AF65-F5344CB8AC3E}">
        <p14:creationId xmlns:p14="http://schemas.microsoft.com/office/powerpoint/2010/main" val="272246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9"/>
          <p:cNvSpPr>
            <a:spLocks noGrp="1" noChangeArrowheads="1"/>
          </p:cNvSpPr>
          <p:nvPr>
            <p:ph type="title"/>
          </p:nvPr>
        </p:nvSpPr>
        <p:spPr/>
        <p:txBody>
          <a:bodyPr>
            <a:normAutofit fontScale="90000"/>
          </a:bodyPr>
          <a:lstStyle/>
          <a:p>
            <a:r>
              <a:rPr lang="en-US" dirty="0"/>
              <a:t>Curse of Dimensionality</a:t>
            </a:r>
          </a:p>
        </p:txBody>
      </p:sp>
      <p:sp>
        <p:nvSpPr>
          <p:cNvPr id="39939" name="Rectangle 10"/>
          <p:cNvSpPr>
            <a:spLocks noGrp="1" noChangeArrowheads="1"/>
          </p:cNvSpPr>
          <p:nvPr>
            <p:ph type="body" sz="half" idx="1"/>
          </p:nvPr>
        </p:nvSpPr>
        <p:spPr>
          <a:xfrm>
            <a:off x="717550" y="1172607"/>
            <a:ext cx="4083050" cy="5181600"/>
          </a:xfrm>
        </p:spPr>
        <p:txBody>
          <a:bodyPr/>
          <a:lstStyle/>
          <a:p>
            <a:r>
              <a:rPr lang="en-US" sz="2400" dirty="0"/>
              <a:t>When dimensionality increases, data becomes increasingly sparse in the space that it occupies</a:t>
            </a:r>
          </a:p>
          <a:p>
            <a:endParaRPr lang="en-US" sz="2400" dirty="0"/>
          </a:p>
          <a:p>
            <a:r>
              <a:rPr lang="en-US" sz="2400" dirty="0"/>
              <a:t>Definitions of density and distance between points, which are critical for clustering and outlier detection, become less meaningful</a:t>
            </a:r>
          </a:p>
        </p:txBody>
      </p:sp>
      <p:sp>
        <p:nvSpPr>
          <p:cNvPr id="39940"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pPr>
            <a:endParaRPr lang="en-US"/>
          </a:p>
        </p:txBody>
      </p:sp>
      <p:sp>
        <p:nvSpPr>
          <p:cNvPr id="39941" name="Rectangle 5"/>
          <p:cNvSpPr>
            <a:spLocks noChangeArrowheads="1"/>
          </p:cNvSpPr>
          <p:nvPr/>
        </p:nvSpPr>
        <p:spPr bwMode="auto">
          <a:xfrm>
            <a:off x="3241676" y="598487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p>
            <a:pPr>
              <a:spcBef>
                <a:spcPct val="50000"/>
              </a:spcBef>
            </a:pPr>
            <a:endParaRPr lang="en-US"/>
          </a:p>
        </p:txBody>
      </p:sp>
      <p:pic>
        <p:nvPicPr>
          <p:cNvPr id="39942" name="Picture 1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3702" r="8356"/>
          <a:stretch>
            <a:fillRect/>
          </a:stretch>
        </p:blipFill>
        <p:spPr>
          <a:xfrm>
            <a:off x="5562600" y="913606"/>
            <a:ext cx="5029200" cy="3963988"/>
          </a:xfrm>
          <a:noFill/>
        </p:spPr>
      </p:pic>
      <p:sp>
        <p:nvSpPr>
          <p:cNvPr id="39943" name="Text Box 13"/>
          <p:cNvSpPr txBox="1">
            <a:spLocks noChangeArrowheads="1"/>
          </p:cNvSpPr>
          <p:nvPr/>
        </p:nvSpPr>
        <p:spPr bwMode="auto">
          <a:xfrm>
            <a:off x="5562600" y="5119511"/>
            <a:ext cx="5334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114300" indent="-114300">
              <a:defRPr sz="1400" b="1">
                <a:solidFill>
                  <a:schemeClr val="tx1"/>
                </a:solidFill>
                <a:latin typeface="Arial" pitchFamily="34" charset="0"/>
              </a:defRPr>
            </a:lvl1pPr>
            <a:lvl2pPr marL="742950" indent="-285750">
              <a:defRPr sz="1400" b="1">
                <a:solidFill>
                  <a:schemeClr val="tx1"/>
                </a:solidFill>
                <a:latin typeface="Arial" pitchFamily="34" charset="0"/>
              </a:defRPr>
            </a:lvl2pPr>
            <a:lvl3pPr marL="1143000" indent="-228600">
              <a:defRPr sz="1400" b="1">
                <a:solidFill>
                  <a:schemeClr val="tx1"/>
                </a:solidFill>
                <a:latin typeface="Arial" pitchFamily="34" charset="0"/>
              </a:defRPr>
            </a:lvl3pPr>
            <a:lvl4pPr marL="1600200" indent="-228600">
              <a:defRPr sz="1400" b="1">
                <a:solidFill>
                  <a:schemeClr val="tx1"/>
                </a:solidFill>
                <a:latin typeface="Arial" pitchFamily="34" charset="0"/>
              </a:defRPr>
            </a:lvl4pPr>
            <a:lvl5pPr marL="2057400" indent="-228600">
              <a:defRPr sz="1400" b="1">
                <a:solidFill>
                  <a:schemeClr val="tx1"/>
                </a:solidFill>
                <a:latin typeface="Arial" pitchFamily="34" charset="0"/>
              </a:defRPr>
            </a:lvl5pPr>
            <a:lvl6pPr marL="2514600" indent="-228600" eaLnBrk="0" fontAlgn="base" hangingPunct="0">
              <a:spcBef>
                <a:spcPct val="0"/>
              </a:spcBef>
              <a:spcAft>
                <a:spcPct val="0"/>
              </a:spcAft>
              <a:defRPr sz="1400" b="1">
                <a:solidFill>
                  <a:schemeClr val="tx1"/>
                </a:solidFill>
                <a:latin typeface="Arial" pitchFamily="34" charset="0"/>
              </a:defRPr>
            </a:lvl6pPr>
            <a:lvl7pPr marL="2971800" indent="-228600" eaLnBrk="0" fontAlgn="base" hangingPunct="0">
              <a:spcBef>
                <a:spcPct val="0"/>
              </a:spcBef>
              <a:spcAft>
                <a:spcPct val="0"/>
              </a:spcAft>
              <a:defRPr sz="1400" b="1">
                <a:solidFill>
                  <a:schemeClr val="tx1"/>
                </a:solidFill>
                <a:latin typeface="Arial" pitchFamily="34" charset="0"/>
              </a:defRPr>
            </a:lvl7pPr>
            <a:lvl8pPr marL="3429000" indent="-228600" eaLnBrk="0" fontAlgn="base" hangingPunct="0">
              <a:spcBef>
                <a:spcPct val="0"/>
              </a:spcBef>
              <a:spcAft>
                <a:spcPct val="0"/>
              </a:spcAft>
              <a:defRPr sz="1400" b="1">
                <a:solidFill>
                  <a:schemeClr val="tx1"/>
                </a:solidFill>
                <a:latin typeface="Arial" pitchFamily="34" charset="0"/>
              </a:defRPr>
            </a:lvl8pPr>
            <a:lvl9pPr marL="3886200" indent="-228600" eaLnBrk="0" fontAlgn="base" hangingPunct="0">
              <a:spcBef>
                <a:spcPct val="0"/>
              </a:spcBef>
              <a:spcAft>
                <a:spcPct val="0"/>
              </a:spcAft>
              <a:defRPr sz="1400" b="1">
                <a:solidFill>
                  <a:schemeClr val="tx1"/>
                </a:solidFill>
                <a:latin typeface="Arial" pitchFamily="34" charset="0"/>
              </a:defRPr>
            </a:lvl9pPr>
          </a:lstStyle>
          <a:p>
            <a:pPr>
              <a:spcBef>
                <a:spcPct val="50000"/>
              </a:spcBef>
              <a:buFontTx/>
              <a:buChar char="•"/>
            </a:pPr>
            <a:r>
              <a:rPr lang="en-US" sz="2000" dirty="0"/>
              <a:t>Randomly generate 500 points</a:t>
            </a:r>
          </a:p>
          <a:p>
            <a:pPr>
              <a:spcBef>
                <a:spcPct val="50000"/>
              </a:spcBef>
              <a:buFontTx/>
              <a:buChar char="•"/>
            </a:pPr>
            <a:r>
              <a:rPr lang="en-US" sz="2000" dirty="0"/>
              <a:t>Compute difference between max and min distance between any pair of points</a:t>
            </a:r>
          </a:p>
        </p:txBody>
      </p:sp>
    </p:spTree>
    <p:extLst>
      <p:ext uri="{BB962C8B-B14F-4D97-AF65-F5344CB8AC3E}">
        <p14:creationId xmlns:p14="http://schemas.microsoft.com/office/powerpoint/2010/main" val="1974919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F98671-D0D0-A858-0A49-F93CBD6C8ABE}"/>
              </a:ext>
            </a:extLst>
          </p:cNvPr>
          <p:cNvSpPr>
            <a:spLocks noGrp="1"/>
          </p:cNvSpPr>
          <p:nvPr>
            <p:ph type="title"/>
          </p:nvPr>
        </p:nvSpPr>
        <p:spPr/>
        <p:txBody>
          <a:bodyPr/>
          <a:lstStyle/>
          <a:p>
            <a:r>
              <a:rPr lang="en-US" dirty="0"/>
              <a:t>PCA (Principle Component Analysis)</a:t>
            </a:r>
          </a:p>
        </p:txBody>
      </p:sp>
      <p:sp>
        <p:nvSpPr>
          <p:cNvPr id="6" name="Content Placeholder 5">
            <a:extLst>
              <a:ext uri="{FF2B5EF4-FFF2-40B4-BE49-F238E27FC236}">
                <a16:creationId xmlns:a16="http://schemas.microsoft.com/office/drawing/2014/main" id="{76C8C973-A8F5-556E-EC87-A1FCB57729B8}"/>
              </a:ext>
            </a:extLst>
          </p:cNvPr>
          <p:cNvSpPr>
            <a:spLocks noGrp="1"/>
          </p:cNvSpPr>
          <p:nvPr>
            <p:ph idx="1"/>
          </p:nvPr>
        </p:nvSpPr>
        <p:spPr/>
        <p:txBody>
          <a:bodyPr>
            <a:normAutofit fontScale="92500" lnSpcReduction="10000"/>
          </a:bodyPr>
          <a:lstStyle/>
          <a:p>
            <a:r>
              <a:rPr lang="en-US" dirty="0"/>
              <a:t>The goal of PCA is to find a new set of dimensions (attributes) that better captures the variability of the data. More specifically, the first dimension is chosen to capture as much of the variability as possible. The second dimension is orthogonal to the first, and, subject to that constraint, captures as much of the remaining variability as possible, and so on.</a:t>
            </a:r>
          </a:p>
          <a:p>
            <a:r>
              <a:rPr lang="en-US" dirty="0"/>
              <a:t>In other words, PCA is to find a transformation of the data that satisfies the following properties: </a:t>
            </a:r>
          </a:p>
          <a:p>
            <a:pPr lvl="1"/>
            <a:r>
              <a:rPr lang="en-US" dirty="0"/>
              <a:t>1. Each pair of new attributes has 0 covariance (for distinct attributes). </a:t>
            </a:r>
          </a:p>
          <a:p>
            <a:pPr lvl="1"/>
            <a:r>
              <a:rPr lang="en-US" dirty="0"/>
              <a:t>2. The attributes are ordered with respect to how much of the variance of the data each attribute captures. </a:t>
            </a:r>
          </a:p>
          <a:p>
            <a:pPr lvl="1"/>
            <a:r>
              <a:rPr lang="en-US" dirty="0"/>
              <a:t>3. The first attribute captures as much of the variance of the data as possible. </a:t>
            </a:r>
          </a:p>
          <a:p>
            <a:pPr lvl="1"/>
            <a:r>
              <a:rPr lang="en-US" dirty="0"/>
              <a:t>4. Subject to the orthogonality requirement, each successive attribute captures as much of the remaining variance as possible.</a:t>
            </a:r>
          </a:p>
        </p:txBody>
      </p:sp>
    </p:spTree>
    <p:extLst>
      <p:ext uri="{BB962C8B-B14F-4D97-AF65-F5344CB8AC3E}">
        <p14:creationId xmlns:p14="http://schemas.microsoft.com/office/powerpoint/2010/main" val="138807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7AB07-EA77-D746-AE42-40D98D2E1B9C}"/>
              </a:ext>
            </a:extLst>
          </p:cNvPr>
          <p:cNvPicPr>
            <a:picLocks noChangeAspect="1"/>
          </p:cNvPicPr>
          <p:nvPr/>
        </p:nvPicPr>
        <p:blipFill>
          <a:blip r:embed="rId2"/>
          <a:stretch>
            <a:fillRect/>
          </a:stretch>
        </p:blipFill>
        <p:spPr>
          <a:xfrm>
            <a:off x="254026" y="150943"/>
            <a:ext cx="2641600" cy="1955800"/>
          </a:xfrm>
          <a:prstGeom prst="rect">
            <a:avLst/>
          </a:prstGeom>
        </p:spPr>
      </p:pic>
      <p:pic>
        <p:nvPicPr>
          <p:cNvPr id="6" name="Picture 5">
            <a:extLst>
              <a:ext uri="{FF2B5EF4-FFF2-40B4-BE49-F238E27FC236}">
                <a16:creationId xmlns:a16="http://schemas.microsoft.com/office/drawing/2014/main" id="{D3A9CE49-8373-DE49-9CB8-9E3DBA33CBD4}"/>
              </a:ext>
            </a:extLst>
          </p:cNvPr>
          <p:cNvPicPr>
            <a:picLocks noChangeAspect="1"/>
          </p:cNvPicPr>
          <p:nvPr/>
        </p:nvPicPr>
        <p:blipFill>
          <a:blip r:embed="rId3"/>
          <a:stretch>
            <a:fillRect/>
          </a:stretch>
        </p:blipFill>
        <p:spPr>
          <a:xfrm>
            <a:off x="3375963" y="274023"/>
            <a:ext cx="1505856" cy="1054099"/>
          </a:xfrm>
          <a:prstGeom prst="rect">
            <a:avLst/>
          </a:prstGeom>
        </p:spPr>
      </p:pic>
      <p:pic>
        <p:nvPicPr>
          <p:cNvPr id="7" name="Picture 6">
            <a:extLst>
              <a:ext uri="{FF2B5EF4-FFF2-40B4-BE49-F238E27FC236}">
                <a16:creationId xmlns:a16="http://schemas.microsoft.com/office/drawing/2014/main" id="{5195899C-E554-E740-935A-16B7C65A3790}"/>
              </a:ext>
            </a:extLst>
          </p:cNvPr>
          <p:cNvPicPr>
            <a:picLocks noChangeAspect="1"/>
          </p:cNvPicPr>
          <p:nvPr/>
        </p:nvPicPr>
        <p:blipFill>
          <a:blip r:embed="rId4"/>
          <a:stretch>
            <a:fillRect/>
          </a:stretch>
        </p:blipFill>
        <p:spPr>
          <a:xfrm>
            <a:off x="4881819" y="223842"/>
            <a:ext cx="4478802" cy="1028700"/>
          </a:xfrm>
          <a:prstGeom prst="rect">
            <a:avLst/>
          </a:prstGeom>
        </p:spPr>
      </p:pic>
      <p:pic>
        <p:nvPicPr>
          <p:cNvPr id="8" name="Picture 7">
            <a:extLst>
              <a:ext uri="{FF2B5EF4-FFF2-40B4-BE49-F238E27FC236}">
                <a16:creationId xmlns:a16="http://schemas.microsoft.com/office/drawing/2014/main" id="{8105DF94-9DAC-244C-BA77-55FCBE6D3AE7}"/>
              </a:ext>
            </a:extLst>
          </p:cNvPr>
          <p:cNvPicPr>
            <a:picLocks noChangeAspect="1"/>
          </p:cNvPicPr>
          <p:nvPr/>
        </p:nvPicPr>
        <p:blipFill>
          <a:blip r:embed="rId5"/>
          <a:stretch>
            <a:fillRect/>
          </a:stretch>
        </p:blipFill>
        <p:spPr>
          <a:xfrm>
            <a:off x="5417752" y="1287678"/>
            <a:ext cx="2947605" cy="602549"/>
          </a:xfrm>
          <a:prstGeom prst="rect">
            <a:avLst/>
          </a:prstGeom>
        </p:spPr>
      </p:pic>
      <p:pic>
        <p:nvPicPr>
          <p:cNvPr id="9" name="Picture 8">
            <a:extLst>
              <a:ext uri="{FF2B5EF4-FFF2-40B4-BE49-F238E27FC236}">
                <a16:creationId xmlns:a16="http://schemas.microsoft.com/office/drawing/2014/main" id="{CB0F1BCC-C804-EA47-A558-2F20F3D1FBD6}"/>
              </a:ext>
            </a:extLst>
          </p:cNvPr>
          <p:cNvPicPr>
            <a:picLocks noChangeAspect="1"/>
          </p:cNvPicPr>
          <p:nvPr/>
        </p:nvPicPr>
        <p:blipFill rotWithShape="1">
          <a:blip r:embed="rId6"/>
          <a:srcRect/>
          <a:stretch/>
        </p:blipFill>
        <p:spPr>
          <a:xfrm>
            <a:off x="5917764" y="2116359"/>
            <a:ext cx="1869124" cy="398441"/>
          </a:xfrm>
          <a:prstGeom prst="rect">
            <a:avLst/>
          </a:prstGeom>
        </p:spPr>
      </p:pic>
      <p:pic>
        <p:nvPicPr>
          <p:cNvPr id="11" name="Picture 10">
            <a:extLst>
              <a:ext uri="{FF2B5EF4-FFF2-40B4-BE49-F238E27FC236}">
                <a16:creationId xmlns:a16="http://schemas.microsoft.com/office/drawing/2014/main" id="{257F10C5-9472-8D44-AA16-9C452C782E79}"/>
              </a:ext>
            </a:extLst>
          </p:cNvPr>
          <p:cNvPicPr>
            <a:picLocks noChangeAspect="1"/>
          </p:cNvPicPr>
          <p:nvPr/>
        </p:nvPicPr>
        <p:blipFill rotWithShape="1">
          <a:blip r:embed="rId7"/>
          <a:srcRect t="87027" b="2695"/>
          <a:stretch/>
        </p:blipFill>
        <p:spPr>
          <a:xfrm>
            <a:off x="6404948" y="4743782"/>
            <a:ext cx="1917700" cy="469900"/>
          </a:xfrm>
          <a:prstGeom prst="rect">
            <a:avLst/>
          </a:prstGeom>
        </p:spPr>
      </p:pic>
      <p:pic>
        <p:nvPicPr>
          <p:cNvPr id="12" name="Picture 11">
            <a:extLst>
              <a:ext uri="{FF2B5EF4-FFF2-40B4-BE49-F238E27FC236}">
                <a16:creationId xmlns:a16="http://schemas.microsoft.com/office/drawing/2014/main" id="{302DC6E7-035F-2040-BA44-1FD6FABCF5C4}"/>
              </a:ext>
            </a:extLst>
          </p:cNvPr>
          <p:cNvPicPr>
            <a:picLocks noChangeAspect="1"/>
          </p:cNvPicPr>
          <p:nvPr/>
        </p:nvPicPr>
        <p:blipFill rotWithShape="1">
          <a:blip r:embed="rId7"/>
          <a:srcRect l="26687" t="-541" r="39520" b="89152"/>
          <a:stretch/>
        </p:blipFill>
        <p:spPr>
          <a:xfrm>
            <a:off x="5676651" y="3751625"/>
            <a:ext cx="648043" cy="520700"/>
          </a:xfrm>
          <a:prstGeom prst="rect">
            <a:avLst/>
          </a:prstGeom>
        </p:spPr>
      </p:pic>
      <p:pic>
        <p:nvPicPr>
          <p:cNvPr id="13" name="Picture 12">
            <a:extLst>
              <a:ext uri="{FF2B5EF4-FFF2-40B4-BE49-F238E27FC236}">
                <a16:creationId xmlns:a16="http://schemas.microsoft.com/office/drawing/2014/main" id="{B8069845-017C-3A40-94A5-6B678932C2A5}"/>
              </a:ext>
            </a:extLst>
          </p:cNvPr>
          <p:cNvPicPr>
            <a:picLocks noChangeAspect="1"/>
          </p:cNvPicPr>
          <p:nvPr/>
        </p:nvPicPr>
        <p:blipFill rotWithShape="1">
          <a:blip r:embed="rId7"/>
          <a:srcRect l="19984" t="54024" r="27179" b="35698"/>
          <a:stretch/>
        </p:blipFill>
        <p:spPr>
          <a:xfrm>
            <a:off x="7359765" y="3796829"/>
            <a:ext cx="1013254" cy="469900"/>
          </a:xfrm>
          <a:prstGeom prst="rect">
            <a:avLst/>
          </a:prstGeom>
        </p:spPr>
      </p:pic>
      <p:pic>
        <p:nvPicPr>
          <p:cNvPr id="14" name="Picture 13">
            <a:extLst>
              <a:ext uri="{FF2B5EF4-FFF2-40B4-BE49-F238E27FC236}">
                <a16:creationId xmlns:a16="http://schemas.microsoft.com/office/drawing/2014/main" id="{1C22B255-2F57-2E4F-99D1-2AF86B0C031D}"/>
              </a:ext>
            </a:extLst>
          </p:cNvPr>
          <p:cNvPicPr>
            <a:picLocks noChangeAspect="1"/>
          </p:cNvPicPr>
          <p:nvPr/>
        </p:nvPicPr>
        <p:blipFill>
          <a:blip r:embed="rId8"/>
          <a:stretch>
            <a:fillRect/>
          </a:stretch>
        </p:blipFill>
        <p:spPr>
          <a:xfrm>
            <a:off x="6972265" y="2723219"/>
            <a:ext cx="2580832" cy="660570"/>
          </a:xfrm>
          <a:prstGeom prst="rect">
            <a:avLst/>
          </a:prstGeom>
        </p:spPr>
      </p:pic>
      <p:pic>
        <p:nvPicPr>
          <p:cNvPr id="15" name="Picture 14">
            <a:extLst>
              <a:ext uri="{FF2B5EF4-FFF2-40B4-BE49-F238E27FC236}">
                <a16:creationId xmlns:a16="http://schemas.microsoft.com/office/drawing/2014/main" id="{822E15BE-3F73-CF4C-A4A8-66F59F1841F8}"/>
              </a:ext>
            </a:extLst>
          </p:cNvPr>
          <p:cNvPicPr>
            <a:picLocks noChangeAspect="1"/>
          </p:cNvPicPr>
          <p:nvPr/>
        </p:nvPicPr>
        <p:blipFill>
          <a:blip r:embed="rId9"/>
          <a:stretch>
            <a:fillRect/>
          </a:stretch>
        </p:blipFill>
        <p:spPr>
          <a:xfrm>
            <a:off x="4414451" y="2712203"/>
            <a:ext cx="2579501" cy="671586"/>
          </a:xfrm>
          <a:prstGeom prst="rect">
            <a:avLst/>
          </a:prstGeom>
        </p:spPr>
      </p:pic>
      <p:pic>
        <p:nvPicPr>
          <p:cNvPr id="16" name="Picture 15">
            <a:extLst>
              <a:ext uri="{FF2B5EF4-FFF2-40B4-BE49-F238E27FC236}">
                <a16:creationId xmlns:a16="http://schemas.microsoft.com/office/drawing/2014/main" id="{3F136727-4A22-FE4B-9FE4-F3B095047D5D}"/>
              </a:ext>
            </a:extLst>
          </p:cNvPr>
          <p:cNvPicPr>
            <a:picLocks noChangeAspect="1"/>
          </p:cNvPicPr>
          <p:nvPr/>
        </p:nvPicPr>
        <p:blipFill>
          <a:blip r:embed="rId10"/>
          <a:stretch>
            <a:fillRect/>
          </a:stretch>
        </p:blipFill>
        <p:spPr>
          <a:xfrm>
            <a:off x="5640588" y="5599665"/>
            <a:ext cx="4292600" cy="1054100"/>
          </a:xfrm>
          <a:prstGeom prst="rect">
            <a:avLst/>
          </a:prstGeom>
        </p:spPr>
      </p:pic>
      <p:pic>
        <p:nvPicPr>
          <p:cNvPr id="17" name="Picture 16">
            <a:extLst>
              <a:ext uri="{FF2B5EF4-FFF2-40B4-BE49-F238E27FC236}">
                <a16:creationId xmlns:a16="http://schemas.microsoft.com/office/drawing/2014/main" id="{865A79DF-3E55-E442-B804-F2164ED81ACE}"/>
              </a:ext>
            </a:extLst>
          </p:cNvPr>
          <p:cNvPicPr>
            <a:picLocks noChangeAspect="1"/>
          </p:cNvPicPr>
          <p:nvPr/>
        </p:nvPicPr>
        <p:blipFill>
          <a:blip r:embed="rId11"/>
          <a:stretch>
            <a:fillRect/>
          </a:stretch>
        </p:blipFill>
        <p:spPr>
          <a:xfrm>
            <a:off x="214375" y="2463115"/>
            <a:ext cx="2514600" cy="2057400"/>
          </a:xfrm>
          <a:prstGeom prst="rect">
            <a:avLst/>
          </a:prstGeom>
        </p:spPr>
      </p:pic>
      <p:pic>
        <p:nvPicPr>
          <p:cNvPr id="18" name="Picture 17">
            <a:extLst>
              <a:ext uri="{FF2B5EF4-FFF2-40B4-BE49-F238E27FC236}">
                <a16:creationId xmlns:a16="http://schemas.microsoft.com/office/drawing/2014/main" id="{4A23FE5F-D390-2548-A629-B08145214D77}"/>
              </a:ext>
            </a:extLst>
          </p:cNvPr>
          <p:cNvPicPr>
            <a:picLocks noChangeAspect="1"/>
          </p:cNvPicPr>
          <p:nvPr/>
        </p:nvPicPr>
        <p:blipFill>
          <a:blip r:embed="rId12"/>
          <a:stretch>
            <a:fillRect/>
          </a:stretch>
        </p:blipFill>
        <p:spPr>
          <a:xfrm>
            <a:off x="231087" y="4767813"/>
            <a:ext cx="3378200" cy="1879600"/>
          </a:xfrm>
          <a:prstGeom prst="rect">
            <a:avLst/>
          </a:prstGeom>
        </p:spPr>
      </p:pic>
      <p:pic>
        <p:nvPicPr>
          <p:cNvPr id="19" name="Picture 18">
            <a:extLst>
              <a:ext uri="{FF2B5EF4-FFF2-40B4-BE49-F238E27FC236}">
                <a16:creationId xmlns:a16="http://schemas.microsoft.com/office/drawing/2014/main" id="{2E70CDAC-B73B-9748-A751-73BEF7AE2A2E}"/>
              </a:ext>
            </a:extLst>
          </p:cNvPr>
          <p:cNvPicPr>
            <a:picLocks noChangeAspect="1"/>
          </p:cNvPicPr>
          <p:nvPr/>
        </p:nvPicPr>
        <p:blipFill>
          <a:blip r:embed="rId13"/>
          <a:stretch>
            <a:fillRect/>
          </a:stretch>
        </p:blipFill>
        <p:spPr>
          <a:xfrm>
            <a:off x="9286645" y="4093304"/>
            <a:ext cx="2628900" cy="1028700"/>
          </a:xfrm>
          <a:prstGeom prst="rect">
            <a:avLst/>
          </a:prstGeom>
        </p:spPr>
      </p:pic>
      <p:sp>
        <p:nvSpPr>
          <p:cNvPr id="20" name="TextBox 19">
            <a:extLst>
              <a:ext uri="{FF2B5EF4-FFF2-40B4-BE49-F238E27FC236}">
                <a16:creationId xmlns:a16="http://schemas.microsoft.com/office/drawing/2014/main" id="{DFD8E0C1-3A29-0A4A-B77B-0889BFF0FB6D}"/>
              </a:ext>
            </a:extLst>
          </p:cNvPr>
          <p:cNvSpPr txBox="1"/>
          <p:nvPr/>
        </p:nvSpPr>
        <p:spPr>
          <a:xfrm>
            <a:off x="426778" y="2003979"/>
            <a:ext cx="2190087" cy="338554"/>
          </a:xfrm>
          <a:prstGeom prst="rect">
            <a:avLst/>
          </a:prstGeom>
          <a:noFill/>
        </p:spPr>
        <p:txBody>
          <a:bodyPr wrap="none" rtlCol="0">
            <a:spAutoFit/>
          </a:bodyPr>
          <a:lstStyle/>
          <a:p>
            <a:r>
              <a:rPr lang="en-US" sz="1600" dirty="0"/>
              <a:t>Four points in 2-D space</a:t>
            </a:r>
          </a:p>
        </p:txBody>
      </p:sp>
      <p:sp>
        <p:nvSpPr>
          <p:cNvPr id="21" name="TextBox 20">
            <a:extLst>
              <a:ext uri="{FF2B5EF4-FFF2-40B4-BE49-F238E27FC236}">
                <a16:creationId xmlns:a16="http://schemas.microsoft.com/office/drawing/2014/main" id="{A1AC8C3F-8101-4B44-B806-D814FA82AAD8}"/>
              </a:ext>
            </a:extLst>
          </p:cNvPr>
          <p:cNvSpPr txBox="1"/>
          <p:nvPr/>
        </p:nvSpPr>
        <p:spPr>
          <a:xfrm>
            <a:off x="426778" y="6519446"/>
            <a:ext cx="3556486" cy="338554"/>
          </a:xfrm>
          <a:prstGeom prst="rect">
            <a:avLst/>
          </a:prstGeom>
          <a:noFill/>
        </p:spPr>
        <p:txBody>
          <a:bodyPr wrap="none" rtlCol="0">
            <a:spAutoFit/>
          </a:bodyPr>
          <a:lstStyle/>
          <a:p>
            <a:r>
              <a:rPr lang="en-US" sz="1600" dirty="0"/>
              <a:t>The points in the new coordinate system</a:t>
            </a:r>
          </a:p>
        </p:txBody>
      </p:sp>
      <p:sp>
        <p:nvSpPr>
          <p:cNvPr id="22" name="Rectangle 21">
            <a:extLst>
              <a:ext uri="{FF2B5EF4-FFF2-40B4-BE49-F238E27FC236}">
                <a16:creationId xmlns:a16="http://schemas.microsoft.com/office/drawing/2014/main" id="{DC7541ED-E81C-F947-B115-5B7CC40E0CF8}"/>
              </a:ext>
            </a:extLst>
          </p:cNvPr>
          <p:cNvSpPr/>
          <p:nvPr/>
        </p:nvSpPr>
        <p:spPr>
          <a:xfrm>
            <a:off x="426778" y="4381407"/>
            <a:ext cx="3684407" cy="338554"/>
          </a:xfrm>
          <a:prstGeom prst="rect">
            <a:avLst/>
          </a:prstGeom>
        </p:spPr>
        <p:txBody>
          <a:bodyPr wrap="none">
            <a:spAutoFit/>
          </a:bodyPr>
          <a:lstStyle/>
          <a:p>
            <a:r>
              <a:rPr lang="en-US" sz="1600" dirty="0"/>
              <a:t>A</a:t>
            </a:r>
            <a:r>
              <a:rPr lang="en-US" sz="1600" dirty="0">
                <a:effectLst/>
              </a:rPr>
              <a:t>xes rotated 45 degrees counterclockwise</a:t>
            </a:r>
          </a:p>
        </p:txBody>
      </p:sp>
      <p:sp>
        <p:nvSpPr>
          <p:cNvPr id="23" name="Down Arrow 22">
            <a:extLst>
              <a:ext uri="{FF2B5EF4-FFF2-40B4-BE49-F238E27FC236}">
                <a16:creationId xmlns:a16="http://schemas.microsoft.com/office/drawing/2014/main" id="{9B6CB921-01B3-F04C-9B49-A3E285416F61}"/>
              </a:ext>
            </a:extLst>
          </p:cNvPr>
          <p:cNvSpPr/>
          <p:nvPr/>
        </p:nvSpPr>
        <p:spPr>
          <a:xfrm>
            <a:off x="6685574" y="1076688"/>
            <a:ext cx="286691" cy="2514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C6FC5F4D-CC24-7D49-94B8-4DAF8B56A5B1}"/>
              </a:ext>
            </a:extLst>
          </p:cNvPr>
          <p:cNvSpPr/>
          <p:nvPr/>
        </p:nvSpPr>
        <p:spPr>
          <a:xfrm>
            <a:off x="6672832" y="1797533"/>
            <a:ext cx="286691" cy="215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33314C27-C2E1-504B-8C8C-1B3C2AC7EAFB}"/>
              </a:ext>
            </a:extLst>
          </p:cNvPr>
          <p:cNvSpPr/>
          <p:nvPr/>
        </p:nvSpPr>
        <p:spPr>
          <a:xfrm>
            <a:off x="5592587" y="2604298"/>
            <a:ext cx="286691" cy="215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D409EA47-4042-1E4B-977E-DAF17A87FA0F}"/>
              </a:ext>
            </a:extLst>
          </p:cNvPr>
          <p:cNvSpPr/>
          <p:nvPr/>
        </p:nvSpPr>
        <p:spPr>
          <a:xfrm>
            <a:off x="7686531" y="2530008"/>
            <a:ext cx="286691" cy="215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a:extLst>
              <a:ext uri="{FF2B5EF4-FFF2-40B4-BE49-F238E27FC236}">
                <a16:creationId xmlns:a16="http://schemas.microsoft.com/office/drawing/2014/main" id="{048D8474-5D6C-9B4F-AEDF-F39CBF2639FC}"/>
              </a:ext>
            </a:extLst>
          </p:cNvPr>
          <p:cNvSpPr/>
          <p:nvPr/>
        </p:nvSpPr>
        <p:spPr>
          <a:xfrm>
            <a:off x="5713982" y="3458021"/>
            <a:ext cx="286691" cy="215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a:extLst>
              <a:ext uri="{FF2B5EF4-FFF2-40B4-BE49-F238E27FC236}">
                <a16:creationId xmlns:a16="http://schemas.microsoft.com/office/drawing/2014/main" id="{5708F7D1-1CA5-5D4D-97AC-FD13906382BF}"/>
              </a:ext>
            </a:extLst>
          </p:cNvPr>
          <p:cNvSpPr/>
          <p:nvPr/>
        </p:nvSpPr>
        <p:spPr>
          <a:xfrm>
            <a:off x="7740575" y="3495379"/>
            <a:ext cx="286691" cy="215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own Arrow 28">
            <a:extLst>
              <a:ext uri="{FF2B5EF4-FFF2-40B4-BE49-F238E27FC236}">
                <a16:creationId xmlns:a16="http://schemas.microsoft.com/office/drawing/2014/main" id="{E72EB3D4-455C-964E-84D0-CA637E3B36F6}"/>
              </a:ext>
            </a:extLst>
          </p:cNvPr>
          <p:cNvSpPr/>
          <p:nvPr/>
        </p:nvSpPr>
        <p:spPr>
          <a:xfrm rot="18998598">
            <a:off x="6205817" y="4433768"/>
            <a:ext cx="286691" cy="215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wn Arrow 29">
            <a:extLst>
              <a:ext uri="{FF2B5EF4-FFF2-40B4-BE49-F238E27FC236}">
                <a16:creationId xmlns:a16="http://schemas.microsoft.com/office/drawing/2014/main" id="{7463E53E-9E5D-AB42-8966-3AEFC65BE04B}"/>
              </a:ext>
            </a:extLst>
          </p:cNvPr>
          <p:cNvSpPr/>
          <p:nvPr/>
        </p:nvSpPr>
        <p:spPr>
          <a:xfrm rot="1244210">
            <a:off x="7297750" y="4421360"/>
            <a:ext cx="286691" cy="215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6EEC957-93AA-9C4E-984F-F0EC9B3D983F}"/>
              </a:ext>
            </a:extLst>
          </p:cNvPr>
          <p:cNvSpPr txBox="1"/>
          <p:nvPr/>
        </p:nvSpPr>
        <p:spPr>
          <a:xfrm>
            <a:off x="4652973" y="2146302"/>
            <a:ext cx="1258550" cy="338554"/>
          </a:xfrm>
          <a:prstGeom prst="rect">
            <a:avLst/>
          </a:prstGeom>
          <a:noFill/>
        </p:spPr>
        <p:txBody>
          <a:bodyPr wrap="none" rtlCol="0">
            <a:spAutoFit/>
          </a:bodyPr>
          <a:lstStyle/>
          <a:p>
            <a:r>
              <a:rPr lang="en-US" sz="1600" dirty="0"/>
              <a:t>Eigenvalues: </a:t>
            </a:r>
          </a:p>
        </p:txBody>
      </p:sp>
      <p:sp>
        <p:nvSpPr>
          <p:cNvPr id="34" name="TextBox 33">
            <a:extLst>
              <a:ext uri="{FF2B5EF4-FFF2-40B4-BE49-F238E27FC236}">
                <a16:creationId xmlns:a16="http://schemas.microsoft.com/office/drawing/2014/main" id="{D7FBE613-3BC8-454E-900F-C76ED129B55E}"/>
              </a:ext>
            </a:extLst>
          </p:cNvPr>
          <p:cNvSpPr txBox="1"/>
          <p:nvPr/>
        </p:nvSpPr>
        <p:spPr>
          <a:xfrm>
            <a:off x="5978622" y="3383731"/>
            <a:ext cx="1877437" cy="338554"/>
          </a:xfrm>
          <a:prstGeom prst="rect">
            <a:avLst/>
          </a:prstGeom>
          <a:noFill/>
        </p:spPr>
        <p:txBody>
          <a:bodyPr wrap="none" rtlCol="0">
            <a:spAutoFit/>
          </a:bodyPr>
          <a:lstStyle/>
          <a:p>
            <a:r>
              <a:rPr lang="en-US" sz="1600" dirty="0"/>
              <a:t>Derive eigenvectors</a:t>
            </a:r>
          </a:p>
        </p:txBody>
      </p:sp>
      <p:sp>
        <p:nvSpPr>
          <p:cNvPr id="36" name="TextBox 35">
            <a:extLst>
              <a:ext uri="{FF2B5EF4-FFF2-40B4-BE49-F238E27FC236}">
                <a16:creationId xmlns:a16="http://schemas.microsoft.com/office/drawing/2014/main" id="{142FEF27-9634-D041-A6DD-35A35468E7F0}"/>
              </a:ext>
            </a:extLst>
          </p:cNvPr>
          <p:cNvSpPr txBox="1"/>
          <p:nvPr/>
        </p:nvSpPr>
        <p:spPr>
          <a:xfrm>
            <a:off x="4436705" y="3802882"/>
            <a:ext cx="1339021" cy="338554"/>
          </a:xfrm>
          <a:prstGeom prst="rect">
            <a:avLst/>
          </a:prstGeom>
          <a:noFill/>
        </p:spPr>
        <p:txBody>
          <a:bodyPr wrap="none" rtlCol="0">
            <a:spAutoFit/>
          </a:bodyPr>
          <a:lstStyle/>
          <a:p>
            <a:r>
              <a:rPr lang="en-US" sz="1600" dirty="0"/>
              <a:t>Eigenvectors: </a:t>
            </a:r>
          </a:p>
        </p:txBody>
      </p:sp>
      <p:sp>
        <p:nvSpPr>
          <p:cNvPr id="37" name="TextBox 36">
            <a:extLst>
              <a:ext uri="{FF2B5EF4-FFF2-40B4-BE49-F238E27FC236}">
                <a16:creationId xmlns:a16="http://schemas.microsoft.com/office/drawing/2014/main" id="{20D3A2A2-0AE3-6D4B-A52E-C626DFE63E10}"/>
              </a:ext>
            </a:extLst>
          </p:cNvPr>
          <p:cNvSpPr txBox="1"/>
          <p:nvPr/>
        </p:nvSpPr>
        <p:spPr>
          <a:xfrm>
            <a:off x="4328020" y="4783450"/>
            <a:ext cx="2162964" cy="338554"/>
          </a:xfrm>
          <a:prstGeom prst="rect">
            <a:avLst/>
          </a:prstGeom>
          <a:noFill/>
        </p:spPr>
        <p:txBody>
          <a:bodyPr wrap="none" rtlCol="0">
            <a:spAutoFit/>
          </a:bodyPr>
          <a:lstStyle/>
          <a:p>
            <a:r>
              <a:rPr lang="en-US" sz="1600" dirty="0"/>
              <a:t>Matrix of eigenvectors </a:t>
            </a:r>
          </a:p>
        </p:txBody>
      </p:sp>
      <p:sp>
        <p:nvSpPr>
          <p:cNvPr id="43" name="TextBox 42">
            <a:extLst>
              <a:ext uri="{FF2B5EF4-FFF2-40B4-BE49-F238E27FC236}">
                <a16:creationId xmlns:a16="http://schemas.microsoft.com/office/drawing/2014/main" id="{5A47B3D9-7DFD-5347-8BB5-23F3612AA405}"/>
              </a:ext>
            </a:extLst>
          </p:cNvPr>
          <p:cNvSpPr txBox="1"/>
          <p:nvPr/>
        </p:nvSpPr>
        <p:spPr>
          <a:xfrm>
            <a:off x="8187344" y="4959564"/>
            <a:ext cx="2894895" cy="584775"/>
          </a:xfrm>
          <a:prstGeom prst="rect">
            <a:avLst/>
          </a:prstGeom>
          <a:noFill/>
        </p:spPr>
        <p:txBody>
          <a:bodyPr wrap="none" rtlCol="0">
            <a:spAutoFit/>
          </a:bodyPr>
          <a:lstStyle/>
          <a:p>
            <a:r>
              <a:rPr lang="en-US" sz="1600" dirty="0"/>
              <a:t>Project the data onto a 1D space</a:t>
            </a:r>
          </a:p>
          <a:p>
            <a:r>
              <a:rPr lang="en-US" sz="1600" dirty="0"/>
              <a:t>(dimensionality reduction)</a:t>
            </a:r>
          </a:p>
        </p:txBody>
      </p:sp>
      <p:cxnSp>
        <p:nvCxnSpPr>
          <p:cNvPr id="45" name="Curved Connector 44">
            <a:extLst>
              <a:ext uri="{FF2B5EF4-FFF2-40B4-BE49-F238E27FC236}">
                <a16:creationId xmlns:a16="http://schemas.microsoft.com/office/drawing/2014/main" id="{73358CE6-A86C-A249-B0E3-88CBC803FD55}"/>
              </a:ext>
            </a:extLst>
          </p:cNvPr>
          <p:cNvCxnSpPr>
            <a:cxnSpLocks/>
          </p:cNvCxnSpPr>
          <p:nvPr/>
        </p:nvCxnSpPr>
        <p:spPr>
          <a:xfrm flipV="1">
            <a:off x="8418928" y="4607655"/>
            <a:ext cx="941693" cy="371077"/>
          </a:xfrm>
          <a:prstGeom prst="curvedConnector3">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urved Connector 46">
            <a:extLst>
              <a:ext uri="{FF2B5EF4-FFF2-40B4-BE49-F238E27FC236}">
                <a16:creationId xmlns:a16="http://schemas.microsoft.com/office/drawing/2014/main" id="{92EEA564-BA68-4147-BA8C-721FC3214EF5}"/>
              </a:ext>
            </a:extLst>
          </p:cNvPr>
          <p:cNvCxnSpPr>
            <a:cxnSpLocks/>
          </p:cNvCxnSpPr>
          <p:nvPr/>
        </p:nvCxnSpPr>
        <p:spPr>
          <a:xfrm rot="16200000" flipH="1">
            <a:off x="7337301" y="5351046"/>
            <a:ext cx="335966" cy="282972"/>
          </a:xfrm>
          <a:prstGeom prst="curvedConnector3">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9E486E67-E964-B74D-9060-DDD6DB233DDB}"/>
              </a:ext>
            </a:extLst>
          </p:cNvPr>
          <p:cNvSpPr txBox="1"/>
          <p:nvPr/>
        </p:nvSpPr>
        <p:spPr>
          <a:xfrm>
            <a:off x="4256504" y="5324695"/>
            <a:ext cx="3201646" cy="338554"/>
          </a:xfrm>
          <a:prstGeom prst="rect">
            <a:avLst/>
          </a:prstGeom>
          <a:noFill/>
        </p:spPr>
        <p:txBody>
          <a:bodyPr wrap="none" rtlCol="0">
            <a:spAutoFit/>
          </a:bodyPr>
          <a:lstStyle/>
          <a:p>
            <a:r>
              <a:rPr lang="en-US" sz="1600" dirty="0"/>
              <a:t>Project the data onto the new space</a:t>
            </a:r>
          </a:p>
        </p:txBody>
      </p:sp>
      <p:sp>
        <p:nvSpPr>
          <p:cNvPr id="35" name="TextBox 34">
            <a:extLst>
              <a:ext uri="{FF2B5EF4-FFF2-40B4-BE49-F238E27FC236}">
                <a16:creationId xmlns:a16="http://schemas.microsoft.com/office/drawing/2014/main" id="{55D8B8DC-45FA-014C-ACA9-352B13DA5242}"/>
              </a:ext>
            </a:extLst>
          </p:cNvPr>
          <p:cNvSpPr txBox="1"/>
          <p:nvPr/>
        </p:nvSpPr>
        <p:spPr>
          <a:xfrm>
            <a:off x="6917340" y="1702447"/>
            <a:ext cx="2950038" cy="338554"/>
          </a:xfrm>
          <a:prstGeom prst="rect">
            <a:avLst/>
          </a:prstGeom>
          <a:noFill/>
        </p:spPr>
        <p:txBody>
          <a:bodyPr wrap="none" rtlCol="0">
            <a:spAutoFit/>
          </a:bodyPr>
          <a:lstStyle/>
          <a:p>
            <a:r>
              <a:rPr lang="en-US" sz="1600" dirty="0"/>
              <a:t>Solve the characteristic equation </a:t>
            </a:r>
          </a:p>
        </p:txBody>
      </p:sp>
      <p:sp>
        <p:nvSpPr>
          <p:cNvPr id="3" name="TextBox 2">
            <a:extLst>
              <a:ext uri="{FF2B5EF4-FFF2-40B4-BE49-F238E27FC236}">
                <a16:creationId xmlns:a16="http://schemas.microsoft.com/office/drawing/2014/main" id="{E280DB81-8299-AD42-9D05-B27F463A26B6}"/>
              </a:ext>
            </a:extLst>
          </p:cNvPr>
          <p:cNvSpPr txBox="1"/>
          <p:nvPr/>
        </p:nvSpPr>
        <p:spPr>
          <a:xfrm>
            <a:off x="5295934" y="6524425"/>
            <a:ext cx="4694875" cy="369332"/>
          </a:xfrm>
          <a:prstGeom prst="rect">
            <a:avLst/>
          </a:prstGeom>
          <a:noFill/>
        </p:spPr>
        <p:txBody>
          <a:bodyPr wrap="none" rtlCol="0">
            <a:spAutoFit/>
          </a:bodyPr>
          <a:lstStyle/>
          <a:p>
            <a:r>
              <a:rPr lang="en-US" dirty="0"/>
              <a:t>Given a matrix </a:t>
            </a:r>
            <a:r>
              <a:rPr lang="en-US" i="1" dirty="0"/>
              <a:t>M</a:t>
            </a:r>
            <a:r>
              <a:rPr lang="en-US" dirty="0"/>
              <a:t>, PCA finds eigenpairs of </a:t>
            </a:r>
            <a:r>
              <a:rPr lang="en-US" i="1" dirty="0"/>
              <a:t>M</a:t>
            </a:r>
            <a:r>
              <a:rPr lang="en-US" i="1" baseline="30000" dirty="0"/>
              <a:t>T</a:t>
            </a:r>
            <a:r>
              <a:rPr lang="en-US" i="1" dirty="0"/>
              <a:t>M</a:t>
            </a:r>
          </a:p>
        </p:txBody>
      </p:sp>
      <p:pic>
        <p:nvPicPr>
          <p:cNvPr id="10" name="Picture 9">
            <a:extLst>
              <a:ext uri="{FF2B5EF4-FFF2-40B4-BE49-F238E27FC236}">
                <a16:creationId xmlns:a16="http://schemas.microsoft.com/office/drawing/2014/main" id="{846511E7-E517-D048-B002-8E09DDF93AB2}"/>
              </a:ext>
            </a:extLst>
          </p:cNvPr>
          <p:cNvPicPr>
            <a:picLocks noChangeAspect="1"/>
          </p:cNvPicPr>
          <p:nvPr/>
        </p:nvPicPr>
        <p:blipFill>
          <a:blip r:embed="rId14"/>
          <a:stretch>
            <a:fillRect/>
          </a:stretch>
        </p:blipFill>
        <p:spPr>
          <a:xfrm>
            <a:off x="9360621" y="301378"/>
            <a:ext cx="2159000" cy="1485900"/>
          </a:xfrm>
          <a:prstGeom prst="rect">
            <a:avLst/>
          </a:prstGeom>
        </p:spPr>
      </p:pic>
    </p:spTree>
    <p:extLst>
      <p:ext uri="{BB962C8B-B14F-4D97-AF65-F5344CB8AC3E}">
        <p14:creationId xmlns:p14="http://schemas.microsoft.com/office/powerpoint/2010/main" val="365226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C86689-90B9-D24B-9CAD-8190939F0BC4}"/>
              </a:ext>
            </a:extLst>
          </p:cNvPr>
          <p:cNvPicPr>
            <a:picLocks noChangeAspect="1"/>
          </p:cNvPicPr>
          <p:nvPr/>
        </p:nvPicPr>
        <p:blipFill rotWithShape="1">
          <a:blip r:embed="rId2"/>
          <a:srcRect l="33133" r="28183" b="52217"/>
          <a:stretch/>
        </p:blipFill>
        <p:spPr>
          <a:xfrm>
            <a:off x="1315102" y="118795"/>
            <a:ext cx="2627689" cy="2431018"/>
          </a:xfrm>
          <a:prstGeom prst="rect">
            <a:avLst/>
          </a:prstGeom>
        </p:spPr>
      </p:pic>
      <p:pic>
        <p:nvPicPr>
          <p:cNvPr id="5" name="Picture 4">
            <a:extLst>
              <a:ext uri="{FF2B5EF4-FFF2-40B4-BE49-F238E27FC236}">
                <a16:creationId xmlns:a16="http://schemas.microsoft.com/office/drawing/2014/main" id="{F44223E6-2594-AE42-8DAA-4A5246B2E0DC}"/>
              </a:ext>
            </a:extLst>
          </p:cNvPr>
          <p:cNvPicPr>
            <a:picLocks noChangeAspect="1"/>
          </p:cNvPicPr>
          <p:nvPr/>
        </p:nvPicPr>
        <p:blipFill rotWithShape="1">
          <a:blip r:embed="rId2"/>
          <a:srcRect t="57347" r="9622"/>
          <a:stretch/>
        </p:blipFill>
        <p:spPr>
          <a:xfrm>
            <a:off x="1299564" y="3324172"/>
            <a:ext cx="5716031" cy="2020501"/>
          </a:xfrm>
          <a:prstGeom prst="rect">
            <a:avLst/>
          </a:prstGeom>
        </p:spPr>
      </p:pic>
      <p:sp>
        <p:nvSpPr>
          <p:cNvPr id="6" name="Down Arrow 5">
            <a:extLst>
              <a:ext uri="{FF2B5EF4-FFF2-40B4-BE49-F238E27FC236}">
                <a16:creationId xmlns:a16="http://schemas.microsoft.com/office/drawing/2014/main" id="{43F1A144-9032-0D44-8093-766BF520AC34}"/>
              </a:ext>
            </a:extLst>
          </p:cNvPr>
          <p:cNvSpPr/>
          <p:nvPr/>
        </p:nvSpPr>
        <p:spPr>
          <a:xfrm>
            <a:off x="2332385" y="2508626"/>
            <a:ext cx="296562" cy="778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4149196-565D-3C41-B44D-0034FEF25B71}"/>
              </a:ext>
            </a:extLst>
          </p:cNvPr>
          <p:cNvSpPr txBox="1"/>
          <p:nvPr/>
        </p:nvSpPr>
        <p:spPr>
          <a:xfrm>
            <a:off x="1769410" y="2713197"/>
            <a:ext cx="562975" cy="369332"/>
          </a:xfrm>
          <a:prstGeom prst="rect">
            <a:avLst/>
          </a:prstGeom>
          <a:noFill/>
        </p:spPr>
        <p:txBody>
          <a:bodyPr wrap="none" rtlCol="0">
            <a:spAutoFit/>
          </a:bodyPr>
          <a:lstStyle/>
          <a:p>
            <a:r>
              <a:rPr lang="en-US" dirty="0"/>
              <a:t>SVD</a:t>
            </a:r>
          </a:p>
        </p:txBody>
      </p:sp>
      <p:sp>
        <p:nvSpPr>
          <p:cNvPr id="8" name="TextBox 7">
            <a:extLst>
              <a:ext uri="{FF2B5EF4-FFF2-40B4-BE49-F238E27FC236}">
                <a16:creationId xmlns:a16="http://schemas.microsoft.com/office/drawing/2014/main" id="{2AE2B902-A45B-8243-98A0-D13EE73C2ED9}"/>
              </a:ext>
            </a:extLst>
          </p:cNvPr>
          <p:cNvSpPr txBox="1"/>
          <p:nvPr/>
        </p:nvSpPr>
        <p:spPr>
          <a:xfrm>
            <a:off x="1529608" y="5317252"/>
            <a:ext cx="9362827" cy="923330"/>
          </a:xfrm>
          <a:prstGeom prst="rect">
            <a:avLst/>
          </a:prstGeom>
          <a:noFill/>
        </p:spPr>
        <p:txBody>
          <a:bodyPr wrap="square" rtlCol="0">
            <a:spAutoFit/>
          </a:bodyPr>
          <a:lstStyle/>
          <a:p>
            <a:r>
              <a:rPr lang="en-US" dirty="0"/>
              <a:t>SVD defines a small number of hidden “concepts” that connect the row and column. In this case, the concepts can be science-fiction and romance. </a:t>
            </a:r>
            <a:r>
              <a:rPr lang="en-US" i="1" dirty="0"/>
              <a:t>U</a:t>
            </a:r>
            <a:r>
              <a:rPr lang="en-US" dirty="0"/>
              <a:t> connects people to concepts, </a:t>
            </a:r>
            <a:r>
              <a:rPr lang="en-US" i="1" dirty="0"/>
              <a:t>V</a:t>
            </a:r>
            <a:r>
              <a:rPr lang="en-US" dirty="0"/>
              <a:t> connects concepts to movies, and the middle diagonal gives the strength of each of the concepts. </a:t>
            </a:r>
          </a:p>
        </p:txBody>
      </p:sp>
      <p:pic>
        <p:nvPicPr>
          <p:cNvPr id="9" name="Picture 8">
            <a:extLst>
              <a:ext uri="{FF2B5EF4-FFF2-40B4-BE49-F238E27FC236}">
                <a16:creationId xmlns:a16="http://schemas.microsoft.com/office/drawing/2014/main" id="{CCE235AC-6109-444F-9B17-CC19E77B7D8F}"/>
              </a:ext>
            </a:extLst>
          </p:cNvPr>
          <p:cNvPicPr>
            <a:picLocks noChangeAspect="1"/>
          </p:cNvPicPr>
          <p:nvPr/>
        </p:nvPicPr>
        <p:blipFill>
          <a:blip r:embed="rId3"/>
          <a:stretch>
            <a:fillRect/>
          </a:stretch>
        </p:blipFill>
        <p:spPr>
          <a:xfrm>
            <a:off x="2985030" y="863600"/>
            <a:ext cx="4122948" cy="1849263"/>
          </a:xfrm>
          <a:prstGeom prst="rect">
            <a:avLst/>
          </a:prstGeom>
        </p:spPr>
      </p:pic>
      <p:sp>
        <p:nvSpPr>
          <p:cNvPr id="2" name="TextBox 1">
            <a:extLst>
              <a:ext uri="{FF2B5EF4-FFF2-40B4-BE49-F238E27FC236}">
                <a16:creationId xmlns:a16="http://schemas.microsoft.com/office/drawing/2014/main" id="{21A440FB-2B39-6A44-8031-245777844AED}"/>
              </a:ext>
            </a:extLst>
          </p:cNvPr>
          <p:cNvSpPr txBox="1"/>
          <p:nvPr/>
        </p:nvSpPr>
        <p:spPr>
          <a:xfrm>
            <a:off x="7085596" y="889514"/>
            <a:ext cx="3234316" cy="4062651"/>
          </a:xfrm>
          <a:prstGeom prst="rect">
            <a:avLst/>
          </a:prstGeom>
          <a:noFill/>
        </p:spPr>
        <p:txBody>
          <a:bodyPr wrap="square" rtlCol="0">
            <a:spAutoFit/>
          </a:bodyPr>
          <a:lstStyle/>
          <a:p>
            <a:r>
              <a:rPr lang="en-US" dirty="0"/>
              <a:t>Querying using concepts. </a:t>
            </a:r>
          </a:p>
          <a:p>
            <a:r>
              <a:rPr lang="en-US" sz="1600" dirty="0"/>
              <a:t>For example, a new user Quincy has only seen one movie, The Matrix, and he rated it 4. Quincy can be represented as q=[4,0,0,0,0], and be mapped onto the “concept space” by multiplying q by the matrix V of the decomposition: </a:t>
            </a:r>
            <a:r>
              <a:rPr lang="en-US" sz="1600" dirty="0" err="1"/>
              <a:t>qV</a:t>
            </a:r>
            <a:r>
              <a:rPr lang="en-US" sz="1600" dirty="0"/>
              <a:t>=[2.32,0], meaning that Quincy has high interest in science-fiction, but not romance. </a:t>
            </a:r>
          </a:p>
          <a:p>
            <a:r>
              <a:rPr lang="en-US" sz="1600" dirty="0"/>
              <a:t>To find his actual interest in movies, just need to map his representation in the concept space back into movie space by multiplying [2.31,0] by V</a:t>
            </a:r>
            <a:r>
              <a:rPr lang="en-US" sz="1600" baseline="30000" dirty="0"/>
              <a:t>T</a:t>
            </a:r>
            <a:r>
              <a:rPr lang="en-US" sz="1600" dirty="0"/>
              <a:t>. The product is </a:t>
            </a:r>
            <a:r>
              <a:rPr lang="en-US" sz="1600"/>
              <a:t>[1.33,1.33,1.33,0,0</a:t>
            </a:r>
            <a:r>
              <a:rPr lang="en-US" sz="1600" dirty="0"/>
              <a:t>]. </a:t>
            </a:r>
          </a:p>
        </p:txBody>
      </p:sp>
    </p:spTree>
    <p:extLst>
      <p:ext uri="{BB962C8B-B14F-4D97-AF65-F5344CB8AC3E}">
        <p14:creationId xmlns:p14="http://schemas.microsoft.com/office/powerpoint/2010/main" val="2245395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B785-4246-794E-AB20-75D8AE4EDF75}"/>
              </a:ext>
            </a:extLst>
          </p:cNvPr>
          <p:cNvSpPr>
            <a:spLocks noGrp="1"/>
          </p:cNvSpPr>
          <p:nvPr>
            <p:ph type="title"/>
          </p:nvPr>
        </p:nvSpPr>
        <p:spPr>
          <a:xfrm>
            <a:off x="838200" y="155263"/>
            <a:ext cx="10515600" cy="983989"/>
          </a:xfrm>
        </p:spPr>
        <p:txBody>
          <a:bodyPr/>
          <a:lstStyle/>
          <a:p>
            <a:pPr algn="ctr"/>
            <a:r>
              <a:rPr lang="en-US" dirty="0"/>
              <a:t>SVD algorithms</a:t>
            </a:r>
          </a:p>
        </p:txBody>
      </p:sp>
      <p:sp>
        <p:nvSpPr>
          <p:cNvPr id="3" name="Content Placeholder 2">
            <a:extLst>
              <a:ext uri="{FF2B5EF4-FFF2-40B4-BE49-F238E27FC236}">
                <a16:creationId xmlns:a16="http://schemas.microsoft.com/office/drawing/2014/main" id="{01F9B1A2-EAA1-2E4F-BF6B-9FF6F5DACB83}"/>
              </a:ext>
            </a:extLst>
          </p:cNvPr>
          <p:cNvSpPr>
            <a:spLocks noGrp="1"/>
          </p:cNvSpPr>
          <p:nvPr>
            <p:ph idx="1"/>
          </p:nvPr>
        </p:nvSpPr>
        <p:spPr>
          <a:xfrm>
            <a:off x="838200" y="1139252"/>
            <a:ext cx="10515600" cy="5411450"/>
          </a:xfrm>
        </p:spPr>
        <p:txBody>
          <a:bodyPr>
            <a:normAutofit fontScale="92500" lnSpcReduction="10000"/>
          </a:bodyPr>
          <a:lstStyle/>
          <a:p>
            <a:r>
              <a:rPr lang="en-US" dirty="0"/>
              <a:t>Problem: Given input matrix </a:t>
            </a:r>
            <a:r>
              <a:rPr lang="en-US" i="1" dirty="0"/>
              <a:t>M</a:t>
            </a:r>
            <a:r>
              <a:rPr lang="en-US" dirty="0"/>
              <a:t> (of </a:t>
            </a:r>
            <a:r>
              <a:rPr lang="en-US" i="1" dirty="0"/>
              <a:t>m</a:t>
            </a:r>
            <a:r>
              <a:rPr lang="en-US" dirty="0"/>
              <a:t> by </a:t>
            </a:r>
            <a:r>
              <a:rPr lang="en-US" i="1" dirty="0"/>
              <a:t>n</a:t>
            </a:r>
            <a:r>
              <a:rPr lang="en-US" dirty="0"/>
              <a:t>, and assume </a:t>
            </a:r>
            <a:r>
              <a:rPr lang="en-US" i="1" dirty="0"/>
              <a:t>m ≥ n</a:t>
            </a:r>
            <a:r>
              <a:rPr lang="en-US" dirty="0"/>
              <a:t>), output </a:t>
            </a:r>
            <a:r>
              <a:rPr lang="en-US" i="1" dirty="0"/>
              <a:t>k (k ≤n)</a:t>
            </a:r>
            <a:r>
              <a:rPr lang="en-US" dirty="0"/>
              <a:t> singular values and corresponding singular vectors</a:t>
            </a:r>
          </a:p>
          <a:p>
            <a:r>
              <a:rPr lang="en-US" dirty="0"/>
              <a:t>The idea is to find square roots of eigenvalues of </a:t>
            </a:r>
            <a:r>
              <a:rPr lang="en-US" i="1" dirty="0"/>
              <a:t>M</a:t>
            </a:r>
            <a:r>
              <a:rPr lang="en-US" i="1" baseline="30000" dirty="0"/>
              <a:t>T</a:t>
            </a:r>
            <a:r>
              <a:rPr lang="en-US" i="1" dirty="0"/>
              <a:t>M </a:t>
            </a:r>
            <a:r>
              <a:rPr lang="en-US" dirty="0"/>
              <a:t>without actually computing </a:t>
            </a:r>
            <a:r>
              <a:rPr lang="en-US" i="1" dirty="0"/>
              <a:t>M</a:t>
            </a:r>
            <a:r>
              <a:rPr lang="en-US" i="1" baseline="30000" dirty="0"/>
              <a:t>T</a:t>
            </a:r>
            <a:r>
              <a:rPr lang="en-US" i="1" dirty="0"/>
              <a:t>M</a:t>
            </a:r>
            <a:r>
              <a:rPr lang="en-US" dirty="0"/>
              <a:t>. </a:t>
            </a:r>
          </a:p>
          <a:p>
            <a:r>
              <a:rPr lang="en-US" dirty="0"/>
              <a:t>Two categories</a:t>
            </a:r>
          </a:p>
          <a:p>
            <a:pPr lvl="1"/>
            <a:r>
              <a:rPr lang="en-US" dirty="0"/>
              <a:t>Algorithms that first reduce the matrix to bidiagonal form (e.g., Householder reduction, QR algorithm), and then compute </a:t>
            </a:r>
            <a:r>
              <a:rPr lang="en-US" i="1" dirty="0"/>
              <a:t>k </a:t>
            </a:r>
            <a:r>
              <a:rPr lang="en-US" dirty="0"/>
              <a:t>singular values as well as the corresponding singular vectors of the bidiagonal matrix. </a:t>
            </a:r>
          </a:p>
          <a:p>
            <a:pPr lvl="1"/>
            <a:r>
              <a:rPr lang="en-US" dirty="0"/>
              <a:t>Algorithms that iterate directly on the input matrix : Jacobi method for symmetric matrices and other methods analogous to Jacobi method for nonsymmetric matrices</a:t>
            </a:r>
          </a:p>
          <a:p>
            <a:r>
              <a:rPr lang="en-US" dirty="0"/>
              <a:t>References</a:t>
            </a:r>
          </a:p>
          <a:p>
            <a:pPr lvl="1"/>
            <a:r>
              <a:rPr lang="en-US" dirty="0"/>
              <a:t>Computation of the singular value decomposition </a:t>
            </a:r>
            <a:r>
              <a:rPr lang="en-US" dirty="0">
                <a:hlinkClick r:id="rId2"/>
              </a:rPr>
              <a:t>http://www.cs.utexas.edu/users/inderjit/public_papers/HLA_SVD.pdf</a:t>
            </a:r>
            <a:endParaRPr lang="en-US" dirty="0"/>
          </a:p>
          <a:p>
            <a:pPr lvl="1"/>
            <a:r>
              <a:rPr lang="en-US" dirty="0"/>
              <a:t>Jacobi eigenvalue algorithm (an iterative method) for symmetric matrices </a:t>
            </a:r>
            <a:r>
              <a:rPr lang="en-US" dirty="0">
                <a:hlinkClick r:id="rId3"/>
              </a:rPr>
              <a:t>http://fourier.eng.hmc.edu/e176/lectures/ch1/node1.html</a:t>
            </a:r>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01965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3997</TotalTime>
  <Words>640</Words>
  <Application>Microsoft Macintosh PowerPoint</Application>
  <PresentationFormat>Widescreen</PresentationFormat>
  <Paragraphs>47</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Curse of dimensionality &amp; dimensionality reduction</vt:lpstr>
      <vt:lpstr>Curse of Dimensionality</vt:lpstr>
      <vt:lpstr>PCA (Principle Component Analysis)</vt:lpstr>
      <vt:lpstr>PowerPoint Presentation</vt:lpstr>
      <vt:lpstr>PowerPoint Presentation</vt:lpstr>
      <vt:lpstr>SVD algorithms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 Yuzhen</dc:creator>
  <cp:lastModifiedBy>Ye, Yuzhen</cp:lastModifiedBy>
  <cp:revision>24</cp:revision>
  <cp:lastPrinted>2021-08-23T17:01:18Z</cp:lastPrinted>
  <dcterms:created xsi:type="dcterms:W3CDTF">2020-01-08T20:09:06Z</dcterms:created>
  <dcterms:modified xsi:type="dcterms:W3CDTF">2022-08-31T17:07:15Z</dcterms:modified>
</cp:coreProperties>
</file>