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handoutMasterIdLst>
    <p:handoutMasterId r:id="rId30"/>
  </p:handoutMasterIdLst>
  <p:sldIdLst>
    <p:sldId id="256" r:id="rId2"/>
    <p:sldId id="259" r:id="rId3"/>
    <p:sldId id="287" r:id="rId4"/>
    <p:sldId id="257" r:id="rId5"/>
    <p:sldId id="261" r:id="rId6"/>
    <p:sldId id="262" r:id="rId7"/>
    <p:sldId id="263" r:id="rId8"/>
    <p:sldId id="264" r:id="rId9"/>
    <p:sldId id="265" r:id="rId10"/>
    <p:sldId id="267" r:id="rId11"/>
    <p:sldId id="268" r:id="rId12"/>
    <p:sldId id="289" r:id="rId13"/>
    <p:sldId id="270" r:id="rId14"/>
    <p:sldId id="271" r:id="rId15"/>
    <p:sldId id="272" r:id="rId16"/>
    <p:sldId id="273" r:id="rId17"/>
    <p:sldId id="275" r:id="rId18"/>
    <p:sldId id="276" r:id="rId19"/>
    <p:sldId id="277" r:id="rId20"/>
    <p:sldId id="278" r:id="rId21"/>
    <p:sldId id="281" r:id="rId22"/>
    <p:sldId id="282" r:id="rId23"/>
    <p:sldId id="260" r:id="rId24"/>
    <p:sldId id="283" r:id="rId25"/>
    <p:sldId id="284" r:id="rId26"/>
    <p:sldId id="288" r:id="rId27"/>
    <p:sldId id="28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2"/>
    <p:restoredTop sz="94618"/>
  </p:normalViewPr>
  <p:slideViewPr>
    <p:cSldViewPr snapToGrid="0" snapToObjects="1">
      <p:cViewPr varScale="1">
        <p:scale>
          <a:sx n="118" d="100"/>
          <a:sy n="118" d="100"/>
        </p:scale>
        <p:origin x="768" y="208"/>
      </p:cViewPr>
      <p:guideLst/>
    </p:cSldViewPr>
  </p:slideViewPr>
  <p:notesTextViewPr>
    <p:cViewPr>
      <p:scale>
        <a:sx n="1" d="1"/>
        <a:sy n="1" d="1"/>
      </p:scale>
      <p:origin x="0" y="0"/>
    </p:cViewPr>
  </p:notesTextViewPr>
  <p:notesViewPr>
    <p:cSldViewPr snapToGrid="0" snapToObjects="1">
      <p:cViewPr varScale="1">
        <p:scale>
          <a:sx n="64" d="100"/>
          <a:sy n="64" d="100"/>
        </p:scale>
        <p:origin x="3600"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4.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5.wmf"/><Relationship Id="rId1"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image" Target="../media/image13.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image" Target="../media/image2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4393BD-9C50-4E46-9463-F322DA80E58D}" type="datetimeFigureOut">
              <a:rPr lang="en-US" smtClean="0"/>
              <a:t>11/5/23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38DA24-680F-8D4A-B4E3-75FF870C6144}" type="slidenum">
              <a:rPr lang="en-US" smtClean="0"/>
              <a:t>‹#›</a:t>
            </a:fld>
            <a:endParaRPr lang="en-US"/>
          </a:p>
        </p:txBody>
      </p:sp>
    </p:spTree>
    <p:extLst>
      <p:ext uri="{BB962C8B-B14F-4D97-AF65-F5344CB8AC3E}">
        <p14:creationId xmlns:p14="http://schemas.microsoft.com/office/powerpoint/2010/main" val="2943871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8E9440-4807-F54E-B619-846674425BF9}" type="datetimeFigureOut">
              <a:rPr lang="en-US" smtClean="0"/>
              <a:t>11/5/23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3F98A0-F97A-314E-8AEC-8C5FF07F32DB}" type="slidenum">
              <a:rPr lang="en-US" smtClean="0"/>
              <a:t>‹#›</a:t>
            </a:fld>
            <a:endParaRPr lang="en-US"/>
          </a:p>
        </p:txBody>
      </p:sp>
    </p:spTree>
    <p:extLst>
      <p:ext uri="{BB962C8B-B14F-4D97-AF65-F5344CB8AC3E}">
        <p14:creationId xmlns:p14="http://schemas.microsoft.com/office/powerpoint/2010/main" val="476122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pPr eaLnBrk="0" hangingPunct="0"/>
            <a:fld id="{9AE17901-43E1-4762-9E76-97D06ED6248A}" type="slidenum">
              <a:rPr lang="en-US" sz="1200" b="1" smtClean="0">
                <a:solidFill>
                  <a:srgbClr val="000000"/>
                </a:solidFill>
                <a:latin typeface="Arial" pitchFamily="34" charset="0"/>
                <a:cs typeface="Arial" pitchFamily="34" charset="0"/>
              </a:rPr>
              <a:pPr eaLnBrk="0" hangingPunct="0"/>
              <a:t>5</a:t>
            </a:fld>
            <a:endParaRPr lang="en-US" sz="1200" b="1" dirty="0">
              <a:solidFill>
                <a:srgbClr val="000000"/>
              </a:solidFill>
              <a:latin typeface="Arial" pitchFamily="34" charset="0"/>
              <a:cs typeface="Arial" pitchFamily="34" charset="0"/>
            </a:endParaRPr>
          </a:p>
        </p:txBody>
      </p:sp>
      <p:sp>
        <p:nvSpPr>
          <p:cNvPr id="173059" name="Rectangle 2"/>
          <p:cNvSpPr>
            <a:spLocks noGrp="1" noRot="1" noChangeAspect="1" noChangeArrowheads="1" noTextEdit="1"/>
          </p:cNvSpPr>
          <p:nvPr>
            <p:ph type="sldImg"/>
          </p:nvPr>
        </p:nvSpPr>
        <p:spPr>
          <a:xfrm>
            <a:off x="-1423988" y="401638"/>
            <a:ext cx="10171113" cy="5722937"/>
          </a:xfrm>
          <a:ln/>
        </p:spPr>
      </p:sp>
      <p:sp>
        <p:nvSpPr>
          <p:cNvPr id="173060" name="Rectangle 3"/>
          <p:cNvSpPr>
            <a:spLocks noGrp="1" noChangeArrowheads="1"/>
          </p:cNvSpPr>
          <p:nvPr>
            <p:ph type="body" idx="1"/>
          </p:nvPr>
        </p:nvSpPr>
        <p:spPr>
          <a:xfrm>
            <a:off x="883920" y="6365797"/>
            <a:ext cx="5620174" cy="2536984"/>
          </a:xfrm>
          <a:noFill/>
          <a:ln/>
        </p:spPr>
        <p:txBody>
          <a:bodyPr/>
          <a:lstStyle/>
          <a:p>
            <a:endParaRPr lang="en-US" dirty="0">
              <a:latin typeface="Arial" pitchFamily="34" charset="0"/>
            </a:endParaRPr>
          </a:p>
        </p:txBody>
      </p:sp>
    </p:spTree>
    <p:extLst>
      <p:ext uri="{BB962C8B-B14F-4D97-AF65-F5344CB8AC3E}">
        <p14:creationId xmlns:p14="http://schemas.microsoft.com/office/powerpoint/2010/main" val="667074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p:spPr>
        <p:txBody>
          <a:bodyPr/>
          <a:lstStyle/>
          <a:p>
            <a:pPr eaLnBrk="1" hangingPunct="1"/>
            <a:endParaRPr lang="en-US" dirty="0">
              <a:latin typeface="Arial" pitchFamily="34" charset="0"/>
            </a:endParaRPr>
          </a:p>
        </p:txBody>
      </p:sp>
      <p:sp>
        <p:nvSpPr>
          <p:cNvPr id="251908" name="Slide Number Placeholder 3"/>
          <p:cNvSpPr>
            <a:spLocks noGrp="1"/>
          </p:cNvSpPr>
          <p:nvPr>
            <p:ph type="sldNum" sz="quarter" idx="5"/>
          </p:nvPr>
        </p:nvSpPr>
        <p:spPr>
          <a:noFill/>
        </p:spPr>
        <p:txBody>
          <a:bodyPr/>
          <a:lstStyle/>
          <a:p>
            <a:pPr algn="r" rtl="0" eaLnBrk="0" fontAlgn="base" hangingPunct="0">
              <a:spcBef>
                <a:spcPct val="0"/>
              </a:spcBef>
              <a:spcAft>
                <a:spcPct val="0"/>
              </a:spcAft>
            </a:pPr>
            <a:fld id="{2902D948-6617-4183-A553-B871B9C49FBD}" type="slidenum">
              <a:rPr lang="en-US" sz="1100" b="1" kern="1200">
                <a:solidFill>
                  <a:srgbClr val="000000"/>
                </a:solidFill>
                <a:latin typeface="Arial" pitchFamily="34" charset="0"/>
                <a:ea typeface="+mn-ea"/>
                <a:cs typeface="+mn-cs"/>
              </a:rPr>
              <a:pPr algn="r" rtl="0" eaLnBrk="0" fontAlgn="base" hangingPunct="0">
                <a:spcBef>
                  <a:spcPct val="0"/>
                </a:spcBef>
                <a:spcAft>
                  <a:spcPct val="0"/>
                </a:spcAft>
              </a:pPr>
              <a:t>15</a:t>
            </a:fld>
            <a:endParaRPr lang="en-US" sz="1100" b="1" kern="1200">
              <a:solidFill>
                <a:srgbClr val="000000"/>
              </a:solidFill>
              <a:latin typeface="Arial" pitchFamily="34" charset="0"/>
              <a:ea typeface="+mn-ea"/>
              <a:cs typeface="+mn-cs"/>
            </a:endParaRPr>
          </a:p>
        </p:txBody>
      </p:sp>
    </p:spTree>
    <p:extLst>
      <p:ext uri="{BB962C8B-B14F-4D97-AF65-F5344CB8AC3E}">
        <p14:creationId xmlns:p14="http://schemas.microsoft.com/office/powerpoint/2010/main" val="146052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p:spPr>
        <p:txBody>
          <a:bodyPr/>
          <a:lstStyle/>
          <a:p>
            <a:pPr marL="285750" lvl="0" indent="-285750"/>
            <a:endParaRPr lang="en-US" dirty="0">
              <a:latin typeface="Arial" pitchFamily="34" charset="0"/>
            </a:endParaRPr>
          </a:p>
        </p:txBody>
      </p:sp>
    </p:spTree>
    <p:extLst>
      <p:ext uri="{BB962C8B-B14F-4D97-AF65-F5344CB8AC3E}">
        <p14:creationId xmlns:p14="http://schemas.microsoft.com/office/powerpoint/2010/main" val="2026584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Rot="1" noChangeAspect="1" noChangeArrowheads="1" noTextEdit="1"/>
          </p:cNvSpPr>
          <p:nvPr>
            <p:ph type="sldImg"/>
          </p:nvPr>
        </p:nvSpPr>
        <p:spPr>
          <a:xfrm>
            <a:off x="382588" y="685800"/>
            <a:ext cx="6096000" cy="3429000"/>
          </a:xfrm>
          <a:ln/>
        </p:spPr>
      </p:sp>
      <p:sp>
        <p:nvSpPr>
          <p:cNvPr id="254979"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1841355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p:txBody>
          <a:bodyPr/>
          <a:lstStyle/>
          <a:p>
            <a:pPr>
              <a:defRPr/>
            </a:pPr>
            <a:fld id="{30027770-D31A-4687-80C0-0EE04A7AEB45}" type="slidenum">
              <a:rPr lang="en-US" smtClean="0"/>
              <a:pPr>
                <a:defRPr/>
              </a:pPr>
              <a:t>18</a:t>
            </a:fld>
            <a:endParaRPr lang="en-US"/>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3492"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2057545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Rot="1" noChangeAspect="1" noChangeArrowheads="1" noTextEdit="1"/>
          </p:cNvSpPr>
          <p:nvPr>
            <p:ph type="sldImg"/>
          </p:nvPr>
        </p:nvSpPr>
        <p:spPr>
          <a:xfrm>
            <a:off x="382588" y="685800"/>
            <a:ext cx="6096000" cy="3429000"/>
          </a:xfrm>
          <a:ln/>
        </p:spPr>
      </p:sp>
      <p:sp>
        <p:nvSpPr>
          <p:cNvPr id="256003" name="Rectangle 3"/>
          <p:cNvSpPr>
            <a:spLocks noGrp="1" noChangeArrowheads="1"/>
          </p:cNvSpPr>
          <p:nvPr>
            <p:ph type="body" idx="1"/>
          </p:nvPr>
        </p:nvSpPr>
        <p:spPr>
          <a:noFill/>
          <a:ln/>
        </p:spPr>
        <p:txBody>
          <a:bodyPr/>
          <a:lstStyle/>
          <a:p>
            <a:endParaRPr lang="en-US" dirty="0">
              <a:latin typeface="Arial" pitchFamily="34" charset="0"/>
            </a:endParaRPr>
          </a:p>
        </p:txBody>
      </p:sp>
    </p:spTree>
    <p:extLst>
      <p:ext uri="{BB962C8B-B14F-4D97-AF65-F5344CB8AC3E}">
        <p14:creationId xmlns:p14="http://schemas.microsoft.com/office/powerpoint/2010/main" val="19564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Rot="1" noChangeAspect="1" noChangeArrowheads="1" noTextEdit="1"/>
          </p:cNvSpPr>
          <p:nvPr>
            <p:ph type="sldImg"/>
          </p:nvPr>
        </p:nvSpPr>
        <p:spPr>
          <a:xfrm>
            <a:off x="382588" y="685800"/>
            <a:ext cx="6096000" cy="3429000"/>
          </a:xfrm>
          <a:ln/>
        </p:spPr>
      </p:sp>
      <p:sp>
        <p:nvSpPr>
          <p:cNvPr id="257027" name="Rectangle 3"/>
          <p:cNvSpPr>
            <a:spLocks noGrp="1" noChangeArrowheads="1"/>
          </p:cNvSpPr>
          <p:nvPr>
            <p:ph type="body" idx="1"/>
          </p:nvPr>
        </p:nvSpPr>
        <p:spPr>
          <a:noFill/>
          <a:ln/>
        </p:spPr>
        <p:txBody>
          <a:bodyPr/>
          <a:lstStyle/>
          <a:p>
            <a:endParaRPr lang="en-US" dirty="0">
              <a:latin typeface="Arial" pitchFamily="34" charset="0"/>
            </a:endParaRPr>
          </a:p>
        </p:txBody>
      </p:sp>
    </p:spTree>
    <p:extLst>
      <p:ext uri="{BB962C8B-B14F-4D97-AF65-F5344CB8AC3E}">
        <p14:creationId xmlns:p14="http://schemas.microsoft.com/office/powerpoint/2010/main" val="1662020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Rot="1" noChangeAspect="1" noChangeArrowheads="1" noTextEdit="1"/>
          </p:cNvSpPr>
          <p:nvPr>
            <p:ph type="sldImg"/>
          </p:nvPr>
        </p:nvSpPr>
        <p:spPr>
          <a:xfrm>
            <a:off x="382588" y="685800"/>
            <a:ext cx="6096000" cy="3429000"/>
          </a:xfrm>
          <a:ln/>
        </p:spPr>
      </p:sp>
      <p:sp>
        <p:nvSpPr>
          <p:cNvPr id="260099" name="Rectangle 3"/>
          <p:cNvSpPr>
            <a:spLocks noGrp="1" noChangeArrowheads="1"/>
          </p:cNvSpPr>
          <p:nvPr>
            <p:ph type="body" idx="1"/>
          </p:nvPr>
        </p:nvSpPr>
        <p:spPr>
          <a:noFill/>
          <a:ln/>
        </p:spPr>
        <p:txBody>
          <a:bodyPr/>
          <a:lstStyle/>
          <a:p>
            <a:r>
              <a:rPr lang="en-US" dirty="0">
                <a:latin typeface="Arial" pitchFamily="34" charset="0"/>
              </a:rPr>
              <a:t>Second order</a:t>
            </a:r>
            <a:r>
              <a:rPr lang="en-US" baseline="0" dirty="0">
                <a:latin typeface="Arial" pitchFamily="34" charset="0"/>
              </a:rPr>
              <a:t> derivative</a:t>
            </a:r>
            <a:endParaRPr lang="en-US" dirty="0">
              <a:latin typeface="Arial" pitchFamily="34" charset="0"/>
            </a:endParaRPr>
          </a:p>
        </p:txBody>
      </p:sp>
    </p:spTree>
    <p:extLst>
      <p:ext uri="{BB962C8B-B14F-4D97-AF65-F5344CB8AC3E}">
        <p14:creationId xmlns:p14="http://schemas.microsoft.com/office/powerpoint/2010/main" val="1275852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rtl="0" fontAlgn="base">
              <a:spcBef>
                <a:spcPct val="0"/>
              </a:spcBef>
              <a:spcAft>
                <a:spcPct val="0"/>
              </a:spcAft>
            </a:pPr>
            <a:fld id="{EBD45110-882B-47CF-832E-5B0F0F228325}" type="slidenum">
              <a:rPr lang="en-US" sz="1200" b="1" kern="1200">
                <a:solidFill>
                  <a:srgbClr val="000000"/>
                </a:solidFill>
                <a:latin typeface="Arial" pitchFamily="34" charset="0"/>
                <a:ea typeface="+mn-ea"/>
                <a:cs typeface="+mn-cs"/>
              </a:rPr>
              <a:pPr algn="r" rtl="0" fontAlgn="base">
                <a:spcBef>
                  <a:spcPct val="0"/>
                </a:spcBef>
                <a:spcAft>
                  <a:spcPct val="0"/>
                </a:spcAft>
              </a:pPr>
              <a:t>22</a:t>
            </a:fld>
            <a:endParaRPr lang="en-US" sz="1200" b="1" kern="1200">
              <a:solidFill>
                <a:srgbClr val="000000"/>
              </a:solidFill>
              <a:latin typeface="Arial" pitchFamily="34" charset="0"/>
              <a:ea typeface="+mn-ea"/>
              <a:cs typeface="+mn-cs"/>
            </a:endParaRPr>
          </a:p>
        </p:txBody>
      </p:sp>
      <p:sp>
        <p:nvSpPr>
          <p:cNvPr id="261123" name="Rectangle 2"/>
          <p:cNvSpPr>
            <a:spLocks noGrp="1" noRot="1" noChangeAspect="1" noChangeArrowheads="1" noTextEdit="1"/>
          </p:cNvSpPr>
          <p:nvPr>
            <p:ph type="sldImg"/>
          </p:nvPr>
        </p:nvSpPr>
        <p:spPr>
          <a:xfrm>
            <a:off x="381000" y="682625"/>
            <a:ext cx="6070600" cy="3414713"/>
          </a:xfrm>
          <a:ln/>
        </p:spPr>
      </p:sp>
      <p:sp>
        <p:nvSpPr>
          <p:cNvPr id="261124" name="Rectangle 3"/>
          <p:cNvSpPr>
            <a:spLocks noGrp="1" noChangeArrowheads="1"/>
          </p:cNvSpPr>
          <p:nvPr>
            <p:ph type="body" idx="1"/>
          </p:nvPr>
        </p:nvSpPr>
        <p:spPr>
          <a:xfrm>
            <a:off x="890588" y="4324350"/>
            <a:ext cx="5048250" cy="4170363"/>
          </a:xfrm>
          <a:noFill/>
          <a:ln/>
        </p:spPr>
        <p:txBody>
          <a:bodyPr lIns="91432" tIns="45716" rIns="91432" bIns="45716"/>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itchFamily="34" charset="0"/>
              </a:rPr>
              <a:t>Second derivative can be more sensitive to noise</a:t>
            </a:r>
          </a:p>
        </p:txBody>
      </p:sp>
    </p:spTree>
    <p:extLst>
      <p:ext uri="{BB962C8B-B14F-4D97-AF65-F5344CB8AC3E}">
        <p14:creationId xmlns:p14="http://schemas.microsoft.com/office/powerpoint/2010/main" val="1550465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3F98A0-F97A-314E-8AEC-8C5FF07F32DB}" type="slidenum">
              <a:rPr lang="en-US" smtClean="0"/>
              <a:t>24</a:t>
            </a:fld>
            <a:endParaRPr lang="en-US"/>
          </a:p>
        </p:txBody>
      </p:sp>
    </p:spTree>
    <p:extLst>
      <p:ext uri="{BB962C8B-B14F-4D97-AF65-F5344CB8AC3E}">
        <p14:creationId xmlns:p14="http://schemas.microsoft.com/office/powerpoint/2010/main" val="19767229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3F98A0-F97A-314E-8AEC-8C5FF07F32DB}" type="slidenum">
              <a:rPr lang="en-US" smtClean="0"/>
              <a:t>25</a:t>
            </a:fld>
            <a:endParaRPr lang="en-US"/>
          </a:p>
        </p:txBody>
      </p:sp>
    </p:spTree>
    <p:extLst>
      <p:ext uri="{BB962C8B-B14F-4D97-AF65-F5344CB8AC3E}">
        <p14:creationId xmlns:p14="http://schemas.microsoft.com/office/powerpoint/2010/main" val="939030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p:spPr>
        <p:txBody>
          <a:bodyPr/>
          <a:lstStyle/>
          <a:p>
            <a:endParaRPr lang="en-US" dirty="0">
              <a:latin typeface="Arial" pitchFamily="34" charset="0"/>
            </a:endParaRPr>
          </a:p>
        </p:txBody>
      </p:sp>
      <p:sp>
        <p:nvSpPr>
          <p:cNvPr id="174084" name="Slide Number Placeholder 3"/>
          <p:cNvSpPr>
            <a:spLocks noGrp="1"/>
          </p:cNvSpPr>
          <p:nvPr>
            <p:ph type="sldNum" sz="quarter" idx="5"/>
          </p:nvPr>
        </p:nvSpPr>
        <p:spPr>
          <a:noFill/>
        </p:spPr>
        <p:txBody>
          <a:bodyPr/>
          <a:lstStyle/>
          <a:p>
            <a:fld id="{3BDC747F-6BDC-4B7E-8485-75457E9F09C4}" type="slidenum">
              <a:rPr lang="en-US" smtClean="0">
                <a:latin typeface="Arial" pitchFamily="34" charset="0"/>
              </a:rPr>
              <a:pPr/>
              <a:t>6</a:t>
            </a:fld>
            <a:endParaRPr lang="en-US">
              <a:latin typeface="Arial" pitchFamily="34" charset="0"/>
            </a:endParaRPr>
          </a:p>
        </p:txBody>
      </p:sp>
    </p:spTree>
    <p:extLst>
      <p:ext uri="{BB962C8B-B14F-4D97-AF65-F5344CB8AC3E}">
        <p14:creationId xmlns:p14="http://schemas.microsoft.com/office/powerpoint/2010/main" val="18513353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p:spPr>
        <p:txBody>
          <a:bodyPr/>
          <a:lstStyle/>
          <a:p>
            <a:fld id="{0E78A471-D789-41F3-8A64-F8CE717DD838}" type="slidenum">
              <a:rPr lang="en-GB"/>
              <a:t>27</a:t>
            </a:fld>
            <a:endParaRPr lang="en-GB"/>
          </a:p>
        </p:txBody>
      </p:sp>
      <p:sp>
        <p:nvSpPr>
          <p:cNvPr id="4099" name="Rectangle 1"/>
          <p:cNvSpPr txBox="1">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ln>
        </p:spPr>
      </p:sp>
      <p:sp>
        <p:nvSpPr>
          <p:cNvPr id="4100" name="Text Box 2"/>
          <p:cNvSpPr txBox="1">
            <a:spLocks noGrp="1" noChangeArrowheads="1"/>
          </p:cNvSpPr>
          <p:nvPr>
            <p:ph type="body" idx="1"/>
          </p:nvPr>
        </p:nvSpPr>
        <p:spPr>
          <a:xfrm>
            <a:off x="755650" y="5078413"/>
            <a:ext cx="6048375" cy="4811712"/>
          </a:xfrm>
          <a:noFill/>
          <a:ln/>
        </p:spPr>
        <p:txBody>
          <a:bodyPr tIns="10584"/>
          <a:lstStyle/>
          <a:p>
            <a:pPr algn="just" eaLnBrk="1">
              <a:lnSpc>
                <a:spcPct val="93000"/>
              </a:lnSpc>
              <a:spcBef>
                <a:spcPct val="0"/>
              </a:spcBef>
              <a:tabLst>
                <a:tab pos="723900" algn="l"/>
                <a:tab pos="1447800" algn="l"/>
                <a:tab pos="2171700" algn="l"/>
                <a:tab pos="2895600" algn="l"/>
                <a:tab pos="3619500" algn="l"/>
                <a:tab pos="4343400" algn="l"/>
                <a:tab pos="5067300" algn="l"/>
                <a:tab pos="5791200" algn="l"/>
              </a:tabLst>
            </a:pPr>
            <a:r>
              <a:t>(A) DNA sequence and the molecular response variable along the genome for three individuals. Conventional approaches in regulatory genomics consider variations between individuals, whereas deep learning allows exploiting intra‐individual variations by tiling the genome into sequence DNA windows centred on individual traits, resulting in large training data sets from a single sample. (B) One‐dimensional convolutional neural network for predicting a molecular trait from the raw DNA sequence in a window. Filters of the first convolutional layer (example shown on the edge) scan for motifs in the input sequence. Subsequent pooling reduces the input dimension, and additional convolutional layers can model interactions between motifs in the previous layer. (C) Response variable predicted by the neural network shown in (B) for a wild‐type and mutant sequence is used as input to an additional neural network that predicts a variant score and allows to discriminate normal from deleterious variants. (D) Visualization of a convolutional filter by aligning genetic sequences that maximally activate the filter and creating a sequence motif. (E) Mutation map of a sequence window. Rows correspond to the four possible base pair substitutions, columns to sequence positions. The predicted impact of any sequence change is colour‐coded. Letters on top denote the wild‐type sequence with the height of each nucleotide denoting the maximum effect across mutations (figure panel adapted from Alipanahi </a:t>
            </a:r>
            <a:r>
              <a:rPr i="1"/>
              <a:t>et al</a:t>
            </a:r>
            <a:r>
              <a:t>, ).</a:t>
            </a:r>
          </a:p>
          <a:p>
            <a:endParaRPr/>
          </a:p>
          <a:p>
            <a:r>
              <a:rPr lang="en-GB"/>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a:t>
            </a:r>
            <a:endParaRPr/>
          </a:p>
        </p:txBody>
      </p:sp>
    </p:spTree>
    <p:extLst>
      <p:ext uri="{BB962C8B-B14F-4D97-AF65-F5344CB8AC3E}">
        <p14:creationId xmlns:p14="http://schemas.microsoft.com/office/powerpoint/2010/main" val="318314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p:spPr>
      </p:sp>
      <p:sp>
        <p:nvSpPr>
          <p:cNvPr id="175107"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itchFamily="34" charset="0"/>
              </a:rPr>
              <a:t>Linear filtering: weighted combination of pixels in a small neighborhood</a:t>
            </a:r>
          </a:p>
          <a:p>
            <a:endParaRPr lang="en-US" dirty="0">
              <a:latin typeface="Arial" pitchFamily="34" charset="0"/>
            </a:endParaRPr>
          </a:p>
        </p:txBody>
      </p:sp>
      <p:sp>
        <p:nvSpPr>
          <p:cNvPr id="175108" name="Slide Number Placeholder 3"/>
          <p:cNvSpPr>
            <a:spLocks noGrp="1"/>
          </p:cNvSpPr>
          <p:nvPr>
            <p:ph type="sldNum" sz="quarter" idx="5"/>
          </p:nvPr>
        </p:nvSpPr>
        <p:spPr>
          <a:noFill/>
        </p:spPr>
        <p:txBody>
          <a:bodyPr/>
          <a:lstStyle/>
          <a:p>
            <a:fld id="{A1BF6080-A959-404A-88AD-B917C2FB6962}" type="slidenum">
              <a:rPr lang="en-US" smtClean="0">
                <a:latin typeface="Arial" pitchFamily="34" charset="0"/>
              </a:rPr>
              <a:pPr/>
              <a:t>7</a:t>
            </a:fld>
            <a:endParaRPr lang="en-US">
              <a:latin typeface="Arial" pitchFamily="34" charset="0"/>
            </a:endParaRPr>
          </a:p>
        </p:txBody>
      </p:sp>
    </p:spTree>
    <p:extLst>
      <p:ext uri="{BB962C8B-B14F-4D97-AF65-F5344CB8AC3E}">
        <p14:creationId xmlns:p14="http://schemas.microsoft.com/office/powerpoint/2010/main" val="111279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a:ln/>
        </p:spPr>
        <p:txBody>
          <a:bodyPr/>
          <a:lstStyle/>
          <a:p>
            <a:endParaRPr lang="en-US">
              <a:latin typeface="Arial" pitchFamily="34" charset="0"/>
            </a:endParaRPr>
          </a:p>
        </p:txBody>
      </p:sp>
      <p:sp>
        <p:nvSpPr>
          <p:cNvPr id="176132" name="Slide Number Placeholder 3"/>
          <p:cNvSpPr>
            <a:spLocks noGrp="1"/>
          </p:cNvSpPr>
          <p:nvPr>
            <p:ph type="sldNum" sz="quarter" idx="5"/>
          </p:nvPr>
        </p:nvSpPr>
        <p:spPr>
          <a:noFill/>
        </p:spPr>
        <p:txBody>
          <a:bodyPr/>
          <a:lstStyle/>
          <a:p>
            <a:fld id="{B1E0ADFA-DA70-4C10-8F63-CF2AF1E80AAB}" type="slidenum">
              <a:rPr lang="en-US" smtClean="0">
                <a:latin typeface="Arial" pitchFamily="34" charset="0"/>
              </a:rPr>
              <a:pPr/>
              <a:t>8</a:t>
            </a:fld>
            <a:endParaRPr lang="en-US">
              <a:latin typeface="Arial" pitchFamily="34" charset="0"/>
            </a:endParaRPr>
          </a:p>
        </p:txBody>
      </p:sp>
    </p:spTree>
    <p:extLst>
      <p:ext uri="{BB962C8B-B14F-4D97-AF65-F5344CB8AC3E}">
        <p14:creationId xmlns:p14="http://schemas.microsoft.com/office/powerpoint/2010/main" val="1577692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a:ln/>
        </p:spPr>
        <p:txBody>
          <a:bodyPr/>
          <a:lstStyle/>
          <a:p>
            <a:endParaRPr lang="en-US" dirty="0">
              <a:latin typeface="Arial" pitchFamily="34" charset="0"/>
            </a:endParaRPr>
          </a:p>
        </p:txBody>
      </p:sp>
      <p:sp>
        <p:nvSpPr>
          <p:cNvPr id="181252" name="Slide Number Placeholder 3"/>
          <p:cNvSpPr>
            <a:spLocks noGrp="1"/>
          </p:cNvSpPr>
          <p:nvPr>
            <p:ph type="sldNum" sz="quarter" idx="5"/>
          </p:nvPr>
        </p:nvSpPr>
        <p:spPr>
          <a:noFill/>
        </p:spPr>
        <p:txBody>
          <a:bodyPr/>
          <a:lstStyle/>
          <a:p>
            <a:fld id="{4C39FEB0-3C55-4079-8724-8593F8217CBF}" type="slidenum">
              <a:rPr lang="en-US" smtClean="0">
                <a:latin typeface="Arial" pitchFamily="34" charset="0"/>
              </a:rPr>
              <a:pPr/>
              <a:t>9</a:t>
            </a:fld>
            <a:endParaRPr lang="en-US">
              <a:latin typeface="Arial" pitchFamily="34" charset="0"/>
            </a:endParaRPr>
          </a:p>
        </p:txBody>
      </p:sp>
    </p:spTree>
    <p:extLst>
      <p:ext uri="{BB962C8B-B14F-4D97-AF65-F5344CB8AC3E}">
        <p14:creationId xmlns:p14="http://schemas.microsoft.com/office/powerpoint/2010/main" val="1732970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p:spPr>
        <p:txBody>
          <a:bodyPr/>
          <a:lstStyle/>
          <a:p>
            <a:endParaRPr lang="en-US" dirty="0">
              <a:latin typeface="Arial" pitchFamily="34" charset="0"/>
            </a:endParaRPr>
          </a:p>
        </p:txBody>
      </p:sp>
      <p:sp>
        <p:nvSpPr>
          <p:cNvPr id="188420" name="Slide Number Placeholder 3"/>
          <p:cNvSpPr>
            <a:spLocks noGrp="1"/>
          </p:cNvSpPr>
          <p:nvPr>
            <p:ph type="sldNum" sz="quarter" idx="5"/>
          </p:nvPr>
        </p:nvSpPr>
        <p:spPr>
          <a:noFill/>
        </p:spPr>
        <p:txBody>
          <a:bodyPr/>
          <a:lstStyle/>
          <a:p>
            <a:fld id="{50C0C879-833C-4E31-9D34-3E4FF8128AD5}" type="slidenum">
              <a:rPr lang="en-US" smtClean="0">
                <a:latin typeface="Arial" pitchFamily="34" charset="0"/>
              </a:rPr>
              <a:pPr/>
              <a:t>10</a:t>
            </a:fld>
            <a:endParaRPr lang="en-US">
              <a:latin typeface="Arial" pitchFamily="34" charset="0"/>
            </a:endParaRPr>
          </a:p>
        </p:txBody>
      </p:sp>
    </p:spTree>
    <p:extLst>
      <p:ext uri="{BB962C8B-B14F-4D97-AF65-F5344CB8AC3E}">
        <p14:creationId xmlns:p14="http://schemas.microsoft.com/office/powerpoint/2010/main" val="830556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a:ln/>
        </p:spPr>
        <p:txBody>
          <a:bodyPr/>
          <a:lstStyle/>
          <a:p>
            <a:endParaRPr lang="en-US" dirty="0">
              <a:latin typeface="Arial" pitchFamily="34" charset="0"/>
            </a:endParaRPr>
          </a:p>
        </p:txBody>
      </p:sp>
      <p:sp>
        <p:nvSpPr>
          <p:cNvPr id="189444" name="Slide Number Placeholder 3"/>
          <p:cNvSpPr>
            <a:spLocks noGrp="1"/>
          </p:cNvSpPr>
          <p:nvPr>
            <p:ph type="sldNum" sz="quarter" idx="5"/>
          </p:nvPr>
        </p:nvSpPr>
        <p:spPr>
          <a:noFill/>
        </p:spPr>
        <p:txBody>
          <a:bodyPr/>
          <a:lstStyle/>
          <a:p>
            <a:fld id="{4E1E7930-BC2B-4868-B227-89E595E5B114}" type="slidenum">
              <a:rPr lang="en-US" smtClean="0">
                <a:latin typeface="Arial" pitchFamily="34" charset="0"/>
              </a:rPr>
              <a:pPr/>
              <a:t>11</a:t>
            </a:fld>
            <a:endParaRPr lang="en-US">
              <a:latin typeface="Arial" pitchFamily="34" charset="0"/>
            </a:endParaRPr>
          </a:p>
        </p:txBody>
      </p:sp>
    </p:spTree>
    <p:extLst>
      <p:ext uri="{BB962C8B-B14F-4D97-AF65-F5344CB8AC3E}">
        <p14:creationId xmlns:p14="http://schemas.microsoft.com/office/powerpoint/2010/main" val="870852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a:ln/>
        </p:spPr>
        <p:txBody>
          <a:bodyPr/>
          <a:lstStyle/>
          <a:p>
            <a:endParaRPr lang="en-US">
              <a:latin typeface="Arial" pitchFamily="34" charset="0"/>
            </a:endParaRPr>
          </a:p>
        </p:txBody>
      </p:sp>
      <p:sp>
        <p:nvSpPr>
          <p:cNvPr id="249860" name="Slide Number Placeholder 3"/>
          <p:cNvSpPr>
            <a:spLocks noGrp="1"/>
          </p:cNvSpPr>
          <p:nvPr>
            <p:ph type="sldNum" sz="quarter" idx="5"/>
          </p:nvPr>
        </p:nvSpPr>
        <p:spPr>
          <a:noFill/>
        </p:spPr>
        <p:txBody>
          <a:bodyPr/>
          <a:lstStyle/>
          <a:p>
            <a:pPr algn="r" rtl="0" fontAlgn="base">
              <a:spcBef>
                <a:spcPct val="0"/>
              </a:spcBef>
              <a:spcAft>
                <a:spcPct val="0"/>
              </a:spcAft>
            </a:pPr>
            <a:fld id="{030D1969-8DF6-4ACE-AB8A-BBF50543F3BF}" type="slidenum">
              <a:rPr lang="en-US" sz="1200" b="1" kern="1200">
                <a:solidFill>
                  <a:srgbClr val="000000"/>
                </a:solidFill>
                <a:latin typeface="Arial" pitchFamily="34" charset="0"/>
                <a:ea typeface="+mn-ea"/>
                <a:cs typeface="+mn-cs"/>
              </a:rPr>
              <a:pPr algn="r" rtl="0" fontAlgn="base">
                <a:spcBef>
                  <a:spcPct val="0"/>
                </a:spcBef>
                <a:spcAft>
                  <a:spcPct val="0"/>
                </a:spcAft>
              </a:pPr>
              <a:t>13</a:t>
            </a:fld>
            <a:endParaRPr lang="en-US" sz="1200" b="1" kern="1200">
              <a:solidFill>
                <a:srgbClr val="000000"/>
              </a:solidFill>
              <a:latin typeface="Arial" pitchFamily="34" charset="0"/>
              <a:ea typeface="+mn-ea"/>
              <a:cs typeface="+mn-cs"/>
            </a:endParaRPr>
          </a:p>
        </p:txBody>
      </p:sp>
    </p:spTree>
    <p:extLst>
      <p:ext uri="{BB962C8B-B14F-4D97-AF65-F5344CB8AC3E}">
        <p14:creationId xmlns:p14="http://schemas.microsoft.com/office/powerpoint/2010/main" val="259373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spect="1" noChangeArrowheads="1" noTextEdit="1"/>
          </p:cNvSpPr>
          <p:nvPr>
            <p:ph type="sldImg"/>
          </p:nvPr>
        </p:nvSpPr>
        <p:spPr>
          <a:xfrm>
            <a:off x="382588" y="685800"/>
            <a:ext cx="6096000" cy="3429000"/>
          </a:xfrm>
          <a:ln/>
        </p:spPr>
      </p:sp>
      <p:sp>
        <p:nvSpPr>
          <p:cNvPr id="250883" name="Rectangle 3"/>
          <p:cNvSpPr>
            <a:spLocks noGrp="1" noChangeArrowheads="1"/>
          </p:cNvSpPr>
          <p:nvPr>
            <p:ph type="body" idx="1"/>
          </p:nvPr>
        </p:nvSpPr>
        <p:spPr>
          <a:xfrm>
            <a:off x="914400" y="4343400"/>
            <a:ext cx="5029200" cy="4114800"/>
          </a:xfrm>
          <a:noFill/>
          <a:ln/>
        </p:spPr>
        <p:txBody>
          <a:bodyPr/>
          <a:lstStyle/>
          <a:p>
            <a:endParaRPr lang="en-US" dirty="0">
              <a:latin typeface="Arial" pitchFamily="34" charset="0"/>
            </a:endParaRPr>
          </a:p>
        </p:txBody>
      </p:sp>
    </p:spTree>
    <p:extLst>
      <p:ext uri="{BB962C8B-B14F-4D97-AF65-F5344CB8AC3E}">
        <p14:creationId xmlns:p14="http://schemas.microsoft.com/office/powerpoint/2010/main" val="1218685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F413AF7-C33C-4D4A-BCFC-689F822654A0}" type="datetimeFigureOut">
              <a:rPr lang="en-US" smtClean="0"/>
              <a:t>11/5/23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61EF04-4180-2E43-8764-0196E024ABA5}" type="slidenum">
              <a:rPr lang="en-US" smtClean="0"/>
              <a:t>‹#›</a:t>
            </a:fld>
            <a:endParaRPr lang="en-US"/>
          </a:p>
        </p:txBody>
      </p:sp>
    </p:spTree>
    <p:extLst>
      <p:ext uri="{BB962C8B-B14F-4D97-AF65-F5344CB8AC3E}">
        <p14:creationId xmlns:p14="http://schemas.microsoft.com/office/powerpoint/2010/main" val="169409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413AF7-C33C-4D4A-BCFC-689F822654A0}" type="datetimeFigureOut">
              <a:rPr lang="en-US" smtClean="0"/>
              <a:t>11/5/23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61EF04-4180-2E43-8764-0196E024ABA5}" type="slidenum">
              <a:rPr lang="en-US" smtClean="0"/>
              <a:t>‹#›</a:t>
            </a:fld>
            <a:endParaRPr lang="en-US"/>
          </a:p>
        </p:txBody>
      </p:sp>
    </p:spTree>
    <p:extLst>
      <p:ext uri="{BB962C8B-B14F-4D97-AF65-F5344CB8AC3E}">
        <p14:creationId xmlns:p14="http://schemas.microsoft.com/office/powerpoint/2010/main" val="1015128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413AF7-C33C-4D4A-BCFC-689F822654A0}" type="datetimeFigureOut">
              <a:rPr lang="en-US" smtClean="0"/>
              <a:t>11/5/23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61EF04-4180-2E43-8764-0196E024ABA5}" type="slidenum">
              <a:rPr lang="en-US" smtClean="0"/>
              <a:t>‹#›</a:t>
            </a:fld>
            <a:endParaRPr lang="en-US"/>
          </a:p>
        </p:txBody>
      </p:sp>
    </p:spTree>
    <p:extLst>
      <p:ext uri="{BB962C8B-B14F-4D97-AF65-F5344CB8AC3E}">
        <p14:creationId xmlns:p14="http://schemas.microsoft.com/office/powerpoint/2010/main" val="1655834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Table Placeholder 2"/>
          <p:cNvSpPr>
            <a:spLocks noGrp="1"/>
          </p:cNvSpPr>
          <p:nvPr>
            <p:ph type="tbl" idx="1"/>
          </p:nvPr>
        </p:nvSpPr>
        <p:spPr>
          <a:xfrm>
            <a:off x="914400" y="914400"/>
            <a:ext cx="10363200" cy="5257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7DFF11-EF67-4A6A-8E8B-46DEBC046CEB}" type="slidenum">
              <a:rPr lang="en-US"/>
              <a:pPr>
                <a:defRPr/>
              </a:pPr>
              <a:t>‹#›</a:t>
            </a:fld>
            <a:endParaRPr lang="en-US"/>
          </a:p>
        </p:txBody>
      </p:sp>
    </p:spTree>
    <p:extLst>
      <p:ext uri="{BB962C8B-B14F-4D97-AF65-F5344CB8AC3E}">
        <p14:creationId xmlns:p14="http://schemas.microsoft.com/office/powerpoint/2010/main" val="1927927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8641" y="273629"/>
            <a:ext cx="10968959" cy="1143480"/>
          </a:xfrm>
        </p:spPr>
        <p:txBody>
          <a:bodyPr/>
          <a:lstStyle/>
          <a:p>
            <a:r>
              <a:rPr lang="en-US"/>
              <a:t>Click to edit Master title style</a:t>
            </a:r>
          </a:p>
        </p:txBody>
      </p:sp>
      <p:sp>
        <p:nvSpPr>
          <p:cNvPr id="3" name="Content Placeholder 2"/>
          <p:cNvSpPr>
            <a:spLocks noGrp="1"/>
          </p:cNvSpPr>
          <p:nvPr>
            <p:ph sz="half" idx="1"/>
          </p:nvPr>
        </p:nvSpPr>
        <p:spPr>
          <a:xfrm>
            <a:off x="608641" y="1604329"/>
            <a:ext cx="10968959"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641" y="3935934"/>
            <a:ext cx="10968959"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endParaRPr lang="en-US"/>
          </a:p>
        </p:txBody>
      </p:sp>
      <p:sp>
        <p:nvSpPr>
          <p:cNvPr id="6" name="Rectangle 4"/>
          <p:cNvSpPr>
            <a:spLocks noGrp="1" noChangeArrowheads="1"/>
          </p:cNvSpPr>
          <p:nvPr>
            <p:ph type="ftr" idx="11"/>
          </p:nvPr>
        </p:nvSpPr>
        <p:spPr>
          <a:ln/>
        </p:spPr>
        <p:txBody>
          <a:bodyPr/>
          <a:lstStyle>
            <a:lvl1pPr>
              <a:defRPr/>
            </a:lvl1pPr>
          </a:lstStyle>
          <a:p>
            <a:endParaRPr lang="en-US"/>
          </a:p>
        </p:txBody>
      </p:sp>
      <p:sp>
        <p:nvSpPr>
          <p:cNvPr id="7" name="Rectangle 5"/>
          <p:cNvSpPr>
            <a:spLocks noGrp="1" noChangeArrowheads="1"/>
          </p:cNvSpPr>
          <p:nvPr>
            <p:ph type="sldNum" idx="12"/>
          </p:nvPr>
        </p:nvSpPr>
        <p:spPr>
          <a:ln/>
        </p:spPr>
        <p:txBody>
          <a:bodyPr/>
          <a:lstStyle>
            <a:lvl1pPr>
              <a:defRPr/>
            </a:lvl1pPr>
          </a:lstStyle>
          <a:p>
            <a:fld id="{D165E9B0-7DA8-466E-963D-86F25D5E43BA}" type="slidenum">
              <a:rPr lang="en-GB"/>
              <a:pPr/>
              <a:t>‹#›</a:t>
            </a:fld>
            <a:endParaRPr lang="en-GB"/>
          </a:p>
        </p:txBody>
      </p:sp>
    </p:spTree>
    <p:extLst>
      <p:ext uri="{BB962C8B-B14F-4D97-AF65-F5344CB8AC3E}">
        <p14:creationId xmlns:p14="http://schemas.microsoft.com/office/powerpoint/2010/main" val="2087145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413AF7-C33C-4D4A-BCFC-689F822654A0}" type="datetimeFigureOut">
              <a:rPr lang="en-US" smtClean="0"/>
              <a:t>11/5/23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61EF04-4180-2E43-8764-0196E024ABA5}" type="slidenum">
              <a:rPr lang="en-US" smtClean="0"/>
              <a:t>‹#›</a:t>
            </a:fld>
            <a:endParaRPr lang="en-US"/>
          </a:p>
        </p:txBody>
      </p:sp>
    </p:spTree>
    <p:extLst>
      <p:ext uri="{BB962C8B-B14F-4D97-AF65-F5344CB8AC3E}">
        <p14:creationId xmlns:p14="http://schemas.microsoft.com/office/powerpoint/2010/main" val="1852306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413AF7-C33C-4D4A-BCFC-689F822654A0}" type="datetimeFigureOut">
              <a:rPr lang="en-US" smtClean="0"/>
              <a:t>11/5/23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61EF04-4180-2E43-8764-0196E024ABA5}" type="slidenum">
              <a:rPr lang="en-US" smtClean="0"/>
              <a:t>‹#›</a:t>
            </a:fld>
            <a:endParaRPr lang="en-US"/>
          </a:p>
        </p:txBody>
      </p:sp>
    </p:spTree>
    <p:extLst>
      <p:ext uri="{BB962C8B-B14F-4D97-AF65-F5344CB8AC3E}">
        <p14:creationId xmlns:p14="http://schemas.microsoft.com/office/powerpoint/2010/main" val="1793037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413AF7-C33C-4D4A-BCFC-689F822654A0}" type="datetimeFigureOut">
              <a:rPr lang="en-US" smtClean="0"/>
              <a:t>11/5/23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61EF04-4180-2E43-8764-0196E024ABA5}" type="slidenum">
              <a:rPr lang="en-US" smtClean="0"/>
              <a:t>‹#›</a:t>
            </a:fld>
            <a:endParaRPr lang="en-US"/>
          </a:p>
        </p:txBody>
      </p:sp>
    </p:spTree>
    <p:extLst>
      <p:ext uri="{BB962C8B-B14F-4D97-AF65-F5344CB8AC3E}">
        <p14:creationId xmlns:p14="http://schemas.microsoft.com/office/powerpoint/2010/main" val="2086593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413AF7-C33C-4D4A-BCFC-689F822654A0}" type="datetimeFigureOut">
              <a:rPr lang="en-US" smtClean="0"/>
              <a:t>11/5/23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61EF04-4180-2E43-8764-0196E024ABA5}" type="slidenum">
              <a:rPr lang="en-US" smtClean="0"/>
              <a:t>‹#›</a:t>
            </a:fld>
            <a:endParaRPr lang="en-US"/>
          </a:p>
        </p:txBody>
      </p:sp>
    </p:spTree>
    <p:extLst>
      <p:ext uri="{BB962C8B-B14F-4D97-AF65-F5344CB8AC3E}">
        <p14:creationId xmlns:p14="http://schemas.microsoft.com/office/powerpoint/2010/main" val="965200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413AF7-C33C-4D4A-BCFC-689F822654A0}" type="datetimeFigureOut">
              <a:rPr lang="en-US" smtClean="0"/>
              <a:t>11/5/23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61EF04-4180-2E43-8764-0196E024ABA5}" type="slidenum">
              <a:rPr lang="en-US" smtClean="0"/>
              <a:t>‹#›</a:t>
            </a:fld>
            <a:endParaRPr lang="en-US"/>
          </a:p>
        </p:txBody>
      </p:sp>
    </p:spTree>
    <p:extLst>
      <p:ext uri="{BB962C8B-B14F-4D97-AF65-F5344CB8AC3E}">
        <p14:creationId xmlns:p14="http://schemas.microsoft.com/office/powerpoint/2010/main" val="35149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413AF7-C33C-4D4A-BCFC-689F822654A0}" type="datetimeFigureOut">
              <a:rPr lang="en-US" smtClean="0"/>
              <a:t>11/5/23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61EF04-4180-2E43-8764-0196E024ABA5}" type="slidenum">
              <a:rPr lang="en-US" smtClean="0"/>
              <a:t>‹#›</a:t>
            </a:fld>
            <a:endParaRPr lang="en-US"/>
          </a:p>
        </p:txBody>
      </p:sp>
    </p:spTree>
    <p:extLst>
      <p:ext uri="{BB962C8B-B14F-4D97-AF65-F5344CB8AC3E}">
        <p14:creationId xmlns:p14="http://schemas.microsoft.com/office/powerpoint/2010/main" val="194904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413AF7-C33C-4D4A-BCFC-689F822654A0}" type="datetimeFigureOut">
              <a:rPr lang="en-US" smtClean="0"/>
              <a:t>11/5/23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61EF04-4180-2E43-8764-0196E024ABA5}" type="slidenum">
              <a:rPr lang="en-US" smtClean="0"/>
              <a:t>‹#›</a:t>
            </a:fld>
            <a:endParaRPr lang="en-US"/>
          </a:p>
        </p:txBody>
      </p:sp>
    </p:spTree>
    <p:extLst>
      <p:ext uri="{BB962C8B-B14F-4D97-AF65-F5344CB8AC3E}">
        <p14:creationId xmlns:p14="http://schemas.microsoft.com/office/powerpoint/2010/main" val="838983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413AF7-C33C-4D4A-BCFC-689F822654A0}" type="datetimeFigureOut">
              <a:rPr lang="en-US" smtClean="0"/>
              <a:t>11/5/23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61EF04-4180-2E43-8764-0196E024ABA5}" type="slidenum">
              <a:rPr lang="en-US" smtClean="0"/>
              <a:t>‹#›</a:t>
            </a:fld>
            <a:endParaRPr lang="en-US"/>
          </a:p>
        </p:txBody>
      </p:sp>
    </p:spTree>
    <p:extLst>
      <p:ext uri="{BB962C8B-B14F-4D97-AF65-F5344CB8AC3E}">
        <p14:creationId xmlns:p14="http://schemas.microsoft.com/office/powerpoint/2010/main" val="411873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413AF7-C33C-4D4A-BCFC-689F822654A0}" type="datetimeFigureOut">
              <a:rPr lang="en-US" smtClean="0"/>
              <a:t>11/5/23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61EF04-4180-2E43-8764-0196E024ABA5}" type="slidenum">
              <a:rPr lang="en-US" smtClean="0"/>
              <a:t>‹#›</a:t>
            </a:fld>
            <a:endParaRPr lang="en-US"/>
          </a:p>
        </p:txBody>
      </p:sp>
    </p:spTree>
    <p:extLst>
      <p:ext uri="{BB962C8B-B14F-4D97-AF65-F5344CB8AC3E}">
        <p14:creationId xmlns:p14="http://schemas.microsoft.com/office/powerpoint/2010/main" val="839990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1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6.gif"/><Relationship Id="rId4" Type="http://schemas.openxmlformats.org/officeDocument/2006/relationships/image" Target="../media/image16.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0.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10.bin"/><Relationship Id="rId5" Type="http://schemas.openxmlformats.org/officeDocument/2006/relationships/image" Target="../media/image19.wmf"/><Relationship Id="rId4" Type="http://schemas.openxmlformats.org/officeDocument/2006/relationships/oleObject" Target="../embeddings/oleObject9.bin"/></Relationships>
</file>

<file path=ppt/slides/_rels/slide15.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notesSlide" Target="../notesSlides/notesSlide10.xml"/><Relationship Id="rId7"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21.wmf"/><Relationship Id="rId5" Type="http://schemas.openxmlformats.org/officeDocument/2006/relationships/oleObject" Target="../embeddings/oleObject11.bin"/><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6.tiff"/><Relationship Id="rId4" Type="http://schemas.openxmlformats.org/officeDocument/2006/relationships/image" Target="../media/image25.tiff"/></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tags" Target="../tags/tag6.xml"/><Relationship Id="rId7" Type="http://schemas.openxmlformats.org/officeDocument/2006/relationships/image" Target="../media/image27.png"/><Relationship Id="rId2" Type="http://schemas.openxmlformats.org/officeDocument/2006/relationships/tags" Target="../tags/tag5.xml"/><Relationship Id="rId1" Type="http://schemas.openxmlformats.org/officeDocument/2006/relationships/vmlDrawing" Target="../drawings/vmlDrawing6.vml"/><Relationship Id="rId6" Type="http://schemas.openxmlformats.org/officeDocument/2006/relationships/oleObject" Target="../embeddings/oleObject13.bin"/><Relationship Id="rId11" Type="http://schemas.openxmlformats.org/officeDocument/2006/relationships/image" Target="../media/image30.png"/><Relationship Id="rId5" Type="http://schemas.openxmlformats.org/officeDocument/2006/relationships/notesSlide" Target="../notesSlides/notesSlide12.xml"/><Relationship Id="rId10" Type="http://schemas.openxmlformats.org/officeDocument/2006/relationships/image" Target="../media/image29.png"/><Relationship Id="rId4" Type="http://schemas.openxmlformats.org/officeDocument/2006/relationships/slideLayout" Target="../slideLayouts/slideLayout7.xml"/><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4.xml"/><Relationship Id="rId13" Type="http://schemas.openxmlformats.org/officeDocument/2006/relationships/image" Target="../media/image34.png"/><Relationship Id="rId3" Type="http://schemas.openxmlformats.org/officeDocument/2006/relationships/tags" Target="../tags/tag8.xml"/><Relationship Id="rId7" Type="http://schemas.openxmlformats.org/officeDocument/2006/relationships/slideLayout" Target="../slideLayouts/slideLayout7.xml"/><Relationship Id="rId12" Type="http://schemas.openxmlformats.org/officeDocument/2006/relationships/image" Target="../media/image33.png"/><Relationship Id="rId2" Type="http://schemas.openxmlformats.org/officeDocument/2006/relationships/tags" Target="../tags/tag7.xml"/><Relationship Id="rId1" Type="http://schemas.openxmlformats.org/officeDocument/2006/relationships/vmlDrawing" Target="../drawings/vmlDrawing7.vml"/><Relationship Id="rId6" Type="http://schemas.openxmlformats.org/officeDocument/2006/relationships/tags" Target="../tags/tag11.xml"/><Relationship Id="rId11" Type="http://schemas.openxmlformats.org/officeDocument/2006/relationships/image" Target="../media/image32.png"/><Relationship Id="rId5" Type="http://schemas.openxmlformats.org/officeDocument/2006/relationships/tags" Target="../tags/tag10.xml"/><Relationship Id="rId10" Type="http://schemas.openxmlformats.org/officeDocument/2006/relationships/image" Target="../media/image31.png"/><Relationship Id="rId4" Type="http://schemas.openxmlformats.org/officeDocument/2006/relationships/tags" Target="../tags/tag9.xml"/><Relationship Id="rId9" Type="http://schemas.openxmlformats.org/officeDocument/2006/relationships/oleObject" Target="../embeddings/oleObject15.bin"/><Relationship Id="rId1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16.bin"/><Relationship Id="rId13" Type="http://schemas.openxmlformats.org/officeDocument/2006/relationships/image" Target="../media/image39.png"/><Relationship Id="rId3" Type="http://schemas.openxmlformats.org/officeDocument/2006/relationships/tags" Target="../tags/tag13.xml"/><Relationship Id="rId7" Type="http://schemas.openxmlformats.org/officeDocument/2006/relationships/notesSlide" Target="../notesSlides/notesSlide15.xml"/><Relationship Id="rId12" Type="http://schemas.openxmlformats.org/officeDocument/2006/relationships/image" Target="../media/image38.png"/><Relationship Id="rId2" Type="http://schemas.openxmlformats.org/officeDocument/2006/relationships/tags" Target="../tags/tag12.xml"/><Relationship Id="rId1" Type="http://schemas.openxmlformats.org/officeDocument/2006/relationships/vmlDrawing" Target="../drawings/vmlDrawing8.vml"/><Relationship Id="rId6" Type="http://schemas.openxmlformats.org/officeDocument/2006/relationships/slideLayout" Target="../slideLayouts/slideLayout7.xml"/><Relationship Id="rId11" Type="http://schemas.openxmlformats.org/officeDocument/2006/relationships/image" Target="../media/image34.png"/><Relationship Id="rId5" Type="http://schemas.openxmlformats.org/officeDocument/2006/relationships/tags" Target="../tags/tag15.xml"/><Relationship Id="rId10" Type="http://schemas.openxmlformats.org/officeDocument/2006/relationships/image" Target="../media/image37.png"/><Relationship Id="rId4" Type="http://schemas.openxmlformats.org/officeDocument/2006/relationships/tags" Target="../tags/tag14.xml"/><Relationship Id="rId9"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17.bin"/><Relationship Id="rId13" Type="http://schemas.openxmlformats.org/officeDocument/2006/relationships/image" Target="../media/image43.png"/><Relationship Id="rId3" Type="http://schemas.openxmlformats.org/officeDocument/2006/relationships/tags" Target="../tags/tag17.xml"/><Relationship Id="rId7" Type="http://schemas.openxmlformats.org/officeDocument/2006/relationships/notesSlide" Target="../notesSlides/notesSlide16.xml"/><Relationship Id="rId12" Type="http://schemas.openxmlformats.org/officeDocument/2006/relationships/image" Target="../media/image42.png"/><Relationship Id="rId2" Type="http://schemas.openxmlformats.org/officeDocument/2006/relationships/tags" Target="../tags/tag16.xml"/><Relationship Id="rId1" Type="http://schemas.openxmlformats.org/officeDocument/2006/relationships/vmlDrawing" Target="../drawings/vmlDrawing9.vml"/><Relationship Id="rId6" Type="http://schemas.openxmlformats.org/officeDocument/2006/relationships/slideLayout" Target="../slideLayouts/slideLayout7.xml"/><Relationship Id="rId11" Type="http://schemas.openxmlformats.org/officeDocument/2006/relationships/image" Target="../media/image34.png"/><Relationship Id="rId5" Type="http://schemas.openxmlformats.org/officeDocument/2006/relationships/tags" Target="../tags/tag19.xml"/><Relationship Id="rId10" Type="http://schemas.openxmlformats.org/officeDocument/2006/relationships/image" Target="../media/image41.png"/><Relationship Id="rId4" Type="http://schemas.openxmlformats.org/officeDocument/2006/relationships/tags" Target="../tags/tag18.xml"/><Relationship Id="rId9"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7.xml"/><Relationship Id="rId13" Type="http://schemas.openxmlformats.org/officeDocument/2006/relationships/image" Target="../media/image47.png"/><Relationship Id="rId18" Type="http://schemas.openxmlformats.org/officeDocument/2006/relationships/image" Target="../media/image50.png"/><Relationship Id="rId3" Type="http://schemas.openxmlformats.org/officeDocument/2006/relationships/tags" Target="../tags/tag21.xml"/><Relationship Id="rId7" Type="http://schemas.openxmlformats.org/officeDocument/2006/relationships/slideLayout" Target="../slideLayouts/slideLayout7.xml"/><Relationship Id="rId12" Type="http://schemas.openxmlformats.org/officeDocument/2006/relationships/image" Target="../media/image45.png"/><Relationship Id="rId17" Type="http://schemas.openxmlformats.org/officeDocument/2006/relationships/image" Target="../media/image46.png"/><Relationship Id="rId2" Type="http://schemas.openxmlformats.org/officeDocument/2006/relationships/tags" Target="../tags/tag20.xml"/><Relationship Id="rId16" Type="http://schemas.openxmlformats.org/officeDocument/2006/relationships/oleObject" Target="../embeddings/oleObject20.bin"/><Relationship Id="rId20" Type="http://schemas.openxmlformats.org/officeDocument/2006/relationships/image" Target="../media/image52.tiff"/><Relationship Id="rId1" Type="http://schemas.openxmlformats.org/officeDocument/2006/relationships/vmlDrawing" Target="../drawings/vmlDrawing10.vml"/><Relationship Id="rId6" Type="http://schemas.openxmlformats.org/officeDocument/2006/relationships/tags" Target="../tags/tag24.xml"/><Relationship Id="rId11" Type="http://schemas.openxmlformats.org/officeDocument/2006/relationships/oleObject" Target="../embeddings/oleObject19.bin"/><Relationship Id="rId5" Type="http://schemas.openxmlformats.org/officeDocument/2006/relationships/tags" Target="../tags/tag23.xml"/><Relationship Id="rId15" Type="http://schemas.openxmlformats.org/officeDocument/2006/relationships/image" Target="../media/image49.png"/><Relationship Id="rId10" Type="http://schemas.openxmlformats.org/officeDocument/2006/relationships/image" Target="../media/image44.png"/><Relationship Id="rId19" Type="http://schemas.openxmlformats.org/officeDocument/2006/relationships/image" Target="../media/image51.png"/><Relationship Id="rId4" Type="http://schemas.openxmlformats.org/officeDocument/2006/relationships/tags" Target="../tags/tag22.xml"/><Relationship Id="rId9" Type="http://schemas.openxmlformats.org/officeDocument/2006/relationships/oleObject" Target="../embeddings/oleObject18.bin"/><Relationship Id="rId14" Type="http://schemas.openxmlformats.org/officeDocument/2006/relationships/image" Target="../media/image48.png"/></Relationships>
</file>

<file path=ppt/slides/_rels/slide23.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hyperlink" Target="http://onlinelibrary.wiley.com/doi/10.15252/msb.20156651/full#msb156651-fig-0002" TargetMode="External"/><Relationship Id="rId5" Type="http://schemas.openxmlformats.org/officeDocument/2006/relationships/hyperlink" Target="http://onlinelibrary.wiley.com/doi/10.1002/msb.v12.7/issuetoc" TargetMode="Externa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hyperlink" Target="https://adeshpande3.github.io/adeshpande3.github.io/A-Beginner's-Guide-To-Understanding-Convolutional-Neural-Networks/"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wmf"/><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w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oleObject" Target="../embeddings/oleObject5.bin"/><Relationship Id="rId3" Type="http://schemas.openxmlformats.org/officeDocument/2006/relationships/tags" Target="../tags/tag2.xml"/><Relationship Id="rId7" Type="http://schemas.openxmlformats.org/officeDocument/2006/relationships/image" Target="../media/image9.wmf"/><Relationship Id="rId12" Type="http://schemas.openxmlformats.org/officeDocument/2006/relationships/image" Target="../media/image8.gif"/><Relationship Id="rId2" Type="http://schemas.openxmlformats.org/officeDocument/2006/relationships/tags" Target="../tags/tag1.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12.png"/><Relationship Id="rId5" Type="http://schemas.openxmlformats.org/officeDocument/2006/relationships/notesSlide" Target="../notesSlides/notesSlide4.xml"/><Relationship Id="rId10" Type="http://schemas.openxmlformats.org/officeDocument/2006/relationships/image" Target="../media/image11.png"/><Relationship Id="rId4" Type="http://schemas.openxmlformats.org/officeDocument/2006/relationships/slideLayout" Target="../slideLayouts/slideLayout2.xml"/><Relationship Id="rId9" Type="http://schemas.openxmlformats.org/officeDocument/2006/relationships/image" Target="../media/image5.wmf"/><Relationship Id="rId14" Type="http://schemas.openxmlformats.org/officeDocument/2006/relationships/image" Target="../media/image10.wmf"/></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0.wmf"/><Relationship Id="rId3" Type="http://schemas.openxmlformats.org/officeDocument/2006/relationships/tags" Target="../tags/tag4.xml"/><Relationship Id="rId7" Type="http://schemas.openxmlformats.org/officeDocument/2006/relationships/oleObject" Target="../embeddings/oleObject6.bin"/><Relationship Id="rId12" Type="http://schemas.openxmlformats.org/officeDocument/2006/relationships/oleObject" Target="../embeddings/oleObject8.bin"/><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14.png"/><Relationship Id="rId11" Type="http://schemas.openxmlformats.org/officeDocument/2006/relationships/image" Target="../media/image9.wmf"/><Relationship Id="rId5" Type="http://schemas.openxmlformats.org/officeDocument/2006/relationships/notesSlide" Target="../notesSlides/notesSlide5.xml"/><Relationship Id="rId10" Type="http://schemas.openxmlformats.org/officeDocument/2006/relationships/oleObject" Target="../embeddings/oleObject7.bin"/><Relationship Id="rId4" Type="http://schemas.openxmlformats.org/officeDocument/2006/relationships/slideLayout" Target="../slideLayouts/slideLayout2.xml"/><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Convolutional Neural Networks</a:t>
            </a:r>
          </a:p>
        </p:txBody>
      </p:sp>
      <p:sp>
        <p:nvSpPr>
          <p:cNvPr id="3" name="Subtitle 2"/>
          <p:cNvSpPr>
            <a:spLocks noGrp="1"/>
          </p:cNvSpPr>
          <p:nvPr>
            <p:ph type="subTitle" idx="1"/>
          </p:nvPr>
        </p:nvSpPr>
        <p:spPr/>
        <p:txBody>
          <a:bodyPr/>
          <a:lstStyle/>
          <a:p>
            <a:r>
              <a:rPr lang="en-US" dirty="0"/>
              <a:t>Yuzhen Ye</a:t>
            </a:r>
          </a:p>
          <a:p>
            <a:r>
              <a:rPr lang="en-US" dirty="0" err="1"/>
              <a:t>Luddy</a:t>
            </a:r>
            <a:r>
              <a:rPr lang="en-US" dirty="0"/>
              <a:t> School of Informatics, Computing, and Engineering</a:t>
            </a:r>
          </a:p>
          <a:p>
            <a:r>
              <a:rPr lang="en-US" dirty="0"/>
              <a:t> Indiana University, Bloomington</a:t>
            </a:r>
          </a:p>
        </p:txBody>
      </p:sp>
    </p:spTree>
    <p:extLst>
      <p:ext uri="{BB962C8B-B14F-4D97-AF65-F5344CB8AC3E}">
        <p14:creationId xmlns:p14="http://schemas.microsoft.com/office/powerpoint/2010/main" val="372263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5"/>
          <p:cNvGrpSpPr>
            <a:grpSpLocks/>
          </p:cNvGrpSpPr>
          <p:nvPr/>
        </p:nvGrpSpPr>
        <p:grpSpPr bwMode="auto">
          <a:xfrm>
            <a:off x="7739064" y="4320407"/>
            <a:ext cx="1971675" cy="2044700"/>
            <a:chOff x="6470676" y="4195773"/>
            <a:chExt cx="1971702" cy="2044728"/>
          </a:xfrm>
        </p:grpSpPr>
        <p:sp>
          <p:nvSpPr>
            <p:cNvPr id="108555" name="Rectangle 10"/>
            <p:cNvSpPr>
              <a:spLocks noChangeArrowheads="1"/>
            </p:cNvSpPr>
            <p:nvPr/>
          </p:nvSpPr>
          <p:spPr bwMode="auto">
            <a:xfrm>
              <a:off x="6470676" y="4195773"/>
              <a:ext cx="1971702" cy="2044728"/>
            </a:xfrm>
            <a:prstGeom prst="rect">
              <a:avLst/>
            </a:prstGeom>
            <a:solidFill>
              <a:schemeClr val="accent1"/>
            </a:solidFill>
            <a:ln w="9525" algn="ctr">
              <a:solidFill>
                <a:schemeClr val="tx1"/>
              </a:solidFill>
              <a:round/>
              <a:headEnd/>
              <a:tailEnd/>
            </a:ln>
          </p:spPr>
          <p:txBody>
            <a:bodyPr/>
            <a:lstStyle/>
            <a:p>
              <a:pPr eaLnBrk="0" hangingPunct="0"/>
              <a:endParaRPr lang="en-US"/>
            </a:p>
          </p:txBody>
        </p:sp>
        <p:sp>
          <p:nvSpPr>
            <p:cNvPr id="108556" name="TextBox 13"/>
            <p:cNvSpPr txBox="1">
              <a:spLocks noChangeArrowheads="1"/>
            </p:cNvSpPr>
            <p:nvPr/>
          </p:nvSpPr>
          <p:spPr bwMode="auto">
            <a:xfrm>
              <a:off x="7329190" y="4999059"/>
              <a:ext cx="765856" cy="553998"/>
            </a:xfrm>
            <a:prstGeom prst="rect">
              <a:avLst/>
            </a:prstGeom>
            <a:noFill/>
            <a:ln w="9525">
              <a:noFill/>
              <a:miter lim="800000"/>
              <a:headEnd/>
              <a:tailEnd/>
            </a:ln>
          </p:spPr>
          <p:txBody>
            <a:bodyPr wrap="square">
              <a:spAutoFit/>
            </a:bodyPr>
            <a:lstStyle/>
            <a:p>
              <a:r>
                <a:rPr lang="en-US" sz="3000" dirty="0"/>
                <a:t>f</a:t>
              </a:r>
            </a:p>
          </p:txBody>
        </p:sp>
      </p:grpSp>
      <p:grpSp>
        <p:nvGrpSpPr>
          <p:cNvPr id="2" name="Group 14"/>
          <p:cNvGrpSpPr>
            <a:grpSpLocks/>
          </p:cNvGrpSpPr>
          <p:nvPr/>
        </p:nvGrpSpPr>
        <p:grpSpPr bwMode="auto">
          <a:xfrm rot="10800000">
            <a:off x="6880279" y="4369421"/>
            <a:ext cx="796927" cy="760412"/>
            <a:chOff x="5192721" y="4195773"/>
            <a:chExt cx="796938" cy="760425"/>
          </a:xfrm>
        </p:grpSpPr>
        <p:sp>
          <p:nvSpPr>
            <p:cNvPr id="108557" name="Rectangle 11"/>
            <p:cNvSpPr>
              <a:spLocks noChangeArrowheads="1"/>
            </p:cNvSpPr>
            <p:nvPr/>
          </p:nvSpPr>
          <p:spPr bwMode="auto">
            <a:xfrm>
              <a:off x="5192721" y="4195773"/>
              <a:ext cx="796938" cy="760425"/>
            </a:xfrm>
            <a:prstGeom prst="rect">
              <a:avLst/>
            </a:prstGeom>
            <a:solidFill>
              <a:schemeClr val="accent1"/>
            </a:solidFill>
            <a:ln w="9525" algn="ctr">
              <a:solidFill>
                <a:schemeClr val="tx1"/>
              </a:solidFill>
              <a:round/>
              <a:headEnd/>
              <a:tailEnd/>
            </a:ln>
          </p:spPr>
          <p:txBody>
            <a:bodyPr/>
            <a:lstStyle/>
            <a:p>
              <a:pPr eaLnBrk="0" hangingPunct="0"/>
              <a:endParaRPr lang="en-US"/>
            </a:p>
          </p:txBody>
        </p:sp>
        <p:sp>
          <p:nvSpPr>
            <p:cNvPr id="108558" name="TextBox 12"/>
            <p:cNvSpPr txBox="1">
              <a:spLocks noChangeArrowheads="1"/>
            </p:cNvSpPr>
            <p:nvPr/>
          </p:nvSpPr>
          <p:spPr bwMode="auto">
            <a:xfrm>
              <a:off x="5418618" y="4305312"/>
              <a:ext cx="468060" cy="553998"/>
            </a:xfrm>
            <a:prstGeom prst="rect">
              <a:avLst/>
            </a:prstGeom>
            <a:noFill/>
            <a:ln w="9525">
              <a:noFill/>
              <a:miter lim="800000"/>
              <a:headEnd/>
              <a:tailEnd/>
            </a:ln>
          </p:spPr>
          <p:txBody>
            <a:bodyPr wrap="square">
              <a:spAutoFit/>
            </a:bodyPr>
            <a:lstStyle/>
            <a:p>
              <a:r>
                <a:rPr lang="en-US" sz="3000" dirty="0"/>
                <a:t>h</a:t>
              </a:r>
            </a:p>
          </p:txBody>
        </p:sp>
      </p:grpSp>
      <p:pic>
        <p:nvPicPr>
          <p:cNvPr id="19458" name="Picture 2" descr="http://latex.codecogs.com/gif.latex?%5Cdpi%7B300%7D%20g%20%3D%20h%20%5Cast%20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5287" y="5269062"/>
            <a:ext cx="1716037" cy="406896"/>
          </a:xfrm>
          <a:prstGeom prst="rect">
            <a:avLst/>
          </a:prstGeom>
          <a:noFill/>
          <a:extLst>
            <a:ext uri="{909E8E84-426E-40dd-AFC4-6F175D3DCCD1}">
              <a14:hiddenFill xmlns:a14="http://schemas.microsoft.com/office/drawing/2010/main" xmlns="">
                <a:solidFill>
                  <a:srgbClr val="FFFFFF"/>
                </a:solidFill>
              </a14:hiddenFill>
            </a:ext>
          </a:extLst>
        </p:spPr>
      </p:pic>
      <p:sp>
        <p:nvSpPr>
          <p:cNvPr id="108546" name="Title 1"/>
          <p:cNvSpPr>
            <a:spLocks noGrp="1"/>
          </p:cNvSpPr>
          <p:nvPr>
            <p:ph type="title"/>
          </p:nvPr>
        </p:nvSpPr>
        <p:spPr>
          <a:xfrm>
            <a:off x="1970088" y="0"/>
            <a:ext cx="8229600" cy="1143000"/>
          </a:xfrm>
        </p:spPr>
        <p:txBody>
          <a:bodyPr/>
          <a:lstStyle/>
          <a:p>
            <a:r>
              <a:rPr lang="en-US"/>
              <a:t>Convolution</a:t>
            </a:r>
          </a:p>
        </p:txBody>
      </p:sp>
      <p:sp>
        <p:nvSpPr>
          <p:cNvPr id="108547" name="Content Placeholder 2"/>
          <p:cNvSpPr>
            <a:spLocks noGrp="1"/>
          </p:cNvSpPr>
          <p:nvPr>
            <p:ph idx="1"/>
          </p:nvPr>
        </p:nvSpPr>
        <p:spPr>
          <a:xfrm>
            <a:off x="811909" y="1029427"/>
            <a:ext cx="8898830" cy="4525963"/>
          </a:xfrm>
        </p:spPr>
        <p:txBody>
          <a:bodyPr/>
          <a:lstStyle/>
          <a:p>
            <a:r>
              <a:rPr lang="en-US" sz="2400" dirty="0"/>
              <a:t>Convolution is a simple mathematical operation which is fundamental to many common image processing operators.</a:t>
            </a:r>
          </a:p>
          <a:p>
            <a:r>
              <a:rPr lang="en-US" sz="2400" dirty="0"/>
              <a:t>Convolution is performed by sliding the kernel over the image, generally starting at the top left corner, so as to move the kernel through all the positions where the kernel fits entirely within the boundaries of the image. </a:t>
            </a:r>
          </a:p>
          <a:p>
            <a:r>
              <a:rPr lang="en-US" sz="2400" dirty="0"/>
              <a:t>Convolution: </a:t>
            </a:r>
          </a:p>
          <a:p>
            <a:pPr lvl="1"/>
            <a:r>
              <a:rPr lang="en-US" sz="2000" dirty="0"/>
              <a:t>Flip the filter in both dimensions (bottom to top, right to left)</a:t>
            </a:r>
          </a:p>
          <a:p>
            <a:pPr lvl="1"/>
            <a:r>
              <a:rPr lang="en-US" sz="2000" dirty="0"/>
              <a:t>Then apply cross-correlation</a:t>
            </a:r>
          </a:p>
        </p:txBody>
      </p:sp>
      <p:sp>
        <p:nvSpPr>
          <p:cNvPr id="7" name="TextBox 6"/>
          <p:cNvSpPr txBox="1">
            <a:spLocks noChangeArrowheads="1"/>
          </p:cNvSpPr>
          <p:nvPr/>
        </p:nvSpPr>
        <p:spPr bwMode="auto">
          <a:xfrm>
            <a:off x="3322749" y="5796525"/>
            <a:ext cx="3013657" cy="646331"/>
          </a:xfrm>
          <a:prstGeom prst="rect">
            <a:avLst/>
          </a:prstGeom>
          <a:noFill/>
          <a:ln w="9525">
            <a:noFill/>
            <a:miter lim="800000"/>
            <a:headEnd/>
            <a:tailEnd/>
          </a:ln>
        </p:spPr>
        <p:txBody>
          <a:bodyPr wrap="square">
            <a:spAutoFit/>
          </a:bodyPr>
          <a:lstStyle/>
          <a:p>
            <a:r>
              <a:rPr lang="en-US" i="1" dirty="0"/>
              <a:t>Notation for convolution operator</a:t>
            </a:r>
          </a:p>
        </p:txBody>
      </p:sp>
      <p:cxnSp>
        <p:nvCxnSpPr>
          <p:cNvPr id="9" name="Straight Arrow Connector 8"/>
          <p:cNvCxnSpPr>
            <a:cxnSpLocks noChangeShapeType="1"/>
          </p:cNvCxnSpPr>
          <p:nvPr/>
        </p:nvCxnSpPr>
        <p:spPr bwMode="auto">
          <a:xfrm flipH="1" flipV="1">
            <a:off x="4739425" y="5589520"/>
            <a:ext cx="4025" cy="298096"/>
          </a:xfrm>
          <a:prstGeom prst="straightConnector1">
            <a:avLst/>
          </a:prstGeom>
          <a:noFill/>
          <a:ln w="9525" algn="ctr">
            <a:solidFill>
              <a:schemeClr val="tx1"/>
            </a:solidFill>
            <a:round/>
            <a:headEnd/>
            <a:tailEnd type="arrow" w="med" len="med"/>
          </a:ln>
        </p:spPr>
      </p:cxnSp>
      <p:sp>
        <p:nvSpPr>
          <p:cNvPr id="15" name="Slide Number Placeholder 14"/>
          <p:cNvSpPr>
            <a:spLocks noGrp="1"/>
          </p:cNvSpPr>
          <p:nvPr>
            <p:ph type="sldNum" sz="quarter" idx="12"/>
          </p:nvPr>
        </p:nvSpPr>
        <p:spPr/>
        <p:txBody>
          <a:bodyPr/>
          <a:lstStyle/>
          <a:p>
            <a:pPr>
              <a:defRPr/>
            </a:pPr>
            <a:fld id="{4F571BCC-DA27-491B-9E52-F0C7DD52F0CD}" type="slidenum">
              <a:rPr lang="en-US" smtClean="0"/>
              <a:pPr>
                <a:defRPr/>
              </a:pPr>
              <a:t>10</a:t>
            </a:fld>
            <a:endParaRPr lang="en-US"/>
          </a:p>
        </p:txBody>
      </p:sp>
      <p:pic>
        <p:nvPicPr>
          <p:cNvPr id="19460" name="Picture 4" descr="http://latex.codecogs.com/gif.latex?%5Cdpi%7B300%7D%20g%28i%2Cj%29%20%26%3D%20%5Csum_%7Bu%3D-k%7D%5E%7Bk%7D%20%5Csum_%7Bv%3D-k%7D%5E%7Bk%7D%20h%28u%2Cv%29%20f%28i-u%2Cj-v%29%20%25%26%3D%20%5Csum_%7Bu%3D-k%7D%5E%7Bk%7D%20%5Csum_%7Bv%3D-k%7D%5E%7Bk%7D%20h%28u-u%2Cv%29%20f%28i-u%2Cj-v%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7349" y="4278149"/>
            <a:ext cx="5562502" cy="965944"/>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TextBox 3"/>
          <p:cNvSpPr txBox="1">
            <a:spLocks noChangeArrowheads="1"/>
          </p:cNvSpPr>
          <p:nvPr/>
        </p:nvSpPr>
        <p:spPr bwMode="auto">
          <a:xfrm>
            <a:off x="1524000" y="6581776"/>
            <a:ext cx="2514600" cy="276999"/>
          </a:xfrm>
          <a:prstGeom prst="rect">
            <a:avLst/>
          </a:prstGeom>
          <a:noFill/>
          <a:ln w="9525">
            <a:noFill/>
            <a:miter lim="800000"/>
            <a:headEnd/>
            <a:tailEnd/>
          </a:ln>
        </p:spPr>
        <p:txBody>
          <a:bodyPr wrap="square">
            <a:spAutoFit/>
          </a:bodyPr>
          <a:lstStyle/>
          <a:p>
            <a:r>
              <a:rPr lang="en-US" sz="1200" dirty="0">
                <a:solidFill>
                  <a:srgbClr val="000000"/>
                </a:solidFill>
                <a:latin typeface="Calibri" pitchFamily="34" charset="0"/>
              </a:rPr>
              <a:t>Slide credit: Michael S. </a:t>
            </a:r>
            <a:r>
              <a:rPr lang="en-US" sz="1200">
                <a:solidFill>
                  <a:srgbClr val="000000"/>
                </a:solidFill>
                <a:latin typeface="Calibri" pitchFamily="34" charset="0"/>
              </a:rPr>
              <a:t>Ryoo</a:t>
            </a:r>
            <a:endParaRPr lang="en-US" sz="1200" dirty="0">
              <a:solidFill>
                <a:srgbClr val="000000"/>
              </a:solidFill>
              <a:latin typeface="Calibri" pitchFamily="34" charset="0"/>
            </a:endParaRPr>
          </a:p>
        </p:txBody>
      </p:sp>
    </p:spTree>
    <p:extLst>
      <p:ext uri="{BB962C8B-B14F-4D97-AF65-F5344CB8AC3E}">
        <p14:creationId xmlns:p14="http://schemas.microsoft.com/office/powerpoint/2010/main" val="13536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85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85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854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854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4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45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0" presetClass="path" presetSubtype="0" accel="50000" decel="50000" fill="hold" nodeType="clickEffect">
                                  <p:stCondLst>
                                    <p:cond delay="0"/>
                                  </p:stCondLst>
                                  <p:childTnLst>
                                    <p:animMotion origin="layout" path="M -7.77778E-6 3.7037E-7 L 0.08281 -0.03311 L 0.27031 -0.03311 L 0.27152 -0.00903 L 0.09201 -0.00903 L 0.09201 0.02129 L 0.27256 0.01527 L 0.27152 0.0456 L 0.09426 0.04699 L 0.10103 0.09398 L 0.27152 0.08333 L 0.27378 0.11828 L 0.09426 0.11666 L 0.08853 0.15463 L 0.27829 0.14861 L 0.28176 0.17268 L 0.09756 0.18194 L 0.09079 0.20925 L 0.28055 0.20763 L 0.28055 0.20763 " pathEditMode="relative" ptsTypes="AAAAAAAAAAAAAAAAAAAA">
                                      <p:cBhvr>
                                        <p:cTn id="45"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build="p" bldLvl="2"/>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http://latex.codecogs.com/gif.latex?%5Cdpi%7B300%7D%20g%28i%2Cj%29%20%26%3D%20%5Csum_%7Bu%3D-k%7D%5E%7Bk%7D%20%5Csum_%7Bv%3D-k%7D%5E%7Bk%7D%20h%28u%2Cv%29%20f%28i-u%2Cj-v%29%20%25%26%3D%20%5Csum_%7Bu%3D-k%7D%5E%7Bk%7D%20%5Csum_%7Bv%3D-k%7D%5E%7Bk%7D%20h%28u-u%2Cv%29%20f%28i-u%2Cj-v%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9837" y="1493094"/>
            <a:ext cx="5562502" cy="965944"/>
          </a:xfrm>
          <a:prstGeom prst="rect">
            <a:avLst/>
          </a:prstGeom>
          <a:noFill/>
          <a:extLst>
            <a:ext uri="{909E8E84-426E-40dd-AFC4-6F175D3DCCD1}">
              <a14:hiddenFill xmlns:a14="http://schemas.microsoft.com/office/drawing/2010/main" xmlns="">
                <a:solidFill>
                  <a:srgbClr val="FFFFFF"/>
                </a:solidFill>
              </a14:hiddenFill>
            </a:ext>
          </a:extLst>
        </p:spPr>
      </p:pic>
      <p:sp>
        <p:nvSpPr>
          <p:cNvPr id="109570" name="Title 1"/>
          <p:cNvSpPr>
            <a:spLocks noGrp="1"/>
          </p:cNvSpPr>
          <p:nvPr>
            <p:ph type="title"/>
          </p:nvPr>
        </p:nvSpPr>
        <p:spPr>
          <a:xfrm>
            <a:off x="1970088" y="-39688"/>
            <a:ext cx="8229600" cy="1143001"/>
          </a:xfrm>
        </p:spPr>
        <p:txBody>
          <a:bodyPr/>
          <a:lstStyle/>
          <a:p>
            <a:r>
              <a:rPr lang="en-US"/>
              <a:t>Convolution vs. correlation</a:t>
            </a:r>
          </a:p>
        </p:txBody>
      </p:sp>
      <p:sp>
        <p:nvSpPr>
          <p:cNvPr id="109575" name="TextBox 7"/>
          <p:cNvSpPr txBox="1">
            <a:spLocks noChangeArrowheads="1"/>
          </p:cNvSpPr>
          <p:nvPr/>
        </p:nvSpPr>
        <p:spPr bwMode="auto">
          <a:xfrm>
            <a:off x="1714500" y="1092200"/>
            <a:ext cx="2482850" cy="369888"/>
          </a:xfrm>
          <a:prstGeom prst="rect">
            <a:avLst/>
          </a:prstGeom>
          <a:noFill/>
          <a:ln w="9525">
            <a:noFill/>
            <a:miter lim="800000"/>
            <a:headEnd/>
            <a:tailEnd/>
          </a:ln>
        </p:spPr>
        <p:txBody>
          <a:bodyPr>
            <a:spAutoFit/>
          </a:bodyPr>
          <a:lstStyle/>
          <a:p>
            <a:r>
              <a:rPr lang="en-US"/>
              <a:t>Convolution</a:t>
            </a:r>
          </a:p>
        </p:txBody>
      </p:sp>
      <p:sp>
        <p:nvSpPr>
          <p:cNvPr id="109576" name="TextBox 8"/>
          <p:cNvSpPr txBox="1">
            <a:spLocks noChangeArrowheads="1"/>
          </p:cNvSpPr>
          <p:nvPr/>
        </p:nvSpPr>
        <p:spPr bwMode="auto">
          <a:xfrm>
            <a:off x="1714500" y="3462339"/>
            <a:ext cx="2482850" cy="369887"/>
          </a:xfrm>
          <a:prstGeom prst="rect">
            <a:avLst/>
          </a:prstGeom>
          <a:noFill/>
          <a:ln w="9525">
            <a:noFill/>
            <a:miter lim="800000"/>
            <a:headEnd/>
            <a:tailEnd/>
          </a:ln>
        </p:spPr>
        <p:txBody>
          <a:bodyPr>
            <a:spAutoFit/>
          </a:bodyPr>
          <a:lstStyle/>
          <a:p>
            <a:r>
              <a:rPr lang="en-US"/>
              <a:t>Cross-correlation</a:t>
            </a:r>
          </a:p>
        </p:txBody>
      </p:sp>
      <p:sp>
        <p:nvSpPr>
          <p:cNvPr id="10" name="Slide Number Placeholder 9"/>
          <p:cNvSpPr>
            <a:spLocks noGrp="1"/>
          </p:cNvSpPr>
          <p:nvPr>
            <p:ph type="sldNum" sz="quarter" idx="12"/>
          </p:nvPr>
        </p:nvSpPr>
        <p:spPr/>
        <p:txBody>
          <a:bodyPr/>
          <a:lstStyle/>
          <a:p>
            <a:pPr>
              <a:defRPr/>
            </a:pPr>
            <a:fld id="{4F571BCC-DA27-491B-9E52-F0C7DD52F0CD}" type="slidenum">
              <a:rPr lang="en-US" smtClean="0"/>
              <a:pPr>
                <a:defRPr/>
              </a:pPr>
              <a:t>11</a:t>
            </a:fld>
            <a:endParaRPr lang="en-US"/>
          </a:p>
        </p:txBody>
      </p:sp>
      <p:sp>
        <p:nvSpPr>
          <p:cNvPr id="11" name="TextBox 3"/>
          <p:cNvSpPr txBox="1">
            <a:spLocks noChangeArrowheads="1"/>
          </p:cNvSpPr>
          <p:nvPr/>
        </p:nvSpPr>
        <p:spPr bwMode="auto">
          <a:xfrm>
            <a:off x="1524000" y="6581776"/>
            <a:ext cx="2514600" cy="276225"/>
          </a:xfrm>
          <a:prstGeom prst="rect">
            <a:avLst/>
          </a:prstGeom>
          <a:noFill/>
          <a:ln w="9525">
            <a:noFill/>
            <a:miter lim="800000"/>
            <a:headEnd/>
            <a:tailEnd/>
          </a:ln>
        </p:spPr>
        <p:txBody>
          <a:bodyPr wrap="square">
            <a:spAutoFit/>
          </a:bodyPr>
          <a:lstStyle/>
          <a:p>
            <a:r>
              <a:rPr lang="en-US" sz="1200" dirty="0">
                <a:solidFill>
                  <a:srgbClr val="000000"/>
                </a:solidFill>
                <a:latin typeface="Calibri" pitchFamily="34" charset="0"/>
              </a:rPr>
              <a:t>Slide adapted from Kristen </a:t>
            </a:r>
            <a:r>
              <a:rPr lang="en-US" sz="1200" dirty="0" err="1">
                <a:solidFill>
                  <a:srgbClr val="000000"/>
                </a:solidFill>
                <a:latin typeface="Calibri" pitchFamily="34" charset="0"/>
              </a:rPr>
              <a:t>Grauman</a:t>
            </a:r>
            <a:endParaRPr lang="en-US" sz="1200" dirty="0">
              <a:solidFill>
                <a:srgbClr val="000000"/>
              </a:solidFill>
              <a:latin typeface="Calibri" pitchFamily="34" charset="0"/>
            </a:endParaRPr>
          </a:p>
        </p:txBody>
      </p:sp>
      <p:pic>
        <p:nvPicPr>
          <p:cNvPr id="13" name="Picture 2" descr="http://latex.codecogs.com/gif.latex?%5Cdpi%7B300%7D%20g%20%3D%20h%20%5Cast%20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1301" y="2738542"/>
            <a:ext cx="1577922" cy="374147"/>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12" descr="http://latex.codecogs.com/gif.latex?%5Cdpi%7B300%7D%20g%28i%2Cj%29%20%3D%20%5Csum_%7Bu%3D-k%7D%5E%7Bk%7D%20%5Csum_%7Bv%3D-k%7D%5E%7Bk%7D%20h%28u%2Cv%29%20f%28i&amp;plus;u%2Cj&amp;plus;v%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9837" y="3923645"/>
            <a:ext cx="5562502" cy="932518"/>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2" descr="http://latex.codecogs.com/gif.latex?%5Cdpi%7B300%7D%20g%20%3D%20h%20%5Cotimes%20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6974" y="5147027"/>
            <a:ext cx="1719606" cy="38029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521877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F7E4C-6A3F-5240-AA81-97796EEE3ECD}"/>
              </a:ext>
            </a:extLst>
          </p:cNvPr>
          <p:cNvSpPr>
            <a:spLocks noGrp="1"/>
          </p:cNvSpPr>
          <p:nvPr>
            <p:ph type="title"/>
          </p:nvPr>
        </p:nvSpPr>
        <p:spPr/>
        <p:txBody>
          <a:bodyPr/>
          <a:lstStyle/>
          <a:p>
            <a:r>
              <a:rPr lang="en-US" dirty="0"/>
              <a:t>Convolution or correlation</a:t>
            </a:r>
          </a:p>
        </p:txBody>
      </p:sp>
      <p:sp>
        <p:nvSpPr>
          <p:cNvPr id="3" name="Content Placeholder 2">
            <a:extLst>
              <a:ext uri="{FF2B5EF4-FFF2-40B4-BE49-F238E27FC236}">
                <a16:creationId xmlns:a16="http://schemas.microsoft.com/office/drawing/2014/main" id="{B7AD4501-F513-1443-9398-E308212B8EDC}"/>
              </a:ext>
            </a:extLst>
          </p:cNvPr>
          <p:cNvSpPr>
            <a:spLocks noGrp="1"/>
          </p:cNvSpPr>
          <p:nvPr>
            <p:ph idx="1"/>
          </p:nvPr>
        </p:nvSpPr>
        <p:spPr/>
        <p:txBody>
          <a:bodyPr/>
          <a:lstStyle/>
          <a:p>
            <a:r>
              <a:rPr lang="en-US" dirty="0"/>
              <a:t>“The Convolutional operation widely used in CNN is a misnomer. The operation that is used is strictly speaking a correlation instead of convolution.”</a:t>
            </a:r>
          </a:p>
          <a:p>
            <a:endParaRPr lang="en-US" dirty="0"/>
          </a:p>
          <a:p>
            <a:r>
              <a:rPr lang="en-US" dirty="0"/>
              <a:t>Ref: https://</a:t>
            </a:r>
            <a:r>
              <a:rPr lang="en-US" dirty="0" err="1"/>
              <a:t>towardsdatascience.com</a:t>
            </a:r>
            <a:r>
              <a:rPr lang="en-US" dirty="0"/>
              <a:t>/convolution-vs-correlation-af868b6b4fb5</a:t>
            </a:r>
          </a:p>
        </p:txBody>
      </p:sp>
    </p:spTree>
    <p:extLst>
      <p:ext uri="{BB962C8B-B14F-4D97-AF65-F5344CB8AC3E}">
        <p14:creationId xmlns:p14="http://schemas.microsoft.com/office/powerpoint/2010/main" val="3139680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a:xfrm>
            <a:off x="2152650" y="0"/>
            <a:ext cx="7772400" cy="1143000"/>
          </a:xfrm>
        </p:spPr>
        <p:txBody>
          <a:bodyPr/>
          <a:lstStyle/>
          <a:p>
            <a:r>
              <a:rPr lang="en-US" dirty="0"/>
              <a:t>Derivatives and edges</a:t>
            </a:r>
          </a:p>
        </p:txBody>
      </p:sp>
      <p:pic>
        <p:nvPicPr>
          <p:cNvPr id="110595" name="Picture 4" descr="step_edge2"/>
          <p:cNvPicPr>
            <a:picLocks noChangeAspect="1" noChangeArrowheads="1"/>
          </p:cNvPicPr>
          <p:nvPr/>
        </p:nvPicPr>
        <p:blipFill>
          <a:blip r:embed="rId3" cstate="print"/>
          <a:srcRect/>
          <a:stretch>
            <a:fillRect/>
          </a:stretch>
        </p:blipFill>
        <p:spPr bwMode="auto">
          <a:xfrm>
            <a:off x="1752600" y="2895600"/>
            <a:ext cx="2743200" cy="2082800"/>
          </a:xfrm>
          <a:prstGeom prst="rect">
            <a:avLst/>
          </a:prstGeom>
          <a:noFill/>
          <a:ln w="9525">
            <a:solidFill>
              <a:schemeClr val="tx1"/>
            </a:solidFill>
            <a:miter lim="800000"/>
            <a:headEnd/>
            <a:tailEnd/>
          </a:ln>
        </p:spPr>
      </p:pic>
      <p:sp>
        <p:nvSpPr>
          <p:cNvPr id="110596" name="Line 5"/>
          <p:cNvSpPr>
            <a:spLocks noChangeShapeType="1"/>
          </p:cNvSpPr>
          <p:nvPr/>
        </p:nvSpPr>
        <p:spPr bwMode="auto">
          <a:xfrm>
            <a:off x="1752600" y="3962400"/>
            <a:ext cx="2743200" cy="0"/>
          </a:xfrm>
          <a:prstGeom prst="line">
            <a:avLst/>
          </a:prstGeom>
          <a:noFill/>
          <a:ln w="38100">
            <a:solidFill>
              <a:srgbClr val="FF0000"/>
            </a:solidFill>
            <a:round/>
            <a:headEnd/>
            <a:tailEnd/>
          </a:ln>
        </p:spPr>
        <p:txBody>
          <a:bodyPr/>
          <a:lstStyle/>
          <a:p>
            <a:pPr algn="l" rtl="0" fontAlgn="base">
              <a:spcBef>
                <a:spcPct val="0"/>
              </a:spcBef>
              <a:spcAft>
                <a:spcPct val="0"/>
              </a:spcAft>
            </a:pPr>
            <a:endParaRPr lang="en-US" b="1">
              <a:solidFill>
                <a:srgbClr val="000000"/>
              </a:solidFill>
              <a:latin typeface="Arial" pitchFamily="34" charset="0"/>
            </a:endParaRPr>
          </a:p>
        </p:txBody>
      </p:sp>
      <p:sp>
        <p:nvSpPr>
          <p:cNvPr id="110597" name="Text Box 6"/>
          <p:cNvSpPr txBox="1">
            <a:spLocks noChangeArrowheads="1"/>
          </p:cNvSpPr>
          <p:nvPr/>
        </p:nvSpPr>
        <p:spPr bwMode="auto">
          <a:xfrm>
            <a:off x="2676219" y="2514600"/>
            <a:ext cx="851515" cy="369332"/>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lang="en-US" b="1">
                <a:solidFill>
                  <a:srgbClr val="000000"/>
                </a:solidFill>
                <a:latin typeface="Arial" pitchFamily="34" charset="0"/>
                <a:cs typeface="Arial" pitchFamily="34" charset="0"/>
              </a:rPr>
              <a:t>image</a:t>
            </a:r>
          </a:p>
        </p:txBody>
      </p:sp>
      <p:grpSp>
        <p:nvGrpSpPr>
          <p:cNvPr id="2" name="Group 7"/>
          <p:cNvGrpSpPr>
            <a:grpSpLocks/>
          </p:cNvGrpSpPr>
          <p:nvPr/>
        </p:nvGrpSpPr>
        <p:grpSpPr bwMode="auto">
          <a:xfrm>
            <a:off x="4519614" y="2254250"/>
            <a:ext cx="3108325" cy="2725738"/>
            <a:chOff x="1887" y="1420"/>
            <a:chExt cx="1958" cy="1717"/>
          </a:xfrm>
        </p:grpSpPr>
        <p:sp>
          <p:nvSpPr>
            <p:cNvPr id="110611" name="Rectangle 8"/>
            <p:cNvSpPr>
              <a:spLocks noChangeArrowheads="1"/>
            </p:cNvSpPr>
            <p:nvPr/>
          </p:nvSpPr>
          <p:spPr bwMode="auto">
            <a:xfrm>
              <a:off x="2016" y="1824"/>
              <a:ext cx="1727" cy="1313"/>
            </a:xfrm>
            <a:prstGeom prst="rect">
              <a:avLst/>
            </a:prstGeom>
            <a:solidFill>
              <a:schemeClr val="bg1"/>
            </a:solidFill>
            <a:ln w="9525">
              <a:solidFill>
                <a:schemeClr val="tx1"/>
              </a:solidFill>
              <a:miter lim="800000"/>
              <a:headEnd/>
              <a:tailEnd/>
            </a:ln>
          </p:spPr>
          <p:txBody>
            <a:bodyPr wrap="none" anchor="ctr"/>
            <a:lstStyle/>
            <a:p>
              <a:pPr algn="l" rtl="0" fontAlgn="base">
                <a:spcBef>
                  <a:spcPct val="0"/>
                </a:spcBef>
                <a:spcAft>
                  <a:spcPct val="0"/>
                </a:spcAft>
              </a:pPr>
              <a:endParaRPr lang="en-US" b="1">
                <a:solidFill>
                  <a:srgbClr val="000000"/>
                </a:solidFill>
                <a:latin typeface="Arial" pitchFamily="34" charset="0"/>
              </a:endParaRPr>
            </a:p>
          </p:txBody>
        </p:sp>
        <p:sp>
          <p:nvSpPr>
            <p:cNvPr id="110612" name="Freeform 9"/>
            <p:cNvSpPr>
              <a:spLocks/>
            </p:cNvSpPr>
            <p:nvPr/>
          </p:nvSpPr>
          <p:spPr bwMode="auto">
            <a:xfrm>
              <a:off x="2016" y="2016"/>
              <a:ext cx="912" cy="1015"/>
            </a:xfrm>
            <a:custGeom>
              <a:avLst/>
              <a:gdLst>
                <a:gd name="T0" fmla="*/ 0 w 912"/>
                <a:gd name="T1" fmla="*/ 0 h 1015"/>
                <a:gd name="T2" fmla="*/ 316 w 912"/>
                <a:gd name="T3" fmla="*/ 0 h 1015"/>
                <a:gd name="T4" fmla="*/ 435 w 912"/>
                <a:gd name="T5" fmla="*/ 129 h 1015"/>
                <a:gd name="T6" fmla="*/ 492 w 912"/>
                <a:gd name="T7" fmla="*/ 579 h 1015"/>
                <a:gd name="T8" fmla="*/ 549 w 912"/>
                <a:gd name="T9" fmla="*/ 927 h 1015"/>
                <a:gd name="T10" fmla="*/ 660 w 912"/>
                <a:gd name="T11" fmla="*/ 1008 h 1015"/>
                <a:gd name="T12" fmla="*/ 912 w 912"/>
                <a:gd name="T13" fmla="*/ 1014 h 1015"/>
                <a:gd name="T14" fmla="*/ 0 60000 65536"/>
                <a:gd name="T15" fmla="*/ 0 60000 65536"/>
                <a:gd name="T16" fmla="*/ 0 60000 65536"/>
                <a:gd name="T17" fmla="*/ 0 60000 65536"/>
                <a:gd name="T18" fmla="*/ 0 60000 65536"/>
                <a:gd name="T19" fmla="*/ 0 60000 65536"/>
                <a:gd name="T20" fmla="*/ 0 60000 65536"/>
                <a:gd name="T21" fmla="*/ 0 w 912"/>
                <a:gd name="T22" fmla="*/ 0 h 1015"/>
                <a:gd name="T23" fmla="*/ 912 w 912"/>
                <a:gd name="T24" fmla="*/ 1015 h 10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2" h="1015">
                  <a:moveTo>
                    <a:pt x="0" y="0"/>
                  </a:moveTo>
                  <a:cubicBezTo>
                    <a:pt x="0" y="0"/>
                    <a:pt x="252" y="0"/>
                    <a:pt x="316" y="0"/>
                  </a:cubicBezTo>
                  <a:cubicBezTo>
                    <a:pt x="380" y="0"/>
                    <a:pt x="405" y="28"/>
                    <a:pt x="435" y="129"/>
                  </a:cubicBezTo>
                  <a:cubicBezTo>
                    <a:pt x="465" y="230"/>
                    <a:pt x="480" y="444"/>
                    <a:pt x="492" y="579"/>
                  </a:cubicBezTo>
                  <a:cubicBezTo>
                    <a:pt x="504" y="714"/>
                    <a:pt x="521" y="856"/>
                    <a:pt x="549" y="927"/>
                  </a:cubicBezTo>
                  <a:cubicBezTo>
                    <a:pt x="577" y="998"/>
                    <a:pt x="602" y="1001"/>
                    <a:pt x="660" y="1008"/>
                  </a:cubicBezTo>
                  <a:cubicBezTo>
                    <a:pt x="718" y="1015"/>
                    <a:pt x="860" y="1013"/>
                    <a:pt x="912" y="1014"/>
                  </a:cubicBezTo>
                </a:path>
              </a:pathLst>
            </a:custGeom>
            <a:noFill/>
            <a:ln w="9525">
              <a:solidFill>
                <a:schemeClr val="tx1"/>
              </a:solidFill>
              <a:round/>
              <a:headEnd/>
              <a:tailEnd/>
            </a:ln>
          </p:spPr>
          <p:txBody>
            <a:bodyPr/>
            <a:lstStyle/>
            <a:p>
              <a:pPr algn="l" rtl="0" fontAlgn="base">
                <a:spcBef>
                  <a:spcPct val="0"/>
                </a:spcBef>
                <a:spcAft>
                  <a:spcPct val="0"/>
                </a:spcAft>
              </a:pPr>
              <a:endParaRPr lang="en-US" b="1">
                <a:solidFill>
                  <a:srgbClr val="000000"/>
                </a:solidFill>
                <a:latin typeface="Arial" pitchFamily="34" charset="0"/>
              </a:endParaRPr>
            </a:p>
          </p:txBody>
        </p:sp>
        <p:sp>
          <p:nvSpPr>
            <p:cNvPr id="110613" name="Freeform 10"/>
            <p:cNvSpPr>
              <a:spLocks/>
            </p:cNvSpPr>
            <p:nvPr/>
          </p:nvSpPr>
          <p:spPr bwMode="auto">
            <a:xfrm flipH="1">
              <a:off x="2832" y="2016"/>
              <a:ext cx="912" cy="1015"/>
            </a:xfrm>
            <a:custGeom>
              <a:avLst/>
              <a:gdLst>
                <a:gd name="T0" fmla="*/ 0 w 912"/>
                <a:gd name="T1" fmla="*/ 0 h 1015"/>
                <a:gd name="T2" fmla="*/ 316 w 912"/>
                <a:gd name="T3" fmla="*/ 0 h 1015"/>
                <a:gd name="T4" fmla="*/ 435 w 912"/>
                <a:gd name="T5" fmla="*/ 129 h 1015"/>
                <a:gd name="T6" fmla="*/ 492 w 912"/>
                <a:gd name="T7" fmla="*/ 579 h 1015"/>
                <a:gd name="T8" fmla="*/ 549 w 912"/>
                <a:gd name="T9" fmla="*/ 927 h 1015"/>
                <a:gd name="T10" fmla="*/ 660 w 912"/>
                <a:gd name="T11" fmla="*/ 1008 h 1015"/>
                <a:gd name="T12" fmla="*/ 912 w 912"/>
                <a:gd name="T13" fmla="*/ 1014 h 1015"/>
                <a:gd name="T14" fmla="*/ 0 60000 65536"/>
                <a:gd name="T15" fmla="*/ 0 60000 65536"/>
                <a:gd name="T16" fmla="*/ 0 60000 65536"/>
                <a:gd name="T17" fmla="*/ 0 60000 65536"/>
                <a:gd name="T18" fmla="*/ 0 60000 65536"/>
                <a:gd name="T19" fmla="*/ 0 60000 65536"/>
                <a:gd name="T20" fmla="*/ 0 60000 65536"/>
                <a:gd name="T21" fmla="*/ 0 w 912"/>
                <a:gd name="T22" fmla="*/ 0 h 1015"/>
                <a:gd name="T23" fmla="*/ 912 w 912"/>
                <a:gd name="T24" fmla="*/ 1015 h 10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2" h="1015">
                  <a:moveTo>
                    <a:pt x="0" y="0"/>
                  </a:moveTo>
                  <a:cubicBezTo>
                    <a:pt x="0" y="0"/>
                    <a:pt x="252" y="0"/>
                    <a:pt x="316" y="0"/>
                  </a:cubicBezTo>
                  <a:cubicBezTo>
                    <a:pt x="380" y="0"/>
                    <a:pt x="405" y="28"/>
                    <a:pt x="435" y="129"/>
                  </a:cubicBezTo>
                  <a:cubicBezTo>
                    <a:pt x="465" y="230"/>
                    <a:pt x="480" y="444"/>
                    <a:pt x="492" y="579"/>
                  </a:cubicBezTo>
                  <a:cubicBezTo>
                    <a:pt x="504" y="714"/>
                    <a:pt x="521" y="856"/>
                    <a:pt x="549" y="927"/>
                  </a:cubicBezTo>
                  <a:cubicBezTo>
                    <a:pt x="577" y="998"/>
                    <a:pt x="602" y="1001"/>
                    <a:pt x="660" y="1008"/>
                  </a:cubicBezTo>
                  <a:cubicBezTo>
                    <a:pt x="718" y="1015"/>
                    <a:pt x="860" y="1013"/>
                    <a:pt x="912" y="1014"/>
                  </a:cubicBezTo>
                </a:path>
              </a:pathLst>
            </a:custGeom>
            <a:noFill/>
            <a:ln w="9525">
              <a:solidFill>
                <a:schemeClr val="tx1"/>
              </a:solidFill>
              <a:round/>
              <a:headEnd/>
              <a:tailEnd/>
            </a:ln>
          </p:spPr>
          <p:txBody>
            <a:bodyPr/>
            <a:lstStyle/>
            <a:p>
              <a:pPr algn="l" rtl="0" fontAlgn="base">
                <a:spcBef>
                  <a:spcPct val="0"/>
                </a:spcBef>
                <a:spcAft>
                  <a:spcPct val="0"/>
                </a:spcAft>
              </a:pPr>
              <a:endParaRPr lang="en-US" b="1">
                <a:solidFill>
                  <a:srgbClr val="000000"/>
                </a:solidFill>
                <a:latin typeface="Arial" pitchFamily="34" charset="0"/>
              </a:endParaRPr>
            </a:p>
          </p:txBody>
        </p:sp>
        <p:sp>
          <p:nvSpPr>
            <p:cNvPr id="110614" name="Text Box 11"/>
            <p:cNvSpPr txBox="1">
              <a:spLocks noChangeArrowheads="1"/>
            </p:cNvSpPr>
            <p:nvPr/>
          </p:nvSpPr>
          <p:spPr bwMode="auto">
            <a:xfrm>
              <a:off x="1887" y="1420"/>
              <a:ext cx="1958" cy="407"/>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lang="en-US" b="1">
                  <a:solidFill>
                    <a:srgbClr val="000000"/>
                  </a:solidFill>
                  <a:latin typeface="Arial" pitchFamily="34" charset="0"/>
                  <a:cs typeface="Arial" pitchFamily="34" charset="0"/>
                </a:rPr>
                <a:t>intensity function</a:t>
              </a:r>
              <a:br>
                <a:rPr lang="en-US" b="1">
                  <a:solidFill>
                    <a:srgbClr val="000000"/>
                  </a:solidFill>
                  <a:latin typeface="Arial" pitchFamily="34" charset="0"/>
                  <a:cs typeface="Arial" pitchFamily="34" charset="0"/>
                </a:rPr>
              </a:br>
              <a:r>
                <a:rPr lang="en-US" b="1">
                  <a:solidFill>
                    <a:srgbClr val="000000"/>
                  </a:solidFill>
                  <a:latin typeface="Arial" pitchFamily="34" charset="0"/>
                  <a:cs typeface="Arial" pitchFamily="34" charset="0"/>
                </a:rPr>
                <a:t>(along horizontal scanline)</a:t>
              </a:r>
            </a:p>
          </p:txBody>
        </p:sp>
      </p:grpSp>
      <p:grpSp>
        <p:nvGrpSpPr>
          <p:cNvPr id="3" name="Group 12"/>
          <p:cNvGrpSpPr>
            <a:grpSpLocks/>
          </p:cNvGrpSpPr>
          <p:nvPr/>
        </p:nvGrpSpPr>
        <p:grpSpPr bwMode="auto">
          <a:xfrm>
            <a:off x="7696200" y="2528888"/>
            <a:ext cx="2743200" cy="2451100"/>
            <a:chOff x="3888" y="1593"/>
            <a:chExt cx="1728" cy="1544"/>
          </a:xfrm>
        </p:grpSpPr>
        <p:sp>
          <p:nvSpPr>
            <p:cNvPr id="110606" name="Rectangle 13"/>
            <p:cNvSpPr>
              <a:spLocks noChangeArrowheads="1"/>
            </p:cNvSpPr>
            <p:nvPr/>
          </p:nvSpPr>
          <p:spPr bwMode="auto">
            <a:xfrm>
              <a:off x="3888" y="1824"/>
              <a:ext cx="1727" cy="1313"/>
            </a:xfrm>
            <a:prstGeom prst="rect">
              <a:avLst/>
            </a:prstGeom>
            <a:solidFill>
              <a:schemeClr val="bg1"/>
            </a:solidFill>
            <a:ln w="9525">
              <a:solidFill>
                <a:schemeClr val="tx1"/>
              </a:solidFill>
              <a:miter lim="800000"/>
              <a:headEnd/>
              <a:tailEnd/>
            </a:ln>
          </p:spPr>
          <p:txBody>
            <a:bodyPr wrap="none" anchor="ctr"/>
            <a:lstStyle/>
            <a:p>
              <a:pPr algn="l" rtl="0" fontAlgn="base">
                <a:spcBef>
                  <a:spcPct val="0"/>
                </a:spcBef>
                <a:spcAft>
                  <a:spcPct val="0"/>
                </a:spcAft>
              </a:pPr>
              <a:endParaRPr lang="en-US" b="1">
                <a:solidFill>
                  <a:srgbClr val="000000"/>
                </a:solidFill>
                <a:latin typeface="Arial" pitchFamily="34" charset="0"/>
              </a:endParaRPr>
            </a:p>
          </p:txBody>
        </p:sp>
        <p:grpSp>
          <p:nvGrpSpPr>
            <p:cNvPr id="4" name="Group 14"/>
            <p:cNvGrpSpPr>
              <a:grpSpLocks/>
            </p:cNvGrpSpPr>
            <p:nvPr/>
          </p:nvGrpSpPr>
          <p:grpSpPr bwMode="auto">
            <a:xfrm>
              <a:off x="3888" y="1854"/>
              <a:ext cx="1728" cy="1248"/>
              <a:chOff x="3888" y="2640"/>
              <a:chExt cx="1728" cy="1248"/>
            </a:xfrm>
          </p:grpSpPr>
          <p:sp>
            <p:nvSpPr>
              <p:cNvPr id="110609" name="Freeform 15"/>
              <p:cNvSpPr>
                <a:spLocks/>
              </p:cNvSpPr>
              <p:nvPr/>
            </p:nvSpPr>
            <p:spPr bwMode="auto">
              <a:xfrm>
                <a:off x="3888" y="3264"/>
                <a:ext cx="909" cy="624"/>
              </a:xfrm>
              <a:custGeom>
                <a:avLst/>
                <a:gdLst>
                  <a:gd name="T0" fmla="*/ 0 w 909"/>
                  <a:gd name="T1" fmla="*/ 0 h 630"/>
                  <a:gd name="T2" fmla="*/ 288 w 909"/>
                  <a:gd name="T3" fmla="*/ 6 h 630"/>
                  <a:gd name="T4" fmla="*/ 354 w 909"/>
                  <a:gd name="T5" fmla="*/ 79 h 630"/>
                  <a:gd name="T6" fmla="*/ 399 w 909"/>
                  <a:gd name="T7" fmla="*/ 409 h 630"/>
                  <a:gd name="T8" fmla="*/ 459 w 909"/>
                  <a:gd name="T9" fmla="*/ 600 h 630"/>
                  <a:gd name="T10" fmla="*/ 528 w 909"/>
                  <a:gd name="T11" fmla="*/ 412 h 630"/>
                  <a:gd name="T12" fmla="*/ 564 w 909"/>
                  <a:gd name="T13" fmla="*/ 91 h 630"/>
                  <a:gd name="T14" fmla="*/ 642 w 909"/>
                  <a:gd name="T15" fmla="*/ 15 h 630"/>
                  <a:gd name="T16" fmla="*/ 909 w 909"/>
                  <a:gd name="T17" fmla="*/ 3 h 6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9"/>
                  <a:gd name="T28" fmla="*/ 0 h 630"/>
                  <a:gd name="T29" fmla="*/ 909 w 909"/>
                  <a:gd name="T30" fmla="*/ 630 h 6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9" h="630">
                    <a:moveTo>
                      <a:pt x="0" y="0"/>
                    </a:moveTo>
                    <a:cubicBezTo>
                      <a:pt x="48" y="1"/>
                      <a:pt x="231" y="0"/>
                      <a:pt x="288" y="6"/>
                    </a:cubicBezTo>
                    <a:cubicBezTo>
                      <a:pt x="345" y="12"/>
                      <a:pt x="351" y="57"/>
                      <a:pt x="354" y="84"/>
                    </a:cubicBezTo>
                    <a:cubicBezTo>
                      <a:pt x="357" y="111"/>
                      <a:pt x="382" y="338"/>
                      <a:pt x="399" y="429"/>
                    </a:cubicBezTo>
                    <a:cubicBezTo>
                      <a:pt x="416" y="520"/>
                      <a:pt x="438" y="630"/>
                      <a:pt x="459" y="630"/>
                    </a:cubicBezTo>
                    <a:cubicBezTo>
                      <a:pt x="483" y="630"/>
                      <a:pt x="504" y="536"/>
                      <a:pt x="528" y="432"/>
                    </a:cubicBezTo>
                    <a:cubicBezTo>
                      <a:pt x="546" y="343"/>
                      <a:pt x="545" y="165"/>
                      <a:pt x="564" y="96"/>
                    </a:cubicBezTo>
                    <a:cubicBezTo>
                      <a:pt x="581" y="24"/>
                      <a:pt x="585" y="28"/>
                      <a:pt x="642" y="15"/>
                    </a:cubicBezTo>
                    <a:cubicBezTo>
                      <a:pt x="699" y="2"/>
                      <a:pt x="854" y="5"/>
                      <a:pt x="909" y="3"/>
                    </a:cubicBezTo>
                  </a:path>
                </a:pathLst>
              </a:custGeom>
              <a:noFill/>
              <a:ln w="9525">
                <a:solidFill>
                  <a:schemeClr val="tx1"/>
                </a:solidFill>
                <a:round/>
                <a:headEnd/>
                <a:tailEnd/>
              </a:ln>
            </p:spPr>
            <p:txBody>
              <a:bodyPr/>
              <a:lstStyle/>
              <a:p>
                <a:pPr algn="l" rtl="0" fontAlgn="base">
                  <a:spcBef>
                    <a:spcPct val="0"/>
                  </a:spcBef>
                  <a:spcAft>
                    <a:spcPct val="0"/>
                  </a:spcAft>
                </a:pPr>
                <a:endParaRPr lang="en-US" b="1">
                  <a:solidFill>
                    <a:srgbClr val="000000"/>
                  </a:solidFill>
                  <a:latin typeface="Arial" pitchFamily="34" charset="0"/>
                </a:endParaRPr>
              </a:p>
            </p:txBody>
          </p:sp>
          <p:sp>
            <p:nvSpPr>
              <p:cNvPr id="110610" name="Freeform 16"/>
              <p:cNvSpPr>
                <a:spLocks/>
              </p:cNvSpPr>
              <p:nvPr/>
            </p:nvSpPr>
            <p:spPr bwMode="auto">
              <a:xfrm flipV="1">
                <a:off x="4707" y="2640"/>
                <a:ext cx="909" cy="624"/>
              </a:xfrm>
              <a:custGeom>
                <a:avLst/>
                <a:gdLst>
                  <a:gd name="T0" fmla="*/ 0 w 909"/>
                  <a:gd name="T1" fmla="*/ 0 h 630"/>
                  <a:gd name="T2" fmla="*/ 288 w 909"/>
                  <a:gd name="T3" fmla="*/ 6 h 630"/>
                  <a:gd name="T4" fmla="*/ 354 w 909"/>
                  <a:gd name="T5" fmla="*/ 79 h 630"/>
                  <a:gd name="T6" fmla="*/ 399 w 909"/>
                  <a:gd name="T7" fmla="*/ 409 h 630"/>
                  <a:gd name="T8" fmla="*/ 459 w 909"/>
                  <a:gd name="T9" fmla="*/ 600 h 630"/>
                  <a:gd name="T10" fmla="*/ 528 w 909"/>
                  <a:gd name="T11" fmla="*/ 412 h 630"/>
                  <a:gd name="T12" fmla="*/ 564 w 909"/>
                  <a:gd name="T13" fmla="*/ 91 h 630"/>
                  <a:gd name="T14" fmla="*/ 642 w 909"/>
                  <a:gd name="T15" fmla="*/ 15 h 630"/>
                  <a:gd name="T16" fmla="*/ 909 w 909"/>
                  <a:gd name="T17" fmla="*/ 3 h 6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9"/>
                  <a:gd name="T28" fmla="*/ 0 h 630"/>
                  <a:gd name="T29" fmla="*/ 909 w 909"/>
                  <a:gd name="T30" fmla="*/ 630 h 6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9" h="630">
                    <a:moveTo>
                      <a:pt x="0" y="0"/>
                    </a:moveTo>
                    <a:cubicBezTo>
                      <a:pt x="48" y="1"/>
                      <a:pt x="231" y="0"/>
                      <a:pt x="288" y="6"/>
                    </a:cubicBezTo>
                    <a:cubicBezTo>
                      <a:pt x="345" y="12"/>
                      <a:pt x="351" y="57"/>
                      <a:pt x="354" y="84"/>
                    </a:cubicBezTo>
                    <a:cubicBezTo>
                      <a:pt x="357" y="111"/>
                      <a:pt x="382" y="338"/>
                      <a:pt x="399" y="429"/>
                    </a:cubicBezTo>
                    <a:cubicBezTo>
                      <a:pt x="416" y="520"/>
                      <a:pt x="438" y="630"/>
                      <a:pt x="459" y="630"/>
                    </a:cubicBezTo>
                    <a:cubicBezTo>
                      <a:pt x="483" y="630"/>
                      <a:pt x="504" y="536"/>
                      <a:pt x="528" y="432"/>
                    </a:cubicBezTo>
                    <a:cubicBezTo>
                      <a:pt x="546" y="343"/>
                      <a:pt x="545" y="165"/>
                      <a:pt x="564" y="96"/>
                    </a:cubicBezTo>
                    <a:cubicBezTo>
                      <a:pt x="581" y="24"/>
                      <a:pt x="585" y="28"/>
                      <a:pt x="642" y="15"/>
                    </a:cubicBezTo>
                    <a:cubicBezTo>
                      <a:pt x="699" y="2"/>
                      <a:pt x="854" y="5"/>
                      <a:pt x="909" y="3"/>
                    </a:cubicBezTo>
                  </a:path>
                </a:pathLst>
              </a:custGeom>
              <a:noFill/>
              <a:ln w="9525">
                <a:solidFill>
                  <a:schemeClr val="tx1"/>
                </a:solidFill>
                <a:round/>
                <a:headEnd/>
                <a:tailEnd/>
              </a:ln>
            </p:spPr>
            <p:txBody>
              <a:bodyPr/>
              <a:lstStyle/>
              <a:p>
                <a:pPr algn="l" rtl="0" fontAlgn="base">
                  <a:spcBef>
                    <a:spcPct val="0"/>
                  </a:spcBef>
                  <a:spcAft>
                    <a:spcPct val="0"/>
                  </a:spcAft>
                </a:pPr>
                <a:endParaRPr lang="en-US" b="1">
                  <a:solidFill>
                    <a:srgbClr val="000000"/>
                  </a:solidFill>
                  <a:latin typeface="Arial" pitchFamily="34" charset="0"/>
                </a:endParaRPr>
              </a:p>
            </p:txBody>
          </p:sp>
        </p:grpSp>
        <p:sp>
          <p:nvSpPr>
            <p:cNvPr id="110608" name="Text Box 17"/>
            <p:cNvSpPr txBox="1">
              <a:spLocks noChangeArrowheads="1"/>
            </p:cNvSpPr>
            <p:nvPr/>
          </p:nvSpPr>
          <p:spPr bwMode="auto">
            <a:xfrm>
              <a:off x="4163" y="1593"/>
              <a:ext cx="1110" cy="233"/>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lang="en-US" b="1">
                  <a:solidFill>
                    <a:srgbClr val="000000"/>
                  </a:solidFill>
                  <a:latin typeface="Arial" pitchFamily="34" charset="0"/>
                  <a:cs typeface="Arial" pitchFamily="34" charset="0"/>
                </a:rPr>
                <a:t>first derivative</a:t>
              </a:r>
            </a:p>
          </p:txBody>
        </p:sp>
      </p:grpSp>
      <p:grpSp>
        <p:nvGrpSpPr>
          <p:cNvPr id="5" name="Group 18"/>
          <p:cNvGrpSpPr>
            <a:grpSpLocks/>
          </p:cNvGrpSpPr>
          <p:nvPr/>
        </p:nvGrpSpPr>
        <p:grpSpPr bwMode="auto">
          <a:xfrm>
            <a:off x="7920039" y="3276602"/>
            <a:ext cx="2492375" cy="3205163"/>
            <a:chOff x="4029" y="2064"/>
            <a:chExt cx="1570" cy="2019"/>
          </a:xfrm>
        </p:grpSpPr>
        <p:sp>
          <p:nvSpPr>
            <p:cNvPr id="110603" name="Line 19"/>
            <p:cNvSpPr>
              <a:spLocks noChangeShapeType="1"/>
            </p:cNvSpPr>
            <p:nvPr/>
          </p:nvSpPr>
          <p:spPr bwMode="auto">
            <a:xfrm flipH="1" flipV="1">
              <a:off x="4368" y="3168"/>
              <a:ext cx="144" cy="528"/>
            </a:xfrm>
            <a:prstGeom prst="line">
              <a:avLst/>
            </a:prstGeom>
            <a:noFill/>
            <a:ln w="9525">
              <a:solidFill>
                <a:schemeClr val="tx1"/>
              </a:solidFill>
              <a:round/>
              <a:headEnd/>
              <a:tailEnd type="triangle" w="med" len="med"/>
            </a:ln>
          </p:spPr>
          <p:txBody>
            <a:bodyPr/>
            <a:lstStyle/>
            <a:p>
              <a:pPr algn="l" rtl="0" fontAlgn="base">
                <a:spcBef>
                  <a:spcPct val="0"/>
                </a:spcBef>
                <a:spcAft>
                  <a:spcPct val="0"/>
                </a:spcAft>
              </a:pPr>
              <a:endParaRPr lang="en-US" b="1">
                <a:solidFill>
                  <a:srgbClr val="000000"/>
                </a:solidFill>
                <a:latin typeface="Arial" pitchFamily="34" charset="0"/>
              </a:endParaRPr>
            </a:p>
          </p:txBody>
        </p:sp>
        <p:sp>
          <p:nvSpPr>
            <p:cNvPr id="110604" name="Line 20"/>
            <p:cNvSpPr>
              <a:spLocks noChangeShapeType="1"/>
            </p:cNvSpPr>
            <p:nvPr/>
          </p:nvSpPr>
          <p:spPr bwMode="auto">
            <a:xfrm flipV="1">
              <a:off x="5040" y="2064"/>
              <a:ext cx="144" cy="1632"/>
            </a:xfrm>
            <a:prstGeom prst="line">
              <a:avLst/>
            </a:prstGeom>
            <a:noFill/>
            <a:ln w="9525">
              <a:solidFill>
                <a:schemeClr val="tx1"/>
              </a:solidFill>
              <a:round/>
              <a:headEnd/>
              <a:tailEnd type="triangle" w="med" len="med"/>
            </a:ln>
          </p:spPr>
          <p:txBody>
            <a:bodyPr/>
            <a:lstStyle/>
            <a:p>
              <a:pPr algn="l" rtl="0" fontAlgn="base">
                <a:spcBef>
                  <a:spcPct val="0"/>
                </a:spcBef>
                <a:spcAft>
                  <a:spcPct val="0"/>
                </a:spcAft>
              </a:pPr>
              <a:endParaRPr lang="en-US" b="1">
                <a:solidFill>
                  <a:srgbClr val="000000"/>
                </a:solidFill>
                <a:latin typeface="Arial" pitchFamily="34" charset="0"/>
              </a:endParaRPr>
            </a:p>
          </p:txBody>
        </p:sp>
        <p:sp>
          <p:nvSpPr>
            <p:cNvPr id="110605" name="Text Box 21"/>
            <p:cNvSpPr txBox="1">
              <a:spLocks noChangeArrowheads="1"/>
            </p:cNvSpPr>
            <p:nvPr/>
          </p:nvSpPr>
          <p:spPr bwMode="auto">
            <a:xfrm>
              <a:off x="4029" y="3676"/>
              <a:ext cx="1570" cy="407"/>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lang="en-US" b="1">
                  <a:solidFill>
                    <a:srgbClr val="000000"/>
                  </a:solidFill>
                  <a:latin typeface="Arial" pitchFamily="34" charset="0"/>
                  <a:cs typeface="Arial" pitchFamily="34" charset="0"/>
                </a:rPr>
                <a:t>edges correspond to</a:t>
              </a:r>
              <a:br>
                <a:rPr lang="en-US" b="1">
                  <a:solidFill>
                    <a:srgbClr val="000000"/>
                  </a:solidFill>
                  <a:latin typeface="Arial" pitchFamily="34" charset="0"/>
                  <a:cs typeface="Arial" pitchFamily="34" charset="0"/>
                </a:rPr>
              </a:br>
              <a:r>
                <a:rPr lang="en-US" b="1">
                  <a:solidFill>
                    <a:srgbClr val="000000"/>
                  </a:solidFill>
                  <a:latin typeface="Arial" pitchFamily="34" charset="0"/>
                  <a:cs typeface="Arial" pitchFamily="34" charset="0"/>
                </a:rPr>
                <a:t>extrema of derivative</a:t>
              </a:r>
            </a:p>
          </p:txBody>
        </p:sp>
      </p:grpSp>
      <p:sp>
        <p:nvSpPr>
          <p:cNvPr id="110602" name="Rectangle 22"/>
          <p:cNvSpPr>
            <a:spLocks noChangeArrowheads="1"/>
          </p:cNvSpPr>
          <p:nvPr/>
        </p:nvSpPr>
        <p:spPr bwMode="auto">
          <a:xfrm>
            <a:off x="2298701" y="1165225"/>
            <a:ext cx="7229475" cy="954088"/>
          </a:xfrm>
          <a:prstGeom prst="rect">
            <a:avLst/>
          </a:prstGeom>
          <a:noFill/>
          <a:ln w="9525">
            <a:noFill/>
            <a:miter lim="800000"/>
            <a:headEnd/>
            <a:tailEnd/>
          </a:ln>
        </p:spPr>
        <p:txBody>
          <a:bodyPr>
            <a:spAutoFit/>
          </a:bodyPr>
          <a:lstStyle/>
          <a:p>
            <a:pPr algn="l" rtl="0" fontAlgn="base">
              <a:spcBef>
                <a:spcPct val="0"/>
              </a:spcBef>
              <a:spcAft>
                <a:spcPct val="0"/>
              </a:spcAft>
            </a:pPr>
            <a:r>
              <a:rPr lang="en-US" sz="2800" dirty="0">
                <a:solidFill>
                  <a:srgbClr val="000000"/>
                </a:solidFill>
                <a:latin typeface="Arial" pitchFamily="34" charset="0"/>
              </a:rPr>
              <a:t>An edge is a place of rapid change in the image intensity function.</a:t>
            </a:r>
          </a:p>
        </p:txBody>
      </p:sp>
      <p:sp>
        <p:nvSpPr>
          <p:cNvPr id="23" name="Slide Number Placeholder 22"/>
          <p:cNvSpPr>
            <a:spLocks noGrp="1"/>
          </p:cNvSpPr>
          <p:nvPr>
            <p:ph type="sldNum" sz="quarter" idx="12"/>
          </p:nvPr>
        </p:nvSpPr>
        <p:spPr>
          <a:xfrm>
            <a:off x="8077200" y="6400800"/>
            <a:ext cx="1905000" cy="457200"/>
          </a:xfrm>
        </p:spPr>
        <p:txBody>
          <a:bodyPr/>
          <a:lstStyle/>
          <a:p>
            <a:pPr algn="r" rtl="0" fontAlgn="base">
              <a:spcBef>
                <a:spcPct val="0"/>
              </a:spcBef>
              <a:spcAft>
                <a:spcPct val="0"/>
              </a:spcAft>
              <a:defRPr/>
            </a:pPr>
            <a:fld id="{30E2C88F-8E7D-4B70-B540-90C1281E8EE4}" type="slidenum">
              <a:rPr lang="en-US" sz="1400" b="1">
                <a:solidFill>
                  <a:srgbClr val="000000"/>
                </a:solidFill>
                <a:latin typeface="Arial" pitchFamily="34" charset="0"/>
              </a:rPr>
              <a:pPr algn="r" rtl="0" fontAlgn="base">
                <a:spcBef>
                  <a:spcPct val="0"/>
                </a:spcBef>
                <a:spcAft>
                  <a:spcPct val="0"/>
                </a:spcAft>
                <a:defRPr/>
              </a:pPr>
              <a:t>13</a:t>
            </a:fld>
            <a:endParaRPr lang="en-US" sz="1400" b="1" dirty="0">
              <a:solidFill>
                <a:srgbClr val="000000"/>
              </a:solidFill>
              <a:latin typeface="Arial" pitchFamily="34" charset="0"/>
            </a:endParaRPr>
          </a:p>
        </p:txBody>
      </p:sp>
      <p:sp>
        <p:nvSpPr>
          <p:cNvPr id="24" name="TextBox 3"/>
          <p:cNvSpPr txBox="1">
            <a:spLocks noChangeArrowheads="1"/>
          </p:cNvSpPr>
          <p:nvPr/>
        </p:nvSpPr>
        <p:spPr bwMode="auto">
          <a:xfrm>
            <a:off x="1524000" y="6581776"/>
            <a:ext cx="2514600" cy="276225"/>
          </a:xfrm>
          <a:prstGeom prst="rect">
            <a:avLst/>
          </a:prstGeom>
          <a:noFill/>
          <a:ln w="9525">
            <a:noFill/>
            <a:miter lim="800000"/>
            <a:headEnd/>
            <a:tailEnd/>
          </a:ln>
        </p:spPr>
        <p:txBody>
          <a:bodyPr wrap="square">
            <a:spAutoFit/>
          </a:bodyPr>
          <a:lstStyle/>
          <a:p>
            <a:r>
              <a:rPr lang="en-US" sz="1200" dirty="0">
                <a:solidFill>
                  <a:srgbClr val="000000"/>
                </a:solidFill>
                <a:latin typeface="Calibri" pitchFamily="34" charset="0"/>
              </a:rPr>
              <a:t>Slide credit: Svetlana </a:t>
            </a:r>
            <a:r>
              <a:rPr lang="en-US" sz="1200" dirty="0" err="1">
                <a:solidFill>
                  <a:srgbClr val="000000"/>
                </a:solidFill>
                <a:latin typeface="Calibri" pitchFamily="34" charset="0"/>
              </a:rPr>
              <a:t>Lazebnik</a:t>
            </a:r>
            <a:endParaRPr lang="en-US" sz="1200" dirty="0">
              <a:solidFill>
                <a:srgbClr val="000000"/>
              </a:solidFill>
              <a:latin typeface="Calibri" pitchFamily="34" charset="0"/>
            </a:endParaRPr>
          </a:p>
        </p:txBody>
      </p:sp>
    </p:spTree>
    <p:extLst>
      <p:ext uri="{BB962C8B-B14F-4D97-AF65-F5344CB8AC3E}">
        <p14:creationId xmlns:p14="http://schemas.microsoft.com/office/powerpoint/2010/main" val="185106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2152650" y="0"/>
            <a:ext cx="7772400" cy="1143000"/>
          </a:xfrm>
        </p:spPr>
        <p:txBody>
          <a:bodyPr/>
          <a:lstStyle/>
          <a:p>
            <a:r>
              <a:rPr lang="en-US" sz="4000" dirty="0"/>
              <a:t>Derivatives with convolution</a:t>
            </a:r>
          </a:p>
        </p:txBody>
      </p:sp>
      <p:sp>
        <p:nvSpPr>
          <p:cNvPr id="666627" name="Rectangle 3"/>
          <p:cNvSpPr>
            <a:spLocks noGrp="1" noChangeArrowheads="1"/>
          </p:cNvSpPr>
          <p:nvPr>
            <p:ph idx="1"/>
          </p:nvPr>
        </p:nvSpPr>
        <p:spPr>
          <a:xfrm>
            <a:off x="1970089" y="1238250"/>
            <a:ext cx="8142287" cy="4114800"/>
          </a:xfrm>
        </p:spPr>
        <p:txBody>
          <a:bodyPr>
            <a:normAutofit fontScale="92500" lnSpcReduction="10000"/>
          </a:bodyPr>
          <a:lstStyle/>
          <a:p>
            <a:pPr marL="0" indent="0">
              <a:buNone/>
            </a:pPr>
            <a:r>
              <a:rPr lang="en-US" sz="2400" dirty="0"/>
              <a:t>For 2D function, f(</a:t>
            </a:r>
            <a:r>
              <a:rPr lang="en-US" sz="2400" dirty="0" err="1"/>
              <a:t>x,y</a:t>
            </a:r>
            <a:r>
              <a:rPr lang="en-US" sz="2400" dirty="0"/>
              <a:t>), the partial derivative is:</a:t>
            </a:r>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1000" dirty="0"/>
          </a:p>
          <a:p>
            <a:pPr marL="0" indent="0">
              <a:buNone/>
            </a:pPr>
            <a:r>
              <a:rPr lang="en-US" sz="2400" dirty="0"/>
              <a:t>For discrete data, we can approximate using finite differences:</a:t>
            </a:r>
          </a:p>
          <a:p>
            <a:pPr marL="0" indent="0"/>
            <a:endParaRPr lang="en-US" sz="2400" dirty="0"/>
          </a:p>
          <a:p>
            <a:pPr marL="0" indent="0"/>
            <a:endParaRPr lang="en-US" sz="2400" dirty="0"/>
          </a:p>
          <a:p>
            <a:pPr marL="0" indent="0"/>
            <a:endParaRPr lang="en-US" sz="2400" dirty="0"/>
          </a:p>
          <a:p>
            <a:pPr marL="0" indent="0">
              <a:buNone/>
            </a:pPr>
            <a:r>
              <a:rPr lang="en-US" sz="2400" dirty="0"/>
              <a:t>To implement above as convolution, what would be the associated filter?</a:t>
            </a:r>
          </a:p>
        </p:txBody>
      </p:sp>
      <p:graphicFrame>
        <p:nvGraphicFramePr>
          <p:cNvPr id="5122" name="Object 16"/>
          <p:cNvGraphicFramePr>
            <a:graphicFrameLocks noChangeAspect="1"/>
          </p:cNvGraphicFramePr>
          <p:nvPr/>
        </p:nvGraphicFramePr>
        <p:xfrm>
          <a:off x="2700338" y="1749426"/>
          <a:ext cx="5694362" cy="1031875"/>
        </p:xfrm>
        <a:graphic>
          <a:graphicData uri="http://schemas.openxmlformats.org/presentationml/2006/ole">
            <mc:AlternateContent xmlns:mc="http://schemas.openxmlformats.org/markup-compatibility/2006">
              <mc:Choice xmlns:v="urn:schemas-microsoft-com:vml" Requires="v">
                <p:oleObj spid="_x0000_s4137" name="Equation" r:id="rId4" imgW="2171520" imgH="393480" progId="Equation.3">
                  <p:embed/>
                </p:oleObj>
              </mc:Choice>
              <mc:Fallback>
                <p:oleObj name="Equation" r:id="rId4" imgW="2171520" imgH="393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0338" y="1749426"/>
                        <a:ext cx="5694362" cy="10318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666641" name="Object 17"/>
          <p:cNvGraphicFramePr>
            <a:graphicFrameLocks noChangeAspect="1"/>
          </p:cNvGraphicFramePr>
          <p:nvPr>
            <p:extLst>
              <p:ext uri="{D42A27DB-BD31-4B8C-83A1-F6EECF244321}">
                <p14:modId xmlns:p14="http://schemas.microsoft.com/office/powerpoint/2010/main" val="1962944489"/>
              </p:ext>
            </p:extLst>
          </p:nvPr>
        </p:nvGraphicFramePr>
        <p:xfrm>
          <a:off x="2781300" y="3551238"/>
          <a:ext cx="5027612" cy="1031875"/>
        </p:xfrm>
        <a:graphic>
          <a:graphicData uri="http://schemas.openxmlformats.org/presentationml/2006/ole">
            <mc:AlternateContent xmlns:mc="http://schemas.openxmlformats.org/markup-compatibility/2006">
              <mc:Choice xmlns:v="urn:schemas-microsoft-com:vml" Requires="v">
                <p:oleObj spid="_x0000_s4138" name="Equation" r:id="rId6" imgW="1917360" imgH="393480" progId="Equation.3">
                  <p:embed/>
                </p:oleObj>
              </mc:Choice>
              <mc:Fallback>
                <p:oleObj name="Equation" r:id="rId6" imgW="1917360" imgH="3934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81300" y="3551238"/>
                        <a:ext cx="5027612" cy="10318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Slide Number Placeholder 5"/>
          <p:cNvSpPr>
            <a:spLocks noGrp="1"/>
          </p:cNvSpPr>
          <p:nvPr>
            <p:ph type="sldNum" sz="quarter" idx="12"/>
          </p:nvPr>
        </p:nvSpPr>
        <p:spPr/>
        <p:txBody>
          <a:bodyPr/>
          <a:lstStyle/>
          <a:p>
            <a:pPr algn="r" rtl="0" fontAlgn="base">
              <a:spcBef>
                <a:spcPct val="0"/>
              </a:spcBef>
              <a:spcAft>
                <a:spcPct val="0"/>
              </a:spcAft>
              <a:defRPr/>
            </a:pPr>
            <a:fld id="{30E2C88F-8E7D-4B70-B540-90C1281E8EE4}" type="slidenum">
              <a:rPr lang="en-US" sz="1400" b="1">
                <a:solidFill>
                  <a:srgbClr val="000000"/>
                </a:solidFill>
                <a:latin typeface="Arial" pitchFamily="34" charset="0"/>
              </a:rPr>
              <a:pPr algn="r" rtl="0" fontAlgn="base">
                <a:spcBef>
                  <a:spcPct val="0"/>
                </a:spcBef>
                <a:spcAft>
                  <a:spcPct val="0"/>
                </a:spcAft>
                <a:defRPr/>
              </a:pPr>
              <a:t>14</a:t>
            </a:fld>
            <a:endParaRPr lang="en-US" sz="1400" b="1">
              <a:solidFill>
                <a:srgbClr val="000000"/>
              </a:solidFill>
              <a:latin typeface="Arial" pitchFamily="34" charset="0"/>
            </a:endParaRPr>
          </a:p>
        </p:txBody>
      </p:sp>
      <p:sp>
        <p:nvSpPr>
          <p:cNvPr id="7" name="TextBox 3"/>
          <p:cNvSpPr txBox="1">
            <a:spLocks noChangeArrowheads="1"/>
          </p:cNvSpPr>
          <p:nvPr/>
        </p:nvSpPr>
        <p:spPr bwMode="auto">
          <a:xfrm>
            <a:off x="1524000" y="6581776"/>
            <a:ext cx="2514600" cy="276225"/>
          </a:xfrm>
          <a:prstGeom prst="rect">
            <a:avLst/>
          </a:prstGeom>
          <a:noFill/>
          <a:ln w="9525">
            <a:noFill/>
            <a:miter lim="800000"/>
            <a:headEnd/>
            <a:tailEnd/>
          </a:ln>
        </p:spPr>
        <p:txBody>
          <a:bodyPr wrap="square">
            <a:spAutoFit/>
          </a:bodyPr>
          <a:lstStyle/>
          <a:p>
            <a:r>
              <a:rPr lang="en-US" sz="1200" dirty="0">
                <a:solidFill>
                  <a:srgbClr val="000000"/>
                </a:solidFill>
                <a:latin typeface="Calibri" pitchFamily="34" charset="0"/>
              </a:rPr>
              <a:t>Slide credit: Kristen </a:t>
            </a:r>
            <a:r>
              <a:rPr lang="en-US" sz="1200" dirty="0" err="1">
                <a:solidFill>
                  <a:srgbClr val="000000"/>
                </a:solidFill>
                <a:latin typeface="Calibri" pitchFamily="34" charset="0"/>
              </a:rPr>
              <a:t>Grauman</a:t>
            </a:r>
            <a:endParaRPr lang="en-US" sz="1200" dirty="0">
              <a:solidFill>
                <a:srgbClr val="000000"/>
              </a:solidFill>
              <a:latin typeface="Calibri" pitchFamily="34" charset="0"/>
            </a:endParaRPr>
          </a:p>
        </p:txBody>
      </p:sp>
    </p:spTree>
    <p:extLst>
      <p:ext uri="{BB962C8B-B14F-4D97-AF65-F5344CB8AC3E}">
        <p14:creationId xmlns:p14="http://schemas.microsoft.com/office/powerpoint/2010/main" val="204789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6627">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666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6662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2"/>
          <p:cNvPicPr>
            <a:picLocks noChangeAspect="1" noChangeArrowheads="1"/>
          </p:cNvPicPr>
          <p:nvPr/>
        </p:nvPicPr>
        <p:blipFill>
          <a:blip r:embed="rId4" cstate="print"/>
          <a:srcRect t="49619"/>
          <a:stretch>
            <a:fillRect/>
          </a:stretch>
        </p:blipFill>
        <p:spPr bwMode="auto">
          <a:xfrm>
            <a:off x="3340100" y="3429001"/>
            <a:ext cx="5614988" cy="2517775"/>
          </a:xfrm>
          <a:prstGeom prst="rect">
            <a:avLst/>
          </a:prstGeom>
          <a:noFill/>
          <a:ln w="9525">
            <a:noFill/>
            <a:miter lim="800000"/>
            <a:headEnd/>
            <a:tailEnd/>
          </a:ln>
        </p:spPr>
      </p:pic>
      <p:sp>
        <p:nvSpPr>
          <p:cNvPr id="6149" name="Title 1"/>
          <p:cNvSpPr>
            <a:spLocks noGrp="1"/>
          </p:cNvSpPr>
          <p:nvPr>
            <p:ph type="title"/>
          </p:nvPr>
        </p:nvSpPr>
        <p:spPr>
          <a:xfrm>
            <a:off x="1933575" y="0"/>
            <a:ext cx="8229600" cy="1143000"/>
          </a:xfrm>
        </p:spPr>
        <p:txBody>
          <a:bodyPr/>
          <a:lstStyle/>
          <a:p>
            <a:pPr eaLnBrk="1" hangingPunct="1"/>
            <a:r>
              <a:rPr lang="en-US" sz="4000" dirty="0"/>
              <a:t>Partial derivatives of an image</a:t>
            </a:r>
          </a:p>
        </p:txBody>
      </p:sp>
      <p:sp>
        <p:nvSpPr>
          <p:cNvPr id="6151" name="TextBox 4"/>
          <p:cNvSpPr txBox="1">
            <a:spLocks noChangeArrowheads="1"/>
          </p:cNvSpPr>
          <p:nvPr/>
        </p:nvSpPr>
        <p:spPr bwMode="auto">
          <a:xfrm>
            <a:off x="3000376" y="5939136"/>
            <a:ext cx="6296025" cy="461665"/>
          </a:xfrm>
          <a:prstGeom prst="rect">
            <a:avLst/>
          </a:prstGeom>
          <a:noFill/>
          <a:ln w="9525">
            <a:noFill/>
            <a:miter lim="800000"/>
            <a:headEnd/>
            <a:tailEnd/>
          </a:ln>
        </p:spPr>
        <p:txBody>
          <a:bodyPr wrap="square">
            <a:spAutoFit/>
          </a:bodyPr>
          <a:lstStyle/>
          <a:p>
            <a:pPr algn="l" rtl="0" eaLnBrk="0" fontAlgn="base" hangingPunct="0">
              <a:spcBef>
                <a:spcPct val="0"/>
              </a:spcBef>
              <a:spcAft>
                <a:spcPct val="0"/>
              </a:spcAft>
            </a:pPr>
            <a:r>
              <a:rPr lang="en-US" sz="2400" dirty="0">
                <a:solidFill>
                  <a:srgbClr val="000000"/>
                </a:solidFill>
                <a:latin typeface="Arial" pitchFamily="34" charset="0"/>
              </a:rPr>
              <a:t>Which shows changes with respect to x?</a:t>
            </a:r>
          </a:p>
        </p:txBody>
      </p:sp>
      <p:pic>
        <p:nvPicPr>
          <p:cNvPr id="6152" name="Picture 2"/>
          <p:cNvPicPr>
            <a:picLocks noChangeAspect="1" noChangeArrowheads="1"/>
          </p:cNvPicPr>
          <p:nvPr/>
        </p:nvPicPr>
        <p:blipFill>
          <a:blip r:embed="rId4" cstate="print"/>
          <a:srcRect t="2129" r="51144" b="50381"/>
          <a:stretch>
            <a:fillRect/>
          </a:stretch>
        </p:blipFill>
        <p:spPr bwMode="auto">
          <a:xfrm>
            <a:off x="4800600" y="982663"/>
            <a:ext cx="2743200" cy="2373312"/>
          </a:xfrm>
          <a:prstGeom prst="rect">
            <a:avLst/>
          </a:prstGeom>
          <a:noFill/>
          <a:ln w="9525">
            <a:noFill/>
            <a:miter lim="800000"/>
            <a:headEnd/>
            <a:tailEnd/>
          </a:ln>
        </p:spPr>
      </p:pic>
      <p:grpSp>
        <p:nvGrpSpPr>
          <p:cNvPr id="2" name="Group 28"/>
          <p:cNvGrpSpPr>
            <a:grpSpLocks/>
          </p:cNvGrpSpPr>
          <p:nvPr/>
        </p:nvGrpSpPr>
        <p:grpSpPr bwMode="auto">
          <a:xfrm>
            <a:off x="8780464" y="4676775"/>
            <a:ext cx="547687" cy="1016000"/>
            <a:chOff x="4097330" y="1789047"/>
            <a:chExt cx="547696" cy="1015663"/>
          </a:xfrm>
        </p:grpSpPr>
        <p:sp>
          <p:nvSpPr>
            <p:cNvPr id="6163" name="TextBox 25"/>
            <p:cNvSpPr txBox="1">
              <a:spLocks noChangeArrowheads="1"/>
            </p:cNvSpPr>
            <p:nvPr/>
          </p:nvSpPr>
          <p:spPr bwMode="auto">
            <a:xfrm>
              <a:off x="4097331" y="1789047"/>
              <a:ext cx="547695" cy="1015663"/>
            </a:xfrm>
            <a:prstGeom prst="rect">
              <a:avLst/>
            </a:prstGeom>
            <a:solidFill>
              <a:srgbClr val="FFCC66"/>
            </a:solidFill>
            <a:ln w="9525">
              <a:solidFill>
                <a:schemeClr val="tx1"/>
              </a:solidFill>
              <a:miter lim="800000"/>
              <a:headEnd/>
              <a:tailEnd/>
            </a:ln>
          </p:spPr>
          <p:txBody>
            <a:bodyPr>
              <a:spAutoFit/>
            </a:bodyPr>
            <a:lstStyle/>
            <a:p>
              <a:pPr algn="l" rtl="0" fontAlgn="base">
                <a:spcBef>
                  <a:spcPct val="0"/>
                </a:spcBef>
                <a:spcAft>
                  <a:spcPct val="0"/>
                </a:spcAft>
              </a:pPr>
              <a:r>
                <a:rPr lang="en-US" sz="3000" b="1">
                  <a:solidFill>
                    <a:srgbClr val="000000"/>
                  </a:solidFill>
                  <a:latin typeface="Arial" pitchFamily="34" charset="0"/>
                </a:rPr>
                <a:t>-1     1</a:t>
              </a:r>
            </a:p>
          </p:txBody>
        </p:sp>
        <p:cxnSp>
          <p:nvCxnSpPr>
            <p:cNvPr id="6164" name="Straight Connector 27"/>
            <p:cNvCxnSpPr>
              <a:cxnSpLocks noChangeShapeType="1"/>
              <a:stCxn id="6163" idx="1"/>
              <a:endCxn id="6163" idx="3"/>
            </p:cNvCxnSpPr>
            <p:nvPr/>
          </p:nvCxnSpPr>
          <p:spPr bwMode="auto">
            <a:xfrm rot="10800000" flipH="1">
              <a:off x="4097330" y="2296879"/>
              <a:ext cx="547695" cy="1588"/>
            </a:xfrm>
            <a:prstGeom prst="line">
              <a:avLst/>
            </a:prstGeom>
            <a:noFill/>
            <a:ln w="9525" algn="ctr">
              <a:solidFill>
                <a:schemeClr val="tx1"/>
              </a:solidFill>
              <a:round/>
              <a:headEnd/>
              <a:tailEnd/>
            </a:ln>
          </p:spPr>
        </p:cxnSp>
      </p:grpSp>
      <p:grpSp>
        <p:nvGrpSpPr>
          <p:cNvPr id="3" name="Group 28"/>
          <p:cNvGrpSpPr>
            <a:grpSpLocks/>
          </p:cNvGrpSpPr>
          <p:nvPr/>
        </p:nvGrpSpPr>
        <p:grpSpPr bwMode="auto">
          <a:xfrm>
            <a:off x="9929814" y="4676775"/>
            <a:ext cx="547687" cy="1016000"/>
            <a:chOff x="4097330" y="1789047"/>
            <a:chExt cx="547696" cy="1015663"/>
          </a:xfrm>
        </p:grpSpPr>
        <p:sp>
          <p:nvSpPr>
            <p:cNvPr id="6161" name="TextBox 25"/>
            <p:cNvSpPr txBox="1">
              <a:spLocks noChangeArrowheads="1"/>
            </p:cNvSpPr>
            <p:nvPr/>
          </p:nvSpPr>
          <p:spPr bwMode="auto">
            <a:xfrm>
              <a:off x="4097331" y="1789047"/>
              <a:ext cx="547695" cy="1015663"/>
            </a:xfrm>
            <a:prstGeom prst="rect">
              <a:avLst/>
            </a:prstGeom>
            <a:solidFill>
              <a:srgbClr val="FFCC66"/>
            </a:solidFill>
            <a:ln w="9525">
              <a:solidFill>
                <a:schemeClr val="tx1"/>
              </a:solidFill>
              <a:miter lim="800000"/>
              <a:headEnd/>
              <a:tailEnd/>
            </a:ln>
          </p:spPr>
          <p:txBody>
            <a:bodyPr>
              <a:spAutoFit/>
            </a:bodyPr>
            <a:lstStyle/>
            <a:p>
              <a:pPr algn="l" rtl="0" fontAlgn="base">
                <a:spcBef>
                  <a:spcPct val="0"/>
                </a:spcBef>
                <a:spcAft>
                  <a:spcPct val="0"/>
                </a:spcAft>
              </a:pPr>
              <a:r>
                <a:rPr lang="en-US" sz="3000" b="1">
                  <a:solidFill>
                    <a:srgbClr val="000000"/>
                  </a:solidFill>
                  <a:latin typeface="Arial" pitchFamily="34" charset="0"/>
                </a:rPr>
                <a:t>1     -1</a:t>
              </a:r>
            </a:p>
          </p:txBody>
        </p:sp>
        <p:cxnSp>
          <p:nvCxnSpPr>
            <p:cNvPr id="6162" name="Straight Connector 27"/>
            <p:cNvCxnSpPr>
              <a:cxnSpLocks noChangeShapeType="1"/>
              <a:stCxn id="6161" idx="1"/>
              <a:endCxn id="6161" idx="3"/>
            </p:cNvCxnSpPr>
            <p:nvPr/>
          </p:nvCxnSpPr>
          <p:spPr bwMode="auto">
            <a:xfrm rot="10800000" flipH="1">
              <a:off x="4097330" y="2296879"/>
              <a:ext cx="547695" cy="1588"/>
            </a:xfrm>
            <a:prstGeom prst="line">
              <a:avLst/>
            </a:prstGeom>
            <a:noFill/>
            <a:ln w="9525" algn="ctr">
              <a:solidFill>
                <a:schemeClr val="tx1"/>
              </a:solidFill>
              <a:round/>
              <a:headEnd/>
              <a:tailEnd/>
            </a:ln>
          </p:spPr>
        </p:cxnSp>
      </p:grpSp>
      <p:sp>
        <p:nvSpPr>
          <p:cNvPr id="13" name="TextBox 12"/>
          <p:cNvSpPr txBox="1">
            <a:spLocks noChangeArrowheads="1"/>
          </p:cNvSpPr>
          <p:nvPr/>
        </p:nvSpPr>
        <p:spPr bwMode="auto">
          <a:xfrm>
            <a:off x="9345613" y="5005389"/>
            <a:ext cx="876300" cy="369887"/>
          </a:xfrm>
          <a:prstGeom prst="rect">
            <a:avLst/>
          </a:prstGeom>
          <a:noFill/>
          <a:ln w="9525">
            <a:noFill/>
            <a:miter lim="800000"/>
            <a:headEnd/>
            <a:tailEnd/>
          </a:ln>
        </p:spPr>
        <p:txBody>
          <a:bodyPr>
            <a:spAutoFit/>
          </a:bodyPr>
          <a:lstStyle/>
          <a:p>
            <a:pPr algn="l" rtl="0" fontAlgn="base">
              <a:spcBef>
                <a:spcPct val="0"/>
              </a:spcBef>
              <a:spcAft>
                <a:spcPct val="0"/>
              </a:spcAft>
            </a:pPr>
            <a:r>
              <a:rPr lang="en-US" b="1">
                <a:solidFill>
                  <a:srgbClr val="000000"/>
                </a:solidFill>
                <a:latin typeface="Arial" pitchFamily="34" charset="0"/>
              </a:rPr>
              <a:t>or</a:t>
            </a:r>
          </a:p>
        </p:txBody>
      </p:sp>
      <p:sp>
        <p:nvSpPr>
          <p:cNvPr id="14" name="TextBox 13"/>
          <p:cNvSpPr txBox="1">
            <a:spLocks noChangeArrowheads="1"/>
          </p:cNvSpPr>
          <p:nvPr/>
        </p:nvSpPr>
        <p:spPr bwMode="auto">
          <a:xfrm>
            <a:off x="9309100" y="4437064"/>
            <a:ext cx="1131888" cy="708025"/>
          </a:xfrm>
          <a:prstGeom prst="rect">
            <a:avLst/>
          </a:prstGeom>
          <a:noFill/>
          <a:ln w="9525">
            <a:noFill/>
            <a:miter lim="800000"/>
            <a:headEnd/>
            <a:tailEnd/>
          </a:ln>
        </p:spPr>
        <p:txBody>
          <a:bodyPr>
            <a:spAutoFit/>
          </a:bodyPr>
          <a:lstStyle/>
          <a:p>
            <a:pPr algn="l" rtl="0" fontAlgn="base">
              <a:spcBef>
                <a:spcPct val="0"/>
              </a:spcBef>
              <a:spcAft>
                <a:spcPct val="0"/>
              </a:spcAft>
            </a:pPr>
            <a:r>
              <a:rPr lang="en-US" sz="4000" b="1">
                <a:solidFill>
                  <a:srgbClr val="000000"/>
                </a:solidFill>
                <a:latin typeface="Arial" pitchFamily="34" charset="0"/>
              </a:rPr>
              <a:t>?</a:t>
            </a:r>
          </a:p>
        </p:txBody>
      </p:sp>
      <p:grpSp>
        <p:nvGrpSpPr>
          <p:cNvPr id="4" name="Group 16"/>
          <p:cNvGrpSpPr>
            <a:grpSpLocks/>
          </p:cNvGrpSpPr>
          <p:nvPr/>
        </p:nvGrpSpPr>
        <p:grpSpPr bwMode="auto">
          <a:xfrm>
            <a:off x="1860550" y="4999039"/>
            <a:ext cx="1168400" cy="554037"/>
            <a:chOff x="336492" y="4999059"/>
            <a:chExt cx="1168400" cy="554038"/>
          </a:xfrm>
        </p:grpSpPr>
        <p:sp>
          <p:nvSpPr>
            <p:cNvPr id="6159" name="TextBox 14"/>
            <p:cNvSpPr txBox="1">
              <a:spLocks noChangeArrowheads="1"/>
            </p:cNvSpPr>
            <p:nvPr/>
          </p:nvSpPr>
          <p:spPr bwMode="auto">
            <a:xfrm>
              <a:off x="336492" y="4999059"/>
              <a:ext cx="1168400" cy="554038"/>
            </a:xfrm>
            <a:prstGeom prst="rect">
              <a:avLst/>
            </a:prstGeom>
            <a:solidFill>
              <a:srgbClr val="FFCC66"/>
            </a:solidFill>
            <a:ln w="9525">
              <a:solidFill>
                <a:schemeClr val="tx1"/>
              </a:solidFill>
              <a:miter lim="800000"/>
              <a:headEnd/>
              <a:tailEnd/>
            </a:ln>
          </p:spPr>
          <p:txBody>
            <a:bodyPr>
              <a:spAutoFit/>
            </a:bodyPr>
            <a:lstStyle/>
            <a:p>
              <a:pPr algn="l" rtl="0" fontAlgn="base">
                <a:spcBef>
                  <a:spcPct val="0"/>
                </a:spcBef>
                <a:spcAft>
                  <a:spcPct val="0"/>
                </a:spcAft>
              </a:pPr>
              <a:r>
                <a:rPr lang="en-US" sz="3000" b="1">
                  <a:solidFill>
                    <a:srgbClr val="000000"/>
                  </a:solidFill>
                  <a:latin typeface="Arial" pitchFamily="34" charset="0"/>
                </a:rPr>
                <a:t>-1    1</a:t>
              </a:r>
            </a:p>
          </p:txBody>
        </p:sp>
        <p:cxnSp>
          <p:nvCxnSpPr>
            <p:cNvPr id="6160" name="Straight Connector 15"/>
            <p:cNvCxnSpPr>
              <a:cxnSpLocks noChangeShapeType="1"/>
              <a:stCxn id="6159" idx="0"/>
              <a:endCxn id="6159" idx="2"/>
            </p:cNvCxnSpPr>
            <p:nvPr/>
          </p:nvCxnSpPr>
          <p:spPr bwMode="auto">
            <a:xfrm rot="16200000" flipH="1">
              <a:off x="644467" y="5275284"/>
              <a:ext cx="554038" cy="1587"/>
            </a:xfrm>
            <a:prstGeom prst="line">
              <a:avLst/>
            </a:prstGeom>
            <a:noFill/>
            <a:ln w="9525" algn="ctr">
              <a:solidFill>
                <a:schemeClr val="tx1"/>
              </a:solidFill>
              <a:round/>
              <a:headEnd/>
              <a:tailEnd/>
            </a:ln>
          </p:spPr>
        </p:cxnSp>
      </p:grpSp>
      <p:graphicFrame>
        <p:nvGraphicFramePr>
          <p:cNvPr id="107542" name="Object 22"/>
          <p:cNvGraphicFramePr>
            <a:graphicFrameLocks noChangeAspect="1"/>
          </p:cNvGraphicFramePr>
          <p:nvPr/>
        </p:nvGraphicFramePr>
        <p:xfrm>
          <a:off x="1824039" y="2798764"/>
          <a:ext cx="1431925" cy="1031875"/>
        </p:xfrm>
        <a:graphic>
          <a:graphicData uri="http://schemas.openxmlformats.org/presentationml/2006/ole">
            <mc:AlternateContent xmlns:mc="http://schemas.openxmlformats.org/markup-compatibility/2006">
              <mc:Choice xmlns:v="urn:schemas-microsoft-com:vml" Requires="v">
                <p:oleObj spid="_x0000_s5161" name="Equation" r:id="rId5" imgW="545760" imgH="393480" progId="Equation.3">
                  <p:embed/>
                </p:oleObj>
              </mc:Choice>
              <mc:Fallback>
                <p:oleObj name="Equation" r:id="rId5" imgW="545760" imgH="393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4039" y="2798764"/>
                        <a:ext cx="1431925" cy="10318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06506" name="Object 10"/>
          <p:cNvGraphicFramePr>
            <a:graphicFrameLocks noChangeAspect="1"/>
          </p:cNvGraphicFramePr>
          <p:nvPr/>
        </p:nvGraphicFramePr>
        <p:xfrm>
          <a:off x="8870951" y="2808288"/>
          <a:ext cx="1431925" cy="1098550"/>
        </p:xfrm>
        <a:graphic>
          <a:graphicData uri="http://schemas.openxmlformats.org/presentationml/2006/ole">
            <mc:AlternateContent xmlns:mc="http://schemas.openxmlformats.org/markup-compatibility/2006">
              <mc:Choice xmlns:v="urn:schemas-microsoft-com:vml" Requires="v">
                <p:oleObj spid="_x0000_s5162" name="Equation" r:id="rId7" imgW="545760" imgH="419040" progId="Equation.3">
                  <p:embed/>
                </p:oleObj>
              </mc:Choice>
              <mc:Fallback>
                <p:oleObj name="Equation" r:id="rId7" imgW="545760" imgH="4190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70951" y="2808288"/>
                        <a:ext cx="1431925" cy="10985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0" name="TextBox 19"/>
          <p:cNvSpPr txBox="1">
            <a:spLocks noChangeArrowheads="1"/>
          </p:cNvSpPr>
          <p:nvPr/>
        </p:nvSpPr>
        <p:spPr bwMode="auto">
          <a:xfrm>
            <a:off x="4343401" y="6488114"/>
            <a:ext cx="4162425" cy="369887"/>
          </a:xfrm>
          <a:prstGeom prst="rect">
            <a:avLst/>
          </a:prstGeom>
          <a:noFill/>
          <a:ln w="9525">
            <a:noFill/>
            <a:miter lim="800000"/>
            <a:headEnd/>
            <a:tailEnd/>
          </a:ln>
        </p:spPr>
        <p:txBody>
          <a:bodyPr>
            <a:spAutoFit/>
          </a:bodyPr>
          <a:lstStyle/>
          <a:p>
            <a:pPr algn="l" rtl="0" fontAlgn="base">
              <a:spcBef>
                <a:spcPct val="0"/>
              </a:spcBef>
              <a:spcAft>
                <a:spcPct val="0"/>
              </a:spcAft>
            </a:pPr>
            <a:r>
              <a:rPr lang="en-US" dirty="0">
                <a:solidFill>
                  <a:srgbClr val="000000"/>
                </a:solidFill>
                <a:latin typeface="Arial" pitchFamily="34" charset="0"/>
              </a:rPr>
              <a:t>(showing filters for correlation)</a:t>
            </a:r>
          </a:p>
        </p:txBody>
      </p:sp>
      <p:sp>
        <p:nvSpPr>
          <p:cNvPr id="21" name="Slide Number Placeholder 20"/>
          <p:cNvSpPr>
            <a:spLocks noGrp="1"/>
          </p:cNvSpPr>
          <p:nvPr>
            <p:ph type="sldNum" sz="quarter" idx="12"/>
          </p:nvPr>
        </p:nvSpPr>
        <p:spPr/>
        <p:txBody>
          <a:bodyPr/>
          <a:lstStyle/>
          <a:p>
            <a:pPr algn="r" rtl="0" fontAlgn="base">
              <a:spcBef>
                <a:spcPct val="0"/>
              </a:spcBef>
              <a:spcAft>
                <a:spcPct val="0"/>
              </a:spcAft>
              <a:defRPr/>
            </a:pPr>
            <a:fld id="{7E60B56B-7935-4BD3-9926-3E4E76C14ACB}" type="slidenum">
              <a:rPr lang="en-US" sz="1400" b="1">
                <a:solidFill>
                  <a:srgbClr val="000000"/>
                </a:solidFill>
                <a:latin typeface="Arial" charset="0"/>
              </a:rPr>
              <a:pPr algn="r" rtl="0" fontAlgn="base">
                <a:spcBef>
                  <a:spcPct val="0"/>
                </a:spcBef>
                <a:spcAft>
                  <a:spcPct val="0"/>
                </a:spcAft>
                <a:defRPr/>
              </a:pPr>
              <a:t>15</a:t>
            </a:fld>
            <a:endParaRPr lang="en-US" sz="1400" b="1">
              <a:solidFill>
                <a:srgbClr val="000000"/>
              </a:solidFill>
              <a:latin typeface="Arial" charset="0"/>
            </a:endParaRPr>
          </a:p>
        </p:txBody>
      </p:sp>
      <p:sp>
        <p:nvSpPr>
          <p:cNvPr id="22" name="TextBox 3"/>
          <p:cNvSpPr txBox="1">
            <a:spLocks noChangeArrowheads="1"/>
          </p:cNvSpPr>
          <p:nvPr/>
        </p:nvSpPr>
        <p:spPr bwMode="auto">
          <a:xfrm>
            <a:off x="1524000" y="6581776"/>
            <a:ext cx="2514600" cy="276225"/>
          </a:xfrm>
          <a:prstGeom prst="rect">
            <a:avLst/>
          </a:prstGeom>
          <a:noFill/>
          <a:ln w="9525">
            <a:noFill/>
            <a:miter lim="800000"/>
            <a:headEnd/>
            <a:tailEnd/>
          </a:ln>
        </p:spPr>
        <p:txBody>
          <a:bodyPr wrap="square">
            <a:spAutoFit/>
          </a:bodyPr>
          <a:lstStyle/>
          <a:p>
            <a:r>
              <a:rPr lang="en-US" sz="1200" dirty="0">
                <a:solidFill>
                  <a:srgbClr val="000000"/>
                </a:solidFill>
                <a:latin typeface="Calibri" pitchFamily="34" charset="0"/>
              </a:rPr>
              <a:t>Slide credit: Kristen </a:t>
            </a:r>
            <a:r>
              <a:rPr lang="en-US" sz="1200" dirty="0" err="1">
                <a:solidFill>
                  <a:srgbClr val="000000"/>
                </a:solidFill>
                <a:latin typeface="Calibri" pitchFamily="34" charset="0"/>
              </a:rPr>
              <a:t>Grauman</a:t>
            </a:r>
            <a:endParaRPr lang="en-US" sz="1200" dirty="0">
              <a:solidFill>
                <a:srgbClr val="000000"/>
              </a:solidFill>
              <a:latin typeface="Calibri" pitchFamily="34" charset="0"/>
            </a:endParaRPr>
          </a:p>
        </p:txBody>
      </p:sp>
    </p:spTree>
    <p:extLst>
      <p:ext uri="{BB962C8B-B14F-4D97-AF65-F5344CB8AC3E}">
        <p14:creationId xmlns:p14="http://schemas.microsoft.com/office/powerpoint/2010/main" val="190293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5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650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idx="4294967295"/>
          </p:nvPr>
        </p:nvSpPr>
        <p:spPr>
          <a:xfrm>
            <a:off x="989014" y="-36972"/>
            <a:ext cx="8229600" cy="1143000"/>
          </a:xfrm>
        </p:spPr>
        <p:txBody>
          <a:bodyPr/>
          <a:lstStyle/>
          <a:p>
            <a:pPr eaLnBrk="1" hangingPunct="1"/>
            <a:r>
              <a:rPr lang="en-US" dirty="0"/>
              <a:t>Filters as feature (edge) detectors</a:t>
            </a:r>
          </a:p>
        </p:txBody>
      </p:sp>
      <p:pic>
        <p:nvPicPr>
          <p:cNvPr id="111619" name="Picture 5"/>
          <p:cNvPicPr>
            <a:picLocks noChangeAspect="1" noChangeArrowheads="1"/>
          </p:cNvPicPr>
          <p:nvPr/>
        </p:nvPicPr>
        <p:blipFill>
          <a:blip r:embed="rId3" cstate="print"/>
          <a:srcRect/>
          <a:stretch>
            <a:fillRect/>
          </a:stretch>
        </p:blipFill>
        <p:spPr bwMode="auto">
          <a:xfrm>
            <a:off x="989014" y="901424"/>
            <a:ext cx="6276975" cy="3138487"/>
          </a:xfrm>
          <a:prstGeom prst="rect">
            <a:avLst/>
          </a:prstGeom>
          <a:noFill/>
          <a:ln w="9525">
            <a:noFill/>
            <a:miter lim="800000"/>
            <a:headEnd/>
            <a:tailEnd/>
          </a:ln>
        </p:spPr>
      </p:pic>
      <p:sp>
        <p:nvSpPr>
          <p:cNvPr id="4" name="TextBox 3"/>
          <p:cNvSpPr txBox="1">
            <a:spLocks noChangeArrowheads="1"/>
          </p:cNvSpPr>
          <p:nvPr/>
        </p:nvSpPr>
        <p:spPr bwMode="auto">
          <a:xfrm>
            <a:off x="4172057" y="4756669"/>
            <a:ext cx="2150798" cy="369332"/>
          </a:xfrm>
          <a:prstGeom prst="rect">
            <a:avLst/>
          </a:prstGeom>
          <a:noFill/>
          <a:ln w="9525">
            <a:noFill/>
            <a:miter lim="800000"/>
            <a:headEnd/>
            <a:tailEnd/>
          </a:ln>
        </p:spPr>
        <p:txBody>
          <a:bodyPr wrap="square">
            <a:spAutoFit/>
          </a:bodyPr>
          <a:lstStyle/>
          <a:p>
            <a:pPr algn="l" rtl="0" fontAlgn="base">
              <a:spcBef>
                <a:spcPct val="0"/>
              </a:spcBef>
              <a:spcAft>
                <a:spcPct val="0"/>
              </a:spcAft>
            </a:pPr>
            <a:r>
              <a:rPr lang="en-US" b="1" dirty="0" err="1">
                <a:solidFill>
                  <a:srgbClr val="000000"/>
                </a:solidFill>
                <a:latin typeface="Courier New" pitchFamily="49" charset="0"/>
                <a:cs typeface="Courier New" pitchFamily="49" charset="0"/>
              </a:rPr>
              <a:t>sobel</a:t>
            </a:r>
            <a:r>
              <a:rPr lang="en-US" b="1" dirty="0">
                <a:solidFill>
                  <a:srgbClr val="000000"/>
                </a:solidFill>
                <a:latin typeface="Courier New" pitchFamily="49" charset="0"/>
                <a:cs typeface="Courier New" pitchFamily="49" charset="0"/>
              </a:rPr>
              <a:t> filter</a:t>
            </a:r>
          </a:p>
        </p:txBody>
      </p:sp>
      <p:sp>
        <p:nvSpPr>
          <p:cNvPr id="7" name="Slide Number Placeholder 6"/>
          <p:cNvSpPr>
            <a:spLocks noGrp="1"/>
          </p:cNvSpPr>
          <p:nvPr>
            <p:ph type="sldNum" sz="quarter" idx="12"/>
          </p:nvPr>
        </p:nvSpPr>
        <p:spPr/>
        <p:txBody>
          <a:bodyPr/>
          <a:lstStyle/>
          <a:p>
            <a:pPr algn="r" rtl="0" fontAlgn="base">
              <a:spcBef>
                <a:spcPct val="0"/>
              </a:spcBef>
              <a:spcAft>
                <a:spcPct val="0"/>
              </a:spcAft>
              <a:defRPr/>
            </a:pPr>
            <a:fld id="{0F470D91-8046-412D-834B-DCD6CE14F520}" type="slidenum">
              <a:rPr lang="en-US" sz="1400" b="1">
                <a:solidFill>
                  <a:srgbClr val="000000"/>
                </a:solidFill>
                <a:latin typeface="Arial" charset="0"/>
              </a:rPr>
              <a:pPr algn="r" rtl="0" fontAlgn="base">
                <a:spcBef>
                  <a:spcPct val="0"/>
                </a:spcBef>
                <a:spcAft>
                  <a:spcPct val="0"/>
                </a:spcAft>
                <a:defRPr/>
              </a:pPr>
              <a:t>16</a:t>
            </a:fld>
            <a:endParaRPr lang="en-US" sz="1400" b="1">
              <a:solidFill>
                <a:srgbClr val="000000"/>
              </a:solidFill>
              <a:latin typeface="Arial" charset="0"/>
            </a:endParaRPr>
          </a:p>
        </p:txBody>
      </p:sp>
      <p:sp>
        <p:nvSpPr>
          <p:cNvPr id="9" name="TextBox 3"/>
          <p:cNvSpPr txBox="1">
            <a:spLocks noChangeArrowheads="1"/>
          </p:cNvSpPr>
          <p:nvPr/>
        </p:nvSpPr>
        <p:spPr bwMode="auto">
          <a:xfrm>
            <a:off x="1524000" y="6581776"/>
            <a:ext cx="2514600" cy="276225"/>
          </a:xfrm>
          <a:prstGeom prst="rect">
            <a:avLst/>
          </a:prstGeom>
          <a:noFill/>
          <a:ln w="9525">
            <a:noFill/>
            <a:miter lim="800000"/>
            <a:headEnd/>
            <a:tailEnd/>
          </a:ln>
        </p:spPr>
        <p:txBody>
          <a:bodyPr wrap="square">
            <a:spAutoFit/>
          </a:bodyPr>
          <a:lstStyle/>
          <a:p>
            <a:r>
              <a:rPr lang="en-US" sz="1200" dirty="0">
                <a:solidFill>
                  <a:srgbClr val="000000"/>
                </a:solidFill>
                <a:latin typeface="Calibri" pitchFamily="34" charset="0"/>
              </a:rPr>
              <a:t>Slide credit: Kristen </a:t>
            </a:r>
            <a:r>
              <a:rPr lang="en-US" sz="1200" dirty="0" err="1">
                <a:solidFill>
                  <a:srgbClr val="000000"/>
                </a:solidFill>
                <a:latin typeface="Calibri" pitchFamily="34" charset="0"/>
              </a:rPr>
              <a:t>Grauman</a:t>
            </a:r>
            <a:endParaRPr lang="en-US" sz="1200" dirty="0">
              <a:solidFill>
                <a:srgbClr val="000000"/>
              </a:solidFill>
              <a:latin typeface="Calibri" pitchFamily="34" charset="0"/>
            </a:endParaRPr>
          </a:p>
        </p:txBody>
      </p:sp>
      <p:pic>
        <p:nvPicPr>
          <p:cNvPr id="2" name="Picture 1"/>
          <p:cNvPicPr>
            <a:picLocks noChangeAspect="1"/>
          </p:cNvPicPr>
          <p:nvPr/>
        </p:nvPicPr>
        <p:blipFill>
          <a:blip r:embed="rId4"/>
          <a:stretch>
            <a:fillRect/>
          </a:stretch>
        </p:blipFill>
        <p:spPr>
          <a:xfrm>
            <a:off x="1423915" y="3888555"/>
            <a:ext cx="2673003" cy="2673003"/>
          </a:xfrm>
          <a:prstGeom prst="rect">
            <a:avLst/>
          </a:prstGeom>
        </p:spPr>
      </p:pic>
      <p:pic>
        <p:nvPicPr>
          <p:cNvPr id="3" name="Picture 2"/>
          <p:cNvPicPr>
            <a:picLocks noChangeAspect="1"/>
          </p:cNvPicPr>
          <p:nvPr/>
        </p:nvPicPr>
        <p:blipFill>
          <a:blip r:embed="rId5"/>
          <a:stretch>
            <a:fillRect/>
          </a:stretch>
        </p:blipFill>
        <p:spPr>
          <a:xfrm>
            <a:off x="6192989" y="3828942"/>
            <a:ext cx="2792228" cy="2792228"/>
          </a:xfrm>
          <a:prstGeom prst="rect">
            <a:avLst/>
          </a:prstGeom>
        </p:spPr>
      </p:pic>
      <p:cxnSp>
        <p:nvCxnSpPr>
          <p:cNvPr id="6" name="Straight Arrow Connector 5"/>
          <p:cNvCxnSpPr/>
          <p:nvPr/>
        </p:nvCxnSpPr>
        <p:spPr>
          <a:xfrm>
            <a:off x="4279074" y="5122025"/>
            <a:ext cx="173238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531819" y="6535222"/>
            <a:ext cx="5087803" cy="369332"/>
          </a:xfrm>
          <a:prstGeom prst="rect">
            <a:avLst/>
          </a:prstGeom>
        </p:spPr>
        <p:txBody>
          <a:bodyPr wrap="none">
            <a:spAutoFit/>
          </a:bodyPr>
          <a:lstStyle/>
          <a:p>
            <a:r>
              <a:rPr lang="en-US" dirty="0"/>
              <a:t>http://</a:t>
            </a:r>
            <a:r>
              <a:rPr lang="en-US" dirty="0" err="1"/>
              <a:t>homepages.inf.ed.ac.uk</a:t>
            </a:r>
            <a:r>
              <a:rPr lang="en-US" dirty="0"/>
              <a:t>/</a:t>
            </a:r>
            <a:r>
              <a:rPr lang="en-US" dirty="0" err="1"/>
              <a:t>rbf</a:t>
            </a:r>
            <a:r>
              <a:rPr lang="en-US" dirty="0"/>
              <a:t>/HIPR2/</a:t>
            </a:r>
            <a:r>
              <a:rPr lang="en-US" dirty="0" err="1"/>
              <a:t>index.htm</a:t>
            </a:r>
            <a:endParaRPr lang="en-US" dirty="0"/>
          </a:p>
        </p:txBody>
      </p:sp>
    </p:spTree>
    <p:extLst>
      <p:ext uri="{BB962C8B-B14F-4D97-AF65-F5344CB8AC3E}">
        <p14:creationId xmlns:p14="http://schemas.microsoft.com/office/powerpoint/2010/main" val="12674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idx="4294967295"/>
          </p:nvPr>
        </p:nvSpPr>
        <p:spPr>
          <a:xfrm>
            <a:off x="838200" y="86160"/>
            <a:ext cx="10515600" cy="1325563"/>
          </a:xfrm>
        </p:spPr>
        <p:txBody>
          <a:bodyPr/>
          <a:lstStyle/>
          <a:p>
            <a:pPr eaLnBrk="1" hangingPunct="1"/>
            <a:r>
              <a:rPr lang="en-US"/>
              <a:t>Effects of noise</a:t>
            </a:r>
          </a:p>
        </p:txBody>
      </p:sp>
      <p:sp>
        <p:nvSpPr>
          <p:cNvPr id="7173" name="Rectangle 3"/>
          <p:cNvSpPr>
            <a:spLocks noGrp="1" noChangeArrowheads="1"/>
          </p:cNvSpPr>
          <p:nvPr>
            <p:ph type="body" idx="4294967295"/>
          </p:nvPr>
        </p:nvSpPr>
        <p:spPr>
          <a:xfrm>
            <a:off x="2209800" y="914400"/>
            <a:ext cx="7772400" cy="914400"/>
          </a:xfrm>
        </p:spPr>
        <p:txBody>
          <a:bodyPr/>
          <a:lstStyle/>
          <a:p>
            <a:pPr eaLnBrk="1" hangingPunct="1">
              <a:buFontTx/>
              <a:buNone/>
            </a:pPr>
            <a:r>
              <a:rPr lang="en-US" dirty="0"/>
              <a:t>Consider a single row or column of the image</a:t>
            </a:r>
          </a:p>
          <a:p>
            <a:pPr lvl="1" eaLnBrk="1" hangingPunct="1"/>
            <a:r>
              <a:rPr lang="en-US" dirty="0"/>
              <a:t>Plotting intensity as a function of position gives a signal</a:t>
            </a:r>
          </a:p>
        </p:txBody>
      </p:sp>
      <p:graphicFrame>
        <p:nvGraphicFramePr>
          <p:cNvPr id="7170" name="Object 2"/>
          <p:cNvGraphicFramePr>
            <a:graphicFrameLocks noChangeAspect="1"/>
          </p:cNvGraphicFramePr>
          <p:nvPr/>
        </p:nvGraphicFramePr>
        <p:xfrm>
          <a:off x="3363914" y="1917700"/>
          <a:ext cx="5018087" cy="1892300"/>
        </p:xfrm>
        <a:graphic>
          <a:graphicData uri="http://schemas.openxmlformats.org/presentationml/2006/ole">
            <mc:AlternateContent xmlns:mc="http://schemas.openxmlformats.org/markup-compatibility/2006">
              <mc:Choice xmlns:v="urn:schemas-microsoft-com:vml" Requires="v">
                <p:oleObj spid="_x0000_s6185" name="Photo Editor Photo" r:id="rId6" imgW="5885714" imgH="2219635" progId="">
                  <p:embed/>
                </p:oleObj>
              </mc:Choice>
              <mc:Fallback>
                <p:oleObj name="Photo Editor Photo" r:id="rId6" imgW="5885714" imgH="2219635"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3914" y="1917700"/>
                        <a:ext cx="5018087" cy="1892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529413" name="Object 3"/>
          <p:cNvGraphicFramePr>
            <a:graphicFrameLocks noChangeAspect="1"/>
          </p:cNvGraphicFramePr>
          <p:nvPr/>
        </p:nvGraphicFramePr>
        <p:xfrm>
          <a:off x="3268664" y="4038600"/>
          <a:ext cx="5037137" cy="1727200"/>
        </p:xfrm>
        <a:graphic>
          <a:graphicData uri="http://schemas.openxmlformats.org/presentationml/2006/ole">
            <mc:AlternateContent xmlns:mc="http://schemas.openxmlformats.org/markup-compatibility/2006">
              <mc:Choice xmlns:v="urn:schemas-microsoft-com:vml" Requires="v">
                <p:oleObj spid="_x0000_s6186" name="Photo Editor Photo" r:id="rId8" imgW="5915851" imgH="2029108" progId="">
                  <p:embed/>
                </p:oleObj>
              </mc:Choice>
              <mc:Fallback>
                <p:oleObj name="Photo Editor Photo" r:id="rId8" imgW="5915851" imgH="2029108"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68664" y="4038600"/>
                        <a:ext cx="5037137" cy="172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pic>
        <p:nvPicPr>
          <p:cNvPr id="7174" name="Picture 6" descr="txp_fig"/>
          <p:cNvPicPr>
            <a:picLocks noChangeAspect="1" noChangeArrowheads="1"/>
          </p:cNvPicPr>
          <p:nvPr>
            <p:custDataLst>
              <p:tags r:id="rId2"/>
            </p:custDataLst>
          </p:nvPr>
        </p:nvPicPr>
        <p:blipFill>
          <a:blip r:embed="rId10" cstate="print"/>
          <a:srcRect/>
          <a:stretch>
            <a:fillRect/>
          </a:stretch>
        </p:blipFill>
        <p:spPr bwMode="auto">
          <a:xfrm>
            <a:off x="2625726" y="2520950"/>
            <a:ext cx="650875" cy="317500"/>
          </a:xfrm>
          <a:prstGeom prst="rect">
            <a:avLst/>
          </a:prstGeom>
          <a:noFill/>
          <a:ln w="9525">
            <a:noFill/>
            <a:miter lim="800000"/>
            <a:headEnd/>
            <a:tailEnd/>
          </a:ln>
        </p:spPr>
      </p:pic>
      <p:pic>
        <p:nvPicPr>
          <p:cNvPr id="7175" name="Picture 7" descr="txp_fig"/>
          <p:cNvPicPr>
            <a:picLocks noChangeAspect="1" noChangeArrowheads="1"/>
          </p:cNvPicPr>
          <p:nvPr>
            <p:custDataLst>
              <p:tags r:id="rId3"/>
            </p:custDataLst>
          </p:nvPr>
        </p:nvPicPr>
        <p:blipFill>
          <a:blip r:embed="rId11" cstate="print"/>
          <a:srcRect/>
          <a:stretch>
            <a:fillRect/>
          </a:stretch>
        </p:blipFill>
        <p:spPr bwMode="auto">
          <a:xfrm>
            <a:off x="2286001" y="4584700"/>
            <a:ext cx="987425" cy="444500"/>
          </a:xfrm>
          <a:prstGeom prst="rect">
            <a:avLst/>
          </a:prstGeom>
          <a:noFill/>
          <a:ln w="9525">
            <a:noFill/>
            <a:miter lim="800000"/>
            <a:headEnd/>
            <a:tailEnd/>
          </a:ln>
        </p:spPr>
      </p:pic>
      <p:sp>
        <p:nvSpPr>
          <p:cNvPr id="529416" name="Rectangle 8"/>
          <p:cNvSpPr>
            <a:spLocks noChangeArrowheads="1"/>
          </p:cNvSpPr>
          <p:nvPr/>
        </p:nvSpPr>
        <p:spPr bwMode="auto">
          <a:xfrm>
            <a:off x="2209800" y="6096000"/>
            <a:ext cx="7772400" cy="685800"/>
          </a:xfrm>
          <a:prstGeom prst="rect">
            <a:avLst/>
          </a:prstGeom>
          <a:noFill/>
          <a:ln w="9525">
            <a:noFill/>
            <a:miter lim="800000"/>
            <a:headEnd/>
            <a:tailEnd/>
          </a:ln>
        </p:spPr>
        <p:txBody>
          <a:bodyPr/>
          <a:lstStyle/>
          <a:p>
            <a:pPr marL="342900" indent="-342900" fontAlgn="base">
              <a:spcBef>
                <a:spcPct val="20000"/>
              </a:spcBef>
              <a:spcAft>
                <a:spcPct val="0"/>
              </a:spcAft>
            </a:pPr>
            <a:r>
              <a:rPr lang="en-US">
                <a:solidFill>
                  <a:srgbClr val="000000"/>
                </a:solidFill>
                <a:latin typeface="Arial" pitchFamily="34" charset="0"/>
                <a:cs typeface="Arial"/>
              </a:rPr>
              <a:t>Where is the edge?</a:t>
            </a:r>
            <a:endParaRPr lang="en-US" i="1">
              <a:solidFill>
                <a:srgbClr val="000000"/>
              </a:solidFill>
              <a:latin typeface="Arial" pitchFamily="34" charset="0"/>
              <a:cs typeface="Arial"/>
            </a:endParaRPr>
          </a:p>
        </p:txBody>
      </p:sp>
      <p:sp>
        <p:nvSpPr>
          <p:cNvPr id="10" name="Slide Number Placeholder 9"/>
          <p:cNvSpPr>
            <a:spLocks noGrp="1"/>
          </p:cNvSpPr>
          <p:nvPr>
            <p:ph type="sldNum" sz="quarter" idx="12"/>
          </p:nvPr>
        </p:nvSpPr>
        <p:spPr/>
        <p:txBody>
          <a:bodyPr/>
          <a:lstStyle/>
          <a:p>
            <a:pPr algn="r" rtl="0" eaLnBrk="0" fontAlgn="base" hangingPunct="0">
              <a:spcBef>
                <a:spcPct val="0"/>
              </a:spcBef>
              <a:spcAft>
                <a:spcPct val="0"/>
              </a:spcAft>
              <a:defRPr/>
            </a:pPr>
            <a:fld id="{3535B840-1C6A-413A-A854-9B75F4BD4C4C}" type="slidenum">
              <a:rPr lang="en-US" sz="1400">
                <a:solidFill>
                  <a:srgbClr val="000000"/>
                </a:solidFill>
                <a:latin typeface="Times New Roman" pitchFamily="18" charset="0"/>
                <a:cs typeface="Arial"/>
              </a:rPr>
              <a:pPr algn="r" rtl="0" eaLnBrk="0" fontAlgn="base" hangingPunct="0">
                <a:spcBef>
                  <a:spcPct val="0"/>
                </a:spcBef>
                <a:spcAft>
                  <a:spcPct val="0"/>
                </a:spcAft>
                <a:defRPr/>
              </a:pPr>
              <a:t>17</a:t>
            </a:fld>
            <a:endParaRPr lang="en-US" sz="1400">
              <a:solidFill>
                <a:srgbClr val="000000"/>
              </a:solidFill>
              <a:latin typeface="Times New Roman" pitchFamily="18" charset="0"/>
              <a:cs typeface="Arial"/>
            </a:endParaRPr>
          </a:p>
        </p:txBody>
      </p:sp>
      <p:sp>
        <p:nvSpPr>
          <p:cNvPr id="11" name="TextBox 3"/>
          <p:cNvSpPr txBox="1">
            <a:spLocks noChangeArrowheads="1"/>
          </p:cNvSpPr>
          <p:nvPr/>
        </p:nvSpPr>
        <p:spPr bwMode="auto">
          <a:xfrm>
            <a:off x="1524000" y="6581776"/>
            <a:ext cx="2514600" cy="276225"/>
          </a:xfrm>
          <a:prstGeom prst="rect">
            <a:avLst/>
          </a:prstGeom>
          <a:noFill/>
          <a:ln w="9525">
            <a:noFill/>
            <a:miter lim="800000"/>
            <a:headEnd/>
            <a:tailEnd/>
          </a:ln>
        </p:spPr>
        <p:txBody>
          <a:bodyPr wrap="square">
            <a:spAutoFit/>
          </a:bodyPr>
          <a:lstStyle/>
          <a:p>
            <a:r>
              <a:rPr lang="en-US" sz="1200" dirty="0">
                <a:solidFill>
                  <a:srgbClr val="000000"/>
                </a:solidFill>
                <a:latin typeface="Calibri" pitchFamily="34" charset="0"/>
              </a:rPr>
              <a:t>Slide credit: Steve Seitz</a:t>
            </a:r>
          </a:p>
        </p:txBody>
      </p:sp>
    </p:spTree>
    <p:extLst>
      <p:ext uri="{BB962C8B-B14F-4D97-AF65-F5344CB8AC3E}">
        <p14:creationId xmlns:p14="http://schemas.microsoft.com/office/powerpoint/2010/main" val="854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94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94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4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t>Effects of noise</a:t>
            </a:r>
          </a:p>
        </p:txBody>
      </p:sp>
      <p:sp>
        <p:nvSpPr>
          <p:cNvPr id="976899" name="Rectangle 3"/>
          <p:cNvSpPr>
            <a:spLocks noGrp="1" noChangeArrowheads="1"/>
          </p:cNvSpPr>
          <p:nvPr>
            <p:ph type="body" idx="1"/>
          </p:nvPr>
        </p:nvSpPr>
        <p:spPr/>
        <p:txBody>
          <a:bodyPr/>
          <a:lstStyle/>
          <a:p>
            <a:pPr>
              <a:buFontTx/>
              <a:buChar char="•"/>
            </a:pPr>
            <a:r>
              <a:rPr lang="en-US"/>
              <a:t>Difference filters respond strongly to noise</a:t>
            </a:r>
          </a:p>
          <a:p>
            <a:pPr lvl="1"/>
            <a:r>
              <a:rPr lang="en-US"/>
              <a:t>Image noise results in pixels that look very different from their neighbors</a:t>
            </a:r>
          </a:p>
          <a:p>
            <a:pPr lvl="1"/>
            <a:r>
              <a:rPr lang="en-US"/>
              <a:t>Generally, the larger the noise the stronger the response</a:t>
            </a:r>
          </a:p>
          <a:p>
            <a:pPr>
              <a:buFontTx/>
              <a:buChar char="•"/>
            </a:pPr>
            <a:r>
              <a:rPr lang="en-US"/>
              <a:t>What can we do about it?</a:t>
            </a:r>
          </a:p>
        </p:txBody>
      </p:sp>
      <p:sp>
        <p:nvSpPr>
          <p:cNvPr id="5" name="TextBox 3"/>
          <p:cNvSpPr txBox="1">
            <a:spLocks noChangeArrowheads="1"/>
          </p:cNvSpPr>
          <p:nvPr/>
        </p:nvSpPr>
        <p:spPr bwMode="auto">
          <a:xfrm>
            <a:off x="1524000" y="6581776"/>
            <a:ext cx="2514600" cy="276999"/>
          </a:xfrm>
          <a:prstGeom prst="rect">
            <a:avLst/>
          </a:prstGeom>
          <a:noFill/>
          <a:ln w="9525">
            <a:noFill/>
            <a:miter lim="800000"/>
            <a:headEnd/>
            <a:tailEnd/>
          </a:ln>
        </p:spPr>
        <p:txBody>
          <a:bodyPr wrap="square">
            <a:spAutoFit/>
          </a:bodyPr>
          <a:lstStyle/>
          <a:p>
            <a:r>
              <a:rPr lang="en-US" sz="1200" dirty="0">
                <a:solidFill>
                  <a:srgbClr val="000000"/>
                </a:solidFill>
                <a:latin typeface="Calibri" pitchFamily="34" charset="0"/>
              </a:rPr>
              <a:t>Slide credit: Michael S. </a:t>
            </a:r>
            <a:r>
              <a:rPr lang="en-US" sz="1200">
                <a:solidFill>
                  <a:srgbClr val="000000"/>
                </a:solidFill>
                <a:latin typeface="Calibri" pitchFamily="34" charset="0"/>
              </a:rPr>
              <a:t>Ryoo</a:t>
            </a:r>
            <a:endParaRPr lang="en-US" sz="1200" dirty="0">
              <a:solidFill>
                <a:srgbClr val="000000"/>
              </a:solidFill>
              <a:latin typeface="Calibri" pitchFamily="34" charset="0"/>
            </a:endParaRPr>
          </a:p>
        </p:txBody>
      </p:sp>
    </p:spTree>
    <p:extLst>
      <p:ext uri="{BB962C8B-B14F-4D97-AF65-F5344CB8AC3E}">
        <p14:creationId xmlns:p14="http://schemas.microsoft.com/office/powerpoint/2010/main" val="28032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68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689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ChangeArrowheads="1"/>
          </p:cNvSpPr>
          <p:nvPr/>
        </p:nvSpPr>
        <p:spPr bwMode="auto">
          <a:xfrm>
            <a:off x="2209800" y="6324600"/>
            <a:ext cx="7772400" cy="457200"/>
          </a:xfrm>
          <a:prstGeom prst="rect">
            <a:avLst/>
          </a:prstGeom>
          <a:noFill/>
          <a:ln w="9525">
            <a:noFill/>
            <a:miter lim="800000"/>
            <a:headEnd/>
            <a:tailEnd/>
          </a:ln>
        </p:spPr>
        <p:txBody>
          <a:bodyPr/>
          <a:lstStyle/>
          <a:p>
            <a:pPr marL="342900" indent="-342900" fontAlgn="base">
              <a:spcBef>
                <a:spcPct val="20000"/>
              </a:spcBef>
              <a:spcAft>
                <a:spcPct val="0"/>
              </a:spcAft>
            </a:pPr>
            <a:r>
              <a:rPr lang="en-US" dirty="0">
                <a:solidFill>
                  <a:srgbClr val="000000"/>
                </a:solidFill>
                <a:latin typeface="Arial" pitchFamily="34" charset="0"/>
                <a:cs typeface="Arial"/>
              </a:rPr>
              <a:t>Where is the edge?  </a:t>
            </a:r>
            <a:endParaRPr lang="en-US" i="1" dirty="0">
              <a:solidFill>
                <a:srgbClr val="000000"/>
              </a:solidFill>
              <a:latin typeface="Arial" pitchFamily="34" charset="0"/>
              <a:cs typeface="Arial"/>
            </a:endParaRPr>
          </a:p>
        </p:txBody>
      </p:sp>
      <p:sp>
        <p:nvSpPr>
          <p:cNvPr id="8196" name="Rectangle 3"/>
          <p:cNvSpPr>
            <a:spLocks noGrp="1" noChangeArrowheads="1"/>
          </p:cNvSpPr>
          <p:nvPr>
            <p:ph type="title" idx="4294967295"/>
          </p:nvPr>
        </p:nvSpPr>
        <p:spPr>
          <a:xfrm>
            <a:off x="838200" y="-190500"/>
            <a:ext cx="10515600" cy="1325563"/>
          </a:xfrm>
        </p:spPr>
        <p:txBody>
          <a:bodyPr/>
          <a:lstStyle/>
          <a:p>
            <a:pPr eaLnBrk="1" hangingPunct="1"/>
            <a:r>
              <a:rPr lang="en-US"/>
              <a:t>Solution:  smooth first</a:t>
            </a:r>
          </a:p>
        </p:txBody>
      </p:sp>
      <p:graphicFrame>
        <p:nvGraphicFramePr>
          <p:cNvPr id="8194" name="Object 2"/>
          <p:cNvGraphicFramePr>
            <a:graphicFrameLocks noChangeAspect="1"/>
          </p:cNvGraphicFramePr>
          <p:nvPr/>
        </p:nvGraphicFramePr>
        <p:xfrm>
          <a:off x="3716338" y="914401"/>
          <a:ext cx="6418262" cy="5286375"/>
        </p:xfrm>
        <a:graphic>
          <a:graphicData uri="http://schemas.openxmlformats.org/presentationml/2006/ole">
            <mc:AlternateContent xmlns:mc="http://schemas.openxmlformats.org/markup-compatibility/2006">
              <mc:Choice xmlns:v="urn:schemas-microsoft-com:vml" Requires="v">
                <p:oleObj spid="_x0000_s7191" name="Photo Editor Photo" r:id="rId9" imgW="6419048" imgH="5285714" progId="">
                  <p:embed/>
                </p:oleObj>
              </mc:Choice>
              <mc:Fallback>
                <p:oleObj name="Photo Editor Photo" r:id="rId9" imgW="6419048" imgH="5285714"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16338" y="914401"/>
                        <a:ext cx="6418262" cy="5286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pic>
        <p:nvPicPr>
          <p:cNvPr id="8197" name="Picture 5" descr="Edittex"/>
          <p:cNvPicPr>
            <a:picLocks noChangeAspect="1" noChangeArrowheads="1"/>
          </p:cNvPicPr>
          <p:nvPr>
            <p:custDataLst>
              <p:tags r:id="rId2"/>
            </p:custDataLst>
          </p:nvPr>
        </p:nvPicPr>
        <p:blipFill>
          <a:blip r:embed="rId11" cstate="print"/>
          <a:srcRect/>
          <a:stretch>
            <a:fillRect/>
          </a:stretch>
        </p:blipFill>
        <p:spPr bwMode="auto">
          <a:xfrm>
            <a:off x="2590800" y="4027488"/>
            <a:ext cx="685800" cy="303212"/>
          </a:xfrm>
          <a:prstGeom prst="rect">
            <a:avLst/>
          </a:prstGeom>
          <a:noFill/>
          <a:ln w="9525">
            <a:noFill/>
            <a:miter lim="800000"/>
            <a:headEnd/>
            <a:tailEnd/>
          </a:ln>
        </p:spPr>
      </p:pic>
      <p:pic>
        <p:nvPicPr>
          <p:cNvPr id="8198" name="Picture 6" descr="Edittex"/>
          <p:cNvPicPr>
            <a:picLocks noChangeAspect="1" noChangeArrowheads="1"/>
          </p:cNvPicPr>
          <p:nvPr>
            <p:custDataLst>
              <p:tags r:id="rId3"/>
            </p:custDataLst>
          </p:nvPr>
        </p:nvPicPr>
        <p:blipFill>
          <a:blip r:embed="rId12" cstate="print"/>
          <a:srcRect/>
          <a:stretch>
            <a:fillRect/>
          </a:stretch>
        </p:blipFill>
        <p:spPr bwMode="auto">
          <a:xfrm>
            <a:off x="2263775" y="5180014"/>
            <a:ext cx="1341438" cy="460375"/>
          </a:xfrm>
          <a:prstGeom prst="rect">
            <a:avLst/>
          </a:prstGeom>
          <a:noFill/>
          <a:ln w="9525">
            <a:noFill/>
            <a:miter lim="800000"/>
            <a:headEnd/>
            <a:tailEnd/>
          </a:ln>
        </p:spPr>
      </p:pic>
      <p:pic>
        <p:nvPicPr>
          <p:cNvPr id="8199" name="Picture 7" descr="txp_fig"/>
          <p:cNvPicPr>
            <a:picLocks noChangeAspect="1" noChangeArrowheads="1"/>
          </p:cNvPicPr>
          <p:nvPr>
            <p:custDataLst>
              <p:tags r:id="rId4"/>
            </p:custDataLst>
          </p:nvPr>
        </p:nvPicPr>
        <p:blipFill>
          <a:blip r:embed="rId13" cstate="print"/>
          <a:srcRect/>
          <a:stretch>
            <a:fillRect/>
          </a:stretch>
        </p:blipFill>
        <p:spPr bwMode="auto">
          <a:xfrm>
            <a:off x="2857500" y="1601788"/>
            <a:ext cx="173038" cy="303212"/>
          </a:xfrm>
          <a:prstGeom prst="rect">
            <a:avLst/>
          </a:prstGeom>
          <a:noFill/>
          <a:ln w="9525">
            <a:noFill/>
            <a:miter lim="800000"/>
            <a:headEnd/>
            <a:tailEnd/>
          </a:ln>
        </p:spPr>
      </p:pic>
      <p:pic>
        <p:nvPicPr>
          <p:cNvPr id="8200" name="Picture 8" descr="Edittex"/>
          <p:cNvPicPr>
            <a:picLocks noChangeAspect="1" noChangeArrowheads="1"/>
          </p:cNvPicPr>
          <p:nvPr>
            <p:custDataLst>
              <p:tags r:id="rId5"/>
            </p:custDataLst>
          </p:nvPr>
        </p:nvPicPr>
        <p:blipFill>
          <a:blip r:embed="rId14" cstate="print"/>
          <a:srcRect/>
          <a:stretch>
            <a:fillRect/>
          </a:stretch>
        </p:blipFill>
        <p:spPr bwMode="auto">
          <a:xfrm>
            <a:off x="2852739" y="2840039"/>
            <a:ext cx="173037" cy="238125"/>
          </a:xfrm>
          <a:prstGeom prst="rect">
            <a:avLst/>
          </a:prstGeom>
          <a:noFill/>
          <a:ln w="9525">
            <a:noFill/>
            <a:miter lim="800000"/>
            <a:headEnd/>
            <a:tailEnd/>
          </a:ln>
        </p:spPr>
      </p:pic>
      <p:grpSp>
        <p:nvGrpSpPr>
          <p:cNvPr id="2" name="Group 9"/>
          <p:cNvGrpSpPr>
            <a:grpSpLocks/>
          </p:cNvGrpSpPr>
          <p:nvPr/>
        </p:nvGrpSpPr>
        <p:grpSpPr bwMode="auto">
          <a:xfrm>
            <a:off x="5105400" y="6321426"/>
            <a:ext cx="3475038" cy="460375"/>
            <a:chOff x="2256" y="3982"/>
            <a:chExt cx="2189" cy="290"/>
          </a:xfrm>
        </p:grpSpPr>
        <p:pic>
          <p:nvPicPr>
            <p:cNvPr id="8202" name="Picture 10" descr="Edittex"/>
            <p:cNvPicPr>
              <a:picLocks noChangeAspect="1" noChangeArrowheads="1"/>
            </p:cNvPicPr>
            <p:nvPr>
              <p:custDataLst>
                <p:tags r:id="rId6"/>
              </p:custDataLst>
            </p:nvPr>
          </p:nvPicPr>
          <p:blipFill>
            <a:blip r:embed="rId12" cstate="print"/>
            <a:srcRect/>
            <a:stretch>
              <a:fillRect/>
            </a:stretch>
          </p:blipFill>
          <p:spPr bwMode="auto">
            <a:xfrm>
              <a:off x="3600" y="3982"/>
              <a:ext cx="845" cy="290"/>
            </a:xfrm>
            <a:prstGeom prst="rect">
              <a:avLst/>
            </a:prstGeom>
            <a:noFill/>
            <a:ln w="9525">
              <a:noFill/>
              <a:miter lim="800000"/>
              <a:headEnd/>
              <a:tailEnd/>
            </a:ln>
          </p:spPr>
        </p:pic>
        <p:sp>
          <p:nvSpPr>
            <p:cNvPr id="8203" name="Rectangle 11"/>
            <p:cNvSpPr>
              <a:spLocks noChangeArrowheads="1"/>
            </p:cNvSpPr>
            <p:nvPr/>
          </p:nvSpPr>
          <p:spPr bwMode="auto">
            <a:xfrm>
              <a:off x="2256" y="3984"/>
              <a:ext cx="1728" cy="288"/>
            </a:xfrm>
            <a:prstGeom prst="rect">
              <a:avLst/>
            </a:prstGeom>
            <a:noFill/>
            <a:ln w="9525">
              <a:noFill/>
              <a:miter lim="800000"/>
              <a:headEnd/>
              <a:tailEnd/>
            </a:ln>
          </p:spPr>
          <p:txBody>
            <a:bodyPr/>
            <a:lstStyle/>
            <a:p>
              <a:pPr marL="342900" indent="-342900" fontAlgn="base">
                <a:spcBef>
                  <a:spcPct val="20000"/>
                </a:spcBef>
                <a:spcAft>
                  <a:spcPct val="0"/>
                </a:spcAft>
              </a:pPr>
              <a:r>
                <a:rPr lang="en-US" dirty="0">
                  <a:solidFill>
                    <a:srgbClr val="000000"/>
                  </a:solidFill>
                  <a:latin typeface="Arial" pitchFamily="34" charset="0"/>
                  <a:cs typeface="Arial"/>
                </a:rPr>
                <a:t>Look for peaks in </a:t>
              </a:r>
              <a:endParaRPr lang="en-US" i="1" dirty="0">
                <a:solidFill>
                  <a:srgbClr val="000000"/>
                </a:solidFill>
                <a:latin typeface="Arial" pitchFamily="34" charset="0"/>
                <a:cs typeface="Arial"/>
              </a:endParaRPr>
            </a:p>
          </p:txBody>
        </p:sp>
      </p:grpSp>
      <p:sp>
        <p:nvSpPr>
          <p:cNvPr id="12" name="Rectangle 11"/>
          <p:cNvSpPr/>
          <p:nvPr/>
        </p:nvSpPr>
        <p:spPr>
          <a:xfrm>
            <a:off x="3886200" y="3429000"/>
            <a:ext cx="6324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981200" y="4876800"/>
            <a:ext cx="86868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905000" y="3581400"/>
            <a:ext cx="86868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14"/>
          <p:cNvSpPr>
            <a:spLocks noGrp="1"/>
          </p:cNvSpPr>
          <p:nvPr>
            <p:ph type="sldNum" sz="quarter" idx="12"/>
          </p:nvPr>
        </p:nvSpPr>
        <p:spPr/>
        <p:txBody>
          <a:bodyPr/>
          <a:lstStyle/>
          <a:p>
            <a:pPr algn="r" rtl="0" eaLnBrk="0" fontAlgn="base" hangingPunct="0">
              <a:spcBef>
                <a:spcPct val="0"/>
              </a:spcBef>
              <a:spcAft>
                <a:spcPct val="0"/>
              </a:spcAft>
              <a:defRPr/>
            </a:pPr>
            <a:fld id="{3535B840-1C6A-413A-A854-9B75F4BD4C4C}" type="slidenum">
              <a:rPr lang="en-US" sz="1400">
                <a:solidFill>
                  <a:srgbClr val="000000"/>
                </a:solidFill>
                <a:latin typeface="Times New Roman" pitchFamily="18" charset="0"/>
                <a:cs typeface="Arial"/>
              </a:rPr>
              <a:pPr algn="r" rtl="0" eaLnBrk="0" fontAlgn="base" hangingPunct="0">
                <a:spcBef>
                  <a:spcPct val="0"/>
                </a:spcBef>
                <a:spcAft>
                  <a:spcPct val="0"/>
                </a:spcAft>
                <a:defRPr/>
              </a:pPr>
              <a:t>19</a:t>
            </a:fld>
            <a:endParaRPr lang="en-US" sz="1400">
              <a:solidFill>
                <a:srgbClr val="000000"/>
              </a:solidFill>
              <a:latin typeface="Times New Roman" pitchFamily="18" charset="0"/>
              <a:cs typeface="Arial"/>
            </a:endParaRPr>
          </a:p>
        </p:txBody>
      </p:sp>
      <p:sp>
        <p:nvSpPr>
          <p:cNvPr id="16" name="TextBox 3"/>
          <p:cNvSpPr txBox="1">
            <a:spLocks noChangeArrowheads="1"/>
          </p:cNvSpPr>
          <p:nvPr/>
        </p:nvSpPr>
        <p:spPr bwMode="auto">
          <a:xfrm>
            <a:off x="1524000" y="6581776"/>
            <a:ext cx="2514600" cy="276225"/>
          </a:xfrm>
          <a:prstGeom prst="rect">
            <a:avLst/>
          </a:prstGeom>
          <a:noFill/>
          <a:ln w="9525">
            <a:noFill/>
            <a:miter lim="800000"/>
            <a:headEnd/>
            <a:tailEnd/>
          </a:ln>
        </p:spPr>
        <p:txBody>
          <a:bodyPr wrap="square">
            <a:spAutoFit/>
          </a:bodyPr>
          <a:lstStyle/>
          <a:p>
            <a:r>
              <a:rPr lang="en-US" sz="1200" dirty="0">
                <a:solidFill>
                  <a:srgbClr val="000000"/>
                </a:solidFill>
                <a:latin typeface="Calibri" pitchFamily="34" charset="0"/>
              </a:rPr>
              <a:t>Slide credit: Kristen </a:t>
            </a:r>
            <a:r>
              <a:rPr lang="en-US" sz="1200" dirty="0" err="1">
                <a:solidFill>
                  <a:srgbClr val="000000"/>
                </a:solidFill>
                <a:latin typeface="Calibri" pitchFamily="34" charset="0"/>
              </a:rPr>
              <a:t>Grauman</a:t>
            </a:r>
            <a:endParaRPr lang="en-US" sz="1200" dirty="0">
              <a:solidFill>
                <a:srgbClr val="000000"/>
              </a:solidFill>
              <a:latin typeface="Calibri" pitchFamily="34" charset="0"/>
            </a:endParaRPr>
          </a:p>
        </p:txBody>
      </p:sp>
    </p:spTree>
    <p:extLst>
      <p:ext uri="{BB962C8B-B14F-4D97-AF65-F5344CB8AC3E}">
        <p14:creationId xmlns:p14="http://schemas.microsoft.com/office/powerpoint/2010/main" val="24302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9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Contents</a:t>
            </a:r>
          </a:p>
        </p:txBody>
      </p:sp>
      <p:sp>
        <p:nvSpPr>
          <p:cNvPr id="3" name="Content Placeholder 2"/>
          <p:cNvSpPr>
            <a:spLocks noGrp="1"/>
          </p:cNvSpPr>
          <p:nvPr>
            <p:ph idx="1"/>
          </p:nvPr>
        </p:nvSpPr>
        <p:spPr/>
        <p:txBody>
          <a:bodyPr/>
          <a:lstStyle/>
          <a:p>
            <a:r>
              <a:rPr lang="en-US" dirty="0"/>
              <a:t>CNN basics</a:t>
            </a:r>
          </a:p>
          <a:p>
            <a:r>
              <a:rPr lang="en-US" dirty="0"/>
              <a:t>CNN for visual recognition (to explain the concept of convolution)</a:t>
            </a:r>
          </a:p>
          <a:p>
            <a:r>
              <a:rPr lang="en-US" dirty="0"/>
              <a:t>CNN for bioinformatics</a:t>
            </a:r>
          </a:p>
        </p:txBody>
      </p:sp>
    </p:spTree>
    <p:extLst>
      <p:ext uri="{BB962C8B-B14F-4D97-AF65-F5344CB8AC3E}">
        <p14:creationId xmlns:p14="http://schemas.microsoft.com/office/powerpoint/2010/main" val="2759132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p:cNvGraphicFramePr>
            <a:graphicFrameLocks noChangeAspect="1"/>
          </p:cNvGraphicFramePr>
          <p:nvPr/>
        </p:nvGraphicFramePr>
        <p:xfrm>
          <a:off x="4056063" y="1857376"/>
          <a:ext cx="5713412" cy="4614863"/>
        </p:xfrm>
        <a:graphic>
          <a:graphicData uri="http://schemas.openxmlformats.org/presentationml/2006/ole">
            <mc:AlternateContent xmlns:mc="http://schemas.openxmlformats.org/markup-compatibility/2006">
              <mc:Choice xmlns:v="urn:schemas-microsoft-com:vml" Requires="v">
                <p:oleObj spid="_x0000_s8215" name="Photo Editor Photo" r:id="rId8" imgW="6001588" imgH="4847619" progId="">
                  <p:embed/>
                </p:oleObj>
              </mc:Choice>
              <mc:Fallback>
                <p:oleObj name="Photo Editor Photo" r:id="rId8" imgW="6001588" imgH="4847619"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56063" y="1857376"/>
                        <a:ext cx="5713412" cy="4614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9219" name="Rectangle 3"/>
          <p:cNvSpPr>
            <a:spLocks noGrp="1" noChangeArrowheads="1"/>
          </p:cNvSpPr>
          <p:nvPr>
            <p:ph type="title" idx="4294967295"/>
          </p:nvPr>
        </p:nvSpPr>
        <p:spPr>
          <a:xfrm>
            <a:off x="838200" y="-37789"/>
            <a:ext cx="10515600" cy="1325563"/>
          </a:xfrm>
        </p:spPr>
        <p:txBody>
          <a:bodyPr/>
          <a:lstStyle/>
          <a:p>
            <a:pPr eaLnBrk="1" hangingPunct="1"/>
            <a:r>
              <a:rPr lang="en-US"/>
              <a:t>Derivative theorem of convolution</a:t>
            </a:r>
          </a:p>
        </p:txBody>
      </p:sp>
      <p:sp>
        <p:nvSpPr>
          <p:cNvPr id="9220" name="Rectangle 4"/>
          <p:cNvSpPr>
            <a:spLocks noGrp="1" noChangeArrowheads="1"/>
          </p:cNvSpPr>
          <p:nvPr>
            <p:ph type="body" idx="4294967295"/>
          </p:nvPr>
        </p:nvSpPr>
        <p:spPr>
          <a:xfrm>
            <a:off x="2189163" y="1493838"/>
            <a:ext cx="7772400" cy="533400"/>
          </a:xfrm>
        </p:spPr>
        <p:txBody>
          <a:bodyPr/>
          <a:lstStyle/>
          <a:p>
            <a:pPr eaLnBrk="1" hangingPunct="1">
              <a:buFontTx/>
              <a:buNone/>
            </a:pPr>
            <a:r>
              <a:rPr lang="en-US"/>
              <a:t>Differentiation property of convolution.</a:t>
            </a:r>
            <a:endParaRPr lang="en-US" i="1"/>
          </a:p>
        </p:txBody>
      </p:sp>
      <p:pic>
        <p:nvPicPr>
          <p:cNvPr id="9221" name="Picture 5" descr="Edittex"/>
          <p:cNvPicPr>
            <a:picLocks noChangeAspect="1" noChangeArrowheads="1"/>
          </p:cNvPicPr>
          <p:nvPr>
            <p:custDataLst>
              <p:tags r:id="rId2"/>
            </p:custDataLst>
          </p:nvPr>
        </p:nvPicPr>
        <p:blipFill>
          <a:blip r:embed="rId10" cstate="print"/>
          <a:srcRect/>
          <a:stretch>
            <a:fillRect/>
          </a:stretch>
        </p:blipFill>
        <p:spPr bwMode="auto">
          <a:xfrm>
            <a:off x="3810001" y="990601"/>
            <a:ext cx="3222625" cy="460375"/>
          </a:xfrm>
          <a:prstGeom prst="rect">
            <a:avLst/>
          </a:prstGeom>
          <a:noFill/>
          <a:ln w="9525">
            <a:noFill/>
            <a:miter lim="800000"/>
            <a:headEnd/>
            <a:tailEnd/>
          </a:ln>
        </p:spPr>
      </p:pic>
      <p:pic>
        <p:nvPicPr>
          <p:cNvPr id="9222" name="Picture 6" descr="txp_fig"/>
          <p:cNvPicPr>
            <a:picLocks noChangeAspect="1" noChangeArrowheads="1"/>
          </p:cNvPicPr>
          <p:nvPr>
            <p:custDataLst>
              <p:tags r:id="rId3"/>
            </p:custDataLst>
          </p:nvPr>
        </p:nvPicPr>
        <p:blipFill>
          <a:blip r:embed="rId11" cstate="print"/>
          <a:srcRect/>
          <a:stretch>
            <a:fillRect/>
          </a:stretch>
        </p:blipFill>
        <p:spPr bwMode="auto">
          <a:xfrm>
            <a:off x="2857500" y="2590801"/>
            <a:ext cx="173038" cy="303213"/>
          </a:xfrm>
          <a:prstGeom prst="rect">
            <a:avLst/>
          </a:prstGeom>
          <a:noFill/>
          <a:ln w="9525">
            <a:noFill/>
            <a:miter lim="800000"/>
            <a:headEnd/>
            <a:tailEnd/>
          </a:ln>
        </p:spPr>
      </p:pic>
      <p:pic>
        <p:nvPicPr>
          <p:cNvPr id="9223" name="Picture 7" descr="Edittex"/>
          <p:cNvPicPr>
            <a:picLocks noChangeAspect="1" noChangeArrowheads="1"/>
          </p:cNvPicPr>
          <p:nvPr>
            <p:custDataLst>
              <p:tags r:id="rId4"/>
            </p:custDataLst>
          </p:nvPr>
        </p:nvPicPr>
        <p:blipFill>
          <a:blip r:embed="rId12" cstate="print"/>
          <a:srcRect/>
          <a:stretch>
            <a:fillRect/>
          </a:stretch>
        </p:blipFill>
        <p:spPr bwMode="auto">
          <a:xfrm>
            <a:off x="2671764" y="3962401"/>
            <a:ext cx="541337" cy="460375"/>
          </a:xfrm>
          <a:prstGeom prst="rect">
            <a:avLst/>
          </a:prstGeom>
          <a:noFill/>
          <a:ln w="9525">
            <a:noFill/>
            <a:miter lim="800000"/>
            <a:headEnd/>
            <a:tailEnd/>
          </a:ln>
        </p:spPr>
      </p:pic>
      <p:pic>
        <p:nvPicPr>
          <p:cNvPr id="9224" name="Picture 8" descr="Edittex"/>
          <p:cNvPicPr>
            <a:picLocks noChangeAspect="1" noChangeArrowheads="1"/>
          </p:cNvPicPr>
          <p:nvPr>
            <p:custDataLst>
              <p:tags r:id="rId5"/>
            </p:custDataLst>
          </p:nvPr>
        </p:nvPicPr>
        <p:blipFill>
          <a:blip r:embed="rId13" cstate="print"/>
          <a:srcRect/>
          <a:stretch>
            <a:fillRect/>
          </a:stretch>
        </p:blipFill>
        <p:spPr bwMode="auto">
          <a:xfrm>
            <a:off x="2266950" y="5486401"/>
            <a:ext cx="1341438" cy="460375"/>
          </a:xfrm>
          <a:prstGeom prst="rect">
            <a:avLst/>
          </a:prstGeom>
          <a:noFill/>
          <a:ln w="9525">
            <a:noFill/>
            <a:miter lim="800000"/>
            <a:headEnd/>
            <a:tailEnd/>
          </a:ln>
        </p:spPr>
      </p:pic>
      <p:sp>
        <p:nvSpPr>
          <p:cNvPr id="10" name="Slide Number Placeholder 9"/>
          <p:cNvSpPr>
            <a:spLocks noGrp="1"/>
          </p:cNvSpPr>
          <p:nvPr>
            <p:ph type="sldNum" sz="quarter" idx="12"/>
          </p:nvPr>
        </p:nvSpPr>
        <p:spPr/>
        <p:txBody>
          <a:bodyPr/>
          <a:lstStyle/>
          <a:p>
            <a:pPr algn="r" rtl="0" eaLnBrk="0" fontAlgn="base" hangingPunct="0">
              <a:spcBef>
                <a:spcPct val="0"/>
              </a:spcBef>
              <a:spcAft>
                <a:spcPct val="0"/>
              </a:spcAft>
              <a:defRPr/>
            </a:pPr>
            <a:fld id="{3535B840-1C6A-413A-A854-9B75F4BD4C4C}" type="slidenum">
              <a:rPr lang="en-US" sz="1400">
                <a:solidFill>
                  <a:srgbClr val="000000"/>
                </a:solidFill>
                <a:latin typeface="Times New Roman" pitchFamily="18" charset="0"/>
                <a:cs typeface="Arial"/>
              </a:rPr>
              <a:pPr algn="r" rtl="0" eaLnBrk="0" fontAlgn="base" hangingPunct="0">
                <a:spcBef>
                  <a:spcPct val="0"/>
                </a:spcBef>
                <a:spcAft>
                  <a:spcPct val="0"/>
                </a:spcAft>
                <a:defRPr/>
              </a:pPr>
              <a:t>20</a:t>
            </a:fld>
            <a:endParaRPr lang="en-US" sz="1400">
              <a:solidFill>
                <a:srgbClr val="000000"/>
              </a:solidFill>
              <a:latin typeface="Times New Roman" pitchFamily="18" charset="0"/>
              <a:cs typeface="Arial"/>
            </a:endParaRPr>
          </a:p>
        </p:txBody>
      </p:sp>
      <p:sp>
        <p:nvSpPr>
          <p:cNvPr id="11" name="TextBox 3"/>
          <p:cNvSpPr txBox="1">
            <a:spLocks noChangeArrowheads="1"/>
          </p:cNvSpPr>
          <p:nvPr/>
        </p:nvSpPr>
        <p:spPr bwMode="auto">
          <a:xfrm>
            <a:off x="1524000" y="6581776"/>
            <a:ext cx="2514600" cy="276225"/>
          </a:xfrm>
          <a:prstGeom prst="rect">
            <a:avLst/>
          </a:prstGeom>
          <a:noFill/>
          <a:ln w="9525">
            <a:noFill/>
            <a:miter lim="800000"/>
            <a:headEnd/>
            <a:tailEnd/>
          </a:ln>
        </p:spPr>
        <p:txBody>
          <a:bodyPr wrap="square">
            <a:spAutoFit/>
          </a:bodyPr>
          <a:lstStyle/>
          <a:p>
            <a:r>
              <a:rPr lang="en-US" sz="1200" dirty="0">
                <a:solidFill>
                  <a:srgbClr val="000000"/>
                </a:solidFill>
                <a:latin typeface="Calibri" pitchFamily="34" charset="0"/>
              </a:rPr>
              <a:t>Slide credit: Steve Seitz</a:t>
            </a:r>
          </a:p>
        </p:txBody>
      </p:sp>
    </p:spTree>
    <p:extLst>
      <p:ext uri="{BB962C8B-B14F-4D97-AF65-F5344CB8AC3E}">
        <p14:creationId xmlns:p14="http://schemas.microsoft.com/office/powerpoint/2010/main" val="252578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idx="4294967295"/>
          </p:nvPr>
        </p:nvSpPr>
        <p:spPr>
          <a:xfrm>
            <a:off x="838200" y="-53181"/>
            <a:ext cx="10515600" cy="1325563"/>
          </a:xfrm>
        </p:spPr>
        <p:txBody>
          <a:bodyPr/>
          <a:lstStyle/>
          <a:p>
            <a:pPr eaLnBrk="1" hangingPunct="1"/>
            <a:r>
              <a:rPr lang="en-US"/>
              <a:t>Laplacian of Gaussian</a:t>
            </a:r>
          </a:p>
        </p:txBody>
      </p:sp>
      <p:sp>
        <p:nvSpPr>
          <p:cNvPr id="11268" name="Rectangle 3"/>
          <p:cNvSpPr>
            <a:spLocks noGrp="1" noChangeArrowheads="1"/>
          </p:cNvSpPr>
          <p:nvPr>
            <p:ph type="body" idx="4294967295"/>
          </p:nvPr>
        </p:nvSpPr>
        <p:spPr>
          <a:xfrm>
            <a:off x="2209800" y="1066800"/>
            <a:ext cx="7772400" cy="5257800"/>
          </a:xfrm>
        </p:spPr>
        <p:txBody>
          <a:bodyPr/>
          <a:lstStyle/>
          <a:p>
            <a:pPr eaLnBrk="1" hangingPunct="1">
              <a:buFontTx/>
              <a:buNone/>
            </a:pPr>
            <a:r>
              <a:rPr lang="en-US"/>
              <a:t>Consider  </a:t>
            </a:r>
          </a:p>
        </p:txBody>
      </p:sp>
      <p:graphicFrame>
        <p:nvGraphicFramePr>
          <p:cNvPr id="11266" name="Object 2"/>
          <p:cNvGraphicFramePr>
            <a:graphicFrameLocks noChangeAspect="1"/>
          </p:cNvGraphicFramePr>
          <p:nvPr/>
        </p:nvGraphicFramePr>
        <p:xfrm>
          <a:off x="4056063" y="1447800"/>
          <a:ext cx="5822950" cy="4725988"/>
        </p:xfrm>
        <a:graphic>
          <a:graphicData uri="http://schemas.openxmlformats.org/presentationml/2006/ole">
            <mc:AlternateContent xmlns:mc="http://schemas.openxmlformats.org/markup-compatibility/2006">
              <mc:Choice xmlns:v="urn:schemas-microsoft-com:vml" Requires="v">
                <p:oleObj spid="_x0000_s10263" name="Photo Editor Photo" r:id="rId8" imgW="6125430" imgH="4971429" progId="">
                  <p:embed/>
                </p:oleObj>
              </mc:Choice>
              <mc:Fallback>
                <p:oleObj name="Photo Editor Photo" r:id="rId8" imgW="6125430" imgH="4971429"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56063" y="1447800"/>
                        <a:ext cx="5822950" cy="4725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pic>
        <p:nvPicPr>
          <p:cNvPr id="11269" name="Picture 5" descr="Edittex"/>
          <p:cNvPicPr>
            <a:picLocks noChangeAspect="1" noChangeArrowheads="1"/>
          </p:cNvPicPr>
          <p:nvPr>
            <p:custDataLst>
              <p:tags r:id="rId2"/>
            </p:custDataLst>
          </p:nvPr>
        </p:nvPicPr>
        <p:blipFill>
          <a:blip r:embed="rId10" cstate="print"/>
          <a:srcRect/>
          <a:stretch>
            <a:fillRect/>
          </a:stretch>
        </p:blipFill>
        <p:spPr bwMode="auto">
          <a:xfrm>
            <a:off x="3810001" y="984250"/>
            <a:ext cx="1482725" cy="539750"/>
          </a:xfrm>
          <a:prstGeom prst="rect">
            <a:avLst/>
          </a:prstGeom>
          <a:noFill/>
          <a:ln w="9525">
            <a:noFill/>
            <a:miter lim="800000"/>
            <a:headEnd/>
            <a:tailEnd/>
          </a:ln>
        </p:spPr>
      </p:pic>
      <p:pic>
        <p:nvPicPr>
          <p:cNvPr id="11270" name="Picture 6" descr="txp_fig"/>
          <p:cNvPicPr>
            <a:picLocks noChangeAspect="1" noChangeArrowheads="1"/>
          </p:cNvPicPr>
          <p:nvPr>
            <p:custDataLst>
              <p:tags r:id="rId3"/>
            </p:custDataLst>
          </p:nvPr>
        </p:nvPicPr>
        <p:blipFill>
          <a:blip r:embed="rId11" cstate="print"/>
          <a:srcRect/>
          <a:stretch>
            <a:fillRect/>
          </a:stretch>
        </p:blipFill>
        <p:spPr bwMode="auto">
          <a:xfrm>
            <a:off x="2857500" y="2181226"/>
            <a:ext cx="173038" cy="303213"/>
          </a:xfrm>
          <a:prstGeom prst="rect">
            <a:avLst/>
          </a:prstGeom>
          <a:noFill/>
          <a:ln w="9525">
            <a:noFill/>
            <a:miter lim="800000"/>
            <a:headEnd/>
            <a:tailEnd/>
          </a:ln>
        </p:spPr>
      </p:pic>
      <p:pic>
        <p:nvPicPr>
          <p:cNvPr id="11271" name="Picture 7" descr="Edittex"/>
          <p:cNvPicPr>
            <a:picLocks noChangeAspect="1" noChangeArrowheads="1"/>
          </p:cNvPicPr>
          <p:nvPr>
            <p:custDataLst>
              <p:tags r:id="rId4"/>
            </p:custDataLst>
          </p:nvPr>
        </p:nvPicPr>
        <p:blipFill>
          <a:blip r:embed="rId12" cstate="print"/>
          <a:srcRect/>
          <a:stretch>
            <a:fillRect/>
          </a:stretch>
        </p:blipFill>
        <p:spPr bwMode="auto">
          <a:xfrm>
            <a:off x="2595564" y="3471864"/>
            <a:ext cx="687387" cy="541337"/>
          </a:xfrm>
          <a:prstGeom prst="rect">
            <a:avLst/>
          </a:prstGeom>
          <a:noFill/>
          <a:ln w="9525">
            <a:noFill/>
            <a:miter lim="800000"/>
            <a:headEnd/>
            <a:tailEnd/>
          </a:ln>
        </p:spPr>
      </p:pic>
      <p:pic>
        <p:nvPicPr>
          <p:cNvPr id="11272" name="Picture 8" descr="Edittex"/>
          <p:cNvPicPr>
            <a:picLocks noChangeAspect="1" noChangeArrowheads="1"/>
          </p:cNvPicPr>
          <p:nvPr>
            <p:custDataLst>
              <p:tags r:id="rId5"/>
            </p:custDataLst>
          </p:nvPr>
        </p:nvPicPr>
        <p:blipFill>
          <a:blip r:embed="rId13" cstate="print"/>
          <a:srcRect/>
          <a:stretch>
            <a:fillRect/>
          </a:stretch>
        </p:blipFill>
        <p:spPr bwMode="auto">
          <a:xfrm>
            <a:off x="2198689" y="5035550"/>
            <a:ext cx="1482725" cy="539750"/>
          </a:xfrm>
          <a:prstGeom prst="rect">
            <a:avLst/>
          </a:prstGeom>
          <a:noFill/>
          <a:ln w="9525">
            <a:noFill/>
            <a:miter lim="800000"/>
            <a:headEnd/>
            <a:tailEnd/>
          </a:ln>
        </p:spPr>
      </p:pic>
      <p:sp>
        <p:nvSpPr>
          <p:cNvPr id="11273" name="Text Box 9"/>
          <p:cNvSpPr txBox="1">
            <a:spLocks noChangeArrowheads="1"/>
          </p:cNvSpPr>
          <p:nvPr/>
        </p:nvSpPr>
        <p:spPr bwMode="auto">
          <a:xfrm>
            <a:off x="5696548" y="3479801"/>
            <a:ext cx="2634054" cy="646331"/>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lang="en-US" b="1">
                <a:solidFill>
                  <a:srgbClr val="000000"/>
                </a:solidFill>
                <a:latin typeface="Arial" pitchFamily="34" charset="0"/>
                <a:cs typeface="Arial"/>
              </a:rPr>
              <a:t>Laplacian of Gaussian</a:t>
            </a:r>
          </a:p>
          <a:p>
            <a:pPr algn="ctr" rtl="0" eaLnBrk="0" fontAlgn="base" hangingPunct="0">
              <a:spcBef>
                <a:spcPct val="0"/>
              </a:spcBef>
              <a:spcAft>
                <a:spcPct val="0"/>
              </a:spcAft>
            </a:pPr>
            <a:r>
              <a:rPr lang="en-US" b="1">
                <a:solidFill>
                  <a:srgbClr val="000000"/>
                </a:solidFill>
                <a:latin typeface="Arial" pitchFamily="34" charset="0"/>
                <a:cs typeface="Arial"/>
              </a:rPr>
              <a:t>operator</a:t>
            </a:r>
          </a:p>
        </p:txBody>
      </p:sp>
      <p:sp>
        <p:nvSpPr>
          <p:cNvPr id="11274" name="Rectangle 10"/>
          <p:cNvSpPr>
            <a:spLocks noChangeArrowheads="1"/>
          </p:cNvSpPr>
          <p:nvPr/>
        </p:nvSpPr>
        <p:spPr bwMode="auto">
          <a:xfrm>
            <a:off x="2209801" y="6324600"/>
            <a:ext cx="3082925" cy="457200"/>
          </a:xfrm>
          <a:prstGeom prst="rect">
            <a:avLst/>
          </a:prstGeom>
          <a:noFill/>
          <a:ln w="9525">
            <a:noFill/>
            <a:miter lim="800000"/>
            <a:headEnd/>
            <a:tailEnd/>
          </a:ln>
        </p:spPr>
        <p:txBody>
          <a:bodyPr/>
          <a:lstStyle/>
          <a:p>
            <a:pPr marL="342900" indent="-342900" fontAlgn="base">
              <a:spcBef>
                <a:spcPct val="20000"/>
              </a:spcBef>
              <a:spcAft>
                <a:spcPct val="0"/>
              </a:spcAft>
            </a:pPr>
            <a:r>
              <a:rPr lang="en-US" dirty="0">
                <a:solidFill>
                  <a:srgbClr val="000000"/>
                </a:solidFill>
                <a:latin typeface="Arial" pitchFamily="34" charset="0"/>
                <a:cs typeface="Arial"/>
              </a:rPr>
              <a:t>Where is the edge?  </a:t>
            </a:r>
            <a:endParaRPr lang="en-US" i="1" dirty="0">
              <a:solidFill>
                <a:srgbClr val="000000"/>
              </a:solidFill>
              <a:latin typeface="Arial" pitchFamily="34" charset="0"/>
              <a:cs typeface="Arial"/>
            </a:endParaRPr>
          </a:p>
        </p:txBody>
      </p:sp>
      <p:sp>
        <p:nvSpPr>
          <p:cNvPr id="532491" name="Rectangle 11"/>
          <p:cNvSpPr>
            <a:spLocks noChangeArrowheads="1"/>
          </p:cNvSpPr>
          <p:nvPr/>
        </p:nvSpPr>
        <p:spPr bwMode="auto">
          <a:xfrm>
            <a:off x="5299075" y="6324600"/>
            <a:ext cx="4579938" cy="457200"/>
          </a:xfrm>
          <a:prstGeom prst="rect">
            <a:avLst/>
          </a:prstGeom>
          <a:noFill/>
          <a:ln w="9525">
            <a:noFill/>
            <a:miter lim="800000"/>
            <a:headEnd/>
            <a:tailEnd/>
          </a:ln>
        </p:spPr>
        <p:txBody>
          <a:bodyPr/>
          <a:lstStyle/>
          <a:p>
            <a:pPr marL="342900" indent="-342900" fontAlgn="base">
              <a:spcBef>
                <a:spcPct val="20000"/>
              </a:spcBef>
              <a:spcAft>
                <a:spcPct val="0"/>
              </a:spcAft>
            </a:pPr>
            <a:r>
              <a:rPr lang="en-US" dirty="0">
                <a:solidFill>
                  <a:srgbClr val="000000"/>
                </a:solidFill>
                <a:latin typeface="Arial" pitchFamily="34" charset="0"/>
                <a:cs typeface="Arial"/>
              </a:rPr>
              <a:t>Zero-crossings of bottom graph</a:t>
            </a:r>
            <a:endParaRPr lang="en-US" i="1" dirty="0">
              <a:solidFill>
                <a:srgbClr val="000000"/>
              </a:solidFill>
              <a:latin typeface="Arial" pitchFamily="34" charset="0"/>
              <a:cs typeface="Arial"/>
            </a:endParaRPr>
          </a:p>
        </p:txBody>
      </p:sp>
      <p:sp>
        <p:nvSpPr>
          <p:cNvPr id="13" name="Slide Number Placeholder 12"/>
          <p:cNvSpPr>
            <a:spLocks noGrp="1"/>
          </p:cNvSpPr>
          <p:nvPr>
            <p:ph type="sldNum" sz="quarter" idx="12"/>
          </p:nvPr>
        </p:nvSpPr>
        <p:spPr/>
        <p:txBody>
          <a:bodyPr/>
          <a:lstStyle/>
          <a:p>
            <a:pPr algn="r" rtl="0" eaLnBrk="0" fontAlgn="base" hangingPunct="0">
              <a:spcBef>
                <a:spcPct val="0"/>
              </a:spcBef>
              <a:spcAft>
                <a:spcPct val="0"/>
              </a:spcAft>
              <a:defRPr/>
            </a:pPr>
            <a:fld id="{3535B840-1C6A-413A-A854-9B75F4BD4C4C}" type="slidenum">
              <a:rPr lang="en-US" sz="1400">
                <a:solidFill>
                  <a:srgbClr val="000000"/>
                </a:solidFill>
                <a:latin typeface="Times New Roman" pitchFamily="18" charset="0"/>
                <a:cs typeface="Arial"/>
              </a:rPr>
              <a:pPr algn="r" rtl="0" eaLnBrk="0" fontAlgn="base" hangingPunct="0">
                <a:spcBef>
                  <a:spcPct val="0"/>
                </a:spcBef>
                <a:spcAft>
                  <a:spcPct val="0"/>
                </a:spcAft>
                <a:defRPr/>
              </a:pPr>
              <a:t>21</a:t>
            </a:fld>
            <a:endParaRPr lang="en-US" sz="1400">
              <a:solidFill>
                <a:srgbClr val="000000"/>
              </a:solidFill>
              <a:latin typeface="Times New Roman" pitchFamily="18" charset="0"/>
              <a:cs typeface="Arial"/>
            </a:endParaRPr>
          </a:p>
        </p:txBody>
      </p:sp>
      <p:sp>
        <p:nvSpPr>
          <p:cNvPr id="14" name="TextBox 3"/>
          <p:cNvSpPr txBox="1">
            <a:spLocks noChangeArrowheads="1"/>
          </p:cNvSpPr>
          <p:nvPr/>
        </p:nvSpPr>
        <p:spPr bwMode="auto">
          <a:xfrm>
            <a:off x="1524000" y="6581776"/>
            <a:ext cx="2514600" cy="276225"/>
          </a:xfrm>
          <a:prstGeom prst="rect">
            <a:avLst/>
          </a:prstGeom>
          <a:noFill/>
          <a:ln w="9525">
            <a:noFill/>
            <a:miter lim="800000"/>
            <a:headEnd/>
            <a:tailEnd/>
          </a:ln>
        </p:spPr>
        <p:txBody>
          <a:bodyPr wrap="square">
            <a:spAutoFit/>
          </a:bodyPr>
          <a:lstStyle/>
          <a:p>
            <a:r>
              <a:rPr lang="en-US" sz="1200" dirty="0">
                <a:solidFill>
                  <a:srgbClr val="000000"/>
                </a:solidFill>
                <a:latin typeface="Calibri" pitchFamily="34" charset="0"/>
              </a:rPr>
              <a:t>Slide credit: Steve Seitz</a:t>
            </a:r>
          </a:p>
        </p:txBody>
      </p:sp>
    </p:spTree>
    <p:extLst>
      <p:ext uri="{BB962C8B-B14F-4D97-AF65-F5344CB8AC3E}">
        <p14:creationId xmlns:p14="http://schemas.microsoft.com/office/powerpoint/2010/main" val="14394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24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4" grpId="0"/>
      <p:bldP spid="53249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2"/>
          <p:cNvSpPr>
            <a:spLocks noGrp="1" noChangeArrowheads="1"/>
          </p:cNvSpPr>
          <p:nvPr>
            <p:ph type="title" idx="4294967295"/>
          </p:nvPr>
        </p:nvSpPr>
        <p:spPr>
          <a:xfrm>
            <a:off x="1970088" y="0"/>
            <a:ext cx="8229600" cy="1143000"/>
          </a:xfrm>
        </p:spPr>
        <p:txBody>
          <a:bodyPr/>
          <a:lstStyle/>
          <a:p>
            <a:pPr eaLnBrk="1" hangingPunct="1"/>
            <a:r>
              <a:rPr lang="en-US"/>
              <a:t>2D edge detection filters</a:t>
            </a:r>
          </a:p>
        </p:txBody>
      </p:sp>
      <p:graphicFrame>
        <p:nvGraphicFramePr>
          <p:cNvPr id="12290" name="Object 3"/>
          <p:cNvGraphicFramePr>
            <a:graphicFrameLocks noChangeAspect="1"/>
          </p:cNvGraphicFramePr>
          <p:nvPr>
            <p:extLst>
              <p:ext uri="{D42A27DB-BD31-4B8C-83A1-F6EECF244321}">
                <p14:modId xmlns:p14="http://schemas.microsoft.com/office/powerpoint/2010/main" val="2032061304"/>
              </p:ext>
            </p:extLst>
          </p:nvPr>
        </p:nvGraphicFramePr>
        <p:xfrm>
          <a:off x="734096" y="1081881"/>
          <a:ext cx="2733675" cy="1920875"/>
        </p:xfrm>
        <a:graphic>
          <a:graphicData uri="http://schemas.openxmlformats.org/presentationml/2006/ole">
            <mc:AlternateContent xmlns:mc="http://schemas.openxmlformats.org/markup-compatibility/2006">
              <mc:Choice xmlns:v="urn:schemas-microsoft-com:vml" Requires="v">
                <p:oleObj spid="_x0000_s11326" name="Photo Editor Photo" r:id="rId9" imgW="4133333" imgH="2905531" progId="">
                  <p:embed/>
                </p:oleObj>
              </mc:Choice>
              <mc:Fallback>
                <p:oleObj name="Photo Editor Photo" r:id="rId9" imgW="4133333" imgH="2905531"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4096" y="1081881"/>
                        <a:ext cx="2733675" cy="1920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12291" name="Object 4"/>
          <p:cNvGraphicFramePr>
            <a:graphicFrameLocks noChangeAspect="1"/>
          </p:cNvGraphicFramePr>
          <p:nvPr>
            <p:extLst>
              <p:ext uri="{D42A27DB-BD31-4B8C-83A1-F6EECF244321}">
                <p14:modId xmlns:p14="http://schemas.microsoft.com/office/powerpoint/2010/main" val="706477800"/>
              </p:ext>
            </p:extLst>
          </p:nvPr>
        </p:nvGraphicFramePr>
        <p:xfrm>
          <a:off x="3532857" y="1246187"/>
          <a:ext cx="3006725" cy="1317625"/>
        </p:xfrm>
        <a:graphic>
          <a:graphicData uri="http://schemas.openxmlformats.org/presentationml/2006/ole">
            <mc:AlternateContent xmlns:mc="http://schemas.openxmlformats.org/markup-compatibility/2006">
              <mc:Choice xmlns:v="urn:schemas-microsoft-com:vml" Requires="v">
                <p:oleObj spid="_x0000_s11327" name="Photo Editor Photo" r:id="rId11" imgW="6001588" imgH="2629267" progId="">
                  <p:embed/>
                </p:oleObj>
              </mc:Choice>
              <mc:Fallback>
                <p:oleObj name="Photo Editor Photo" r:id="rId11" imgW="6001588" imgH="2629267" progId="">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32857" y="1246187"/>
                        <a:ext cx="3006725" cy="1317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pic>
        <p:nvPicPr>
          <p:cNvPr id="12294" name="Picture 5" descr="Edittex"/>
          <p:cNvPicPr>
            <a:picLocks noChangeAspect="1" noChangeArrowheads="1"/>
          </p:cNvPicPr>
          <p:nvPr>
            <p:custDataLst>
              <p:tags r:id="rId2"/>
            </p:custDataLst>
          </p:nvPr>
        </p:nvPicPr>
        <p:blipFill>
          <a:blip r:embed="rId13" cstate="print"/>
          <a:srcRect/>
          <a:stretch>
            <a:fillRect/>
          </a:stretch>
        </p:blipFill>
        <p:spPr bwMode="auto">
          <a:xfrm>
            <a:off x="745208" y="3607594"/>
            <a:ext cx="2747962" cy="598487"/>
          </a:xfrm>
          <a:prstGeom prst="rect">
            <a:avLst/>
          </a:prstGeom>
          <a:noFill/>
          <a:ln w="9525">
            <a:noFill/>
            <a:miter lim="800000"/>
            <a:headEnd/>
            <a:tailEnd/>
          </a:ln>
        </p:spPr>
      </p:pic>
      <p:grpSp>
        <p:nvGrpSpPr>
          <p:cNvPr id="2" name="Group 18"/>
          <p:cNvGrpSpPr>
            <a:grpSpLocks/>
          </p:cNvGrpSpPr>
          <p:nvPr/>
        </p:nvGrpSpPr>
        <p:grpSpPr bwMode="auto">
          <a:xfrm>
            <a:off x="1115095" y="4968081"/>
            <a:ext cx="7772400" cy="1223963"/>
            <a:chOff x="685800" y="4953000"/>
            <a:chExt cx="7772400" cy="1223963"/>
          </a:xfrm>
        </p:grpSpPr>
        <p:sp>
          <p:nvSpPr>
            <p:cNvPr id="12302" name="Rectangle 7"/>
            <p:cNvSpPr>
              <a:spLocks noChangeArrowheads="1"/>
            </p:cNvSpPr>
            <p:nvPr/>
          </p:nvSpPr>
          <p:spPr bwMode="auto">
            <a:xfrm>
              <a:off x="685800" y="4953000"/>
              <a:ext cx="7772400" cy="1219200"/>
            </a:xfrm>
            <a:prstGeom prst="rect">
              <a:avLst/>
            </a:prstGeom>
            <a:noFill/>
            <a:ln w="9525">
              <a:noFill/>
              <a:miter lim="800000"/>
              <a:headEnd/>
              <a:tailEnd/>
            </a:ln>
          </p:spPr>
          <p:txBody>
            <a:bodyPr/>
            <a:lstStyle/>
            <a:p>
              <a:pPr marL="342900" indent="-342900" fontAlgn="base">
                <a:spcBef>
                  <a:spcPct val="20000"/>
                </a:spcBef>
                <a:spcAft>
                  <a:spcPct val="0"/>
                </a:spcAft>
                <a:buFontTx/>
                <a:buChar char="•"/>
              </a:pPr>
              <a:r>
                <a:rPr lang="en-US" sz="3200" dirty="0">
                  <a:solidFill>
                    <a:srgbClr val="000000"/>
                  </a:solidFill>
                  <a:latin typeface="Arial" pitchFamily="34" charset="0"/>
                </a:rPr>
                <a:t>      is the </a:t>
              </a:r>
              <a:r>
                <a:rPr lang="en-US" sz="3200" dirty="0" err="1">
                  <a:solidFill>
                    <a:srgbClr val="000000"/>
                  </a:solidFill>
                  <a:latin typeface="Arial" pitchFamily="34" charset="0"/>
                </a:rPr>
                <a:t>Laplacian</a:t>
              </a:r>
              <a:r>
                <a:rPr lang="en-US" sz="3200" dirty="0">
                  <a:solidFill>
                    <a:srgbClr val="000000"/>
                  </a:solidFill>
                  <a:latin typeface="Arial" pitchFamily="34" charset="0"/>
                </a:rPr>
                <a:t> operator:</a:t>
              </a:r>
            </a:p>
          </p:txBody>
        </p:sp>
        <p:pic>
          <p:nvPicPr>
            <p:cNvPr id="12303" name="Picture 8" descr="Edittex"/>
            <p:cNvPicPr>
              <a:picLocks noChangeAspect="1" noChangeArrowheads="1"/>
            </p:cNvPicPr>
            <p:nvPr>
              <p:custDataLst>
                <p:tags r:id="rId5"/>
              </p:custDataLst>
            </p:nvPr>
          </p:nvPicPr>
          <p:blipFill>
            <a:blip r:embed="rId14" cstate="print"/>
            <a:srcRect/>
            <a:stretch>
              <a:fillRect/>
            </a:stretch>
          </p:blipFill>
          <p:spPr bwMode="auto">
            <a:xfrm>
              <a:off x="1246187" y="5029200"/>
              <a:ext cx="430213" cy="334963"/>
            </a:xfrm>
            <a:prstGeom prst="rect">
              <a:avLst/>
            </a:prstGeom>
            <a:noFill/>
            <a:ln w="9525">
              <a:noFill/>
              <a:miter lim="800000"/>
              <a:headEnd/>
              <a:tailEnd/>
            </a:ln>
          </p:spPr>
        </p:pic>
        <p:pic>
          <p:nvPicPr>
            <p:cNvPr id="12304" name="Picture 9" descr="Edittex"/>
            <p:cNvPicPr>
              <a:picLocks noChangeAspect="1" noChangeArrowheads="1"/>
            </p:cNvPicPr>
            <p:nvPr>
              <p:custDataLst>
                <p:tags r:id="rId6"/>
              </p:custDataLst>
            </p:nvPr>
          </p:nvPicPr>
          <p:blipFill>
            <a:blip r:embed="rId15" cstate="print"/>
            <a:srcRect/>
            <a:stretch>
              <a:fillRect/>
            </a:stretch>
          </p:blipFill>
          <p:spPr bwMode="auto">
            <a:xfrm>
              <a:off x="2908300" y="5576888"/>
              <a:ext cx="2578100" cy="600075"/>
            </a:xfrm>
            <a:prstGeom prst="rect">
              <a:avLst/>
            </a:prstGeom>
            <a:noFill/>
            <a:ln w="9525">
              <a:noFill/>
              <a:miter lim="800000"/>
              <a:headEnd/>
              <a:tailEnd/>
            </a:ln>
          </p:spPr>
        </p:pic>
      </p:grpSp>
      <p:grpSp>
        <p:nvGrpSpPr>
          <p:cNvPr id="3" name="Group 10"/>
          <p:cNvGrpSpPr>
            <a:grpSpLocks/>
          </p:cNvGrpSpPr>
          <p:nvPr/>
        </p:nvGrpSpPr>
        <p:grpSpPr bwMode="auto">
          <a:xfrm>
            <a:off x="6812632" y="1172369"/>
            <a:ext cx="2836862" cy="3033712"/>
            <a:chOff x="3968" y="1161"/>
            <a:chExt cx="1787" cy="1911"/>
          </a:xfrm>
        </p:grpSpPr>
        <p:graphicFrame>
          <p:nvGraphicFramePr>
            <p:cNvPr id="12292" name="Object 11"/>
            <p:cNvGraphicFramePr>
              <a:graphicFrameLocks noChangeAspect="1"/>
            </p:cNvGraphicFramePr>
            <p:nvPr/>
          </p:nvGraphicFramePr>
          <p:xfrm>
            <a:off x="3978" y="1410"/>
            <a:ext cx="1638" cy="1662"/>
          </p:xfrm>
          <a:graphic>
            <a:graphicData uri="http://schemas.openxmlformats.org/presentationml/2006/ole">
              <mc:AlternateContent xmlns:mc="http://schemas.openxmlformats.org/markup-compatibility/2006">
                <mc:Choice xmlns:v="urn:schemas-microsoft-com:vml" Requires="v">
                  <p:oleObj spid="_x0000_s11328" name="Photo Editor Photo" r:id="rId16" imgW="2600000" imgH="2638095" progId="">
                    <p:embed/>
                  </p:oleObj>
                </mc:Choice>
                <mc:Fallback>
                  <p:oleObj name="Photo Editor Photo" r:id="rId16" imgW="2600000" imgH="2638095"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978" y="1410"/>
                          <a:ext cx="1638" cy="16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pic>
          <p:nvPicPr>
            <p:cNvPr id="12300" name="Picture 12" descr="Edittex"/>
            <p:cNvPicPr>
              <a:picLocks noChangeAspect="1" noChangeArrowheads="1"/>
            </p:cNvPicPr>
            <p:nvPr>
              <p:custDataLst>
                <p:tags r:id="rId4"/>
              </p:custDataLst>
            </p:nvPr>
          </p:nvPicPr>
          <p:blipFill>
            <a:blip r:embed="rId18" cstate="print"/>
            <a:srcRect/>
            <a:stretch>
              <a:fillRect/>
            </a:stretch>
          </p:blipFill>
          <p:spPr bwMode="auto">
            <a:xfrm>
              <a:off x="4992" y="2200"/>
              <a:ext cx="763" cy="182"/>
            </a:xfrm>
            <a:prstGeom prst="rect">
              <a:avLst/>
            </a:prstGeom>
            <a:noFill/>
            <a:ln w="9525">
              <a:noFill/>
              <a:miter lim="800000"/>
              <a:headEnd/>
              <a:tailEnd/>
            </a:ln>
          </p:spPr>
        </p:pic>
        <p:sp>
          <p:nvSpPr>
            <p:cNvPr id="12301" name="Text Box 13"/>
            <p:cNvSpPr txBox="1">
              <a:spLocks noChangeArrowheads="1"/>
            </p:cNvSpPr>
            <p:nvPr/>
          </p:nvSpPr>
          <p:spPr bwMode="auto">
            <a:xfrm>
              <a:off x="3968" y="1161"/>
              <a:ext cx="1659" cy="233"/>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lang="en-US" b="1">
                  <a:solidFill>
                    <a:srgbClr val="000000"/>
                  </a:solidFill>
                  <a:latin typeface="Arial" pitchFamily="34" charset="0"/>
                  <a:cs typeface="Arial" pitchFamily="34" charset="0"/>
                </a:rPr>
                <a:t>Laplacian of Gaussian</a:t>
              </a:r>
            </a:p>
          </p:txBody>
        </p:sp>
      </p:grpSp>
      <p:sp>
        <p:nvSpPr>
          <p:cNvPr id="12297" name="Text Box 14"/>
          <p:cNvSpPr txBox="1">
            <a:spLocks noChangeArrowheads="1"/>
          </p:cNvSpPr>
          <p:nvPr/>
        </p:nvSpPr>
        <p:spPr bwMode="auto">
          <a:xfrm>
            <a:off x="1452714" y="3229768"/>
            <a:ext cx="1223412" cy="369332"/>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lang="en-US" b="1">
                <a:solidFill>
                  <a:srgbClr val="000000"/>
                </a:solidFill>
                <a:latin typeface="Arial" pitchFamily="34" charset="0"/>
                <a:cs typeface="Arial" pitchFamily="34" charset="0"/>
              </a:rPr>
              <a:t>Gaussian</a:t>
            </a:r>
          </a:p>
        </p:txBody>
      </p:sp>
      <p:sp>
        <p:nvSpPr>
          <p:cNvPr id="12298" name="Text Box 15"/>
          <p:cNvSpPr txBox="1">
            <a:spLocks noChangeArrowheads="1"/>
          </p:cNvSpPr>
          <p:nvPr/>
        </p:nvSpPr>
        <p:spPr bwMode="auto">
          <a:xfrm>
            <a:off x="3712781" y="3229768"/>
            <a:ext cx="2646878" cy="369332"/>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lang="en-US" b="1">
                <a:solidFill>
                  <a:srgbClr val="000000"/>
                </a:solidFill>
                <a:latin typeface="Arial" pitchFamily="34" charset="0"/>
                <a:cs typeface="Arial" pitchFamily="34" charset="0"/>
              </a:rPr>
              <a:t>derivative of Gaussian</a:t>
            </a:r>
          </a:p>
        </p:txBody>
      </p:sp>
      <p:pic>
        <p:nvPicPr>
          <p:cNvPr id="12299" name="Picture 16" descr="Edittex"/>
          <p:cNvPicPr>
            <a:picLocks noChangeAspect="1" noChangeArrowheads="1"/>
          </p:cNvPicPr>
          <p:nvPr>
            <p:custDataLst>
              <p:tags r:id="rId3"/>
            </p:custDataLst>
          </p:nvPr>
        </p:nvPicPr>
        <p:blipFill>
          <a:blip r:embed="rId19" cstate="print"/>
          <a:srcRect/>
          <a:stretch>
            <a:fillRect/>
          </a:stretch>
        </p:blipFill>
        <p:spPr bwMode="auto">
          <a:xfrm>
            <a:off x="4653633" y="3664743"/>
            <a:ext cx="1187450" cy="527050"/>
          </a:xfrm>
          <a:prstGeom prst="rect">
            <a:avLst/>
          </a:prstGeom>
          <a:noFill/>
          <a:ln w="9525">
            <a:noFill/>
            <a:miter lim="800000"/>
            <a:headEnd/>
            <a:tailEnd/>
          </a:ln>
        </p:spPr>
      </p:pic>
      <p:sp>
        <p:nvSpPr>
          <p:cNvPr id="19" name="Slide Number Placeholder 18"/>
          <p:cNvSpPr>
            <a:spLocks noGrp="1"/>
          </p:cNvSpPr>
          <p:nvPr>
            <p:ph type="sldNum" sz="quarter" idx="12"/>
          </p:nvPr>
        </p:nvSpPr>
        <p:spPr/>
        <p:txBody>
          <a:bodyPr/>
          <a:lstStyle/>
          <a:p>
            <a:pPr algn="r" rtl="0" fontAlgn="base">
              <a:spcBef>
                <a:spcPct val="0"/>
              </a:spcBef>
              <a:spcAft>
                <a:spcPct val="0"/>
              </a:spcAft>
              <a:defRPr/>
            </a:pPr>
            <a:fld id="{7B7AD44A-81C7-4238-B815-10CE2DC34E4D}" type="slidenum">
              <a:rPr lang="en-US" sz="1400">
                <a:solidFill>
                  <a:srgbClr val="000000"/>
                </a:solidFill>
                <a:latin typeface="Arial" charset="0"/>
              </a:rPr>
              <a:pPr algn="r" rtl="0" fontAlgn="base">
                <a:spcBef>
                  <a:spcPct val="0"/>
                </a:spcBef>
                <a:spcAft>
                  <a:spcPct val="0"/>
                </a:spcAft>
                <a:defRPr/>
              </a:pPr>
              <a:t>22</a:t>
            </a:fld>
            <a:endParaRPr lang="en-US" sz="1400">
              <a:solidFill>
                <a:srgbClr val="000000"/>
              </a:solidFill>
              <a:latin typeface="Arial" charset="0"/>
            </a:endParaRPr>
          </a:p>
        </p:txBody>
      </p:sp>
      <p:sp>
        <p:nvSpPr>
          <p:cNvPr id="20" name="TextBox 3"/>
          <p:cNvSpPr txBox="1">
            <a:spLocks noChangeArrowheads="1"/>
          </p:cNvSpPr>
          <p:nvPr/>
        </p:nvSpPr>
        <p:spPr bwMode="auto">
          <a:xfrm>
            <a:off x="1524000" y="6581776"/>
            <a:ext cx="2514600" cy="276225"/>
          </a:xfrm>
          <a:prstGeom prst="rect">
            <a:avLst/>
          </a:prstGeom>
          <a:noFill/>
          <a:ln w="9525">
            <a:noFill/>
            <a:miter lim="800000"/>
            <a:headEnd/>
            <a:tailEnd/>
          </a:ln>
        </p:spPr>
        <p:txBody>
          <a:bodyPr wrap="square">
            <a:spAutoFit/>
          </a:bodyPr>
          <a:lstStyle/>
          <a:p>
            <a:r>
              <a:rPr lang="en-US" sz="1200" dirty="0">
                <a:solidFill>
                  <a:srgbClr val="000000"/>
                </a:solidFill>
                <a:latin typeface="Calibri" pitchFamily="34" charset="0"/>
              </a:rPr>
              <a:t>Slide credit: Steve Seitz</a:t>
            </a:r>
          </a:p>
        </p:txBody>
      </p:sp>
      <p:pic>
        <p:nvPicPr>
          <p:cNvPr id="4" name="Picture 3"/>
          <p:cNvPicPr>
            <a:picLocks noChangeAspect="1"/>
          </p:cNvPicPr>
          <p:nvPr/>
        </p:nvPicPr>
        <p:blipFill>
          <a:blip r:embed="rId20"/>
          <a:stretch>
            <a:fillRect/>
          </a:stretch>
        </p:blipFill>
        <p:spPr>
          <a:xfrm>
            <a:off x="7845803" y="4254198"/>
            <a:ext cx="2705100" cy="1181100"/>
          </a:xfrm>
          <a:prstGeom prst="rect">
            <a:avLst/>
          </a:prstGeom>
        </p:spPr>
      </p:pic>
      <p:sp>
        <p:nvSpPr>
          <p:cNvPr id="5" name="Rectangle 4"/>
          <p:cNvSpPr/>
          <p:nvPr/>
        </p:nvSpPr>
        <p:spPr>
          <a:xfrm>
            <a:off x="7419032" y="5591969"/>
            <a:ext cx="4054523" cy="646331"/>
          </a:xfrm>
          <a:prstGeom prst="rect">
            <a:avLst/>
          </a:prstGeom>
        </p:spPr>
        <p:txBody>
          <a:bodyPr wrap="square">
            <a:spAutoFit/>
          </a:bodyPr>
          <a:lstStyle/>
          <a:p>
            <a:r>
              <a:rPr lang="en-US">
                <a:solidFill>
                  <a:srgbClr val="000000"/>
                </a:solidFill>
                <a:latin typeface="-webkit-standard" charset="0"/>
              </a:rPr>
              <a:t>Two commonly used discrete approximations to the Laplacian filter</a:t>
            </a:r>
            <a:endParaRPr lang="en-US"/>
          </a:p>
        </p:txBody>
      </p:sp>
    </p:spTree>
    <p:extLst>
      <p:ext uri="{BB962C8B-B14F-4D97-AF65-F5344CB8AC3E}">
        <p14:creationId xmlns:p14="http://schemas.microsoft.com/office/powerpoint/2010/main" val="63678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0" y="8466"/>
            <a:ext cx="12192000" cy="6841067"/>
          </a:xfrm>
          <a:prstGeom prst="rect">
            <a:avLst/>
          </a:prstGeom>
        </p:spPr>
      </p:pic>
    </p:spTree>
    <p:extLst>
      <p:ext uri="{BB962C8B-B14F-4D97-AF65-F5344CB8AC3E}">
        <p14:creationId xmlns:p14="http://schemas.microsoft.com/office/powerpoint/2010/main" val="1275383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31376" y="0"/>
            <a:ext cx="12129247" cy="6858000"/>
          </a:xfrm>
          <a:prstGeom prst="rect">
            <a:avLst/>
          </a:prstGeom>
        </p:spPr>
      </p:pic>
    </p:spTree>
    <p:extLst>
      <p:ext uri="{BB962C8B-B14F-4D97-AF65-F5344CB8AC3E}">
        <p14:creationId xmlns:p14="http://schemas.microsoft.com/office/powerpoint/2010/main" val="1537048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1693"/>
            <a:ext cx="12192000" cy="6854613"/>
          </a:xfrm>
          <a:prstGeom prst="rect">
            <a:avLst/>
          </a:prstGeom>
        </p:spPr>
      </p:pic>
    </p:spTree>
    <p:extLst>
      <p:ext uri="{BB962C8B-B14F-4D97-AF65-F5344CB8AC3E}">
        <p14:creationId xmlns:p14="http://schemas.microsoft.com/office/powerpoint/2010/main" val="19503983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40522" y="747665"/>
            <a:ext cx="9356621" cy="5883064"/>
          </a:xfrm>
          <a:prstGeom prst="rect">
            <a:avLst/>
          </a:prstGeom>
        </p:spPr>
      </p:pic>
      <p:sp>
        <p:nvSpPr>
          <p:cNvPr id="5" name="Rectangle 4"/>
          <p:cNvSpPr/>
          <p:nvPr/>
        </p:nvSpPr>
        <p:spPr>
          <a:xfrm>
            <a:off x="3178629" y="6261397"/>
            <a:ext cx="8304810" cy="369332"/>
          </a:xfrm>
          <a:prstGeom prst="rect">
            <a:avLst/>
          </a:prstGeom>
        </p:spPr>
        <p:txBody>
          <a:bodyPr wrap="square">
            <a:spAutoFit/>
          </a:bodyPr>
          <a:lstStyle/>
          <a:p>
            <a:r>
              <a:rPr lang="en-US" dirty="0"/>
              <a:t>http://</a:t>
            </a:r>
            <a:r>
              <a:rPr lang="en-US" dirty="0" err="1"/>
              <a:t>onlinelibrary.wiley.com</a:t>
            </a:r>
            <a:r>
              <a:rPr lang="en-US" dirty="0"/>
              <a:t>/</a:t>
            </a:r>
            <a:r>
              <a:rPr lang="en-US" dirty="0" err="1"/>
              <a:t>doi</a:t>
            </a:r>
            <a:r>
              <a:rPr lang="en-US" dirty="0"/>
              <a:t>/10.15252/msb.20156651/full#msb156651-fig-0002</a:t>
            </a:r>
          </a:p>
        </p:txBody>
      </p:sp>
      <p:sp>
        <p:nvSpPr>
          <p:cNvPr id="7" name="Title 6"/>
          <p:cNvSpPr>
            <a:spLocks noGrp="1"/>
          </p:cNvSpPr>
          <p:nvPr>
            <p:ph type="title"/>
          </p:nvPr>
        </p:nvSpPr>
        <p:spPr/>
        <p:txBody>
          <a:bodyPr/>
          <a:lstStyle/>
          <a:p>
            <a:r>
              <a:rPr lang="en-US" dirty="0"/>
              <a:t>CNN for biological image analysis</a:t>
            </a:r>
            <a:br>
              <a:rPr lang="en-US" b="1" dirty="0">
                <a:solidFill>
                  <a:srgbClr val="00A185"/>
                </a:solidFill>
                <a:latin typeface="Open Sans" charset="0"/>
              </a:rPr>
            </a:br>
            <a:endParaRPr lang="en-US" dirty="0"/>
          </a:p>
        </p:txBody>
      </p:sp>
    </p:spTree>
    <p:extLst>
      <p:ext uri="{BB962C8B-B14F-4D97-AF65-F5344CB8AC3E}">
        <p14:creationId xmlns:p14="http://schemas.microsoft.com/office/powerpoint/2010/main" val="6482707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p:cNvPicPr>
            <a:picLocks noChangeAspect="1" noChangeArrowheads="1"/>
          </p:cNvPicPr>
          <p:nvPr/>
        </p:nvPicPr>
        <p:blipFill>
          <a:blip r:embed="rId3" cstate="print"/>
          <a:srcRect/>
          <a:stretch>
            <a:fillRect/>
          </a:stretch>
        </p:blipFill>
        <p:spPr bwMode="auto">
          <a:xfrm>
            <a:off x="770239" y="855034"/>
            <a:ext cx="8373761" cy="5524793"/>
          </a:xfrm>
          <a:prstGeom prst="rect">
            <a:avLst/>
          </a:prstGeom>
          <a:noFill/>
          <a:ln w="9525">
            <a:noFill/>
            <a:round/>
            <a:headEnd/>
            <a:tailEnd/>
          </a:ln>
        </p:spPr>
      </p:pic>
      <p:pic>
        <p:nvPicPr>
          <p:cNvPr id="2052" name="Picture 3"/>
          <p:cNvPicPr>
            <a:picLocks noChangeAspect="1" noChangeArrowheads="1"/>
          </p:cNvPicPr>
          <p:nvPr/>
        </p:nvPicPr>
        <p:blipFill>
          <a:blip r:embed="rId4" cstate="print"/>
          <a:srcRect/>
          <a:stretch>
            <a:fillRect/>
          </a:stretch>
        </p:blipFill>
        <p:spPr bwMode="auto">
          <a:xfrm>
            <a:off x="1523520" y="0"/>
            <a:ext cx="0" cy="0"/>
          </a:xfrm>
          <a:prstGeom prst="rect">
            <a:avLst/>
          </a:prstGeom>
          <a:noFill/>
          <a:ln w="9525">
            <a:noFill/>
            <a:round/>
            <a:headEnd/>
            <a:tailEnd/>
          </a:ln>
        </p:spPr>
      </p:pic>
      <p:sp>
        <p:nvSpPr>
          <p:cNvPr id="2053" name="Text Box 4"/>
          <p:cNvSpPr txBox="1">
            <a:spLocks noChangeArrowheads="1"/>
          </p:cNvSpPr>
          <p:nvPr/>
        </p:nvSpPr>
        <p:spPr bwMode="auto">
          <a:xfrm>
            <a:off x="1625854" y="6352507"/>
            <a:ext cx="6253136" cy="505493"/>
          </a:xfrm>
          <a:prstGeom prst="rect">
            <a:avLst/>
          </a:prstGeom>
          <a:noFill/>
          <a:ln w="9525">
            <a:noFill/>
            <a:round/>
            <a:headEnd/>
            <a:tailEnd/>
          </a:ln>
        </p:spPr>
        <p:txBody>
          <a:bodyPr lIns="81646" tIns="49625" rIns="81646" bIns="40823"/>
          <a:lstStyle/>
          <a:p>
            <a:pPr>
              <a:tabLst>
                <a:tab pos="656722" algn="l"/>
                <a:tab pos="1313444" algn="l"/>
                <a:tab pos="1970166" algn="l"/>
                <a:tab pos="2626888" algn="l"/>
                <a:tab pos="3283610" algn="l"/>
                <a:tab pos="3940332" algn="l"/>
                <a:tab pos="4597055" algn="l"/>
                <a:tab pos="5253777" algn="l"/>
                <a:tab pos="5910499" algn="l"/>
              </a:tabLst>
            </a:pPr>
            <a:r>
              <a:rPr lang="en-GB" sz="998" b="1" dirty="0">
                <a:solidFill>
                  <a:srgbClr val="000000"/>
                </a:solidFill>
              </a:rPr>
              <a:t>Molecular Systems Biology</a:t>
            </a:r>
            <a:br>
              <a:rPr lang="en-GB" sz="998" dirty="0">
                <a:solidFill>
                  <a:srgbClr val="000000"/>
                </a:solidFill>
              </a:rPr>
            </a:br>
            <a:r>
              <a:rPr lang="en-GB" sz="998" dirty="0">
                <a:solidFill>
                  <a:srgbClr val="000000"/>
                </a:solidFill>
                <a:hlinkClick r:id="rId5"/>
              </a:rPr>
              <a:t>Volume 12, Issue 7, </a:t>
            </a:r>
            <a:r>
              <a:rPr lang="en-GB" sz="998" dirty="0">
                <a:solidFill>
                  <a:srgbClr val="000000"/>
                </a:solidFill>
              </a:rPr>
              <a:t>29 JUL 2016 DOI: 10.15252/msb.20156651</a:t>
            </a:r>
            <a:br>
              <a:rPr lang="en-GB" sz="998" dirty="0">
                <a:solidFill>
                  <a:srgbClr val="000000"/>
                </a:solidFill>
              </a:rPr>
            </a:br>
            <a:r>
              <a:rPr lang="en-GB" sz="998" dirty="0">
                <a:solidFill>
                  <a:srgbClr val="000000"/>
                </a:solidFill>
                <a:hlinkClick r:id="rId6"/>
              </a:rPr>
              <a:t>http://onlinelibrary.wiley.com/doi/10.15252/msb.20156651/full#msb156651-fig-0002</a:t>
            </a:r>
          </a:p>
        </p:txBody>
      </p:sp>
      <p:sp>
        <p:nvSpPr>
          <p:cNvPr id="5" name="Title 4"/>
          <p:cNvSpPr>
            <a:spLocks noGrp="1"/>
          </p:cNvSpPr>
          <p:nvPr>
            <p:ph type="title"/>
          </p:nvPr>
        </p:nvSpPr>
        <p:spPr>
          <a:xfrm>
            <a:off x="542885" y="-147287"/>
            <a:ext cx="10515600" cy="1325563"/>
          </a:xfrm>
        </p:spPr>
        <p:txBody>
          <a:bodyPr/>
          <a:lstStyle/>
          <a:p>
            <a:r>
              <a:rPr lang="en-US" dirty="0"/>
              <a:t>CNN for predicting molecular traits</a:t>
            </a:r>
          </a:p>
        </p:txBody>
      </p:sp>
      <p:sp>
        <p:nvSpPr>
          <p:cNvPr id="2" name="TextBox 1"/>
          <p:cNvSpPr txBox="1"/>
          <p:nvPr/>
        </p:nvSpPr>
        <p:spPr>
          <a:xfrm>
            <a:off x="9144000" y="2276349"/>
            <a:ext cx="2730321" cy="2308324"/>
          </a:xfrm>
          <a:prstGeom prst="rect">
            <a:avLst/>
          </a:prstGeom>
          <a:noFill/>
        </p:spPr>
        <p:txBody>
          <a:bodyPr wrap="square" rtlCol="0">
            <a:spAutoFit/>
          </a:bodyPr>
          <a:lstStyle/>
          <a:p>
            <a:r>
              <a:rPr lang="en-US" dirty="0"/>
              <a:t>Input data: one-dimensional genomic sequences with one channel per nucleotide </a:t>
            </a:r>
          </a:p>
          <a:p>
            <a:endParaRPr lang="en-US" dirty="0"/>
          </a:p>
          <a:p>
            <a:r>
              <a:rPr lang="en-US" dirty="0"/>
              <a:t>[Visual recognition: </a:t>
            </a:r>
          </a:p>
          <a:p>
            <a:r>
              <a:rPr lang="en-US" dirty="0"/>
              <a:t>2D-image with three color channels]</a:t>
            </a:r>
          </a:p>
        </p:txBody>
      </p:sp>
    </p:spTree>
    <p:extLst>
      <p:ext uri="{BB962C8B-B14F-4D97-AF65-F5344CB8AC3E}">
        <p14:creationId xmlns:p14="http://schemas.microsoft.com/office/powerpoint/2010/main" val="16595368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A Beginner's Guide To Understanding CNN</a:t>
            </a:r>
            <a:endParaRPr lang="en-US" dirty="0"/>
          </a:p>
        </p:txBody>
      </p:sp>
      <p:sp>
        <p:nvSpPr>
          <p:cNvPr id="3" name="Content Placeholder 2"/>
          <p:cNvSpPr>
            <a:spLocks noGrp="1"/>
          </p:cNvSpPr>
          <p:nvPr>
            <p:ph idx="1"/>
          </p:nvPr>
        </p:nvSpPr>
        <p:spPr>
          <a:xfrm>
            <a:off x="838200" y="1403797"/>
            <a:ext cx="10515600" cy="708338"/>
          </a:xfrm>
        </p:spPr>
        <p:txBody>
          <a:bodyPr/>
          <a:lstStyle/>
          <a:p>
            <a:r>
              <a:rPr lang="en-US" dirty="0"/>
              <a:t>Neural Networks with </a:t>
            </a:r>
            <a:r>
              <a:rPr lang="en-US" dirty="0">
                <a:solidFill>
                  <a:srgbClr val="FF0000"/>
                </a:solidFill>
              </a:rPr>
              <a:t>Convolution layers</a:t>
            </a:r>
          </a:p>
          <a:p>
            <a:endParaRPr lang="en-US" dirty="0"/>
          </a:p>
          <a:p>
            <a:endParaRPr lang="en-US" dirty="0"/>
          </a:p>
        </p:txBody>
      </p:sp>
      <p:sp>
        <p:nvSpPr>
          <p:cNvPr id="4" name="TextBox 3"/>
          <p:cNvSpPr txBox="1"/>
          <p:nvPr/>
        </p:nvSpPr>
        <p:spPr>
          <a:xfrm>
            <a:off x="838200" y="6172067"/>
            <a:ext cx="10134600" cy="1015663"/>
          </a:xfrm>
          <a:prstGeom prst="rect">
            <a:avLst/>
          </a:prstGeom>
          <a:noFill/>
        </p:spPr>
        <p:txBody>
          <a:bodyPr wrap="square" rtlCol="0">
            <a:spAutoFit/>
          </a:bodyPr>
          <a:lstStyle/>
          <a:p>
            <a:r>
              <a:rPr lang="en-US" sz="1400" dirty="0"/>
              <a:t>Ref 1: http://cs231n.stanford.edu</a:t>
            </a:r>
          </a:p>
          <a:p>
            <a:r>
              <a:rPr lang="en-US" sz="1400" dirty="0">
                <a:hlinkClick r:id="rId2"/>
              </a:rPr>
              <a:t>Ref 2: https://adeshpande3.github.io/adeshpande3.github.io/A-Beginner%27s-Guide-To-Understanding-Convolutional-Neural-Networks/</a:t>
            </a:r>
            <a:endParaRPr lang="en-US" sz="1400" dirty="0"/>
          </a:p>
          <a:p>
            <a:endParaRPr lang="en-US" sz="1400" dirty="0"/>
          </a:p>
          <a:p>
            <a:endParaRPr lang="en-US" dirty="0"/>
          </a:p>
        </p:txBody>
      </p:sp>
      <p:pic>
        <p:nvPicPr>
          <p:cNvPr id="7" name="Picture 6"/>
          <p:cNvPicPr>
            <a:picLocks noChangeAspect="1"/>
          </p:cNvPicPr>
          <p:nvPr/>
        </p:nvPicPr>
        <p:blipFill>
          <a:blip r:embed="rId3"/>
          <a:stretch>
            <a:fillRect/>
          </a:stretch>
        </p:blipFill>
        <p:spPr>
          <a:xfrm>
            <a:off x="716394" y="3150807"/>
            <a:ext cx="9144000" cy="2946400"/>
          </a:xfrm>
          <a:prstGeom prst="rect">
            <a:avLst/>
          </a:prstGeom>
        </p:spPr>
      </p:pic>
      <p:pic>
        <p:nvPicPr>
          <p:cNvPr id="5" name="Picture 13" descr="Cov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541927" y="1536099"/>
            <a:ext cx="2636934" cy="2031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146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5240"/>
            <a:ext cx="12192000" cy="6827520"/>
          </a:xfrm>
          <a:prstGeom prst="rect">
            <a:avLst/>
          </a:prstGeom>
        </p:spPr>
      </p:pic>
    </p:spTree>
    <p:extLst>
      <p:ext uri="{BB962C8B-B14F-4D97-AF65-F5344CB8AC3E}">
        <p14:creationId xmlns:p14="http://schemas.microsoft.com/office/powerpoint/2010/main" val="977894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a:t>Moving Average In 2D</a:t>
            </a:r>
          </a:p>
        </p:txBody>
      </p:sp>
      <p:graphicFrame>
        <p:nvGraphicFramePr>
          <p:cNvPr id="868770" name="Group 418"/>
          <p:cNvGraphicFramePr>
            <a:graphicFrameLocks noGrp="1"/>
          </p:cNvGraphicFramePr>
          <p:nvPr/>
        </p:nvGraphicFramePr>
        <p:xfrm>
          <a:off x="2235200" y="2287588"/>
          <a:ext cx="3556000" cy="3424238"/>
        </p:xfrm>
        <a:graphic>
          <a:graphicData uri="http://schemas.openxmlformats.org/drawingml/2006/table">
            <a:tbl>
              <a:tblPr/>
              <a:tblGrid>
                <a:gridCol w="355600">
                  <a:extLst>
                    <a:ext uri="{9D8B030D-6E8A-4147-A177-3AD203B41FA5}">
                      <a16:colId xmlns:a16="http://schemas.microsoft.com/office/drawing/2014/main" val="20000"/>
                    </a:ext>
                  </a:extLst>
                </a:gridCol>
                <a:gridCol w="355600">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5600">
                  <a:extLst>
                    <a:ext uri="{9D8B030D-6E8A-4147-A177-3AD203B41FA5}">
                      <a16:colId xmlns:a16="http://schemas.microsoft.com/office/drawing/2014/main" val="20003"/>
                    </a:ext>
                  </a:extLst>
                </a:gridCol>
                <a:gridCol w="355600">
                  <a:extLst>
                    <a:ext uri="{9D8B030D-6E8A-4147-A177-3AD203B41FA5}">
                      <a16:colId xmlns:a16="http://schemas.microsoft.com/office/drawing/2014/main" val="20004"/>
                    </a:ext>
                  </a:extLst>
                </a:gridCol>
                <a:gridCol w="355600">
                  <a:extLst>
                    <a:ext uri="{9D8B030D-6E8A-4147-A177-3AD203B41FA5}">
                      <a16:colId xmlns:a16="http://schemas.microsoft.com/office/drawing/2014/main" val="20005"/>
                    </a:ext>
                  </a:extLst>
                </a:gridCol>
                <a:gridCol w="355600">
                  <a:extLst>
                    <a:ext uri="{9D8B030D-6E8A-4147-A177-3AD203B41FA5}">
                      <a16:colId xmlns:a16="http://schemas.microsoft.com/office/drawing/2014/main" val="20006"/>
                    </a:ext>
                  </a:extLst>
                </a:gridCol>
                <a:gridCol w="369888">
                  <a:extLst>
                    <a:ext uri="{9D8B030D-6E8A-4147-A177-3AD203B41FA5}">
                      <a16:colId xmlns:a16="http://schemas.microsoft.com/office/drawing/2014/main" val="20007"/>
                    </a:ext>
                  </a:extLst>
                </a:gridCol>
                <a:gridCol w="341312">
                  <a:extLst>
                    <a:ext uri="{9D8B030D-6E8A-4147-A177-3AD203B41FA5}">
                      <a16:colId xmlns:a16="http://schemas.microsoft.com/office/drawing/2014/main" val="20008"/>
                    </a:ext>
                  </a:extLst>
                </a:gridCol>
                <a:gridCol w="355600">
                  <a:extLst>
                    <a:ext uri="{9D8B030D-6E8A-4147-A177-3AD203B41FA5}">
                      <a16:colId xmlns:a16="http://schemas.microsoft.com/office/drawing/2014/main" val="20009"/>
                    </a:ext>
                  </a:extLst>
                </a:gridCol>
              </a:tblGrid>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0"/>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1"/>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2"/>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3"/>
                  </a:ext>
                </a:extLst>
              </a:tr>
              <a:tr h="3413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4"/>
                  </a:ext>
                </a:extLst>
              </a:tr>
              <a:tr h="3587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5"/>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6"/>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7"/>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8"/>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9"/>
                  </a:ext>
                </a:extLst>
              </a:tr>
            </a:tbl>
          </a:graphicData>
        </a:graphic>
      </p:graphicFrame>
      <p:graphicFrame>
        <p:nvGraphicFramePr>
          <p:cNvPr id="868766" name="Group 414"/>
          <p:cNvGraphicFramePr>
            <a:graphicFrameLocks noGrp="1"/>
          </p:cNvGraphicFramePr>
          <p:nvPr>
            <p:ph idx="1"/>
          </p:nvPr>
        </p:nvGraphicFramePr>
        <p:xfrm>
          <a:off x="6248400" y="2286000"/>
          <a:ext cx="3581400" cy="3429000"/>
        </p:xfrm>
        <a:graphic>
          <a:graphicData uri="http://schemas.openxmlformats.org/drawingml/2006/table">
            <a:tbl>
              <a:tblPr/>
              <a:tblGrid>
                <a:gridCol w="357188">
                  <a:extLst>
                    <a:ext uri="{9D8B030D-6E8A-4147-A177-3AD203B41FA5}">
                      <a16:colId xmlns:a16="http://schemas.microsoft.com/office/drawing/2014/main" val="20000"/>
                    </a:ext>
                  </a:extLst>
                </a:gridCol>
                <a:gridCol w="360362">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60363">
                  <a:extLst>
                    <a:ext uri="{9D8B030D-6E8A-4147-A177-3AD203B41FA5}">
                      <a16:colId xmlns:a16="http://schemas.microsoft.com/office/drawing/2014/main" val="20003"/>
                    </a:ext>
                  </a:extLst>
                </a:gridCol>
                <a:gridCol w="357187">
                  <a:extLst>
                    <a:ext uri="{9D8B030D-6E8A-4147-A177-3AD203B41FA5}">
                      <a16:colId xmlns:a16="http://schemas.microsoft.com/office/drawing/2014/main" val="20004"/>
                    </a:ext>
                  </a:extLst>
                </a:gridCol>
                <a:gridCol w="357188">
                  <a:extLst>
                    <a:ext uri="{9D8B030D-6E8A-4147-A177-3AD203B41FA5}">
                      <a16:colId xmlns:a16="http://schemas.microsoft.com/office/drawing/2014/main" val="20005"/>
                    </a:ext>
                  </a:extLst>
                </a:gridCol>
                <a:gridCol w="360362">
                  <a:extLst>
                    <a:ext uri="{9D8B030D-6E8A-4147-A177-3AD203B41FA5}">
                      <a16:colId xmlns:a16="http://schemas.microsoft.com/office/drawing/2014/main" val="20006"/>
                    </a:ext>
                  </a:extLst>
                </a:gridCol>
                <a:gridCol w="355600">
                  <a:extLst>
                    <a:ext uri="{9D8B030D-6E8A-4147-A177-3AD203B41FA5}">
                      <a16:colId xmlns:a16="http://schemas.microsoft.com/office/drawing/2014/main" val="20007"/>
                    </a:ext>
                  </a:extLst>
                </a:gridCol>
                <a:gridCol w="360363">
                  <a:extLst>
                    <a:ext uri="{9D8B030D-6E8A-4147-A177-3AD203B41FA5}">
                      <a16:colId xmlns:a16="http://schemas.microsoft.com/office/drawing/2014/main" val="20008"/>
                    </a:ext>
                  </a:extLst>
                </a:gridCol>
                <a:gridCol w="357187">
                  <a:extLst>
                    <a:ext uri="{9D8B030D-6E8A-4147-A177-3AD203B41FA5}">
                      <a16:colId xmlns:a16="http://schemas.microsoft.com/office/drawing/2014/main" val="20009"/>
                    </a:ext>
                  </a:extLst>
                </a:gridCol>
              </a:tblGrid>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40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69696"/>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40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69696"/>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80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80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80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80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40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69696"/>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8" name="Slide Number Placeholder 7"/>
          <p:cNvSpPr>
            <a:spLocks noGrp="1"/>
          </p:cNvSpPr>
          <p:nvPr>
            <p:ph type="sldNum" sz="quarter" idx="12"/>
          </p:nvPr>
        </p:nvSpPr>
        <p:spPr/>
        <p:txBody>
          <a:bodyPr/>
          <a:lstStyle/>
          <a:p>
            <a:pPr>
              <a:defRPr/>
            </a:pPr>
            <a:fld id="{1C7DFF11-EF67-4A6A-8E8B-46DEBC046CEB}" type="slidenum">
              <a:rPr lang="en-US" smtClean="0"/>
              <a:pPr>
                <a:defRPr/>
              </a:pPr>
              <a:t>5</a:t>
            </a:fld>
            <a:endParaRPr lang="en-US" dirty="0"/>
          </a:p>
        </p:txBody>
      </p:sp>
      <p:sp>
        <p:nvSpPr>
          <p:cNvPr id="9" name="TextBox 3"/>
          <p:cNvSpPr txBox="1">
            <a:spLocks noChangeArrowheads="1"/>
          </p:cNvSpPr>
          <p:nvPr/>
        </p:nvSpPr>
        <p:spPr bwMode="auto">
          <a:xfrm>
            <a:off x="1524000" y="6581776"/>
            <a:ext cx="2514600" cy="276225"/>
          </a:xfrm>
          <a:prstGeom prst="rect">
            <a:avLst/>
          </a:prstGeom>
          <a:noFill/>
          <a:ln w="9525">
            <a:noFill/>
            <a:miter lim="800000"/>
            <a:headEnd/>
            <a:tailEnd/>
          </a:ln>
        </p:spPr>
        <p:txBody>
          <a:bodyPr wrap="square">
            <a:spAutoFit/>
          </a:bodyPr>
          <a:lstStyle/>
          <a:p>
            <a:r>
              <a:rPr lang="en-US" sz="1200" dirty="0">
                <a:solidFill>
                  <a:srgbClr val="000000"/>
                </a:solidFill>
                <a:latin typeface="Calibri" pitchFamily="34" charset="0"/>
              </a:rPr>
              <a:t>Slide credit: Steve Seitz</a:t>
            </a:r>
          </a:p>
        </p:txBody>
      </p:sp>
      <p:graphicFrame>
        <p:nvGraphicFramePr>
          <p:cNvPr id="10" name="Object 381"/>
          <p:cNvGraphicFramePr>
            <a:graphicFrameLocks noChangeAspect="1"/>
          </p:cNvGraphicFramePr>
          <p:nvPr/>
        </p:nvGraphicFramePr>
        <p:xfrm>
          <a:off x="2857500" y="1295401"/>
          <a:ext cx="2147888" cy="936625"/>
        </p:xfrm>
        <a:graphic>
          <a:graphicData uri="http://schemas.openxmlformats.org/presentationml/2006/ole">
            <mc:AlternateContent xmlns:mc="http://schemas.openxmlformats.org/markup-compatibility/2006">
              <mc:Choice xmlns:v="urn:schemas-microsoft-com:vml" Requires="v">
                <p:oleObj spid="_x0000_s1067" name="Equation" r:id="rId4" imgW="469800" imgH="203040" progId="Equation.3">
                  <p:embed/>
                </p:oleObj>
              </mc:Choice>
              <mc:Fallback>
                <p:oleObj name="Equation" r:id="rId4" imgW="469800" imgH="203040" progId="Equation.3">
                  <p:embed/>
                  <p:pic>
                    <p:nvPicPr>
                      <p:cNvPr id="0" name=""/>
                      <p:cNvPicPr>
                        <a:picLocks noChangeAspect="1" noChangeArrowheads="1"/>
                      </p:cNvPicPr>
                      <p:nvPr/>
                    </p:nvPicPr>
                    <p:blipFill>
                      <a:blip r:embed="rId5"/>
                      <a:srcRect/>
                      <a:stretch>
                        <a:fillRect/>
                      </a:stretch>
                    </p:blipFill>
                    <p:spPr bwMode="auto">
                      <a:xfrm>
                        <a:off x="2857500" y="1295401"/>
                        <a:ext cx="2147888" cy="936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11" name="Object 381"/>
          <p:cNvGraphicFramePr>
            <a:graphicFrameLocks noChangeAspect="1"/>
          </p:cNvGraphicFramePr>
          <p:nvPr/>
        </p:nvGraphicFramePr>
        <p:xfrm>
          <a:off x="6942139" y="1238250"/>
          <a:ext cx="2090737" cy="935038"/>
        </p:xfrm>
        <a:graphic>
          <a:graphicData uri="http://schemas.openxmlformats.org/presentationml/2006/ole">
            <mc:AlternateContent xmlns:mc="http://schemas.openxmlformats.org/markup-compatibility/2006">
              <mc:Choice xmlns:v="urn:schemas-microsoft-com:vml" Requires="v">
                <p:oleObj spid="_x0000_s1068" name="Equation" r:id="rId6" imgW="457200" imgH="203040" progId="Equation.3">
                  <p:embed/>
                </p:oleObj>
              </mc:Choice>
              <mc:Fallback>
                <p:oleObj name="Equation" r:id="rId6" imgW="457200" imgH="203040" progId="Equation.3">
                  <p:embed/>
                  <p:pic>
                    <p:nvPicPr>
                      <p:cNvPr id="0" name=""/>
                      <p:cNvPicPr>
                        <a:picLocks noChangeAspect="1" noChangeArrowheads="1"/>
                      </p:cNvPicPr>
                      <p:nvPr/>
                    </p:nvPicPr>
                    <p:blipFill>
                      <a:blip r:embed="rId7"/>
                      <a:srcRect/>
                      <a:stretch>
                        <a:fillRect/>
                      </a:stretch>
                    </p:blipFill>
                    <p:spPr bwMode="auto">
                      <a:xfrm>
                        <a:off x="6942139" y="1238250"/>
                        <a:ext cx="2090737" cy="935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449487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2" name="Picture 12" descr="http://latex.codecogs.com/gif.latex?%5Cdpi%7B300%7D%20g%28i%2Cj%29%20%3D%20%5Csum_%7Bu%3D-k%7D%5E%7Bk%7D%20%5Csum_%7Bv%3D-k%7D%5E%7Bk%7D%20h%28u%2Cv%29%20f%28i&amp;plus;u%2Cj&amp;plus;v%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6585" y="4809670"/>
            <a:ext cx="6629006" cy="986748"/>
          </a:xfrm>
          <a:prstGeom prst="rect">
            <a:avLst/>
          </a:prstGeom>
          <a:noFill/>
          <a:extLst>
            <a:ext uri="{909E8E84-426E-40dd-AFC4-6F175D3DCCD1}">
              <a14:hiddenFill xmlns:a14="http://schemas.microsoft.com/office/drawing/2010/main" xmlns="">
                <a:solidFill>
                  <a:srgbClr val="FFFFFF"/>
                </a:solidFill>
              </a14:hiddenFill>
            </a:ext>
          </a:extLst>
        </p:spPr>
      </p:pic>
      <p:pic>
        <p:nvPicPr>
          <p:cNvPr id="15364" name="Picture 4" descr="http://latex.codecogs.com/gif.latex?%5Cdpi%7B300%7D%20g%28i%2Cj%29%20%3D%20%5Cfrac%7B1%7D%7B%282k&amp;plus;1%29%5E2%7D%20%5Csum_%7Bu%3D-k%7D%5E%7Bk%7D%20%5Csum_%7Bv%3D-k%7D%5E%7Bk%7D%20f%28i&amp;plus;u%2Cj&amp;plus;v%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7510" y="1661005"/>
            <a:ext cx="7037152" cy="974312"/>
          </a:xfrm>
          <a:prstGeom prst="rect">
            <a:avLst/>
          </a:prstGeom>
          <a:noFill/>
          <a:extLst>
            <a:ext uri="{909E8E84-426E-40dd-AFC4-6F175D3DCCD1}">
              <a14:hiddenFill xmlns:a14="http://schemas.microsoft.com/office/drawing/2010/main" xmlns="">
                <a:solidFill>
                  <a:srgbClr val="FFFFFF"/>
                </a:solidFill>
              </a14:hiddenFill>
            </a:ext>
          </a:extLst>
        </p:spPr>
      </p:pic>
      <p:sp>
        <p:nvSpPr>
          <p:cNvPr id="94210" name="Title 3"/>
          <p:cNvSpPr>
            <a:spLocks noGrp="1"/>
          </p:cNvSpPr>
          <p:nvPr>
            <p:ph type="title"/>
          </p:nvPr>
        </p:nvSpPr>
        <p:spPr>
          <a:xfrm>
            <a:off x="2225675" y="0"/>
            <a:ext cx="7772400" cy="1143000"/>
          </a:xfrm>
        </p:spPr>
        <p:txBody>
          <a:bodyPr/>
          <a:lstStyle/>
          <a:p>
            <a:r>
              <a:rPr lang="en-US"/>
              <a:t>Correlation filtering</a:t>
            </a:r>
          </a:p>
        </p:txBody>
      </p:sp>
      <p:sp>
        <p:nvSpPr>
          <p:cNvPr id="94212" name="TextBox 6"/>
          <p:cNvSpPr txBox="1">
            <a:spLocks noChangeArrowheads="1"/>
          </p:cNvSpPr>
          <p:nvPr/>
        </p:nvSpPr>
        <p:spPr bwMode="auto">
          <a:xfrm>
            <a:off x="2189164" y="1128713"/>
            <a:ext cx="7083425" cy="461962"/>
          </a:xfrm>
          <a:prstGeom prst="rect">
            <a:avLst/>
          </a:prstGeom>
          <a:noFill/>
          <a:ln w="9525">
            <a:noFill/>
            <a:miter lim="800000"/>
            <a:headEnd/>
            <a:tailEnd/>
          </a:ln>
        </p:spPr>
        <p:txBody>
          <a:bodyPr>
            <a:spAutoFit/>
          </a:bodyPr>
          <a:lstStyle/>
          <a:p>
            <a:r>
              <a:rPr lang="en-US" sz="2400"/>
              <a:t>Say the averaging window size is 2k+1 x 2k+1:</a:t>
            </a:r>
          </a:p>
        </p:txBody>
      </p:sp>
      <p:sp>
        <p:nvSpPr>
          <p:cNvPr id="11" name="TextBox 10"/>
          <p:cNvSpPr txBox="1">
            <a:spLocks noChangeArrowheads="1"/>
          </p:cNvSpPr>
          <p:nvPr/>
        </p:nvSpPr>
        <p:spPr bwMode="auto">
          <a:xfrm>
            <a:off x="6161088" y="2917826"/>
            <a:ext cx="4608512" cy="646113"/>
          </a:xfrm>
          <a:prstGeom prst="rect">
            <a:avLst/>
          </a:prstGeom>
          <a:noFill/>
          <a:ln w="9525">
            <a:noFill/>
            <a:miter lim="800000"/>
            <a:headEnd/>
            <a:tailEnd/>
          </a:ln>
        </p:spPr>
        <p:txBody>
          <a:bodyPr>
            <a:spAutoFit/>
          </a:bodyPr>
          <a:lstStyle/>
          <a:p>
            <a:r>
              <a:rPr lang="en-US" i="1" dirty="0"/>
              <a:t>Loop over all pixels in neighborhood around  image pixel f[</a:t>
            </a:r>
            <a:r>
              <a:rPr lang="en-US" i="1" dirty="0" err="1"/>
              <a:t>i,j</a:t>
            </a:r>
            <a:r>
              <a:rPr lang="en-US" i="1" dirty="0"/>
              <a:t>]</a:t>
            </a:r>
          </a:p>
        </p:txBody>
      </p:sp>
      <p:sp>
        <p:nvSpPr>
          <p:cNvPr id="12" name="Right Brace 11"/>
          <p:cNvSpPr/>
          <p:nvPr/>
        </p:nvSpPr>
        <p:spPr>
          <a:xfrm rot="5400000">
            <a:off x="7621488" y="844652"/>
            <a:ext cx="255587" cy="389076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3" name="Right Brace 12"/>
          <p:cNvSpPr/>
          <p:nvPr/>
        </p:nvSpPr>
        <p:spPr>
          <a:xfrm rot="5400000">
            <a:off x="4781551" y="1968501"/>
            <a:ext cx="182563" cy="1643063"/>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4" name="TextBox 13"/>
          <p:cNvSpPr txBox="1">
            <a:spLocks noChangeArrowheads="1"/>
          </p:cNvSpPr>
          <p:nvPr/>
        </p:nvSpPr>
        <p:spPr bwMode="auto">
          <a:xfrm>
            <a:off x="3795713" y="2917826"/>
            <a:ext cx="2519362" cy="646113"/>
          </a:xfrm>
          <a:prstGeom prst="rect">
            <a:avLst/>
          </a:prstGeom>
          <a:noFill/>
          <a:ln w="9525">
            <a:noFill/>
            <a:miter lim="800000"/>
            <a:headEnd/>
            <a:tailEnd/>
          </a:ln>
        </p:spPr>
        <p:txBody>
          <a:bodyPr>
            <a:spAutoFit/>
          </a:bodyPr>
          <a:lstStyle/>
          <a:p>
            <a:r>
              <a:rPr lang="en-US" i="1"/>
              <a:t>Attribute uniform weight to each pixel</a:t>
            </a:r>
          </a:p>
        </p:txBody>
      </p:sp>
      <p:sp>
        <p:nvSpPr>
          <p:cNvPr id="15" name="TextBox 14"/>
          <p:cNvSpPr txBox="1">
            <a:spLocks noChangeArrowheads="1"/>
          </p:cNvSpPr>
          <p:nvPr/>
        </p:nvSpPr>
        <p:spPr bwMode="auto">
          <a:xfrm>
            <a:off x="2043113" y="3913188"/>
            <a:ext cx="8369300" cy="830262"/>
          </a:xfrm>
          <a:prstGeom prst="rect">
            <a:avLst/>
          </a:prstGeom>
          <a:noFill/>
          <a:ln w="9525">
            <a:noFill/>
            <a:miter lim="800000"/>
            <a:headEnd/>
            <a:tailEnd/>
          </a:ln>
        </p:spPr>
        <p:txBody>
          <a:bodyPr>
            <a:spAutoFit/>
          </a:bodyPr>
          <a:lstStyle/>
          <a:p>
            <a:r>
              <a:rPr lang="en-US" sz="2400"/>
              <a:t>Now generalize to allow different weights depending on  neighboring pixel’s relative position:</a:t>
            </a:r>
          </a:p>
        </p:txBody>
      </p:sp>
      <p:sp>
        <p:nvSpPr>
          <p:cNvPr id="16" name="Right Brace 15"/>
          <p:cNvSpPr/>
          <p:nvPr/>
        </p:nvSpPr>
        <p:spPr>
          <a:xfrm rot="5400000">
            <a:off x="6399492" y="5097185"/>
            <a:ext cx="255587" cy="108164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7" name="TextBox 16"/>
          <p:cNvSpPr txBox="1">
            <a:spLocks noChangeArrowheads="1"/>
          </p:cNvSpPr>
          <p:nvPr/>
        </p:nvSpPr>
        <p:spPr bwMode="auto">
          <a:xfrm>
            <a:off x="5913439" y="5802314"/>
            <a:ext cx="5221287" cy="369887"/>
          </a:xfrm>
          <a:prstGeom prst="rect">
            <a:avLst/>
          </a:prstGeom>
          <a:noFill/>
          <a:ln w="9525">
            <a:noFill/>
            <a:miter lim="800000"/>
            <a:headEnd/>
            <a:tailEnd/>
          </a:ln>
        </p:spPr>
        <p:txBody>
          <a:bodyPr>
            <a:spAutoFit/>
          </a:bodyPr>
          <a:lstStyle/>
          <a:p>
            <a:r>
              <a:rPr lang="en-US" i="1"/>
              <a:t>Non-uniform weights</a:t>
            </a:r>
          </a:p>
        </p:txBody>
      </p:sp>
      <p:sp>
        <p:nvSpPr>
          <p:cNvPr id="18" name="Slide Number Placeholder 17"/>
          <p:cNvSpPr>
            <a:spLocks noGrp="1"/>
          </p:cNvSpPr>
          <p:nvPr>
            <p:ph type="sldNum" sz="quarter" idx="12"/>
          </p:nvPr>
        </p:nvSpPr>
        <p:spPr/>
        <p:txBody>
          <a:bodyPr/>
          <a:lstStyle/>
          <a:p>
            <a:pPr>
              <a:defRPr/>
            </a:pPr>
            <a:fld id="{C151A327-65CD-4704-98F5-93C194B5B67E}" type="slidenum">
              <a:rPr lang="en-US" smtClean="0"/>
              <a:pPr>
                <a:defRPr/>
              </a:pPr>
              <a:t>6</a:t>
            </a:fld>
            <a:endParaRPr lang="en-US"/>
          </a:p>
        </p:txBody>
      </p:sp>
      <p:sp>
        <p:nvSpPr>
          <p:cNvPr id="19" name="TextBox 3"/>
          <p:cNvSpPr txBox="1">
            <a:spLocks noChangeArrowheads="1"/>
          </p:cNvSpPr>
          <p:nvPr/>
        </p:nvSpPr>
        <p:spPr bwMode="auto">
          <a:xfrm>
            <a:off x="1524000" y="6581776"/>
            <a:ext cx="2514600" cy="276225"/>
          </a:xfrm>
          <a:prstGeom prst="rect">
            <a:avLst/>
          </a:prstGeom>
          <a:noFill/>
          <a:ln w="9525">
            <a:noFill/>
            <a:miter lim="800000"/>
            <a:headEnd/>
            <a:tailEnd/>
          </a:ln>
        </p:spPr>
        <p:txBody>
          <a:bodyPr wrap="square">
            <a:spAutoFit/>
          </a:bodyPr>
          <a:lstStyle/>
          <a:p>
            <a:r>
              <a:rPr lang="en-US" sz="1200" dirty="0">
                <a:solidFill>
                  <a:srgbClr val="000000"/>
                </a:solidFill>
                <a:latin typeface="Calibri" pitchFamily="34" charset="0"/>
              </a:rPr>
              <a:t>Slide adapted from Kristen </a:t>
            </a:r>
            <a:r>
              <a:rPr lang="en-US" sz="1200" dirty="0" err="1">
                <a:solidFill>
                  <a:srgbClr val="000000"/>
                </a:solidFill>
                <a:latin typeface="Calibri" pitchFamily="34" charset="0"/>
              </a:rPr>
              <a:t>Grauman</a:t>
            </a:r>
            <a:endParaRPr lang="en-US" sz="1200" dirty="0">
              <a:solidFill>
                <a:srgbClr val="000000"/>
              </a:solidFill>
              <a:latin typeface="Calibri" pitchFamily="34" charset="0"/>
            </a:endParaRPr>
          </a:p>
        </p:txBody>
      </p:sp>
    </p:spTree>
    <p:extLst>
      <p:ext uri="{BB962C8B-B14F-4D97-AF65-F5344CB8AC3E}">
        <p14:creationId xmlns:p14="http://schemas.microsoft.com/office/powerpoint/2010/main" val="165643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37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p:bldP spid="15" grpId="0"/>
      <p:bldP spid="16" grpId="0" animBg="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2225675" y="0"/>
            <a:ext cx="7772400" cy="1143000"/>
          </a:xfrm>
        </p:spPr>
        <p:txBody>
          <a:bodyPr/>
          <a:lstStyle/>
          <a:p>
            <a:r>
              <a:rPr lang="en-US"/>
              <a:t>Correlation filtering</a:t>
            </a:r>
          </a:p>
        </p:txBody>
      </p:sp>
      <p:sp>
        <p:nvSpPr>
          <p:cNvPr id="76804" name="TextBox 6"/>
          <p:cNvSpPr txBox="1">
            <a:spLocks noChangeArrowheads="1"/>
          </p:cNvSpPr>
          <p:nvPr/>
        </p:nvSpPr>
        <p:spPr bwMode="auto">
          <a:xfrm>
            <a:off x="2108200" y="3538539"/>
            <a:ext cx="8369300" cy="2308225"/>
          </a:xfrm>
          <a:prstGeom prst="rect">
            <a:avLst/>
          </a:prstGeom>
          <a:noFill/>
          <a:ln w="9525">
            <a:noFill/>
            <a:miter lim="800000"/>
            <a:headEnd/>
            <a:tailEnd/>
          </a:ln>
        </p:spPr>
        <p:txBody>
          <a:bodyPr>
            <a:spAutoFit/>
          </a:bodyPr>
          <a:lstStyle/>
          <a:p>
            <a:r>
              <a:rPr lang="en-US" sz="2400" dirty="0"/>
              <a:t>Filtering an image: replace each pixel with a linear combination of its neighbors.</a:t>
            </a:r>
          </a:p>
          <a:p>
            <a:endParaRPr lang="en-US" sz="2400" dirty="0"/>
          </a:p>
          <a:p>
            <a:r>
              <a:rPr lang="en-US" sz="2400" dirty="0"/>
              <a:t>The filter “kernel” or “mask” </a:t>
            </a:r>
            <a:r>
              <a:rPr lang="en-US" sz="2400" i="1" dirty="0"/>
              <a:t>h</a:t>
            </a:r>
            <a:r>
              <a:rPr lang="en-US" sz="2400" dirty="0"/>
              <a:t>[</a:t>
            </a:r>
            <a:r>
              <a:rPr lang="en-US" sz="2400" i="1" dirty="0" err="1"/>
              <a:t>u,v</a:t>
            </a:r>
            <a:r>
              <a:rPr lang="en-US" sz="2400" dirty="0"/>
              <a:t>] is the prescription for the weights in the linear combination.</a:t>
            </a:r>
          </a:p>
          <a:p>
            <a:endParaRPr lang="en-US" sz="2400" dirty="0"/>
          </a:p>
        </p:txBody>
      </p:sp>
      <p:sp>
        <p:nvSpPr>
          <p:cNvPr id="95238" name="TextBox 42"/>
          <p:cNvSpPr txBox="1">
            <a:spLocks noChangeArrowheads="1"/>
          </p:cNvSpPr>
          <p:nvPr/>
        </p:nvSpPr>
        <p:spPr bwMode="auto">
          <a:xfrm>
            <a:off x="2079625" y="2735263"/>
            <a:ext cx="6097588" cy="461962"/>
          </a:xfrm>
          <a:prstGeom prst="rect">
            <a:avLst/>
          </a:prstGeom>
          <a:noFill/>
          <a:ln w="9525">
            <a:noFill/>
            <a:miter lim="800000"/>
            <a:headEnd/>
            <a:tailEnd/>
          </a:ln>
        </p:spPr>
        <p:txBody>
          <a:bodyPr>
            <a:spAutoFit/>
          </a:bodyPr>
          <a:lstStyle/>
          <a:p>
            <a:r>
              <a:rPr lang="en-US" sz="2400"/>
              <a:t>This is called cross-correlation, denoted </a:t>
            </a:r>
          </a:p>
        </p:txBody>
      </p:sp>
      <p:sp>
        <p:nvSpPr>
          <p:cNvPr id="7" name="Slide Number Placeholder 6"/>
          <p:cNvSpPr>
            <a:spLocks noGrp="1"/>
          </p:cNvSpPr>
          <p:nvPr>
            <p:ph type="sldNum" sz="quarter" idx="12"/>
          </p:nvPr>
        </p:nvSpPr>
        <p:spPr/>
        <p:txBody>
          <a:bodyPr/>
          <a:lstStyle/>
          <a:p>
            <a:pPr>
              <a:defRPr/>
            </a:pPr>
            <a:fld id="{C151A327-65CD-4704-98F5-93C194B5B67E}" type="slidenum">
              <a:rPr lang="en-US" smtClean="0"/>
              <a:pPr>
                <a:defRPr/>
              </a:pPr>
              <a:t>7</a:t>
            </a:fld>
            <a:endParaRPr lang="en-US"/>
          </a:p>
        </p:txBody>
      </p:sp>
      <p:pic>
        <p:nvPicPr>
          <p:cNvPr id="9" name="Picture 12" descr="http://latex.codecogs.com/gif.latex?%5Cdpi%7B300%7D%20g%28i%2Cj%29%20%3D%20%5Csum_%7Bu%3D-k%7D%5E%7Bk%7D%20%5Csum_%7Bv%3D-k%7D%5E%7Bk%7D%20h%28u%2Cv%29%20f%28i&amp;plus;u%2Cj&amp;plus;v%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7681" y="1377108"/>
            <a:ext cx="6568388" cy="1043037"/>
          </a:xfrm>
          <a:prstGeom prst="rect">
            <a:avLst/>
          </a:prstGeom>
          <a:noFill/>
          <a:extLst>
            <a:ext uri="{909E8E84-426E-40dd-AFC4-6F175D3DCCD1}">
              <a14:hiddenFill xmlns:a14="http://schemas.microsoft.com/office/drawing/2010/main" xmlns="">
                <a:solidFill>
                  <a:srgbClr val="FFFFFF"/>
                </a:solidFill>
              </a14:hiddenFill>
            </a:ext>
          </a:extLst>
        </p:spPr>
      </p:pic>
      <p:pic>
        <p:nvPicPr>
          <p:cNvPr id="17410" name="Picture 2" descr="http://latex.codecogs.com/gif.latex?%5Cdpi%7B300%7D%20g%20%3D%20h%20%5Cotimes%20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6875" y="2759075"/>
            <a:ext cx="1981200" cy="438151"/>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3"/>
          <p:cNvSpPr txBox="1">
            <a:spLocks noChangeArrowheads="1"/>
          </p:cNvSpPr>
          <p:nvPr/>
        </p:nvSpPr>
        <p:spPr bwMode="auto">
          <a:xfrm>
            <a:off x="1524000" y="6581776"/>
            <a:ext cx="2514600" cy="276999"/>
          </a:xfrm>
          <a:prstGeom prst="rect">
            <a:avLst/>
          </a:prstGeom>
          <a:noFill/>
          <a:ln w="9525">
            <a:noFill/>
            <a:miter lim="800000"/>
            <a:headEnd/>
            <a:tailEnd/>
          </a:ln>
        </p:spPr>
        <p:txBody>
          <a:bodyPr wrap="square">
            <a:spAutoFit/>
          </a:bodyPr>
          <a:lstStyle/>
          <a:p>
            <a:r>
              <a:rPr lang="en-US" sz="1200" dirty="0">
                <a:solidFill>
                  <a:srgbClr val="000000"/>
                </a:solidFill>
                <a:latin typeface="Calibri" pitchFamily="34" charset="0"/>
              </a:rPr>
              <a:t>Slide credit: Michael S. </a:t>
            </a:r>
            <a:r>
              <a:rPr lang="en-US" sz="1200">
                <a:solidFill>
                  <a:srgbClr val="000000"/>
                </a:solidFill>
                <a:latin typeface="Calibri" pitchFamily="34" charset="0"/>
              </a:rPr>
              <a:t>Ryoo</a:t>
            </a:r>
            <a:endParaRPr lang="en-US" sz="1200" dirty="0">
              <a:solidFill>
                <a:srgbClr val="000000"/>
              </a:solidFill>
              <a:latin typeface="Calibri" pitchFamily="34" charset="0"/>
            </a:endParaRPr>
          </a:p>
        </p:txBody>
      </p:sp>
    </p:spTree>
    <p:extLst>
      <p:ext uri="{BB962C8B-B14F-4D97-AF65-F5344CB8AC3E}">
        <p14:creationId xmlns:p14="http://schemas.microsoft.com/office/powerpoint/2010/main" val="50202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8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80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 name="Object 381"/>
          <p:cNvGraphicFramePr>
            <a:graphicFrameLocks noChangeAspect="1"/>
          </p:cNvGraphicFramePr>
          <p:nvPr/>
        </p:nvGraphicFramePr>
        <p:xfrm>
          <a:off x="2730104" y="1968501"/>
          <a:ext cx="1393825" cy="606425"/>
        </p:xfrm>
        <a:graphic>
          <a:graphicData uri="http://schemas.openxmlformats.org/presentationml/2006/ole">
            <mc:AlternateContent xmlns:mc="http://schemas.openxmlformats.org/markup-compatibility/2006">
              <mc:Choice xmlns:v="urn:schemas-microsoft-com:vml" Requires="v">
                <p:oleObj spid="_x0000_s2110" name="Equation" r:id="rId6" imgW="469800" imgH="203040" progId="Equation.3">
                  <p:embed/>
                </p:oleObj>
              </mc:Choice>
              <mc:Fallback>
                <p:oleObj name="Equation" r:id="rId6" imgW="469800" imgH="203040" progId="Equation.3">
                  <p:embed/>
                  <p:pic>
                    <p:nvPicPr>
                      <p:cNvPr id="0" name=""/>
                      <p:cNvPicPr>
                        <a:picLocks noChangeAspect="1" noChangeArrowheads="1"/>
                      </p:cNvPicPr>
                      <p:nvPr/>
                    </p:nvPicPr>
                    <p:blipFill>
                      <a:blip r:embed="rId7"/>
                      <a:srcRect/>
                      <a:stretch>
                        <a:fillRect/>
                      </a:stretch>
                    </p:blipFill>
                    <p:spPr bwMode="auto">
                      <a:xfrm>
                        <a:off x="2730104" y="1968501"/>
                        <a:ext cx="1393825" cy="606425"/>
                      </a:xfrm>
                      <a:prstGeom prst="rect">
                        <a:avLst/>
                      </a:prstGeom>
                      <a:noFill/>
                      <a:ln>
                        <a:noFill/>
                      </a:ln>
                      <a:effectLst/>
                    </p:spPr>
                  </p:pic>
                </p:oleObj>
              </mc:Fallback>
            </mc:AlternateContent>
          </a:graphicData>
        </a:graphic>
      </p:graphicFrame>
      <p:graphicFrame>
        <p:nvGraphicFramePr>
          <p:cNvPr id="40" name="Object 381"/>
          <p:cNvGraphicFramePr>
            <a:graphicFrameLocks noChangeAspect="1"/>
          </p:cNvGraphicFramePr>
          <p:nvPr/>
        </p:nvGraphicFramePr>
        <p:xfrm>
          <a:off x="8431284" y="2012526"/>
          <a:ext cx="1355966" cy="606427"/>
        </p:xfrm>
        <a:graphic>
          <a:graphicData uri="http://schemas.openxmlformats.org/presentationml/2006/ole">
            <mc:AlternateContent xmlns:mc="http://schemas.openxmlformats.org/markup-compatibility/2006">
              <mc:Choice xmlns:v="urn:schemas-microsoft-com:vml" Requires="v">
                <p:oleObj spid="_x0000_s2111" name="Equation" r:id="rId8" imgW="457200" imgH="203040" progId="Equation.3">
                  <p:embed/>
                </p:oleObj>
              </mc:Choice>
              <mc:Fallback>
                <p:oleObj name="Equation" r:id="rId8" imgW="457200" imgH="203040" progId="Equation.3">
                  <p:embed/>
                  <p:pic>
                    <p:nvPicPr>
                      <p:cNvPr id="0" name=""/>
                      <p:cNvPicPr>
                        <a:picLocks noChangeAspect="1" noChangeArrowheads="1"/>
                      </p:cNvPicPr>
                      <p:nvPr/>
                    </p:nvPicPr>
                    <p:blipFill>
                      <a:blip r:embed="rId9"/>
                      <a:srcRect/>
                      <a:stretch>
                        <a:fillRect/>
                      </a:stretch>
                    </p:blipFill>
                    <p:spPr bwMode="auto">
                      <a:xfrm>
                        <a:off x="8431284" y="2012526"/>
                        <a:ext cx="1355966" cy="606427"/>
                      </a:xfrm>
                      <a:prstGeom prst="rect">
                        <a:avLst/>
                      </a:prstGeom>
                      <a:noFill/>
                      <a:ln>
                        <a:noFill/>
                      </a:ln>
                      <a:effectLst/>
                    </p:spPr>
                  </p:pic>
                </p:oleObj>
              </mc:Fallback>
            </mc:AlternateContent>
          </a:graphicData>
        </a:graphic>
      </p:graphicFrame>
      <p:sp>
        <p:nvSpPr>
          <p:cNvPr id="96258" name="Title 1"/>
          <p:cNvSpPr>
            <a:spLocks noGrp="1"/>
          </p:cNvSpPr>
          <p:nvPr>
            <p:ph type="title"/>
          </p:nvPr>
        </p:nvSpPr>
        <p:spPr>
          <a:xfrm>
            <a:off x="2225675" y="0"/>
            <a:ext cx="7772400" cy="1143000"/>
          </a:xfrm>
        </p:spPr>
        <p:txBody>
          <a:bodyPr/>
          <a:lstStyle/>
          <a:p>
            <a:r>
              <a:rPr lang="en-US"/>
              <a:t>Averaging filter</a:t>
            </a:r>
          </a:p>
        </p:txBody>
      </p:sp>
      <p:sp>
        <p:nvSpPr>
          <p:cNvPr id="96259" name="Content Placeholder 2"/>
          <p:cNvSpPr>
            <a:spLocks noGrp="1"/>
          </p:cNvSpPr>
          <p:nvPr>
            <p:ph idx="1"/>
          </p:nvPr>
        </p:nvSpPr>
        <p:spPr>
          <a:xfrm>
            <a:off x="2262188" y="1128713"/>
            <a:ext cx="7772400" cy="4114800"/>
          </a:xfrm>
        </p:spPr>
        <p:txBody>
          <a:bodyPr/>
          <a:lstStyle/>
          <a:p>
            <a:r>
              <a:rPr lang="en-US" sz="2400" dirty="0"/>
              <a:t>What values belong in the kernel </a:t>
            </a:r>
            <a:r>
              <a:rPr lang="en-US" sz="2400" i="1" dirty="0"/>
              <a:t>h</a:t>
            </a:r>
            <a:r>
              <a:rPr lang="en-US" sz="2400" dirty="0"/>
              <a:t> for the moving average example?</a:t>
            </a:r>
          </a:p>
        </p:txBody>
      </p:sp>
      <p:graphicFrame>
        <p:nvGraphicFramePr>
          <p:cNvPr id="4" name="Group 129"/>
          <p:cNvGraphicFramePr>
            <a:graphicFrameLocks noGrp="1"/>
          </p:cNvGraphicFramePr>
          <p:nvPr/>
        </p:nvGraphicFramePr>
        <p:xfrm>
          <a:off x="7735888" y="2628901"/>
          <a:ext cx="2741600" cy="2518883"/>
        </p:xfrm>
        <a:graphic>
          <a:graphicData uri="http://schemas.openxmlformats.org/drawingml/2006/table">
            <a:tbl>
              <a:tblPr/>
              <a:tblGrid>
                <a:gridCol w="274646">
                  <a:extLst>
                    <a:ext uri="{9D8B030D-6E8A-4147-A177-3AD203B41FA5}">
                      <a16:colId xmlns:a16="http://schemas.microsoft.com/office/drawing/2014/main" val="20000"/>
                    </a:ext>
                  </a:extLst>
                </a:gridCol>
                <a:gridCol w="274646">
                  <a:extLst>
                    <a:ext uri="{9D8B030D-6E8A-4147-A177-3AD203B41FA5}">
                      <a16:colId xmlns:a16="http://schemas.microsoft.com/office/drawing/2014/main" val="20001"/>
                    </a:ext>
                  </a:extLst>
                </a:gridCol>
                <a:gridCol w="272216">
                  <a:extLst>
                    <a:ext uri="{9D8B030D-6E8A-4147-A177-3AD203B41FA5}">
                      <a16:colId xmlns:a16="http://schemas.microsoft.com/office/drawing/2014/main" val="20002"/>
                    </a:ext>
                  </a:extLst>
                </a:gridCol>
                <a:gridCol w="274646">
                  <a:extLst>
                    <a:ext uri="{9D8B030D-6E8A-4147-A177-3AD203B41FA5}">
                      <a16:colId xmlns:a16="http://schemas.microsoft.com/office/drawing/2014/main" val="20003"/>
                    </a:ext>
                  </a:extLst>
                </a:gridCol>
                <a:gridCol w="274646">
                  <a:extLst>
                    <a:ext uri="{9D8B030D-6E8A-4147-A177-3AD203B41FA5}">
                      <a16:colId xmlns:a16="http://schemas.microsoft.com/office/drawing/2014/main" val="20004"/>
                    </a:ext>
                  </a:extLst>
                </a:gridCol>
                <a:gridCol w="274646">
                  <a:extLst>
                    <a:ext uri="{9D8B030D-6E8A-4147-A177-3AD203B41FA5}">
                      <a16:colId xmlns:a16="http://schemas.microsoft.com/office/drawing/2014/main" val="20005"/>
                    </a:ext>
                  </a:extLst>
                </a:gridCol>
                <a:gridCol w="274646">
                  <a:extLst>
                    <a:ext uri="{9D8B030D-6E8A-4147-A177-3AD203B41FA5}">
                      <a16:colId xmlns:a16="http://schemas.microsoft.com/office/drawing/2014/main" val="20006"/>
                    </a:ext>
                  </a:extLst>
                </a:gridCol>
                <a:gridCol w="272216">
                  <a:extLst>
                    <a:ext uri="{9D8B030D-6E8A-4147-A177-3AD203B41FA5}">
                      <a16:colId xmlns:a16="http://schemas.microsoft.com/office/drawing/2014/main" val="20007"/>
                    </a:ext>
                  </a:extLst>
                </a:gridCol>
                <a:gridCol w="274646">
                  <a:extLst>
                    <a:ext uri="{9D8B030D-6E8A-4147-A177-3AD203B41FA5}">
                      <a16:colId xmlns:a16="http://schemas.microsoft.com/office/drawing/2014/main" val="20008"/>
                    </a:ext>
                  </a:extLst>
                </a:gridCol>
                <a:gridCol w="274646">
                  <a:extLst>
                    <a:ext uri="{9D8B030D-6E8A-4147-A177-3AD203B41FA5}">
                      <a16:colId xmlns:a16="http://schemas.microsoft.com/office/drawing/2014/main" val="20009"/>
                    </a:ext>
                  </a:extLst>
                </a:gridCol>
              </a:tblGrid>
              <a:tr h="241134">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64432">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10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20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1617">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62102">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48123">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51617">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49288">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49288">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49288">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49288">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96384" name="Rectangle 253"/>
          <p:cNvSpPr>
            <a:spLocks noChangeArrowheads="1"/>
          </p:cNvSpPr>
          <p:nvPr/>
        </p:nvSpPr>
        <p:spPr bwMode="auto">
          <a:xfrm>
            <a:off x="9053513" y="2808288"/>
            <a:ext cx="381000" cy="381000"/>
          </a:xfrm>
          <a:prstGeom prst="rect">
            <a:avLst/>
          </a:prstGeom>
          <a:noFill/>
          <a:ln w="38100">
            <a:solidFill>
              <a:srgbClr val="FF0000"/>
            </a:solidFill>
            <a:miter lim="800000"/>
            <a:headEnd/>
            <a:tailEnd/>
          </a:ln>
        </p:spPr>
        <p:txBody>
          <a:bodyPr wrap="none" anchor="ctr"/>
          <a:lstStyle/>
          <a:p>
            <a:pPr eaLnBrk="0" hangingPunct="0"/>
            <a:endParaRPr lang="en-US" sz="2400">
              <a:solidFill>
                <a:srgbClr val="000000"/>
              </a:solidFill>
              <a:cs typeface="Arial" pitchFamily="34" charset="0"/>
            </a:endParaRPr>
          </a:p>
        </p:txBody>
      </p:sp>
      <p:graphicFrame>
        <p:nvGraphicFramePr>
          <p:cNvPr id="7" name="Group 503"/>
          <p:cNvGraphicFramePr>
            <a:graphicFrameLocks noGrp="1"/>
          </p:cNvGraphicFramePr>
          <p:nvPr/>
        </p:nvGraphicFramePr>
        <p:xfrm>
          <a:off x="1824039" y="2552701"/>
          <a:ext cx="3140011" cy="2551105"/>
        </p:xfrm>
        <a:graphic>
          <a:graphicData uri="http://schemas.openxmlformats.org/drawingml/2006/table">
            <a:tbl>
              <a:tblPr/>
              <a:tblGrid>
                <a:gridCol w="314001">
                  <a:extLst>
                    <a:ext uri="{9D8B030D-6E8A-4147-A177-3AD203B41FA5}">
                      <a16:colId xmlns:a16="http://schemas.microsoft.com/office/drawing/2014/main" val="20000"/>
                    </a:ext>
                  </a:extLst>
                </a:gridCol>
                <a:gridCol w="314001">
                  <a:extLst>
                    <a:ext uri="{9D8B030D-6E8A-4147-A177-3AD203B41FA5}">
                      <a16:colId xmlns:a16="http://schemas.microsoft.com/office/drawing/2014/main" val="20001"/>
                    </a:ext>
                  </a:extLst>
                </a:gridCol>
                <a:gridCol w="314001">
                  <a:extLst>
                    <a:ext uri="{9D8B030D-6E8A-4147-A177-3AD203B41FA5}">
                      <a16:colId xmlns:a16="http://schemas.microsoft.com/office/drawing/2014/main" val="20002"/>
                    </a:ext>
                  </a:extLst>
                </a:gridCol>
                <a:gridCol w="314001">
                  <a:extLst>
                    <a:ext uri="{9D8B030D-6E8A-4147-A177-3AD203B41FA5}">
                      <a16:colId xmlns:a16="http://schemas.microsoft.com/office/drawing/2014/main" val="20003"/>
                    </a:ext>
                  </a:extLst>
                </a:gridCol>
                <a:gridCol w="314001">
                  <a:extLst>
                    <a:ext uri="{9D8B030D-6E8A-4147-A177-3AD203B41FA5}">
                      <a16:colId xmlns:a16="http://schemas.microsoft.com/office/drawing/2014/main" val="20004"/>
                    </a:ext>
                  </a:extLst>
                </a:gridCol>
                <a:gridCol w="314001">
                  <a:extLst>
                    <a:ext uri="{9D8B030D-6E8A-4147-A177-3AD203B41FA5}">
                      <a16:colId xmlns:a16="http://schemas.microsoft.com/office/drawing/2014/main" val="20005"/>
                    </a:ext>
                  </a:extLst>
                </a:gridCol>
                <a:gridCol w="314001">
                  <a:extLst>
                    <a:ext uri="{9D8B030D-6E8A-4147-A177-3AD203B41FA5}">
                      <a16:colId xmlns:a16="http://schemas.microsoft.com/office/drawing/2014/main" val="20006"/>
                    </a:ext>
                  </a:extLst>
                </a:gridCol>
                <a:gridCol w="326618">
                  <a:extLst>
                    <a:ext uri="{9D8B030D-6E8A-4147-A177-3AD203B41FA5}">
                      <a16:colId xmlns:a16="http://schemas.microsoft.com/office/drawing/2014/main" val="20007"/>
                    </a:ext>
                  </a:extLst>
                </a:gridCol>
                <a:gridCol w="301385">
                  <a:extLst>
                    <a:ext uri="{9D8B030D-6E8A-4147-A177-3AD203B41FA5}">
                      <a16:colId xmlns:a16="http://schemas.microsoft.com/office/drawing/2014/main" val="20008"/>
                    </a:ext>
                  </a:extLst>
                </a:gridCol>
                <a:gridCol w="314001">
                  <a:extLst>
                    <a:ext uri="{9D8B030D-6E8A-4147-A177-3AD203B41FA5}">
                      <a16:colId xmlns:a16="http://schemas.microsoft.com/office/drawing/2014/main" val="20009"/>
                    </a:ext>
                  </a:extLst>
                </a:gridCol>
              </a:tblGrid>
              <a:tr h="253100">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0</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0"/>
                  </a:ext>
                </a:extLst>
              </a:tr>
              <a:tr h="255465">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1"/>
                  </a:ext>
                </a:extLst>
              </a:tr>
              <a:tr h="253100">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2"/>
                  </a:ext>
                </a:extLst>
              </a:tr>
              <a:tr h="253100">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3"/>
                  </a:ext>
                </a:extLst>
              </a:tr>
              <a:tr h="254283">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4"/>
                  </a:ext>
                </a:extLst>
              </a:tr>
              <a:tr h="267292">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5"/>
                  </a:ext>
                </a:extLst>
              </a:tr>
              <a:tr h="253100">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6"/>
                  </a:ext>
                </a:extLst>
              </a:tr>
              <a:tr h="253100">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7"/>
                  </a:ext>
                </a:extLst>
              </a:tr>
              <a:tr h="255465">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8"/>
                  </a:ext>
                </a:extLst>
              </a:tr>
              <a:tr h="253100">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9"/>
                  </a:ext>
                </a:extLst>
              </a:tr>
            </a:tbl>
          </a:graphicData>
        </a:graphic>
      </p:graphicFrame>
      <p:sp>
        <p:nvSpPr>
          <p:cNvPr id="96509" name="Rectangle 127"/>
          <p:cNvSpPr>
            <a:spLocks noChangeArrowheads="1"/>
          </p:cNvSpPr>
          <p:nvPr/>
        </p:nvSpPr>
        <p:spPr bwMode="auto">
          <a:xfrm>
            <a:off x="3093368" y="2528901"/>
            <a:ext cx="914400" cy="803275"/>
          </a:xfrm>
          <a:prstGeom prst="rect">
            <a:avLst/>
          </a:prstGeom>
          <a:noFill/>
          <a:ln w="38100">
            <a:solidFill>
              <a:srgbClr val="FF0000"/>
            </a:solidFill>
            <a:miter lim="800000"/>
            <a:headEnd/>
            <a:tailEnd/>
          </a:ln>
        </p:spPr>
        <p:txBody>
          <a:bodyPr wrap="none" anchor="ctr"/>
          <a:lstStyle/>
          <a:p>
            <a:pPr eaLnBrk="0" hangingPunct="0"/>
            <a:endParaRPr lang="en-US" sz="2400">
              <a:solidFill>
                <a:srgbClr val="000000"/>
              </a:solidFill>
              <a:cs typeface="Arial" pitchFamily="34" charset="0"/>
            </a:endParaRPr>
          </a:p>
        </p:txBody>
      </p:sp>
      <p:grpSp>
        <p:nvGrpSpPr>
          <p:cNvPr id="2" name="Group 4"/>
          <p:cNvGrpSpPr>
            <a:grpSpLocks/>
          </p:cNvGrpSpPr>
          <p:nvPr/>
        </p:nvGrpSpPr>
        <p:grpSpPr bwMode="auto">
          <a:xfrm>
            <a:off x="5511800" y="2735263"/>
            <a:ext cx="1752600" cy="1473200"/>
            <a:chOff x="3799" y="2064"/>
            <a:chExt cx="1433" cy="1136"/>
          </a:xfrm>
        </p:grpSpPr>
        <p:grpSp>
          <p:nvGrpSpPr>
            <p:cNvPr id="96516" name="Group 5"/>
            <p:cNvGrpSpPr>
              <a:grpSpLocks/>
            </p:cNvGrpSpPr>
            <p:nvPr/>
          </p:nvGrpSpPr>
          <p:grpSpPr bwMode="auto">
            <a:xfrm>
              <a:off x="4080" y="2064"/>
              <a:ext cx="1152" cy="1136"/>
              <a:chOff x="144" y="144"/>
              <a:chExt cx="1152" cy="1136"/>
            </a:xfrm>
          </p:grpSpPr>
          <p:sp>
            <p:nvSpPr>
              <p:cNvPr id="96518"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eaLnBrk="0" hangingPunct="0">
                  <a:spcBef>
                    <a:spcPct val="20000"/>
                  </a:spcBef>
                </a:pPr>
                <a:r>
                  <a:rPr lang="en-US" sz="2400">
                    <a:solidFill>
                      <a:srgbClr val="000000"/>
                    </a:solidFill>
                    <a:cs typeface="Arial" pitchFamily="34" charset="0"/>
                  </a:rPr>
                  <a:t>1</a:t>
                </a:r>
              </a:p>
            </p:txBody>
          </p:sp>
          <p:sp>
            <p:nvSpPr>
              <p:cNvPr id="96519"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eaLnBrk="0" hangingPunct="0">
                  <a:spcBef>
                    <a:spcPct val="20000"/>
                  </a:spcBef>
                </a:pPr>
                <a:r>
                  <a:rPr lang="en-US" sz="2400">
                    <a:solidFill>
                      <a:srgbClr val="000000"/>
                    </a:solidFill>
                    <a:cs typeface="Arial" pitchFamily="34" charset="0"/>
                  </a:rPr>
                  <a:t>1</a:t>
                </a:r>
              </a:p>
            </p:txBody>
          </p:sp>
          <p:sp>
            <p:nvSpPr>
              <p:cNvPr id="96520"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eaLnBrk="0" hangingPunct="0">
                  <a:spcBef>
                    <a:spcPct val="20000"/>
                  </a:spcBef>
                </a:pPr>
                <a:r>
                  <a:rPr lang="en-US" sz="2400">
                    <a:solidFill>
                      <a:srgbClr val="000000"/>
                    </a:solidFill>
                    <a:cs typeface="Arial" pitchFamily="34" charset="0"/>
                  </a:rPr>
                  <a:t>1</a:t>
                </a:r>
              </a:p>
            </p:txBody>
          </p:sp>
          <p:sp>
            <p:nvSpPr>
              <p:cNvPr id="96521"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eaLnBrk="0" hangingPunct="0">
                  <a:spcBef>
                    <a:spcPct val="20000"/>
                  </a:spcBef>
                </a:pPr>
                <a:r>
                  <a:rPr lang="en-US" sz="2400">
                    <a:solidFill>
                      <a:srgbClr val="000000"/>
                    </a:solidFill>
                    <a:cs typeface="Arial" pitchFamily="34" charset="0"/>
                  </a:rPr>
                  <a:t>1</a:t>
                </a:r>
              </a:p>
            </p:txBody>
          </p:sp>
          <p:sp>
            <p:nvSpPr>
              <p:cNvPr id="96522"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eaLnBrk="0" hangingPunct="0">
                  <a:spcBef>
                    <a:spcPct val="20000"/>
                  </a:spcBef>
                </a:pPr>
                <a:r>
                  <a:rPr lang="en-US" sz="2400">
                    <a:solidFill>
                      <a:srgbClr val="000000"/>
                    </a:solidFill>
                    <a:cs typeface="Arial" pitchFamily="34" charset="0"/>
                  </a:rPr>
                  <a:t>1</a:t>
                </a:r>
              </a:p>
            </p:txBody>
          </p:sp>
          <p:sp>
            <p:nvSpPr>
              <p:cNvPr id="96523"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eaLnBrk="0" hangingPunct="0">
                  <a:spcBef>
                    <a:spcPct val="20000"/>
                  </a:spcBef>
                </a:pPr>
                <a:r>
                  <a:rPr lang="en-US" sz="2400">
                    <a:solidFill>
                      <a:srgbClr val="000000"/>
                    </a:solidFill>
                    <a:cs typeface="Arial" pitchFamily="34" charset="0"/>
                  </a:rPr>
                  <a:t>1</a:t>
                </a:r>
              </a:p>
            </p:txBody>
          </p:sp>
          <p:sp>
            <p:nvSpPr>
              <p:cNvPr id="96524"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eaLnBrk="0" hangingPunct="0">
                  <a:spcBef>
                    <a:spcPct val="20000"/>
                  </a:spcBef>
                </a:pPr>
                <a:r>
                  <a:rPr lang="en-US" sz="2400">
                    <a:solidFill>
                      <a:srgbClr val="000000"/>
                    </a:solidFill>
                    <a:cs typeface="Arial" pitchFamily="34" charset="0"/>
                  </a:rPr>
                  <a:t>1</a:t>
                </a:r>
              </a:p>
            </p:txBody>
          </p:sp>
          <p:sp>
            <p:nvSpPr>
              <p:cNvPr id="96525"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eaLnBrk="0" hangingPunct="0">
                  <a:spcBef>
                    <a:spcPct val="20000"/>
                  </a:spcBef>
                </a:pPr>
                <a:r>
                  <a:rPr lang="en-US" sz="2400">
                    <a:solidFill>
                      <a:srgbClr val="000000"/>
                    </a:solidFill>
                    <a:cs typeface="Arial" pitchFamily="34" charset="0"/>
                  </a:rPr>
                  <a:t>1</a:t>
                </a:r>
              </a:p>
            </p:txBody>
          </p:sp>
          <p:sp>
            <p:nvSpPr>
              <p:cNvPr id="96526" name="Rectangle 1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eaLnBrk="0" hangingPunct="0">
                  <a:spcBef>
                    <a:spcPct val="20000"/>
                  </a:spcBef>
                </a:pPr>
                <a:r>
                  <a:rPr lang="en-US" sz="2400">
                    <a:solidFill>
                      <a:srgbClr val="000000"/>
                    </a:solidFill>
                    <a:cs typeface="Arial" pitchFamily="34" charset="0"/>
                  </a:rPr>
                  <a:t>1</a:t>
                </a:r>
              </a:p>
            </p:txBody>
          </p:sp>
          <p:sp>
            <p:nvSpPr>
              <p:cNvPr id="96527"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96528"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96529"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96530"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96531"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96532"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96533"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96534"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96517" name="Picture 23" descr="txp_fig"/>
            <p:cNvPicPr>
              <a:picLocks noChangeAspect="1" noChangeArrowheads="1"/>
            </p:cNvPicPr>
            <p:nvPr>
              <p:custDataLst>
                <p:tags r:id="rId3"/>
              </p:custDataLst>
            </p:nvPr>
          </p:nvPicPr>
          <p:blipFill>
            <a:blip r:embed="rId10" cstate="print">
              <a:clrChange>
                <a:clrFrom>
                  <a:srgbClr val="FFFFFF"/>
                </a:clrFrom>
                <a:clrTo>
                  <a:srgbClr val="FFFFFF">
                    <a:alpha val="0"/>
                  </a:srgbClr>
                </a:clrTo>
              </a:clrChange>
            </a:blip>
            <a:srcRect/>
            <a:stretch>
              <a:fillRect/>
            </a:stretch>
          </p:blipFill>
          <p:spPr bwMode="auto">
            <a:xfrm>
              <a:off x="3799" y="2352"/>
              <a:ext cx="192" cy="576"/>
            </a:xfrm>
            <a:prstGeom prst="rect">
              <a:avLst/>
            </a:prstGeom>
            <a:noFill/>
            <a:ln w="9525">
              <a:noFill/>
              <a:miter lim="800000"/>
              <a:headEnd/>
              <a:tailEnd/>
            </a:ln>
          </p:spPr>
        </p:pic>
      </p:grpSp>
      <p:sp>
        <p:nvSpPr>
          <p:cNvPr id="12" name="Text Box 27"/>
          <p:cNvSpPr txBox="1">
            <a:spLocks noChangeArrowheads="1"/>
          </p:cNvSpPr>
          <p:nvPr/>
        </p:nvSpPr>
        <p:spPr bwMode="auto">
          <a:xfrm>
            <a:off x="5676901" y="4333876"/>
            <a:ext cx="1571071" cy="461665"/>
          </a:xfrm>
          <a:prstGeom prst="rect">
            <a:avLst/>
          </a:prstGeom>
          <a:noFill/>
          <a:ln w="9525">
            <a:noFill/>
            <a:miter lim="800000"/>
            <a:headEnd/>
            <a:tailEnd/>
          </a:ln>
        </p:spPr>
        <p:txBody>
          <a:bodyPr wrap="none">
            <a:spAutoFit/>
          </a:bodyPr>
          <a:lstStyle/>
          <a:p>
            <a:pPr eaLnBrk="0" hangingPunct="0"/>
            <a:r>
              <a:rPr lang="en-US" sz="2400">
                <a:solidFill>
                  <a:srgbClr val="000000"/>
                </a:solidFill>
                <a:cs typeface="Arial" pitchFamily="34" charset="0"/>
              </a:rPr>
              <a:t>“box filter”</a:t>
            </a:r>
          </a:p>
        </p:txBody>
      </p:sp>
      <p:pic>
        <p:nvPicPr>
          <p:cNvPr id="96514" name="Picture 11" descr="Edittex"/>
          <p:cNvPicPr>
            <a:picLocks noChangeAspect="1" noChangeArrowheads="1"/>
          </p:cNvPicPr>
          <p:nvPr>
            <p:custDataLst>
              <p:tags r:id="rId2"/>
            </p:custDataLst>
          </p:nvPr>
        </p:nvPicPr>
        <p:blipFill>
          <a:blip r:embed="rId11" cstate="print"/>
          <a:srcRect l="64516" t="10376" r="17741" b="-3758"/>
          <a:stretch>
            <a:fillRect/>
          </a:stretch>
        </p:blipFill>
        <p:spPr bwMode="auto">
          <a:xfrm>
            <a:off x="4964114" y="2187576"/>
            <a:ext cx="401637" cy="328613"/>
          </a:xfrm>
          <a:prstGeom prst="rect">
            <a:avLst/>
          </a:prstGeom>
          <a:noFill/>
          <a:ln w="9525">
            <a:noFill/>
            <a:miter lim="800000"/>
            <a:headEnd/>
            <a:tailEnd/>
          </a:ln>
        </p:spPr>
      </p:pic>
      <p:sp>
        <p:nvSpPr>
          <p:cNvPr id="39" name="TextBox 38"/>
          <p:cNvSpPr txBox="1">
            <a:spLocks noChangeArrowheads="1"/>
          </p:cNvSpPr>
          <p:nvPr/>
        </p:nvSpPr>
        <p:spPr bwMode="auto">
          <a:xfrm>
            <a:off x="6315076" y="3159126"/>
            <a:ext cx="1643063" cy="708025"/>
          </a:xfrm>
          <a:prstGeom prst="rect">
            <a:avLst/>
          </a:prstGeom>
          <a:noFill/>
          <a:ln w="9525">
            <a:noFill/>
            <a:miter lim="800000"/>
            <a:headEnd/>
            <a:tailEnd/>
          </a:ln>
        </p:spPr>
        <p:txBody>
          <a:bodyPr>
            <a:spAutoFit/>
          </a:bodyPr>
          <a:lstStyle/>
          <a:p>
            <a:r>
              <a:rPr lang="en-US" sz="4000"/>
              <a:t>?</a:t>
            </a:r>
          </a:p>
        </p:txBody>
      </p:sp>
      <p:sp>
        <p:nvSpPr>
          <p:cNvPr id="35" name="Slide Number Placeholder 34"/>
          <p:cNvSpPr>
            <a:spLocks noGrp="1"/>
          </p:cNvSpPr>
          <p:nvPr>
            <p:ph type="sldNum" sz="quarter" idx="12"/>
          </p:nvPr>
        </p:nvSpPr>
        <p:spPr/>
        <p:txBody>
          <a:bodyPr/>
          <a:lstStyle/>
          <a:p>
            <a:pPr>
              <a:defRPr/>
            </a:pPr>
            <a:fld id="{C151A327-65CD-4704-98F5-93C194B5B67E}" type="slidenum">
              <a:rPr lang="en-US" smtClean="0"/>
              <a:pPr>
                <a:defRPr/>
              </a:pPr>
              <a:t>8</a:t>
            </a:fld>
            <a:endParaRPr lang="en-US"/>
          </a:p>
        </p:txBody>
      </p:sp>
      <p:sp>
        <p:nvSpPr>
          <p:cNvPr id="37" name="TextBox 3"/>
          <p:cNvSpPr txBox="1">
            <a:spLocks noChangeArrowheads="1"/>
          </p:cNvSpPr>
          <p:nvPr/>
        </p:nvSpPr>
        <p:spPr bwMode="auto">
          <a:xfrm>
            <a:off x="1524000" y="6581776"/>
            <a:ext cx="2514600" cy="276999"/>
          </a:xfrm>
          <a:prstGeom prst="rect">
            <a:avLst/>
          </a:prstGeom>
          <a:noFill/>
          <a:ln w="9525">
            <a:noFill/>
            <a:miter lim="800000"/>
            <a:headEnd/>
            <a:tailEnd/>
          </a:ln>
        </p:spPr>
        <p:txBody>
          <a:bodyPr wrap="square">
            <a:spAutoFit/>
          </a:bodyPr>
          <a:lstStyle/>
          <a:p>
            <a:r>
              <a:rPr lang="en-US" sz="1200" dirty="0">
                <a:solidFill>
                  <a:srgbClr val="000000"/>
                </a:solidFill>
                <a:latin typeface="Calibri" pitchFamily="34" charset="0"/>
              </a:rPr>
              <a:t>Slide credit: Michael S. </a:t>
            </a:r>
            <a:r>
              <a:rPr lang="en-US" sz="1200" dirty="0" err="1">
                <a:solidFill>
                  <a:srgbClr val="000000"/>
                </a:solidFill>
                <a:latin typeface="Calibri" pitchFamily="34" charset="0"/>
              </a:rPr>
              <a:t>Ryoo</a:t>
            </a:r>
            <a:endParaRPr lang="en-US" sz="1200" dirty="0">
              <a:solidFill>
                <a:srgbClr val="000000"/>
              </a:solidFill>
              <a:latin typeface="Calibri" pitchFamily="34" charset="0"/>
            </a:endParaRPr>
          </a:p>
        </p:txBody>
      </p:sp>
      <p:pic>
        <p:nvPicPr>
          <p:cNvPr id="38" name="Picture 2" descr="http://latex.codecogs.com/gif.latex?%5Cdpi%7B300%7D%20g%20%3D%20h%20%5Cotimes%20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81563" y="5736063"/>
            <a:ext cx="1981200" cy="438151"/>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41" name="Object 381"/>
          <p:cNvGraphicFramePr>
            <a:graphicFrameLocks noChangeAspect="1"/>
          </p:cNvGraphicFramePr>
          <p:nvPr/>
        </p:nvGraphicFramePr>
        <p:xfrm>
          <a:off x="5855472" y="2037558"/>
          <a:ext cx="1243013" cy="606425"/>
        </p:xfrm>
        <a:graphic>
          <a:graphicData uri="http://schemas.openxmlformats.org/presentationml/2006/ole">
            <mc:AlternateContent xmlns:mc="http://schemas.openxmlformats.org/markup-compatibility/2006">
              <mc:Choice xmlns:v="urn:schemas-microsoft-com:vml" Requires="v">
                <p:oleObj spid="_x0000_s2112" name="Equation" r:id="rId13" imgW="419040" imgH="203040" progId="Equation.3">
                  <p:embed/>
                </p:oleObj>
              </mc:Choice>
              <mc:Fallback>
                <p:oleObj name="Equation" r:id="rId13" imgW="419040" imgH="203040" progId="Equation.3">
                  <p:embed/>
                  <p:pic>
                    <p:nvPicPr>
                      <p:cNvPr id="0" name=""/>
                      <p:cNvPicPr>
                        <a:picLocks noChangeAspect="1" noChangeArrowheads="1"/>
                      </p:cNvPicPr>
                      <p:nvPr/>
                    </p:nvPicPr>
                    <p:blipFill>
                      <a:blip r:embed="rId14"/>
                      <a:srcRect/>
                      <a:stretch>
                        <a:fillRect/>
                      </a:stretch>
                    </p:blipFill>
                    <p:spPr bwMode="auto">
                      <a:xfrm>
                        <a:off x="5855472" y="2037558"/>
                        <a:ext cx="1243013" cy="60642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01341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9" name="Content Placeholder 2"/>
          <p:cNvSpPr>
            <a:spLocks noGrp="1"/>
          </p:cNvSpPr>
          <p:nvPr>
            <p:ph idx="1"/>
          </p:nvPr>
        </p:nvSpPr>
        <p:spPr>
          <a:xfrm>
            <a:off x="2152650" y="890588"/>
            <a:ext cx="7772400" cy="938212"/>
          </a:xfrm>
        </p:spPr>
        <p:txBody>
          <a:bodyPr>
            <a:normAutofit fontScale="25000" lnSpcReduction="20000"/>
          </a:bodyPr>
          <a:lstStyle/>
          <a:p>
            <a:r>
              <a:rPr lang="en-US" sz="2400" dirty="0"/>
              <a:t>What if we want nearest neighboring pixels to have the most influence on the output?</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1100" dirty="0"/>
          </a:p>
          <a:p>
            <a:r>
              <a:rPr lang="en-US" sz="2400" dirty="0"/>
              <a:t>Removes high-frequency components from the image (“low-pass filter”).</a:t>
            </a:r>
          </a:p>
          <a:p>
            <a:endParaRPr lang="en-US" sz="2400" dirty="0"/>
          </a:p>
        </p:txBody>
      </p:sp>
      <p:sp>
        <p:nvSpPr>
          <p:cNvPr id="24" name="Rectangle 23"/>
          <p:cNvSpPr/>
          <p:nvPr/>
        </p:nvSpPr>
        <p:spPr>
          <a:xfrm>
            <a:off x="7251700" y="1676401"/>
            <a:ext cx="3200400" cy="380047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1028" name="Title 1"/>
          <p:cNvSpPr>
            <a:spLocks noGrp="1"/>
          </p:cNvSpPr>
          <p:nvPr>
            <p:ph type="title"/>
          </p:nvPr>
        </p:nvSpPr>
        <p:spPr>
          <a:xfrm>
            <a:off x="2189163" y="0"/>
            <a:ext cx="7772400" cy="1143000"/>
          </a:xfrm>
        </p:spPr>
        <p:txBody>
          <a:bodyPr/>
          <a:lstStyle/>
          <a:p>
            <a:r>
              <a:rPr lang="en-US"/>
              <a:t>Gaussian filter</a:t>
            </a:r>
          </a:p>
        </p:txBody>
      </p:sp>
      <p:graphicFrame>
        <p:nvGraphicFramePr>
          <p:cNvPr id="11" name="Group 4"/>
          <p:cNvGraphicFramePr>
            <a:graphicFrameLocks noGrp="1"/>
          </p:cNvGraphicFramePr>
          <p:nvPr/>
        </p:nvGraphicFramePr>
        <p:xfrm>
          <a:off x="1871663" y="2012950"/>
          <a:ext cx="3213140" cy="3048000"/>
        </p:xfrm>
        <a:graphic>
          <a:graphicData uri="http://schemas.openxmlformats.org/drawingml/2006/table">
            <a:tbl>
              <a:tblPr/>
              <a:tblGrid>
                <a:gridCol w="321577">
                  <a:extLst>
                    <a:ext uri="{9D8B030D-6E8A-4147-A177-3AD203B41FA5}">
                      <a16:colId xmlns:a16="http://schemas.microsoft.com/office/drawing/2014/main" val="20000"/>
                    </a:ext>
                  </a:extLst>
                </a:gridCol>
                <a:gridCol w="321576">
                  <a:extLst>
                    <a:ext uri="{9D8B030D-6E8A-4147-A177-3AD203B41FA5}">
                      <a16:colId xmlns:a16="http://schemas.microsoft.com/office/drawing/2014/main" val="20001"/>
                    </a:ext>
                  </a:extLst>
                </a:gridCol>
                <a:gridCol w="320264">
                  <a:extLst>
                    <a:ext uri="{9D8B030D-6E8A-4147-A177-3AD203B41FA5}">
                      <a16:colId xmlns:a16="http://schemas.microsoft.com/office/drawing/2014/main" val="20002"/>
                    </a:ext>
                  </a:extLst>
                </a:gridCol>
                <a:gridCol w="321577">
                  <a:extLst>
                    <a:ext uri="{9D8B030D-6E8A-4147-A177-3AD203B41FA5}">
                      <a16:colId xmlns:a16="http://schemas.microsoft.com/office/drawing/2014/main" val="20003"/>
                    </a:ext>
                  </a:extLst>
                </a:gridCol>
                <a:gridCol w="321576">
                  <a:extLst>
                    <a:ext uri="{9D8B030D-6E8A-4147-A177-3AD203B41FA5}">
                      <a16:colId xmlns:a16="http://schemas.microsoft.com/office/drawing/2014/main" val="20004"/>
                    </a:ext>
                  </a:extLst>
                </a:gridCol>
                <a:gridCol w="321577">
                  <a:extLst>
                    <a:ext uri="{9D8B030D-6E8A-4147-A177-3AD203B41FA5}">
                      <a16:colId xmlns:a16="http://schemas.microsoft.com/office/drawing/2014/main" val="20005"/>
                    </a:ext>
                  </a:extLst>
                </a:gridCol>
                <a:gridCol w="321576">
                  <a:extLst>
                    <a:ext uri="{9D8B030D-6E8A-4147-A177-3AD203B41FA5}">
                      <a16:colId xmlns:a16="http://schemas.microsoft.com/office/drawing/2014/main" val="20006"/>
                    </a:ext>
                  </a:extLst>
                </a:gridCol>
                <a:gridCol w="320264">
                  <a:extLst>
                    <a:ext uri="{9D8B030D-6E8A-4147-A177-3AD203B41FA5}">
                      <a16:colId xmlns:a16="http://schemas.microsoft.com/office/drawing/2014/main" val="20007"/>
                    </a:ext>
                  </a:extLst>
                </a:gridCol>
                <a:gridCol w="321577">
                  <a:extLst>
                    <a:ext uri="{9D8B030D-6E8A-4147-A177-3AD203B41FA5}">
                      <a16:colId xmlns:a16="http://schemas.microsoft.com/office/drawing/2014/main" val="20008"/>
                    </a:ext>
                  </a:extLst>
                </a:gridCol>
                <a:gridCol w="321576">
                  <a:extLst>
                    <a:ext uri="{9D8B030D-6E8A-4147-A177-3AD203B41FA5}">
                      <a16:colId xmlns:a16="http://schemas.microsoft.com/office/drawing/2014/main" val="20009"/>
                    </a:ext>
                  </a:extLst>
                </a:gridCol>
              </a:tblGrid>
              <a:tr h="250188">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extLst>
                  <a:ext uri="{0D108BD9-81ED-4DB2-BD59-A6C34878D82A}">
                    <a16:rowId xmlns:a16="http://schemas.microsoft.com/office/drawing/2014/main" val="10000"/>
                  </a:ext>
                </a:extLst>
              </a:tr>
              <a:tr h="250188">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extLst>
                  <a:ext uri="{0D108BD9-81ED-4DB2-BD59-A6C34878D82A}">
                    <a16:rowId xmlns:a16="http://schemas.microsoft.com/office/drawing/2014/main" val="10001"/>
                  </a:ext>
                </a:extLst>
              </a:tr>
              <a:tr h="250188">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extLst>
                  <a:ext uri="{0D108BD9-81ED-4DB2-BD59-A6C34878D82A}">
                    <a16:rowId xmlns:a16="http://schemas.microsoft.com/office/drawing/2014/main" val="10002"/>
                  </a:ext>
                </a:extLst>
              </a:tr>
              <a:tr h="250188">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extLst>
                  <a:ext uri="{0D108BD9-81ED-4DB2-BD59-A6C34878D82A}">
                    <a16:rowId xmlns:a16="http://schemas.microsoft.com/office/drawing/2014/main" val="10003"/>
                  </a:ext>
                </a:extLst>
              </a:tr>
              <a:tr h="250188">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extLst>
                  <a:ext uri="{0D108BD9-81ED-4DB2-BD59-A6C34878D82A}">
                    <a16:rowId xmlns:a16="http://schemas.microsoft.com/office/drawing/2014/main" val="10004"/>
                  </a:ext>
                </a:extLst>
              </a:tr>
              <a:tr h="250188">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extLst>
                  <a:ext uri="{0D108BD9-81ED-4DB2-BD59-A6C34878D82A}">
                    <a16:rowId xmlns:a16="http://schemas.microsoft.com/office/drawing/2014/main" val="10005"/>
                  </a:ext>
                </a:extLst>
              </a:tr>
              <a:tr h="250188">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extLst>
                  <a:ext uri="{0D108BD9-81ED-4DB2-BD59-A6C34878D82A}">
                    <a16:rowId xmlns:a16="http://schemas.microsoft.com/office/drawing/2014/main" val="10006"/>
                  </a:ext>
                </a:extLst>
              </a:tr>
              <a:tr h="250188">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extLst>
                  <a:ext uri="{0D108BD9-81ED-4DB2-BD59-A6C34878D82A}">
                    <a16:rowId xmlns:a16="http://schemas.microsoft.com/office/drawing/2014/main" val="10007"/>
                  </a:ext>
                </a:extLst>
              </a:tr>
              <a:tr h="250188">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extLst>
                  <a:ext uri="{0D108BD9-81ED-4DB2-BD59-A6C34878D82A}">
                    <a16:rowId xmlns:a16="http://schemas.microsoft.com/office/drawing/2014/main" val="10008"/>
                  </a:ext>
                </a:extLst>
              </a:tr>
              <a:tr h="250188">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808080"/>
                    </a:solidFill>
                  </a:tcPr>
                </a:tc>
                <a:extLst>
                  <a:ext uri="{0D108BD9-81ED-4DB2-BD59-A6C34878D82A}">
                    <a16:rowId xmlns:a16="http://schemas.microsoft.com/office/drawing/2014/main" val="10009"/>
                  </a:ext>
                </a:extLst>
              </a:tr>
            </a:tbl>
          </a:graphicData>
        </a:graphic>
      </p:graphicFrame>
      <p:graphicFrame>
        <p:nvGraphicFramePr>
          <p:cNvPr id="12" name="Group 127"/>
          <p:cNvGraphicFramePr>
            <a:graphicFrameLocks noGrp="1"/>
          </p:cNvGraphicFramePr>
          <p:nvPr/>
        </p:nvGraphicFramePr>
        <p:xfrm>
          <a:off x="5853113" y="2997200"/>
          <a:ext cx="1143000" cy="1050926"/>
        </p:xfrm>
        <a:graphic>
          <a:graphicData uri="http://schemas.openxmlformats.org/drawingml/2006/table">
            <a:tbl>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tblGrid>
              <a:tr h="381000">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1</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2</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1</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34963">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2</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4</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2</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4963">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1</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2</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1</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5" name="Rectangle 147"/>
          <p:cNvSpPr>
            <a:spLocks noChangeArrowheads="1"/>
          </p:cNvSpPr>
          <p:nvPr/>
        </p:nvSpPr>
        <p:spPr bwMode="auto">
          <a:xfrm>
            <a:off x="5856289" y="2990851"/>
            <a:ext cx="1139825" cy="1042987"/>
          </a:xfrm>
          <a:prstGeom prst="rect">
            <a:avLst/>
          </a:prstGeom>
          <a:noFill/>
          <a:ln w="38100">
            <a:solidFill>
              <a:srgbClr val="FF0000"/>
            </a:solidFill>
            <a:miter lim="800000"/>
            <a:headEnd/>
            <a:tailEnd/>
          </a:ln>
        </p:spPr>
        <p:txBody>
          <a:bodyPr wrap="none" anchor="ctr"/>
          <a:lstStyle/>
          <a:p>
            <a:pPr eaLnBrk="0" hangingPunct="0"/>
            <a:endParaRPr lang="en-US" sz="2400">
              <a:solidFill>
                <a:srgbClr val="000000"/>
              </a:solidFill>
              <a:latin typeface="Times" pitchFamily="18" charset="0"/>
            </a:endParaRPr>
          </a:p>
        </p:txBody>
      </p:sp>
      <p:pic>
        <p:nvPicPr>
          <p:cNvPr id="16" name="Picture 148" descr="txp_fig"/>
          <p:cNvPicPr>
            <a:picLocks noChangeAspect="1" noChangeArrowheads="1"/>
          </p:cNvPicPr>
          <p:nvPr>
            <p:custDataLst>
              <p:tags r:id="rId2"/>
            </p:custDataLst>
          </p:nvPr>
        </p:nvPicPr>
        <p:blipFill>
          <a:blip r:embed="rId6" cstate="print"/>
          <a:srcRect/>
          <a:stretch>
            <a:fillRect/>
          </a:stretch>
        </p:blipFill>
        <p:spPr bwMode="auto">
          <a:xfrm>
            <a:off x="5365751" y="3195638"/>
            <a:ext cx="339725" cy="576263"/>
          </a:xfrm>
          <a:prstGeom prst="rect">
            <a:avLst/>
          </a:prstGeom>
          <a:noFill/>
          <a:ln w="9525">
            <a:noFill/>
            <a:miter lim="800000"/>
            <a:headEnd/>
            <a:tailEnd/>
          </a:ln>
        </p:spPr>
      </p:pic>
      <p:grpSp>
        <p:nvGrpSpPr>
          <p:cNvPr id="2" name="Group 22"/>
          <p:cNvGrpSpPr>
            <a:grpSpLocks/>
          </p:cNvGrpSpPr>
          <p:nvPr/>
        </p:nvGrpSpPr>
        <p:grpSpPr bwMode="auto">
          <a:xfrm>
            <a:off x="7340601" y="1785938"/>
            <a:ext cx="3184525" cy="3617913"/>
            <a:chOff x="6215084" y="2187558"/>
            <a:chExt cx="3184567" cy="3617943"/>
          </a:xfrm>
        </p:grpSpPr>
        <p:graphicFrame>
          <p:nvGraphicFramePr>
            <p:cNvPr id="1026" name="Object 2"/>
            <p:cNvGraphicFramePr>
              <a:graphicFrameLocks noChangeAspect="1"/>
            </p:cNvGraphicFramePr>
            <p:nvPr/>
          </p:nvGraphicFramePr>
          <p:xfrm>
            <a:off x="6470676" y="4414851"/>
            <a:ext cx="2095500" cy="1390650"/>
          </p:xfrm>
          <a:graphic>
            <a:graphicData uri="http://schemas.openxmlformats.org/presentationml/2006/ole">
              <mc:AlternateContent xmlns:mc="http://schemas.openxmlformats.org/markup-compatibility/2006">
                <mc:Choice xmlns:v="urn:schemas-microsoft-com:vml" Requires="v">
                  <p:oleObj spid="_x0000_s3134" name="Photo Editor Photo" r:id="rId7" imgW="2095793" imgH="1390844" progId="">
                    <p:embed/>
                  </p:oleObj>
                </mc:Choice>
                <mc:Fallback>
                  <p:oleObj name="Photo Editor Photo" r:id="rId7" imgW="2095793" imgH="1390844"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0676" y="4414851"/>
                          <a:ext cx="2095500" cy="1390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pic>
          <p:nvPicPr>
            <p:cNvPr id="1178" name="Picture 151" descr="Edittex"/>
            <p:cNvPicPr>
              <a:picLocks noChangeAspect="1" noChangeArrowheads="1"/>
            </p:cNvPicPr>
            <p:nvPr>
              <p:custDataLst>
                <p:tags r:id="rId3"/>
              </p:custDataLst>
            </p:nvPr>
          </p:nvPicPr>
          <p:blipFill>
            <a:blip r:embed="rId9" cstate="print"/>
            <a:srcRect/>
            <a:stretch>
              <a:fillRect/>
            </a:stretch>
          </p:blipFill>
          <p:spPr bwMode="auto">
            <a:xfrm>
              <a:off x="6324624" y="3429000"/>
              <a:ext cx="2627313" cy="600075"/>
            </a:xfrm>
            <a:prstGeom prst="rect">
              <a:avLst/>
            </a:prstGeom>
            <a:noFill/>
            <a:ln w="9525">
              <a:noFill/>
              <a:miter lim="800000"/>
              <a:headEnd/>
              <a:tailEnd/>
            </a:ln>
          </p:spPr>
        </p:pic>
        <p:sp>
          <p:nvSpPr>
            <p:cNvPr id="21" name="Rectangle 20"/>
            <p:cNvSpPr/>
            <p:nvPr/>
          </p:nvSpPr>
          <p:spPr>
            <a:xfrm>
              <a:off x="6215084" y="2187558"/>
              <a:ext cx="3184567" cy="1089034"/>
            </a:xfrm>
            <a:prstGeom prst="rect">
              <a:avLst/>
            </a:prstGeom>
            <a:ln>
              <a:noFill/>
            </a:ln>
          </p:spPr>
          <p:txBody>
            <a:bodyPr>
              <a:spAutoFit/>
            </a:bodyPr>
            <a:lstStyle/>
            <a:p>
              <a:pPr eaLnBrk="0" hangingPunct="0">
                <a:lnSpc>
                  <a:spcPct val="90000"/>
                </a:lnSpc>
                <a:spcBef>
                  <a:spcPct val="50000"/>
                </a:spcBef>
                <a:spcAft>
                  <a:spcPct val="50000"/>
                </a:spcAft>
                <a:tabLst>
                  <a:tab pos="573088" algn="l"/>
                </a:tabLst>
                <a:defRPr/>
              </a:pPr>
              <a:r>
                <a:rPr lang="en-US" sz="2400" kern="0" dirty="0">
                  <a:solidFill>
                    <a:srgbClr val="000000"/>
                  </a:solidFill>
                  <a:latin typeface="Myriad Roman"/>
                </a:rPr>
                <a:t>This kernel is an approximation of a 2d Gaussian function:</a:t>
              </a:r>
            </a:p>
          </p:txBody>
        </p:sp>
      </p:grpSp>
      <p:sp>
        <p:nvSpPr>
          <p:cNvPr id="18" name="Slide Number Placeholder 17"/>
          <p:cNvSpPr>
            <a:spLocks noGrp="1"/>
          </p:cNvSpPr>
          <p:nvPr>
            <p:ph type="sldNum" sz="quarter" idx="12"/>
          </p:nvPr>
        </p:nvSpPr>
        <p:spPr/>
        <p:txBody>
          <a:bodyPr/>
          <a:lstStyle/>
          <a:p>
            <a:pPr>
              <a:defRPr/>
            </a:pPr>
            <a:fld id="{C151A327-65CD-4704-98F5-93C194B5B67E}" type="slidenum">
              <a:rPr lang="en-US" smtClean="0"/>
              <a:pPr>
                <a:defRPr/>
              </a:pPr>
              <a:t>9</a:t>
            </a:fld>
            <a:endParaRPr lang="en-US" dirty="0"/>
          </a:p>
        </p:txBody>
      </p:sp>
      <p:sp>
        <p:nvSpPr>
          <p:cNvPr id="19" name="TextBox 3"/>
          <p:cNvSpPr txBox="1">
            <a:spLocks noChangeArrowheads="1"/>
          </p:cNvSpPr>
          <p:nvPr/>
        </p:nvSpPr>
        <p:spPr bwMode="auto">
          <a:xfrm>
            <a:off x="1524000" y="6581776"/>
            <a:ext cx="2514600" cy="276225"/>
          </a:xfrm>
          <a:prstGeom prst="rect">
            <a:avLst/>
          </a:prstGeom>
          <a:noFill/>
          <a:ln w="9525">
            <a:noFill/>
            <a:miter lim="800000"/>
            <a:headEnd/>
            <a:tailEnd/>
          </a:ln>
        </p:spPr>
        <p:txBody>
          <a:bodyPr wrap="square">
            <a:spAutoFit/>
          </a:bodyPr>
          <a:lstStyle/>
          <a:p>
            <a:r>
              <a:rPr lang="en-US" sz="1200" dirty="0">
                <a:solidFill>
                  <a:srgbClr val="000000"/>
                </a:solidFill>
                <a:latin typeface="Calibri" pitchFamily="34" charset="0"/>
              </a:rPr>
              <a:t>Slide credit: Steve Seitz</a:t>
            </a:r>
          </a:p>
        </p:txBody>
      </p:sp>
      <p:graphicFrame>
        <p:nvGraphicFramePr>
          <p:cNvPr id="23" name="Object 381"/>
          <p:cNvGraphicFramePr>
            <a:graphicFrameLocks noChangeAspect="1"/>
          </p:cNvGraphicFramePr>
          <p:nvPr/>
        </p:nvGraphicFramePr>
        <p:xfrm>
          <a:off x="2855641" y="5100638"/>
          <a:ext cx="1393825" cy="606425"/>
        </p:xfrm>
        <a:graphic>
          <a:graphicData uri="http://schemas.openxmlformats.org/presentationml/2006/ole">
            <mc:AlternateContent xmlns:mc="http://schemas.openxmlformats.org/markup-compatibility/2006">
              <mc:Choice xmlns:v="urn:schemas-microsoft-com:vml" Requires="v">
                <p:oleObj spid="_x0000_s3135" name="Equation" r:id="rId10" imgW="469800" imgH="203040" progId="Equation.3">
                  <p:embed/>
                </p:oleObj>
              </mc:Choice>
              <mc:Fallback>
                <p:oleObj name="Equation" r:id="rId10" imgW="469800" imgH="203040" progId="Equation.3">
                  <p:embed/>
                  <p:pic>
                    <p:nvPicPr>
                      <p:cNvPr id="0" name=""/>
                      <p:cNvPicPr>
                        <a:picLocks noChangeAspect="1" noChangeArrowheads="1"/>
                      </p:cNvPicPr>
                      <p:nvPr/>
                    </p:nvPicPr>
                    <p:blipFill>
                      <a:blip r:embed="rId11"/>
                      <a:srcRect/>
                      <a:stretch>
                        <a:fillRect/>
                      </a:stretch>
                    </p:blipFill>
                    <p:spPr bwMode="auto">
                      <a:xfrm>
                        <a:off x="2855641" y="5100638"/>
                        <a:ext cx="1393825" cy="606425"/>
                      </a:xfrm>
                      <a:prstGeom prst="rect">
                        <a:avLst/>
                      </a:prstGeom>
                      <a:noFill/>
                      <a:ln>
                        <a:noFill/>
                      </a:ln>
                      <a:effectLst/>
                    </p:spPr>
                  </p:pic>
                </p:oleObj>
              </mc:Fallback>
            </mc:AlternateContent>
          </a:graphicData>
        </a:graphic>
      </p:graphicFrame>
      <p:graphicFrame>
        <p:nvGraphicFramePr>
          <p:cNvPr id="25" name="Object 381"/>
          <p:cNvGraphicFramePr>
            <a:graphicFrameLocks noChangeAspect="1"/>
          </p:cNvGraphicFramePr>
          <p:nvPr/>
        </p:nvGraphicFramePr>
        <p:xfrm>
          <a:off x="5804694" y="4053905"/>
          <a:ext cx="1243013" cy="606425"/>
        </p:xfrm>
        <a:graphic>
          <a:graphicData uri="http://schemas.openxmlformats.org/presentationml/2006/ole">
            <mc:AlternateContent xmlns:mc="http://schemas.openxmlformats.org/markup-compatibility/2006">
              <mc:Choice xmlns:v="urn:schemas-microsoft-com:vml" Requires="v">
                <p:oleObj spid="_x0000_s3136" name="Equation" r:id="rId12" imgW="419040" imgH="203040" progId="Equation.3">
                  <p:embed/>
                </p:oleObj>
              </mc:Choice>
              <mc:Fallback>
                <p:oleObj name="Equation" r:id="rId12" imgW="419040" imgH="203040" progId="Equation.3">
                  <p:embed/>
                  <p:pic>
                    <p:nvPicPr>
                      <p:cNvPr id="0" name=""/>
                      <p:cNvPicPr>
                        <a:picLocks noChangeAspect="1" noChangeArrowheads="1"/>
                      </p:cNvPicPr>
                      <p:nvPr/>
                    </p:nvPicPr>
                    <p:blipFill>
                      <a:blip r:embed="rId13"/>
                      <a:srcRect/>
                      <a:stretch>
                        <a:fillRect/>
                      </a:stretch>
                    </p:blipFill>
                    <p:spPr bwMode="auto">
                      <a:xfrm>
                        <a:off x="5804694" y="4053905"/>
                        <a:ext cx="1243013" cy="60642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15938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9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G = H \otimes F&#10;\]&#10;\end{document}&#10;"/>
  <p:tag name="EXTERNALNAME" val="Edittex"/>
  <p:tag name="BLEND" val="False"/>
  <p:tag name="TRANSPARENT" val="False"/>
  <p:tag name="BITMAPFORMAT" val="bmpmono"/>
  <p:tag name="DEBUGINTERACTIVE" val="True"/>
  <p:tag name="ORIGWIDTH" val="405"/>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h$&#10;\end{document}&#10;"/>
  <p:tag name="EXTERNALNAME" val="Edittex"/>
  <p:tag name="BLEND" val="False"/>
  <p:tag name="TRANSPARENT" val="False"/>
  <p:tag name="BITMAPFORMAT" val="bmpmono"/>
  <p:tag name="DEBUGINTERACTIVE" val="True"/>
  <p:tag name="ORIGWIDTH" val="40.5"/>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rac{\partial}{\partial x} (h \star f)$&#10;\end{document}&#10;"/>
  <p:tag name="EXTERNALNAME" val="Edittex"/>
  <p:tag name="BLEND" val="False"/>
  <p:tag name="TRANSPARENT" val="False"/>
  <p:tag name="BITMAPFORMAT" val="bmpmono"/>
  <p:tag name="DEBUGINTERACTIVE" val="True"/>
  <p:tag name="ORIGWIDTH" val="315"/>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rac{\partial}{\partial x} (h \star f) = (\frac{\partial}{\partial x} h) \star f$ &#10;\end{document}&#10;"/>
  <p:tag name="EXTERNALNAME" val="Edittex"/>
  <p:tag name="BLEND" val="False"/>
  <p:tag name="TRANSPARENT" val="False"/>
  <p:tag name="BITMAPFORMAT" val="bmpmono"/>
  <p:tag name="DEBUGINTERACTIVE" val="True"/>
  <p:tag name="ORIGWIDTH" val="756.875"/>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10;\end{document}&#10;"/>
  <p:tag name="EXTERNALNAME" val="Edittex"/>
  <p:tag name="BLEND" val="False"/>
  <p:tag name="TRANSPARENT" val="False"/>
  <p:tag name="BITMAPFORMAT" val="bmpmono"/>
  <p:tag name="DEBUGINTERACTIVE" val="True"/>
  <p:tag name="ORIGWIDTH" val="40.5"/>
</p:tagLst>
</file>

<file path=ppt/tags/tag1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rac{\partial}{\partial x} h$&#10;\end{document}&#10;"/>
  <p:tag name="EXTERNALNAME" val="Edittex"/>
  <p:tag name="BLEND" val="False"/>
  <p:tag name="TRANSPARENT" val="False"/>
  <p:tag name="BITMAPFORMAT" val="bmpmono"/>
  <p:tag name="DEBUGINTERACTIVE" val="True"/>
  <p:tag name="ORIGWIDTH" val="126.875"/>
</p:tagLst>
</file>

<file path=ppt/tags/tag1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rac{\partial}{\partial x} h) \star f$&#10;\end{document}&#10;"/>
  <p:tag name="EXTERNALNAME" val="Edittex"/>
  <p:tag name="BLEND" val="False"/>
  <p:tag name="TRANSPARENT" val="False"/>
  <p:tag name="BITMAPFORMAT" val="bmpmono"/>
  <p:tag name="DEBUGINTERACTIVE" val="True"/>
  <p:tag name="ORIGWIDTH" val="315"/>
</p:tagLst>
</file>

<file path=ppt/tags/tag1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rac{\partial^2}{\partial x^2} (h \star f)$&#10;\end{document}&#10;"/>
  <p:tag name="EXTERNALNAME" val="Edittex"/>
  <p:tag name="BLEND" val="False"/>
  <p:tag name="TRANSPARENT" val="False"/>
  <p:tag name="BITMAPFORMAT" val="bmpmono"/>
  <p:tag name="DEBUGINTERACTIVE" val="True"/>
  <p:tag name="ORIGWIDTH" val="348.25"/>
</p:tagLst>
</file>

<file path=ppt/tags/tag1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10;\end{document}&#10;"/>
  <p:tag name="EXTERNALNAME" val="Edittex"/>
  <p:tag name="BLEND" val="False"/>
  <p:tag name="TRANSPARENT" val="False"/>
  <p:tag name="BITMAPFORMAT" val="bmpmono"/>
  <p:tag name="DEBUGINTERACTIVE" val="True"/>
  <p:tag name="ORIGWIDTH" val="40.5"/>
</p:tagLst>
</file>

<file path=ppt/tags/tag1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rac{\partial^2}{\partial x^2} h$&#10;\end{document}&#10;"/>
  <p:tag name="EXTERNALNAME" val="Edittex"/>
  <p:tag name="BLEND" val="False"/>
  <p:tag name="TRANSPARENT" val="False"/>
  <p:tag name="BITMAPFORMAT" val="bmpmono"/>
  <p:tag name="DEBUGINTERACTIVE" val="True"/>
  <p:tag name="ORIGWIDTH" val="161.125"/>
</p:tagLst>
</file>

<file path=ppt/tags/tag1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rac{\partial^2}{\partial x^2} h) \star f$&#10;\end{document}&#10;"/>
  <p:tag name="EXTERNALNAME" val="Edittex"/>
  <p:tag name="BLEND" val="False"/>
  <p:tag name="TRANSPARENT" val="False"/>
  <p:tag name="BITMAPFORMAT" val="bmpmono"/>
  <p:tag name="DEBUGINTERACTIVE" val="True"/>
  <p:tag name="ORIGWIDTH" val="348.25"/>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2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h_\sigma(u,v) = \frac{1}{2 \pi \sigma^2} e^{-\frac{u^2+v^2}{2\sigma^2}}&#10;\]&#10;\end{document}&#10;"/>
  <p:tag name="EXTERNALNAME" val="Edittex"/>
  <p:tag name="BLEND" val="False"/>
  <p:tag name="TRANSPARENT" val="False"/>
  <p:tag name="BITMAPFORMAT" val="bmpmono"/>
  <p:tag name="DEBUGINTERACTIVE" val="True"/>
  <p:tag name="ORIGWIDTH" val="858.625"/>
</p:tagLst>
</file>

<file path=ppt/tags/tag2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frac{\partial}{\partial x} h_\sigma(u,v)&#10;\]&#10;\end{document}&#10;"/>
  <p:tag name="EXTERNALNAME" val="Edittex"/>
  <p:tag name="BLEND" val="False"/>
  <p:tag name="TRANSPARENT" val="False"/>
  <p:tag name="KEEPFILES" val="False"/>
  <p:tag name="DEBUGPAUSE" val="False"/>
  <p:tag name="RESOLUTION" val="300"/>
  <p:tag name="BITMAPFORMAT" val="bmpmono"/>
  <p:tag name="DEBUGINTERACTIVE" val="True"/>
  <p:tag name="ORIGWIDTH" val="370.75"/>
  <p:tag name="PICTUREFILESIZE" val="9578"/>
</p:tagLst>
</file>

<file path=ppt/tags/tag2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nabla^2 h_\sigma (u,v)&#10;\]&#10;\end{document}&#10;"/>
  <p:tag name="EXTERNALNAME" val="Edittex"/>
  <p:tag name="BLEND" val="False"/>
  <p:tag name="TRANSPARENT" val="False"/>
  <p:tag name="BITMAPFORMAT" val="bmpmono"/>
  <p:tag name="DEBUGINTERACTIVE" val="True"/>
  <p:tag name="ORIGWIDTH" val="378"/>
</p:tagLst>
</file>

<file path=ppt/tags/tag2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nabla^2 &#10;\]&#10;\end{document}&#10;"/>
  <p:tag name="EXTERNALNAME" val="Edittex"/>
  <p:tag name="BLEND" val="False"/>
  <p:tag name="TRANSPARENT" val="False"/>
  <p:tag name="BITMAPFORMAT" val="bmpmono"/>
  <p:tag name="DEBUGINTERACTIVE" val="True"/>
  <p:tag name="ORIGWIDTH" val="100.75"/>
</p:tagLst>
</file>

<file path=ppt/tags/tag2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2 f = \frac{\partial^2 f}{\partial x^2} + \frac{\partial^2 f}{\partial y^2}$&#10;\end{document}&#10;"/>
  <p:tag name="EXTERNALNAME" val="Edittex"/>
  <p:tag name="BLEND" val="False"/>
  <p:tag name="TRANSPARENT" val="False"/>
  <p:tag name="BITMAPFORMAT" val="bmpmono"/>
  <p:tag name="DEBUGINTERACTIVE" val="True"/>
  <p:tag name="ORIGWIDTH" val="611.125"/>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frac{1}{16}&#10;\]&#10;\end{document}&#10;"/>
  <p:tag name="EXTERNALNAME" val="Edittex"/>
  <p:tag name="BLEND" val="False"/>
  <p:tag name="TRANSPARENT" val="False"/>
  <p:tag name="BITMAPFORMAT" val="bmpmono"/>
  <p:tag name="DEBUGINTERACTIVE" val="True"/>
  <p:tag name="ORIGWIDTH" val="97.25"/>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h(u,v) = \frac{1}{2 \pi \sigma^2} e^{-\frac{u^2+v^2}{\sigma^2}}&#10;\]&#10;\end{document}&#10;"/>
  <p:tag name="EXTERNALNAME" val="Edittex"/>
  <p:tag name="BLEND" val="False"/>
  <p:tag name="TRANSPARENT" val="False"/>
  <p:tag name="BITMAPFORMAT" val="bmpmono"/>
  <p:tag name="DEBUGINTERACTIVE" val="True"/>
  <p:tag name="ORIGWIDTH" val="820.75"/>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10;\end{document}&#10;"/>
  <p:tag name="EXTERNALNAME" val="txp_fig"/>
  <p:tag name="BLEND" val="False"/>
  <p:tag name="TRANSPARENT" val="False"/>
  <p:tag name="KEEPFILES" val="False"/>
  <p:tag name="DEBUGPAUSE" val="False"/>
  <p:tag name="RESOLUTION" val="300"/>
  <p:tag name="BITMAPFORMAT" val="bmpmono"/>
  <p:tag name="DEBUGINTERACTIVE" val="True"/>
  <p:tag name="ORIGWIDTH" val="153"/>
  <p:tag name="PICTUREFILESIZE" val="2054"/>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rac{d}{dx}f(x)$&#10;\end{document}&#10;"/>
  <p:tag name="EXTERNALNAME" val="txp_fig"/>
  <p:tag name="BLEND" val="False"/>
  <p:tag name="TRANSPARENT" val="False"/>
  <p:tag name="KEEPFILES" val="False"/>
  <p:tag name="DEBUGPAUSE" val="False"/>
  <p:tag name="RESOLUTION" val="300"/>
  <p:tag name="BITMAPFORMAT" val="bmpmono"/>
  <p:tag name="DEBUGINTERACTIVE" val="True"/>
  <p:tag name="ORIGWIDTH" val="232.25"/>
  <p:tag name="PICTUREFILESIZE" val="4238"/>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h \star f$&#10;\end{document}&#10;"/>
  <p:tag name="EXTERNALNAME" val="Edittex"/>
  <p:tag name="BLEND" val="False"/>
  <p:tag name="TRANSPARENT" val="False"/>
  <p:tag name="BITMAPFORMAT" val="bmpmono"/>
  <p:tag name="DEBUGINTERACTIVE" val="True"/>
  <p:tag name="ORIGWIDTH" val="161.125"/>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rac{\partial}{\partial x} (h \star f)$&#10;\end{document}&#10;"/>
  <p:tag name="EXTERNALNAME" val="Edittex"/>
  <p:tag name="BLEND" val="False"/>
  <p:tag name="TRANSPARENT" val="False"/>
  <p:tag name="BITMAPFORMAT" val="bmpmono"/>
  <p:tag name="DEBUGINTERACTIVE" val="True"/>
  <p:tag name="ORIGWIDTH" val="315"/>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10;\end{document}&#10;"/>
  <p:tag name="EXTERNALNAME" val="Edittex"/>
  <p:tag name="BLEND" val="False"/>
  <p:tag name="TRANSPARENT" val="False"/>
  <p:tag name="BITMAPFORMAT" val="bmpmono"/>
  <p:tag name="DEBUGINTERACTIVE" val="True"/>
  <p:tag name="ORIGWIDTH" val="40.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12631</TotalTime>
  <Words>1607</Words>
  <Application>Microsoft Macintosh PowerPoint</Application>
  <PresentationFormat>Widescreen</PresentationFormat>
  <Paragraphs>560</Paragraphs>
  <Slides>27</Slides>
  <Notes>20</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27</vt:i4>
      </vt:variant>
    </vt:vector>
  </HeadingPairs>
  <TitlesOfParts>
    <vt:vector size="39" baseType="lpstr">
      <vt:lpstr>-webkit-standard</vt:lpstr>
      <vt:lpstr>Myriad Roman</vt:lpstr>
      <vt:lpstr>Arial</vt:lpstr>
      <vt:lpstr>Calibri</vt:lpstr>
      <vt:lpstr>Calibri Light</vt:lpstr>
      <vt:lpstr>Courier New</vt:lpstr>
      <vt:lpstr>Open Sans</vt:lpstr>
      <vt:lpstr>Times</vt:lpstr>
      <vt:lpstr>Times New Roman</vt:lpstr>
      <vt:lpstr>Office Theme</vt:lpstr>
      <vt:lpstr>Equation</vt:lpstr>
      <vt:lpstr>Photo Editor Photo</vt:lpstr>
      <vt:lpstr>Convolutional Neural Networks</vt:lpstr>
      <vt:lpstr>Contents</vt:lpstr>
      <vt:lpstr>A Beginner's Guide To Understanding CNN</vt:lpstr>
      <vt:lpstr>PowerPoint Presentation</vt:lpstr>
      <vt:lpstr>Moving Average In 2D</vt:lpstr>
      <vt:lpstr>Correlation filtering</vt:lpstr>
      <vt:lpstr>Correlation filtering</vt:lpstr>
      <vt:lpstr>Averaging filter</vt:lpstr>
      <vt:lpstr>Gaussian filter</vt:lpstr>
      <vt:lpstr>Convolution</vt:lpstr>
      <vt:lpstr>Convolution vs. correlation</vt:lpstr>
      <vt:lpstr>Convolution or correlation</vt:lpstr>
      <vt:lpstr>Derivatives and edges</vt:lpstr>
      <vt:lpstr>Derivatives with convolution</vt:lpstr>
      <vt:lpstr>Partial derivatives of an image</vt:lpstr>
      <vt:lpstr>Filters as feature (edge) detectors</vt:lpstr>
      <vt:lpstr>Effects of noise</vt:lpstr>
      <vt:lpstr>Effects of noise</vt:lpstr>
      <vt:lpstr>Solution:  smooth first</vt:lpstr>
      <vt:lpstr>Derivative theorem of convolution</vt:lpstr>
      <vt:lpstr>Laplacian of Gaussian</vt:lpstr>
      <vt:lpstr>2D edge detection filters</vt:lpstr>
      <vt:lpstr>PowerPoint Presentation</vt:lpstr>
      <vt:lpstr>PowerPoint Presentation</vt:lpstr>
      <vt:lpstr>PowerPoint Presentation</vt:lpstr>
      <vt:lpstr>CNN for biological image analysis </vt:lpstr>
      <vt:lpstr>CNN for predicting molecular traits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Convolutional Neural Networks</dc:title>
  <dc:creator>Microsoft Office User</dc:creator>
  <cp:lastModifiedBy>Ye, Yuzhen</cp:lastModifiedBy>
  <cp:revision>21</cp:revision>
  <cp:lastPrinted>2017-04-17T17:37:00Z</cp:lastPrinted>
  <dcterms:created xsi:type="dcterms:W3CDTF">2017-03-21T03:37:12Z</dcterms:created>
  <dcterms:modified xsi:type="dcterms:W3CDTF">2023-11-06T04:09:16Z</dcterms:modified>
</cp:coreProperties>
</file>