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586" r:id="rId5"/>
    <p:sldId id="261" r:id="rId6"/>
    <p:sldId id="5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F626-6F29-C340-AFD3-12CE66EF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C6BF4-D6E6-A440-A078-F87BCCA73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A3BA0-FC9C-0E4A-9561-FD8102E6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328ED-07F8-9D42-93C4-5CF9B819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98F42-19A6-B649-857D-6EC15199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9104-80F2-B246-A513-79848183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5DFAE-4243-B74E-8816-0E67976E8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5331-4927-694C-B15D-92A28420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84ED-4D9D-FE48-B035-B4FBA272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9509-C4E6-544C-9980-F7D57F9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CDDB1-E0E7-5049-900A-E47C97A2D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5CCBE-3B91-A64A-831D-8ADB1DE4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2160E-07F2-6741-BC87-39F684F8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5E1D9-98C7-9C43-BE61-C351690F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8A5CC-A8C8-8740-BDF8-C9D89789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191E-C813-324E-9788-450C48E1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39C1-1DD0-B645-8985-51C04A5DC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610F-049D-024E-B5AE-2F40CEE5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13F44-93D9-3A4A-9D65-04C60786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1201A-8B5B-F14D-8EF9-B7E537E8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5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C446-6A42-B648-848F-73AE8B2B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E2D3F-BB9E-134D-A805-4B6D30D5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6C507-F5BA-DD48-85CC-0EB722BF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81A40-266C-3946-8D26-BACC0444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92466-A907-C94E-8192-796081C2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D4DE-9D5A-F947-9E3C-3FE0B5C9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997C-9E72-6441-89D8-297133E45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B794E-D60C-F647-9300-A527D4195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73993-950A-AB48-AC89-84C363AB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91DC8-74A2-2D4D-9625-4B792D90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EA505-E3DF-AC4C-9F19-DD073E0C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0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0D32-8048-2648-B292-098C4794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22470-B704-454B-A060-4D5431CF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9F857-B277-E74F-A7AA-0F5751938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38371-D0E4-1944-B114-FC0CBD5AB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DA22B-015B-2344-B538-8348C711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05948-2687-284E-9393-DB0F5176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9D626-1695-624E-BD60-A51F123D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F7001-EA61-7445-82CD-345A03DB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5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DA33-FED1-364F-846B-E51046A0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11C1B-834F-DC48-9055-8CE350B1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B4ACB-7934-0A4D-8CDF-99762CD7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254E-4900-A747-B322-5F3FC341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0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D7889-F8FE-A149-B34F-5DBB7F8D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FAE21-64AB-E44D-A912-22F3236C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4EF9B-5E83-4A4A-ACB4-46CB80B6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C92E-A3A6-D747-B301-7EE79B77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69E4C-3607-BC47-915A-6EC25F58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CDB4D-FA9A-3F48-996D-D89D4FC4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D3ED3-A57E-4F4B-AA75-FE31C82D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E2397-E2A8-1B4F-A6B5-9092D220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74398-D90D-3243-BDCC-1A7CFC40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0571-EF20-2C41-AB11-B7AD1F7F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7A3E2-A33C-1A48-9782-22F885112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8CC57-4E75-B14E-ADA2-AF13A9915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D60B1-C309-AC4D-A259-1BB03F37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948D7-0ADD-054E-99E0-1833D422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F3A31-5451-034B-B60A-0220107F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060B2-20C1-6E44-8C98-3A719A2A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C9B05-D56F-9E45-AD15-694CF6BF3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2F68F-3359-F64F-82FB-BCBFA9178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E28F-56DA-B242-A384-5184E213B15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A573-19A5-6441-B352-DC95909EC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130B0-7E8D-E441-8675-506DF6EC1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306D-046B-7B4C-B915-879DB25E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AC24-6F3C-CE46-AB21-D6669306F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Association Analysis </a:t>
            </a:r>
            <a:br>
              <a:rPr lang="en-US" dirty="0"/>
            </a:br>
            <a:r>
              <a:rPr lang="en-US" dirty="0"/>
              <a:t>(An Example)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69B2C-FCE3-CD43-9139-A8B914C15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Yuzhen Ye</a:t>
            </a:r>
          </a:p>
          <a:p>
            <a:r>
              <a:rPr lang="en-US" dirty="0" err="1"/>
              <a:t>Luddy</a:t>
            </a:r>
            <a:r>
              <a:rPr lang="en-US" dirty="0"/>
              <a:t> School of Informatics, Computing and Engineering</a:t>
            </a:r>
          </a:p>
          <a:p>
            <a:r>
              <a:rPr lang="en-US" dirty="0"/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15353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AF2B-7DA9-C543-86DE-F3E42465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/>
          <a:lstStyle/>
          <a:p>
            <a:r>
              <a:rPr lang="en-US" dirty="0"/>
              <a:t>From transaction data to association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1D17-9B75-1940-827C-11FC1BB3D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1432361"/>
            <a:ext cx="7185421" cy="455688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/>
              <a:t>Itemset</a:t>
            </a:r>
          </a:p>
          <a:p>
            <a:pPr lvl="1"/>
            <a:r>
              <a:rPr lang="en-US" altLang="en-US" sz="2600" b="1" dirty="0"/>
              <a:t>Definition</a:t>
            </a:r>
            <a:r>
              <a:rPr lang="en-US" altLang="en-US" sz="2600" dirty="0"/>
              <a:t> A collection of one or more items; e.g., {A, B}</a:t>
            </a:r>
          </a:p>
          <a:p>
            <a:pPr lvl="1"/>
            <a:r>
              <a:rPr lang="en-US" altLang="en-US" sz="2600" b="1" dirty="0"/>
              <a:t>Support count/</a:t>
            </a:r>
            <a:r>
              <a:rPr lang="en-US" altLang="en-US" sz="2600" b="1" dirty="0">
                <a:sym typeface="Symbol" pitchFamily="18" charset="2"/>
              </a:rPr>
              <a:t>support  </a:t>
            </a:r>
            <a:r>
              <a:rPr lang="en-US" altLang="en-US" sz="2600" dirty="0"/>
              <a:t>Frequency/fraction of occurrence of an itemset; e.g.   </a:t>
            </a:r>
            <a:r>
              <a:rPr lang="en-US" altLang="en-US" sz="2600" dirty="0">
                <a:sym typeface="Symbol" pitchFamily="18" charset="2"/>
              </a:rPr>
              <a:t>Support count for {A, B} is 3, and the support is 1/2</a:t>
            </a:r>
            <a:endParaRPr lang="en-US" altLang="en-US" sz="2600" dirty="0"/>
          </a:p>
          <a:p>
            <a:pPr lvl="1"/>
            <a:r>
              <a:rPr lang="en-US" altLang="en-US" sz="2600" b="1" dirty="0"/>
              <a:t>Frequent itemset </a:t>
            </a:r>
            <a:r>
              <a:rPr lang="en-US" altLang="en-US" sz="2600" dirty="0"/>
              <a:t>An itemset whose support is greater than or equal to a specified threshold; e.g., if the threshold is set at 3 (count), then {A, B} is a frequent itemset, but {A, B, C} is not.  </a:t>
            </a:r>
            <a:endParaRPr lang="en-US" altLang="en-US" sz="2600" b="1" dirty="0"/>
          </a:p>
          <a:p>
            <a:r>
              <a:rPr lang="en-US" altLang="en-US" b="1" dirty="0"/>
              <a:t>Association rule</a:t>
            </a:r>
          </a:p>
          <a:p>
            <a:pPr lvl="1"/>
            <a:r>
              <a:rPr lang="en-US" altLang="en-US" b="1" dirty="0"/>
              <a:t>Definition</a:t>
            </a:r>
            <a:r>
              <a:rPr lang="en-US" altLang="en-US" dirty="0"/>
              <a:t> An implication expression of the form X </a:t>
            </a:r>
            <a:r>
              <a:rPr lang="en-US" altLang="en-US" dirty="0">
                <a:sym typeface="Symbol" pitchFamily="18" charset="2"/>
              </a:rPr>
              <a:t> Y, where X and Y are </a:t>
            </a:r>
            <a:r>
              <a:rPr lang="en-US" altLang="en-US" dirty="0" err="1">
                <a:sym typeface="Symbol" pitchFamily="18" charset="2"/>
              </a:rPr>
              <a:t>itemsets</a:t>
            </a:r>
            <a:r>
              <a:rPr lang="en-US" altLang="en-US" dirty="0">
                <a:sym typeface="Symbol" pitchFamily="18" charset="2"/>
              </a:rPr>
              <a:t>; e.g., {A, B}  {C}</a:t>
            </a:r>
          </a:p>
          <a:p>
            <a:pPr lvl="1"/>
            <a:r>
              <a:rPr lang="en-US" altLang="en-US" b="1" dirty="0">
                <a:sym typeface="Symbol" pitchFamily="18" charset="2"/>
              </a:rPr>
              <a:t>Support </a:t>
            </a:r>
            <a:r>
              <a:rPr lang="en-US" altLang="en-US" b="0" dirty="0"/>
              <a:t>Fraction of transactions that contain both X and Y, P(X, Y)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/>
              <a:t>Confidence </a:t>
            </a:r>
            <a:r>
              <a:rPr lang="en-US" altLang="en-US" dirty="0"/>
              <a:t>Measures how often items in Y appear in transactions that contain X, P(Y|X)</a:t>
            </a:r>
          </a:p>
          <a:p>
            <a:r>
              <a:rPr lang="en-US" altLang="en-US" b="1" dirty="0"/>
              <a:t>Association rule mining</a:t>
            </a:r>
            <a:r>
              <a:rPr lang="en-US" altLang="en-US" dirty="0"/>
              <a:t>: Given a set of transactions T, find all rules X </a:t>
            </a:r>
            <a:r>
              <a:rPr lang="en-US" altLang="en-US" dirty="0">
                <a:sym typeface="Symbol" pitchFamily="18" charset="2"/>
              </a:rPr>
              <a:t> Y </a:t>
            </a:r>
            <a:r>
              <a:rPr lang="en-US" altLang="en-US" dirty="0"/>
              <a:t>having </a:t>
            </a:r>
          </a:p>
          <a:p>
            <a:pPr lvl="1"/>
            <a:r>
              <a:rPr lang="en-US" altLang="en-US" dirty="0"/>
              <a:t>support </a:t>
            </a:r>
            <a:r>
              <a:rPr lang="en-US" altLang="en-US" dirty="0">
                <a:cs typeface="Arial" charset="0"/>
              </a:rPr>
              <a:t>≥ </a:t>
            </a:r>
            <a:r>
              <a:rPr lang="en-US" altLang="en-US" i="1" dirty="0" err="1">
                <a:cs typeface="Arial" charset="0"/>
              </a:rPr>
              <a:t>minsup</a:t>
            </a:r>
            <a:r>
              <a:rPr lang="en-US" altLang="en-US" i="1" dirty="0">
                <a:cs typeface="Arial" charset="0"/>
              </a:rPr>
              <a:t> </a:t>
            </a:r>
            <a:r>
              <a:rPr lang="en-US" altLang="en-US" dirty="0">
                <a:cs typeface="Arial" charset="0"/>
              </a:rPr>
              <a:t>threshold</a:t>
            </a:r>
          </a:p>
          <a:p>
            <a:pPr lvl="1"/>
            <a:r>
              <a:rPr lang="en-US" altLang="en-US" dirty="0">
                <a:cs typeface="Arial" charset="0"/>
              </a:rPr>
              <a:t>confidence ≥ </a:t>
            </a:r>
            <a:r>
              <a:rPr lang="en-US" altLang="en-US" i="1" dirty="0" err="1">
                <a:cs typeface="Arial" charset="0"/>
              </a:rPr>
              <a:t>minconf</a:t>
            </a:r>
            <a:r>
              <a:rPr lang="en-US" altLang="en-US" i="1" dirty="0">
                <a:cs typeface="Arial" charset="0"/>
              </a:rPr>
              <a:t> </a:t>
            </a:r>
            <a:r>
              <a:rPr lang="en-US" altLang="en-US" dirty="0">
                <a:cs typeface="Arial" charset="0"/>
              </a:rPr>
              <a:t>threshold</a:t>
            </a:r>
          </a:p>
          <a:p>
            <a:pPr>
              <a:lnSpc>
                <a:spcPct val="100000"/>
              </a:lnSpc>
            </a:pPr>
            <a:endParaRPr lang="en-US" altLang="en-US" dirty="0">
              <a:sym typeface="Symbol" pitchFamily="18" charset="2"/>
            </a:endParaRPr>
          </a:p>
          <a:p>
            <a:pPr lvl="1"/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9AA221-3803-D642-AE8B-981ACA344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97757"/>
              </p:ext>
            </p:extLst>
          </p:nvPr>
        </p:nvGraphicFramePr>
        <p:xfrm>
          <a:off x="8450865" y="2412863"/>
          <a:ext cx="251018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83">
                  <a:extLst>
                    <a:ext uri="{9D8B030D-6E8A-4147-A177-3AD203B41FA5}">
                      <a16:colId xmlns:a16="http://schemas.microsoft.com/office/drawing/2014/main" val="1783813929"/>
                    </a:ext>
                  </a:extLst>
                </a:gridCol>
                <a:gridCol w="1922199">
                  <a:extLst>
                    <a:ext uri="{9D8B030D-6E8A-4147-A177-3AD203B41FA5}">
                      <a16:colId xmlns:a16="http://schemas.microsoft.com/office/drawing/2014/main" val="767988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58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{A, B}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9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{A, B, C, D, E}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9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{A, B, E}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52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{B, D, E}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6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{A, C, E}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88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{B, C, D, E}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1137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EC951E-5B2F-8647-A4E4-87A32007E75E}"/>
              </a:ext>
            </a:extLst>
          </p:cNvPr>
          <p:cNvSpPr txBox="1"/>
          <p:nvPr/>
        </p:nvSpPr>
        <p:spPr>
          <a:xfrm>
            <a:off x="8335252" y="1351722"/>
            <a:ext cx="292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items: </a:t>
            </a:r>
          </a:p>
          <a:p>
            <a:r>
              <a:rPr lang="en-US" dirty="0"/>
              <a:t>A (apple), B (beer), C (coke), D (diaper), E (egg)  </a:t>
            </a:r>
          </a:p>
        </p:txBody>
      </p:sp>
    </p:spTree>
    <p:extLst>
      <p:ext uri="{BB962C8B-B14F-4D97-AF65-F5344CB8AC3E}">
        <p14:creationId xmlns:p14="http://schemas.microsoft.com/office/powerpoint/2010/main" val="267369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B154-D4EC-DC46-BED8-49E6D28E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itemset identification: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14EAAC-EC45-944E-802B-7F4EBF1C884C}"/>
              </a:ext>
            </a:extLst>
          </p:cNvPr>
          <p:cNvSpPr/>
          <p:nvPr/>
        </p:nvSpPr>
        <p:spPr>
          <a:xfrm>
            <a:off x="1507484" y="222914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632EFD-311F-834D-8230-A57DB7C2375C}"/>
              </a:ext>
            </a:extLst>
          </p:cNvPr>
          <p:cNvSpPr/>
          <p:nvPr/>
        </p:nvSpPr>
        <p:spPr>
          <a:xfrm>
            <a:off x="2215938" y="222914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467C00-403F-A24E-931A-E816F3041226}"/>
              </a:ext>
            </a:extLst>
          </p:cNvPr>
          <p:cNvSpPr/>
          <p:nvPr/>
        </p:nvSpPr>
        <p:spPr>
          <a:xfrm>
            <a:off x="2847028" y="222914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ED04D7-77A4-414F-9EB7-9AD61CDE1F86}"/>
              </a:ext>
            </a:extLst>
          </p:cNvPr>
          <p:cNvSpPr/>
          <p:nvPr/>
        </p:nvSpPr>
        <p:spPr>
          <a:xfrm>
            <a:off x="3478118" y="2229141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B714B4-C6EF-2F43-B012-8585945DDA33}"/>
              </a:ext>
            </a:extLst>
          </p:cNvPr>
          <p:cNvSpPr/>
          <p:nvPr/>
        </p:nvSpPr>
        <p:spPr>
          <a:xfrm>
            <a:off x="4121565" y="222914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09480D-A00C-444F-8447-CB0C3188D9F5}"/>
              </a:ext>
            </a:extLst>
          </p:cNvPr>
          <p:cNvSpPr/>
          <p:nvPr/>
        </p:nvSpPr>
        <p:spPr>
          <a:xfrm>
            <a:off x="562952" y="288312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F05B62-2C7F-074A-B4EE-039505F9E34A}"/>
              </a:ext>
            </a:extLst>
          </p:cNvPr>
          <p:cNvSpPr/>
          <p:nvPr/>
        </p:nvSpPr>
        <p:spPr>
          <a:xfrm>
            <a:off x="1084670" y="2869100"/>
            <a:ext cx="394252" cy="318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EF0ED4-1544-904F-BFB2-BF852BC0CB84}"/>
              </a:ext>
            </a:extLst>
          </p:cNvPr>
          <p:cNvSpPr/>
          <p:nvPr/>
        </p:nvSpPr>
        <p:spPr>
          <a:xfrm>
            <a:off x="1646938" y="2862798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7C4717-9AF8-9249-A055-647A2F64814E}"/>
              </a:ext>
            </a:extLst>
          </p:cNvPr>
          <p:cNvSpPr/>
          <p:nvPr/>
        </p:nvSpPr>
        <p:spPr>
          <a:xfrm>
            <a:off x="2186702" y="2862798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F463A5-3A9A-A648-A0F2-45886BEC37C0}"/>
              </a:ext>
            </a:extLst>
          </p:cNvPr>
          <p:cNvSpPr/>
          <p:nvPr/>
        </p:nvSpPr>
        <p:spPr>
          <a:xfrm>
            <a:off x="2733028" y="2862798"/>
            <a:ext cx="394252" cy="318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D8B9F3-A753-1042-BE30-8604A5B3D7AB}"/>
              </a:ext>
            </a:extLst>
          </p:cNvPr>
          <p:cNvSpPr/>
          <p:nvPr/>
        </p:nvSpPr>
        <p:spPr>
          <a:xfrm>
            <a:off x="3280992" y="2862798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34CE7C-A8A4-BF4C-B59A-E16AC6B4D4AD}"/>
              </a:ext>
            </a:extLst>
          </p:cNvPr>
          <p:cNvSpPr/>
          <p:nvPr/>
        </p:nvSpPr>
        <p:spPr>
          <a:xfrm>
            <a:off x="3804583" y="2862798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53800-3868-9F46-9D8E-654DE9C9D6D9}"/>
              </a:ext>
            </a:extLst>
          </p:cNvPr>
          <p:cNvSpPr/>
          <p:nvPr/>
        </p:nvSpPr>
        <p:spPr>
          <a:xfrm>
            <a:off x="4346011" y="2854831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0323F3-ABCB-3043-9A9E-7B406E16F9A9}"/>
              </a:ext>
            </a:extLst>
          </p:cNvPr>
          <p:cNvSpPr/>
          <p:nvPr/>
        </p:nvSpPr>
        <p:spPr>
          <a:xfrm>
            <a:off x="4807335" y="2846590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DD9555-DDC3-BA46-B245-1A5DCF28C740}"/>
              </a:ext>
            </a:extLst>
          </p:cNvPr>
          <p:cNvSpPr/>
          <p:nvPr/>
        </p:nvSpPr>
        <p:spPr>
          <a:xfrm>
            <a:off x="5338648" y="2846590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24A705-480E-8F4E-9F08-8440E03EADA1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 flipH="1">
            <a:off x="760078" y="2547193"/>
            <a:ext cx="944532" cy="335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9C9CFA-75EC-2C47-A25D-14E4A8BBAFD6}"/>
              </a:ext>
            </a:extLst>
          </p:cNvPr>
          <p:cNvCxnSpPr>
            <a:cxnSpLocks/>
            <a:stCxn id="7" idx="4"/>
            <a:endCxn id="13" idx="7"/>
          </p:cNvCxnSpPr>
          <p:nvPr/>
        </p:nvCxnSpPr>
        <p:spPr>
          <a:xfrm flipH="1">
            <a:off x="1421185" y="2547193"/>
            <a:ext cx="283425" cy="368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CF554-23B4-9A43-A381-EFAC44C09F2C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>
            <a:off x="1704610" y="2547193"/>
            <a:ext cx="139454" cy="315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FF4CC3-9263-A446-9AA7-54833237CD73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 flipH="1">
            <a:off x="760078" y="2547193"/>
            <a:ext cx="1652986" cy="335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E088B3-7DF1-6348-8AAD-D3B5746E9C4F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>
            <a:off x="1704610" y="2547193"/>
            <a:ext cx="679218" cy="315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2D6F7B8-9F54-0040-B62E-7A5C956DA606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391327" y="2550783"/>
            <a:ext cx="399438" cy="358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911C20-1346-9048-BB6D-BD580EC6913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391326" y="2550783"/>
            <a:ext cx="399439" cy="358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70F3556-7C42-F94B-A05D-DD9C5AB41652}"/>
              </a:ext>
            </a:extLst>
          </p:cNvPr>
          <p:cNvCxnSpPr>
            <a:cxnSpLocks/>
            <a:stCxn id="8" idx="4"/>
            <a:endCxn id="17" idx="1"/>
          </p:cNvCxnSpPr>
          <p:nvPr/>
        </p:nvCxnSpPr>
        <p:spPr>
          <a:xfrm>
            <a:off x="2413064" y="2547193"/>
            <a:ext cx="925665" cy="362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721ABB-F54B-6147-B977-0AD27DF3531B}"/>
              </a:ext>
            </a:extLst>
          </p:cNvPr>
          <p:cNvCxnSpPr>
            <a:cxnSpLocks/>
            <a:stCxn id="8" idx="4"/>
            <a:endCxn id="18" idx="1"/>
          </p:cNvCxnSpPr>
          <p:nvPr/>
        </p:nvCxnSpPr>
        <p:spPr>
          <a:xfrm>
            <a:off x="2413064" y="2547193"/>
            <a:ext cx="1449256" cy="362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6BAAA8-F866-8543-89E3-48DB739C6A0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099521" y="2547193"/>
            <a:ext cx="1304227" cy="35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9141F3-97EA-CC49-8B7A-8FAEE2564029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1421185" y="2547193"/>
            <a:ext cx="1665494" cy="368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C3E5D0-8571-2847-A25D-67CD2F27041B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2930154" y="2547193"/>
            <a:ext cx="114000" cy="315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F966CA-9B61-6E4C-A841-37FBEBB00001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110569" y="2544104"/>
            <a:ext cx="1754503" cy="349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EAA61-E921-B242-99FE-8E5545AE8483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1844064" y="2544104"/>
            <a:ext cx="1898846" cy="31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D653C5C-112D-D744-91E8-3B5ECE697318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3478118" y="2547193"/>
            <a:ext cx="197126" cy="3156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2237E8-8C8A-F04F-B322-989C3B3580EB}"/>
              </a:ext>
            </a:extLst>
          </p:cNvPr>
          <p:cNvCxnSpPr>
            <a:cxnSpLocks/>
          </p:cNvCxnSpPr>
          <p:nvPr/>
        </p:nvCxnSpPr>
        <p:spPr>
          <a:xfrm>
            <a:off x="3711838" y="2560658"/>
            <a:ext cx="831299" cy="2818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805E7B-B958-F449-B49F-1AC45E065DDC}"/>
              </a:ext>
            </a:extLst>
          </p:cNvPr>
          <p:cNvCxnSpPr>
            <a:cxnSpLocks/>
            <a:stCxn id="10" idx="4"/>
            <a:endCxn id="23" idx="0"/>
          </p:cNvCxnSpPr>
          <p:nvPr/>
        </p:nvCxnSpPr>
        <p:spPr>
          <a:xfrm>
            <a:off x="3675244" y="2547193"/>
            <a:ext cx="1860530" cy="2993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2E3BD15-183D-DE4F-8371-7B38A20FC53E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2383828" y="2571056"/>
            <a:ext cx="1893654" cy="291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4C0A853-8C9E-8741-88A6-83A631E92A70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4001709" y="2547193"/>
            <a:ext cx="316982" cy="315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4B8ED0-96A2-6349-8BB4-F146F46CDF09}"/>
              </a:ext>
            </a:extLst>
          </p:cNvPr>
          <p:cNvCxnSpPr>
            <a:cxnSpLocks/>
            <a:stCxn id="11" idx="4"/>
            <a:endCxn id="22" idx="0"/>
          </p:cNvCxnSpPr>
          <p:nvPr/>
        </p:nvCxnSpPr>
        <p:spPr>
          <a:xfrm>
            <a:off x="4318691" y="2547193"/>
            <a:ext cx="685770" cy="299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7880DB4-1BAE-8742-A30C-6737C5638DB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4403134" y="2548999"/>
            <a:ext cx="1132640" cy="2975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2290BC21-8F8C-F442-9122-7DC48C63EDC7}"/>
              </a:ext>
            </a:extLst>
          </p:cNvPr>
          <p:cNvSpPr/>
          <p:nvPr/>
        </p:nvSpPr>
        <p:spPr>
          <a:xfrm>
            <a:off x="551936" y="3697980"/>
            <a:ext cx="394252" cy="259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ABC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1A714A3-7646-5148-B81A-8882EBE97894}"/>
              </a:ext>
            </a:extLst>
          </p:cNvPr>
          <p:cNvSpPr/>
          <p:nvPr/>
        </p:nvSpPr>
        <p:spPr>
          <a:xfrm>
            <a:off x="1073654" y="3697980"/>
            <a:ext cx="394252" cy="259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ABD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CE304CB-0419-9842-A01B-7C550887D81B}"/>
              </a:ext>
            </a:extLst>
          </p:cNvPr>
          <p:cNvSpPr/>
          <p:nvPr/>
        </p:nvSpPr>
        <p:spPr>
          <a:xfrm>
            <a:off x="1635922" y="3697980"/>
            <a:ext cx="394252" cy="2596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ABE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963C215-2445-3D4C-BA8D-D2B9643B457D}"/>
              </a:ext>
            </a:extLst>
          </p:cNvPr>
          <p:cNvSpPr/>
          <p:nvPr/>
        </p:nvSpPr>
        <p:spPr>
          <a:xfrm>
            <a:off x="2175686" y="3697980"/>
            <a:ext cx="394252" cy="259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ACD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B826366-68FA-C14C-8C35-B143FFCF13CE}"/>
              </a:ext>
            </a:extLst>
          </p:cNvPr>
          <p:cNvSpPr/>
          <p:nvPr/>
        </p:nvSpPr>
        <p:spPr>
          <a:xfrm>
            <a:off x="2722012" y="3697980"/>
            <a:ext cx="394252" cy="259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ACE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2B9C73E-01BD-C649-A9D0-660D3F2F47A9}"/>
              </a:ext>
            </a:extLst>
          </p:cNvPr>
          <p:cNvSpPr/>
          <p:nvPr/>
        </p:nvSpPr>
        <p:spPr>
          <a:xfrm>
            <a:off x="3845162" y="3697980"/>
            <a:ext cx="394252" cy="259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BCD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F97DC05-9ABB-4346-A0FE-B88874A4818C}"/>
              </a:ext>
            </a:extLst>
          </p:cNvPr>
          <p:cNvSpPr/>
          <p:nvPr/>
        </p:nvSpPr>
        <p:spPr>
          <a:xfrm>
            <a:off x="4404878" y="3697980"/>
            <a:ext cx="394252" cy="2596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BCE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3E262CC-D8D3-1342-988A-5A3ACD2A3F89}"/>
              </a:ext>
            </a:extLst>
          </p:cNvPr>
          <p:cNvSpPr/>
          <p:nvPr/>
        </p:nvSpPr>
        <p:spPr>
          <a:xfrm>
            <a:off x="5456182" y="3684861"/>
            <a:ext cx="394252" cy="259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CDE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9E33498-AAAB-BD48-AFB0-84BE76CD252C}"/>
              </a:ext>
            </a:extLst>
          </p:cNvPr>
          <p:cNvSpPr/>
          <p:nvPr/>
        </p:nvSpPr>
        <p:spPr>
          <a:xfrm>
            <a:off x="3270211" y="3697980"/>
            <a:ext cx="394252" cy="259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ADE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035CFC5-41E6-9F46-9981-9B9666441D9C}"/>
              </a:ext>
            </a:extLst>
          </p:cNvPr>
          <p:cNvSpPr/>
          <p:nvPr/>
        </p:nvSpPr>
        <p:spPr>
          <a:xfrm>
            <a:off x="4920026" y="3697980"/>
            <a:ext cx="394252" cy="259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BDE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E9D611E-6222-1B4E-A815-E5A5D6079398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763154" y="3181609"/>
            <a:ext cx="507626" cy="516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7B05279-B26B-FA4C-93C8-268ED954EEC4}"/>
              </a:ext>
            </a:extLst>
          </p:cNvPr>
          <p:cNvCxnSpPr>
            <a:cxnSpLocks/>
          </p:cNvCxnSpPr>
          <p:nvPr/>
        </p:nvCxnSpPr>
        <p:spPr>
          <a:xfrm>
            <a:off x="761812" y="3181609"/>
            <a:ext cx="12357" cy="525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E09CD89-28AD-C845-89F1-2A9141EBE4CB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761046" y="3187911"/>
            <a:ext cx="1072002" cy="510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E4D2B82-7588-C849-A5D8-443D46EB2DB3}"/>
              </a:ext>
            </a:extLst>
          </p:cNvPr>
          <p:cNvCxnSpPr>
            <a:cxnSpLocks/>
            <a:endCxn id="240" idx="0"/>
          </p:cNvCxnSpPr>
          <p:nvPr/>
        </p:nvCxnSpPr>
        <p:spPr>
          <a:xfrm>
            <a:off x="2520149" y="4776446"/>
            <a:ext cx="552889" cy="339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9979934-73BD-0940-A98B-C217CFC21A1E}"/>
              </a:ext>
            </a:extLst>
          </p:cNvPr>
          <p:cNvCxnSpPr>
            <a:cxnSpLocks/>
            <a:endCxn id="240" idx="0"/>
          </p:cNvCxnSpPr>
          <p:nvPr/>
        </p:nvCxnSpPr>
        <p:spPr>
          <a:xfrm>
            <a:off x="1866747" y="4776446"/>
            <a:ext cx="1206291" cy="339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40AEC73-8F5B-DF43-8B69-B1D580C1C53A}"/>
              </a:ext>
            </a:extLst>
          </p:cNvPr>
          <p:cNvCxnSpPr>
            <a:cxnSpLocks/>
            <a:stCxn id="239" idx="4"/>
            <a:endCxn id="10" idx="0"/>
          </p:cNvCxnSpPr>
          <p:nvPr/>
        </p:nvCxnSpPr>
        <p:spPr>
          <a:xfrm>
            <a:off x="3044154" y="1969838"/>
            <a:ext cx="631090" cy="259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BF32DB2-F28B-CF44-89B2-51AF1DDBAB55}"/>
              </a:ext>
            </a:extLst>
          </p:cNvPr>
          <p:cNvCxnSpPr>
            <a:cxnSpLocks/>
          </p:cNvCxnSpPr>
          <p:nvPr/>
        </p:nvCxnSpPr>
        <p:spPr>
          <a:xfrm flipH="1">
            <a:off x="899507" y="3173071"/>
            <a:ext cx="366484" cy="525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8262763-B40A-464A-974E-3B55BC31D4BE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1264649" y="3173071"/>
            <a:ext cx="1108163" cy="524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E790B41-C912-6A4F-AE13-3EE03058F65E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1263883" y="3179373"/>
            <a:ext cx="1655255" cy="518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8910EB6-DB40-6342-8672-F765451F3019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1270780" y="3172883"/>
            <a:ext cx="540016" cy="5250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784192B-1FF6-FE43-B899-46F7354F42DC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1809454" y="3172883"/>
            <a:ext cx="1657883" cy="5250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55D28DF-3D58-ED40-82FC-B8FFC6D19772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1808688" y="3179185"/>
            <a:ext cx="564124" cy="518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9F7AF9B-5194-284A-91BB-20C389C87D3F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1833048" y="3172031"/>
            <a:ext cx="546420" cy="525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7F70C5-1B6A-5A42-8D99-B50D804114B3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2378125" y="3172031"/>
            <a:ext cx="1089212" cy="525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B5C4563-EFB1-7244-9805-D87DA2AE7FD0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2377359" y="3178333"/>
            <a:ext cx="541779" cy="519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C9F0A56-DBA8-6849-9352-0D0834E420E4}"/>
              </a:ext>
            </a:extLst>
          </p:cNvPr>
          <p:cNvCxnSpPr>
            <a:cxnSpLocks/>
            <a:endCxn id="84" idx="7"/>
          </p:cNvCxnSpPr>
          <p:nvPr/>
        </p:nvCxnSpPr>
        <p:spPr>
          <a:xfrm flipH="1">
            <a:off x="888451" y="3163625"/>
            <a:ext cx="2035130" cy="572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C09A6B3-34D0-D940-A798-E80594D8A7A2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2922238" y="3163625"/>
            <a:ext cx="1540377" cy="572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DA50ED5-7E82-9840-8D13-3C3BF4425048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2921472" y="3169927"/>
            <a:ext cx="1120816" cy="528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A7B291F-FCB1-264F-B261-15EA83E26D42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1270780" y="3163625"/>
            <a:ext cx="2182562" cy="5343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A1E452D-7781-DF40-AE8F-6378002F8D58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3451999" y="3163625"/>
            <a:ext cx="590289" cy="5343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CAE450F-5D8C-D04D-B364-36689ADEC554}"/>
              </a:ext>
            </a:extLst>
          </p:cNvPr>
          <p:cNvCxnSpPr>
            <a:cxnSpLocks/>
          </p:cNvCxnSpPr>
          <p:nvPr/>
        </p:nvCxnSpPr>
        <p:spPr>
          <a:xfrm>
            <a:off x="3451233" y="3157570"/>
            <a:ext cx="1665919" cy="5280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971E2D8-8A82-D746-BDCC-2D353BABE2C0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1833048" y="3173071"/>
            <a:ext cx="2164574" cy="524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0B0AFF6-5156-2142-8509-09632BF08B53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3996279" y="3173071"/>
            <a:ext cx="1120873" cy="524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23B9E987-2A5B-9849-98B1-92CF2A0406D6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3995513" y="3179373"/>
            <a:ext cx="467102" cy="556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A8973F7-5E53-7641-BF81-40E55FA6EE24}"/>
              </a:ext>
            </a:extLst>
          </p:cNvPr>
          <p:cNvCxnSpPr>
            <a:cxnSpLocks/>
            <a:endCxn id="87" idx="0"/>
          </p:cNvCxnSpPr>
          <p:nvPr/>
        </p:nvCxnSpPr>
        <p:spPr>
          <a:xfrm flipH="1">
            <a:off x="2372812" y="3174130"/>
            <a:ext cx="2170266" cy="5238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FC6C9A7-9EAE-7548-918A-0B41C42783DE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4042288" y="3174130"/>
            <a:ext cx="499448" cy="5238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CFFEC5B-3F9D-7B47-A48B-D02DB8C611DE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4540970" y="3180432"/>
            <a:ext cx="1112338" cy="5044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BF0AF4B3-2E2D-4E42-B72B-68703A6A70A4}"/>
              </a:ext>
            </a:extLst>
          </p:cNvPr>
          <p:cNvCxnSpPr>
            <a:cxnSpLocks/>
            <a:endCxn id="88" idx="0"/>
          </p:cNvCxnSpPr>
          <p:nvPr/>
        </p:nvCxnSpPr>
        <p:spPr>
          <a:xfrm flipH="1">
            <a:off x="2919138" y="3175363"/>
            <a:ext cx="2091486" cy="522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33C9F560-D24A-F84F-8F09-2C6F6F792B49}"/>
              </a:ext>
            </a:extLst>
          </p:cNvPr>
          <p:cNvCxnSpPr>
            <a:cxnSpLocks/>
            <a:endCxn id="90" idx="0"/>
          </p:cNvCxnSpPr>
          <p:nvPr/>
        </p:nvCxnSpPr>
        <p:spPr>
          <a:xfrm flipH="1">
            <a:off x="4602004" y="3175363"/>
            <a:ext cx="407278" cy="522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751F7C-2367-B642-896A-3F31E92D15BC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008516" y="3181665"/>
            <a:ext cx="644792" cy="50319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9124649-875C-F945-8425-612C274099F3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467337" y="3164169"/>
            <a:ext cx="2074890" cy="5338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DFE4130-578E-4449-A4B4-F96592ABEAAF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5117152" y="3164169"/>
            <a:ext cx="423734" cy="5338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008C00A-28EC-F440-9F34-6FA69A332619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540119" y="3170471"/>
            <a:ext cx="113189" cy="5143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ABBF3BF9-6DEA-4C46-89BB-B0662953733E}"/>
              </a:ext>
            </a:extLst>
          </p:cNvPr>
          <p:cNvSpPr/>
          <p:nvPr/>
        </p:nvSpPr>
        <p:spPr>
          <a:xfrm>
            <a:off x="1549122" y="4475202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ABCD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0F0B0622-AB11-3A40-A3DA-70369FA9D25B}"/>
              </a:ext>
            </a:extLst>
          </p:cNvPr>
          <p:cNvSpPr/>
          <p:nvPr/>
        </p:nvSpPr>
        <p:spPr>
          <a:xfrm>
            <a:off x="2257576" y="4475202"/>
            <a:ext cx="394252" cy="318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ABCE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B493C959-A2B7-C340-8A82-FBC595DDDA5C}"/>
              </a:ext>
            </a:extLst>
          </p:cNvPr>
          <p:cNvSpPr/>
          <p:nvPr/>
        </p:nvSpPr>
        <p:spPr>
          <a:xfrm>
            <a:off x="2888666" y="4475202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ABDE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5C33D843-0768-6F47-B845-DF8DB44BA57F}"/>
              </a:ext>
            </a:extLst>
          </p:cNvPr>
          <p:cNvSpPr/>
          <p:nvPr/>
        </p:nvSpPr>
        <p:spPr>
          <a:xfrm>
            <a:off x="3519756" y="4475202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ACDE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4562DBBA-DB8D-4847-BD71-DD12B8572CD2}"/>
              </a:ext>
            </a:extLst>
          </p:cNvPr>
          <p:cNvSpPr/>
          <p:nvPr/>
        </p:nvSpPr>
        <p:spPr>
          <a:xfrm>
            <a:off x="4163203" y="4475202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BCDE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007B5CC-5E9F-1340-BA9F-127FAE189C9E}"/>
              </a:ext>
            </a:extLst>
          </p:cNvPr>
          <p:cNvCxnSpPr>
            <a:cxnSpLocks/>
            <a:endCxn id="195" idx="0"/>
          </p:cNvCxnSpPr>
          <p:nvPr/>
        </p:nvCxnSpPr>
        <p:spPr>
          <a:xfrm>
            <a:off x="822461" y="3957655"/>
            <a:ext cx="1632241" cy="517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F11D2C8-9948-364F-8FA6-E359753FAD84}"/>
              </a:ext>
            </a:extLst>
          </p:cNvPr>
          <p:cNvCxnSpPr>
            <a:cxnSpLocks/>
            <a:endCxn id="194" idx="0"/>
          </p:cNvCxnSpPr>
          <p:nvPr/>
        </p:nvCxnSpPr>
        <p:spPr>
          <a:xfrm>
            <a:off x="821119" y="3957655"/>
            <a:ext cx="925129" cy="517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7CAC9856-43AC-4D44-AAB6-E5ED78D7685D}"/>
              </a:ext>
            </a:extLst>
          </p:cNvPr>
          <p:cNvCxnSpPr>
            <a:cxnSpLocks/>
            <a:endCxn id="196" idx="0"/>
          </p:cNvCxnSpPr>
          <p:nvPr/>
        </p:nvCxnSpPr>
        <p:spPr>
          <a:xfrm>
            <a:off x="1291598" y="3952229"/>
            <a:ext cx="1794194" cy="5229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9702565-DC93-C148-978A-15ECE2EC5AA6}"/>
              </a:ext>
            </a:extLst>
          </p:cNvPr>
          <p:cNvCxnSpPr>
            <a:cxnSpLocks/>
            <a:endCxn id="194" idx="0"/>
          </p:cNvCxnSpPr>
          <p:nvPr/>
        </p:nvCxnSpPr>
        <p:spPr>
          <a:xfrm>
            <a:off x="1290256" y="3952229"/>
            <a:ext cx="455992" cy="5229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C531844B-CB7E-3C46-B647-3997E37691E1}"/>
              </a:ext>
            </a:extLst>
          </p:cNvPr>
          <p:cNvCxnSpPr>
            <a:cxnSpLocks/>
            <a:endCxn id="196" idx="7"/>
          </p:cNvCxnSpPr>
          <p:nvPr/>
        </p:nvCxnSpPr>
        <p:spPr>
          <a:xfrm>
            <a:off x="1860224" y="3952229"/>
            <a:ext cx="1364957" cy="569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726C0CC3-F115-6C4D-8810-7DF6DECAA474}"/>
              </a:ext>
            </a:extLst>
          </p:cNvPr>
          <p:cNvCxnSpPr>
            <a:cxnSpLocks/>
            <a:endCxn id="195" idx="0"/>
          </p:cNvCxnSpPr>
          <p:nvPr/>
        </p:nvCxnSpPr>
        <p:spPr>
          <a:xfrm>
            <a:off x="1858882" y="3952229"/>
            <a:ext cx="595820" cy="522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4219FA66-550A-574E-B19E-E7FAF7EAA23C}"/>
              </a:ext>
            </a:extLst>
          </p:cNvPr>
          <p:cNvCxnSpPr>
            <a:cxnSpLocks/>
            <a:endCxn id="194" idx="0"/>
          </p:cNvCxnSpPr>
          <p:nvPr/>
        </p:nvCxnSpPr>
        <p:spPr>
          <a:xfrm flipH="1">
            <a:off x="1746248" y="3952413"/>
            <a:ext cx="670174" cy="5227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49F17FDE-CD3E-3F45-9853-BEF8C7D5724E}"/>
              </a:ext>
            </a:extLst>
          </p:cNvPr>
          <p:cNvCxnSpPr>
            <a:cxnSpLocks/>
            <a:endCxn id="197" idx="0"/>
          </p:cNvCxnSpPr>
          <p:nvPr/>
        </p:nvCxnSpPr>
        <p:spPr>
          <a:xfrm>
            <a:off x="2415080" y="3952413"/>
            <a:ext cx="1301802" cy="5227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C48E7EDD-4A32-B54B-84BE-ADFBE4F05F6D}"/>
              </a:ext>
            </a:extLst>
          </p:cNvPr>
          <p:cNvCxnSpPr>
            <a:cxnSpLocks/>
          </p:cNvCxnSpPr>
          <p:nvPr/>
        </p:nvCxnSpPr>
        <p:spPr>
          <a:xfrm flipH="1">
            <a:off x="2554762" y="3959973"/>
            <a:ext cx="366484" cy="525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AD7DBAE-BCA4-EC41-AE90-DE4A851311D2}"/>
              </a:ext>
            </a:extLst>
          </p:cNvPr>
          <p:cNvCxnSpPr>
            <a:cxnSpLocks/>
            <a:endCxn id="197" idx="0"/>
          </p:cNvCxnSpPr>
          <p:nvPr/>
        </p:nvCxnSpPr>
        <p:spPr>
          <a:xfrm>
            <a:off x="2919904" y="3959973"/>
            <a:ext cx="796978" cy="515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967933CE-995D-564C-A8DA-CBB184C7BA1A}"/>
              </a:ext>
            </a:extLst>
          </p:cNvPr>
          <p:cNvCxnSpPr>
            <a:cxnSpLocks/>
          </p:cNvCxnSpPr>
          <p:nvPr/>
        </p:nvCxnSpPr>
        <p:spPr>
          <a:xfrm flipH="1">
            <a:off x="3112834" y="3952229"/>
            <a:ext cx="366484" cy="5257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06C4D331-EDAD-414D-BA3C-A8F772B8ECF1}"/>
              </a:ext>
            </a:extLst>
          </p:cNvPr>
          <p:cNvCxnSpPr>
            <a:cxnSpLocks/>
            <a:endCxn id="197" idx="0"/>
          </p:cNvCxnSpPr>
          <p:nvPr/>
        </p:nvCxnSpPr>
        <p:spPr>
          <a:xfrm>
            <a:off x="3477976" y="3952229"/>
            <a:ext cx="238906" cy="5229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637EA11E-0178-3D4F-92A4-F38567FF0749}"/>
              </a:ext>
            </a:extLst>
          </p:cNvPr>
          <p:cNvCxnSpPr>
            <a:cxnSpLocks/>
            <a:endCxn id="194" idx="0"/>
          </p:cNvCxnSpPr>
          <p:nvPr/>
        </p:nvCxnSpPr>
        <p:spPr>
          <a:xfrm flipH="1">
            <a:off x="1746248" y="3952646"/>
            <a:ext cx="2325818" cy="5225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C0B78F01-2D33-ED41-BFED-E03FBD8A728F}"/>
              </a:ext>
            </a:extLst>
          </p:cNvPr>
          <p:cNvCxnSpPr>
            <a:cxnSpLocks/>
            <a:endCxn id="198" idx="0"/>
          </p:cNvCxnSpPr>
          <p:nvPr/>
        </p:nvCxnSpPr>
        <p:spPr>
          <a:xfrm>
            <a:off x="4070723" y="3952646"/>
            <a:ext cx="289606" cy="5225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89CE92A-D6DF-4546-B9A7-B0C6BB2DC163}"/>
              </a:ext>
            </a:extLst>
          </p:cNvPr>
          <p:cNvCxnSpPr>
            <a:cxnSpLocks/>
            <a:endCxn id="195" idx="7"/>
          </p:cNvCxnSpPr>
          <p:nvPr/>
        </p:nvCxnSpPr>
        <p:spPr>
          <a:xfrm flipH="1">
            <a:off x="2594091" y="3952646"/>
            <a:ext cx="2008780" cy="56913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D601A87C-4EEA-CF4E-BDAF-A9C7BA1343E5}"/>
              </a:ext>
            </a:extLst>
          </p:cNvPr>
          <p:cNvCxnSpPr>
            <a:cxnSpLocks/>
            <a:endCxn id="198" idx="0"/>
          </p:cNvCxnSpPr>
          <p:nvPr/>
        </p:nvCxnSpPr>
        <p:spPr>
          <a:xfrm flipH="1">
            <a:off x="4360329" y="3952646"/>
            <a:ext cx="241200" cy="522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7FB2CEDA-A387-3B48-BD23-1F14DF49D251}"/>
              </a:ext>
            </a:extLst>
          </p:cNvPr>
          <p:cNvCxnSpPr>
            <a:cxnSpLocks/>
            <a:endCxn id="196" idx="0"/>
          </p:cNvCxnSpPr>
          <p:nvPr/>
        </p:nvCxnSpPr>
        <p:spPr>
          <a:xfrm flipH="1">
            <a:off x="3085792" y="3970012"/>
            <a:ext cx="1987374" cy="5051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4F4F440-3136-5145-ADF4-8DEBE1CBA5F7}"/>
              </a:ext>
            </a:extLst>
          </p:cNvPr>
          <p:cNvCxnSpPr>
            <a:cxnSpLocks/>
            <a:endCxn id="198" idx="0"/>
          </p:cNvCxnSpPr>
          <p:nvPr/>
        </p:nvCxnSpPr>
        <p:spPr>
          <a:xfrm flipH="1">
            <a:off x="4360329" y="3970012"/>
            <a:ext cx="711494" cy="5051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EA516D3-A2FD-D545-97A8-D2D4215CCFD4}"/>
              </a:ext>
            </a:extLst>
          </p:cNvPr>
          <p:cNvCxnSpPr>
            <a:cxnSpLocks/>
            <a:endCxn id="198" idx="0"/>
          </p:cNvCxnSpPr>
          <p:nvPr/>
        </p:nvCxnSpPr>
        <p:spPr>
          <a:xfrm flipH="1">
            <a:off x="4360329" y="3925176"/>
            <a:ext cx="1269048" cy="550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20CCF48-1D81-B64F-B786-780AA84826A1}"/>
              </a:ext>
            </a:extLst>
          </p:cNvPr>
          <p:cNvCxnSpPr>
            <a:cxnSpLocks/>
            <a:endCxn id="197" idx="0"/>
          </p:cNvCxnSpPr>
          <p:nvPr/>
        </p:nvCxnSpPr>
        <p:spPr>
          <a:xfrm flipH="1">
            <a:off x="3716882" y="3925176"/>
            <a:ext cx="1911154" cy="550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>
            <a:extLst>
              <a:ext uri="{FF2B5EF4-FFF2-40B4-BE49-F238E27FC236}">
                <a16:creationId xmlns:a16="http://schemas.microsoft.com/office/drawing/2014/main" id="{2F56835C-A533-9242-A3BB-2F666B255D1E}"/>
              </a:ext>
            </a:extLst>
          </p:cNvPr>
          <p:cNvSpPr/>
          <p:nvPr/>
        </p:nvSpPr>
        <p:spPr>
          <a:xfrm>
            <a:off x="2847028" y="1651786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null</a:t>
            </a: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5089058-1419-F045-A66F-9DD590966F99}"/>
              </a:ext>
            </a:extLst>
          </p:cNvPr>
          <p:cNvSpPr/>
          <p:nvPr/>
        </p:nvSpPr>
        <p:spPr>
          <a:xfrm>
            <a:off x="2742947" y="5116308"/>
            <a:ext cx="660181" cy="4175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ABCDE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5031D9D-A0F6-0243-8670-7EB961E8B859}"/>
              </a:ext>
            </a:extLst>
          </p:cNvPr>
          <p:cNvCxnSpPr>
            <a:cxnSpLocks/>
            <a:endCxn id="240" idx="0"/>
          </p:cNvCxnSpPr>
          <p:nvPr/>
        </p:nvCxnSpPr>
        <p:spPr>
          <a:xfrm flipH="1">
            <a:off x="3073038" y="4797041"/>
            <a:ext cx="1231818" cy="319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4886EAA0-D3A0-B243-B0BC-EE62CD571B9D}"/>
              </a:ext>
            </a:extLst>
          </p:cNvPr>
          <p:cNvCxnSpPr>
            <a:cxnSpLocks/>
            <a:endCxn id="240" idx="0"/>
          </p:cNvCxnSpPr>
          <p:nvPr/>
        </p:nvCxnSpPr>
        <p:spPr>
          <a:xfrm flipH="1">
            <a:off x="3073038" y="4789024"/>
            <a:ext cx="593972" cy="327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58FB8D4E-3C20-104A-BEAB-A9FE975BF1E5}"/>
              </a:ext>
            </a:extLst>
          </p:cNvPr>
          <p:cNvCxnSpPr>
            <a:cxnSpLocks/>
            <a:endCxn id="240" idx="0"/>
          </p:cNvCxnSpPr>
          <p:nvPr/>
        </p:nvCxnSpPr>
        <p:spPr>
          <a:xfrm flipH="1">
            <a:off x="3073038" y="4789024"/>
            <a:ext cx="3678" cy="327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BDE9ABDB-B7CE-3C4C-96B5-FF78E3CB764A}"/>
              </a:ext>
            </a:extLst>
          </p:cNvPr>
          <p:cNvCxnSpPr>
            <a:cxnSpLocks/>
            <a:stCxn id="239" idx="4"/>
            <a:endCxn id="11" idx="0"/>
          </p:cNvCxnSpPr>
          <p:nvPr/>
        </p:nvCxnSpPr>
        <p:spPr>
          <a:xfrm>
            <a:off x="3044154" y="1969838"/>
            <a:ext cx="1274537" cy="259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8B063AD5-F05C-3042-8D1A-6501F07665B1}"/>
              </a:ext>
            </a:extLst>
          </p:cNvPr>
          <p:cNvCxnSpPr>
            <a:cxnSpLocks/>
            <a:stCxn id="239" idx="4"/>
            <a:endCxn id="7" idx="7"/>
          </p:cNvCxnSpPr>
          <p:nvPr/>
        </p:nvCxnSpPr>
        <p:spPr>
          <a:xfrm flipH="1">
            <a:off x="1843999" y="1969838"/>
            <a:ext cx="1200155" cy="305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E1ECFB6D-C304-5B43-81BC-34A23C49DA46}"/>
              </a:ext>
            </a:extLst>
          </p:cNvPr>
          <p:cNvCxnSpPr>
            <a:cxnSpLocks/>
            <a:endCxn id="239" idx="4"/>
          </p:cNvCxnSpPr>
          <p:nvPr/>
        </p:nvCxnSpPr>
        <p:spPr>
          <a:xfrm flipV="1">
            <a:off x="2468431" y="1969838"/>
            <a:ext cx="575723" cy="25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58CB2074-908A-A54E-B87A-97C7977C5173}"/>
              </a:ext>
            </a:extLst>
          </p:cNvPr>
          <p:cNvCxnSpPr>
            <a:cxnSpLocks/>
            <a:stCxn id="239" idx="4"/>
            <a:endCxn id="9" idx="0"/>
          </p:cNvCxnSpPr>
          <p:nvPr/>
        </p:nvCxnSpPr>
        <p:spPr>
          <a:xfrm>
            <a:off x="3044154" y="1969838"/>
            <a:ext cx="0" cy="259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" name="Table 265">
            <a:extLst>
              <a:ext uri="{FF2B5EF4-FFF2-40B4-BE49-F238E27FC236}">
                <a16:creationId xmlns:a16="http://schemas.microsoft.com/office/drawing/2014/main" id="{D8953DB6-8554-8346-9218-948BAB225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37860"/>
              </p:ext>
            </p:extLst>
          </p:nvPr>
        </p:nvGraphicFramePr>
        <p:xfrm>
          <a:off x="551936" y="5116308"/>
          <a:ext cx="1696157" cy="1529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06">
                  <a:extLst>
                    <a:ext uri="{9D8B030D-6E8A-4147-A177-3AD203B41FA5}">
                      <a16:colId xmlns:a16="http://schemas.microsoft.com/office/drawing/2014/main" val="1783813929"/>
                    </a:ext>
                  </a:extLst>
                </a:gridCol>
                <a:gridCol w="1298851">
                  <a:extLst>
                    <a:ext uri="{9D8B030D-6E8A-4147-A177-3AD203B41FA5}">
                      <a16:colId xmlns:a16="http://schemas.microsoft.com/office/drawing/2014/main" val="767988415"/>
                    </a:ext>
                  </a:extLst>
                </a:gridCol>
              </a:tblGrid>
              <a:tr h="249621">
                <a:tc>
                  <a:txBody>
                    <a:bodyPr/>
                    <a:lstStyle/>
                    <a:p>
                      <a:r>
                        <a:rPr lang="en-US" sz="1400" dirty="0"/>
                        <a:t>TID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Items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493583204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3735397651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C, D,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655090334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836526383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{B,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819264131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C,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3710887126"/>
                  </a:ext>
                </a:extLst>
              </a:tr>
              <a:tr h="206356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{B, C, D,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180113706"/>
                  </a:ext>
                </a:extLst>
              </a:tr>
            </a:tbl>
          </a:graphicData>
        </a:graphic>
      </p:graphicFrame>
      <p:sp>
        <p:nvSpPr>
          <p:cNvPr id="267" name="TextBox 266">
            <a:extLst>
              <a:ext uri="{FF2B5EF4-FFF2-40B4-BE49-F238E27FC236}">
                <a16:creationId xmlns:a16="http://schemas.microsoft.com/office/drawing/2014/main" id="{72B7F99A-8BB5-1C4B-8792-A3A079D758F2}"/>
              </a:ext>
            </a:extLst>
          </p:cNvPr>
          <p:cNvSpPr txBox="1"/>
          <p:nvPr/>
        </p:nvSpPr>
        <p:spPr>
          <a:xfrm>
            <a:off x="3742910" y="5349001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 threshold = 3</a:t>
            </a: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61A52501-31C5-A647-A3B8-70243A3F9234}"/>
              </a:ext>
            </a:extLst>
          </p:cNvPr>
          <p:cNvSpPr/>
          <p:nvPr/>
        </p:nvSpPr>
        <p:spPr>
          <a:xfrm>
            <a:off x="3681423" y="6167633"/>
            <a:ext cx="394252" cy="3180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6BEB297B-4939-6446-926B-F4943CFE48F6}"/>
              </a:ext>
            </a:extLst>
          </p:cNvPr>
          <p:cNvSpPr/>
          <p:nvPr/>
        </p:nvSpPr>
        <p:spPr>
          <a:xfrm>
            <a:off x="3677350" y="5751793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86E5B415-DB9C-404A-95D0-A4328549BD13}"/>
              </a:ext>
            </a:extLst>
          </p:cNvPr>
          <p:cNvSpPr/>
          <p:nvPr/>
        </p:nvSpPr>
        <p:spPr>
          <a:xfrm>
            <a:off x="3681423" y="6546158"/>
            <a:ext cx="394252" cy="318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FED3EC90-5CCA-B84F-B6CF-77AE77383088}"/>
              </a:ext>
            </a:extLst>
          </p:cNvPr>
          <p:cNvSpPr txBox="1"/>
          <p:nvPr/>
        </p:nvSpPr>
        <p:spPr>
          <a:xfrm>
            <a:off x="4110076" y="6546158"/>
            <a:ext cx="194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Infrequent itemset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A0C2793A-6E59-7646-9222-9EF638FA71FB}"/>
              </a:ext>
            </a:extLst>
          </p:cNvPr>
          <p:cNvSpPr txBox="1"/>
          <p:nvPr/>
        </p:nvSpPr>
        <p:spPr>
          <a:xfrm>
            <a:off x="4125638" y="6176826"/>
            <a:ext cx="542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Infrequent itemset (all of {D}’s supersets are infrequent)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43C526EB-CB10-3046-BB4C-69ED0B4C7267}"/>
              </a:ext>
            </a:extLst>
          </p:cNvPr>
          <p:cNvSpPr txBox="1"/>
          <p:nvPr/>
        </p:nvSpPr>
        <p:spPr>
          <a:xfrm>
            <a:off x="4121565" y="5720386"/>
            <a:ext cx="182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frequent itemset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D053B275-4D54-0141-B050-06D2C614D782}"/>
              </a:ext>
            </a:extLst>
          </p:cNvPr>
          <p:cNvSpPr/>
          <p:nvPr/>
        </p:nvSpPr>
        <p:spPr>
          <a:xfrm>
            <a:off x="6189140" y="1394454"/>
            <a:ext cx="54288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err="1">
                <a:solidFill>
                  <a:srgbClr val="FF0000"/>
                </a:solidFill>
              </a:rPr>
              <a:t>Apriori</a:t>
            </a:r>
            <a:r>
              <a:rPr lang="en-US" altLang="en-US" sz="2000" dirty="0">
                <a:solidFill>
                  <a:srgbClr val="FF0000"/>
                </a:solidFill>
              </a:rPr>
              <a:t> principle: </a:t>
            </a:r>
          </a:p>
          <a:p>
            <a:r>
              <a:rPr lang="en-US" altLang="en-US" sz="2000" dirty="0"/>
              <a:t>If an itemset is frequent, then all of its subsets must also be frequent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Support-based pruning</a:t>
            </a:r>
            <a:r>
              <a:rPr lang="en-US" altLang="en-US" sz="2000" dirty="0"/>
              <a:t>: </a:t>
            </a:r>
          </a:p>
          <a:p>
            <a:r>
              <a:rPr lang="en-US" altLang="en-US" sz="2000" dirty="0"/>
              <a:t>If an itemset is infrequent, then all of its supersets must also be infrequent so can be pruned</a:t>
            </a:r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rgbClr val="FF0000"/>
                </a:solidFill>
              </a:rPr>
              <a:t>Candidate generation: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Fk-1 x F1 method, e.g., </a:t>
            </a:r>
            <a:r>
              <a:rPr lang="en-US" sz="2000" dirty="0"/>
              <a:t>{B} + {A,E} </a:t>
            </a:r>
            <a:r>
              <a:rPr lang="en-US" altLang="en-US" sz="2000" dirty="0">
                <a:sym typeface="Symbol" pitchFamily="18" charset="2"/>
              </a:rPr>
              <a:t></a:t>
            </a:r>
            <a:r>
              <a:rPr lang="en-US" sz="2000" dirty="0"/>
              <a:t> {A, B, E}</a:t>
            </a:r>
            <a:endParaRPr lang="en-US" sz="20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Fk-1 x Fk-1 method: </a:t>
            </a:r>
            <a:r>
              <a:rPr lang="en-US" altLang="en-US" sz="2000" dirty="0"/>
              <a:t>Merge two frequent (k-1)-</a:t>
            </a:r>
            <a:r>
              <a:rPr lang="en-US" altLang="en-US" sz="2000" dirty="0" err="1"/>
              <a:t>itemsets</a:t>
            </a:r>
            <a:r>
              <a:rPr lang="en-US" altLang="en-US" sz="2000" dirty="0"/>
              <a:t> if their first (k-2) items are identical; </a:t>
            </a:r>
            <a:r>
              <a:rPr lang="en-US" sz="2000" kern="0" dirty="0"/>
              <a:t>e.g., {A,B}+{A,E} </a:t>
            </a:r>
            <a:r>
              <a:rPr lang="en-US" altLang="en-US" sz="2000" dirty="0">
                <a:sym typeface="Symbol" pitchFamily="18" charset="2"/>
              </a:rPr>
              <a:t></a:t>
            </a:r>
            <a:r>
              <a:rPr lang="en-US" sz="2000" dirty="0"/>
              <a:t> {A, B, E}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Alternate F</a:t>
            </a:r>
            <a:r>
              <a:rPr lang="en-US" altLang="en-US" sz="2000" baseline="-25000" dirty="0"/>
              <a:t>k-1</a:t>
            </a:r>
            <a:r>
              <a:rPr lang="en-US" altLang="en-US" sz="2000" dirty="0"/>
              <a:t> </a:t>
            </a:r>
            <a:r>
              <a:rPr lang="en-US" altLang="en-US" dirty="0"/>
              <a:t>x</a:t>
            </a:r>
            <a:r>
              <a:rPr lang="en-US" altLang="en-US" sz="2000" dirty="0"/>
              <a:t> F</a:t>
            </a:r>
            <a:r>
              <a:rPr lang="en-US" altLang="en-US" sz="2000" baseline="-25000" dirty="0"/>
              <a:t>k-1</a:t>
            </a:r>
            <a:r>
              <a:rPr lang="en-US" altLang="en-US" sz="2000" dirty="0"/>
              <a:t> Method</a:t>
            </a:r>
          </a:p>
          <a:p>
            <a:endParaRPr lang="en-US" sz="2000" kern="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428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 counting using a hash tree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4287839" y="2765426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5713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5713414" y="2765426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3463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4271963" y="3838576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271964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6124576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7138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7138988" y="3838576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3527426" y="4778376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4287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4287838" y="4778376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4160838" y="3436939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160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4160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7011988" y="3436939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7011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7011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4160838" y="4375151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4160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4160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794251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794250" y="53387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1 5 9</a:t>
            </a:r>
            <a:endParaRPr lang="en-US" altLang="en-US" sz="2000">
              <a:latin typeface="Times New Roman" pitchFamily="18" charset="0"/>
            </a:endParaRPr>
          </a:p>
        </p:txBody>
      </p:sp>
      <p:grpSp>
        <p:nvGrpSpPr>
          <p:cNvPr id="38938" name="Group 26"/>
          <p:cNvGrpSpPr>
            <a:grpSpLocks/>
          </p:cNvGrpSpPr>
          <p:nvPr/>
        </p:nvGrpSpPr>
        <p:grpSpPr bwMode="auto">
          <a:xfrm>
            <a:off x="3146425" y="4308476"/>
            <a:ext cx="641350" cy="390525"/>
            <a:chOff x="1248" y="2784"/>
            <a:chExt cx="486" cy="279"/>
          </a:xfrm>
        </p:grpSpPr>
        <p:sp>
          <p:nvSpPr>
            <p:cNvPr id="39058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59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1 4 5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sp>
        <p:nvSpPr>
          <p:cNvPr id="38939" name="Rectangle 29"/>
          <p:cNvSpPr>
            <a:spLocks noChangeArrowheads="1"/>
          </p:cNvSpPr>
          <p:nvPr/>
        </p:nvSpPr>
        <p:spPr bwMode="auto">
          <a:xfrm>
            <a:off x="4667251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40" name="Text Box 30"/>
          <p:cNvSpPr txBox="1">
            <a:spLocks noChangeArrowheads="1"/>
          </p:cNvSpPr>
          <p:nvPr/>
        </p:nvSpPr>
        <p:spPr bwMode="auto">
          <a:xfrm>
            <a:off x="4667250" y="4332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1 3 6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38941" name="Rectangle 31"/>
          <p:cNvSpPr>
            <a:spLocks noChangeArrowheads="1"/>
          </p:cNvSpPr>
          <p:nvPr/>
        </p:nvSpPr>
        <p:spPr bwMode="auto">
          <a:xfrm>
            <a:off x="5808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42" name="Text Box 32"/>
          <p:cNvSpPr txBox="1">
            <a:spLocks noChangeArrowheads="1"/>
          </p:cNvSpPr>
          <p:nvPr/>
        </p:nvSpPr>
        <p:spPr bwMode="auto">
          <a:xfrm>
            <a:off x="5808663" y="4600576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3 4 5</a:t>
            </a:r>
            <a:endParaRPr lang="en-US" altLang="en-US" sz="2000">
              <a:latin typeface="Times New Roman" pitchFamily="18" charset="0"/>
            </a:endParaRPr>
          </a:p>
        </p:txBody>
      </p:sp>
      <p:grpSp>
        <p:nvGrpSpPr>
          <p:cNvPr id="38943" name="Group 33"/>
          <p:cNvGrpSpPr>
            <a:grpSpLocks/>
          </p:cNvGrpSpPr>
          <p:nvPr/>
        </p:nvGrpSpPr>
        <p:grpSpPr bwMode="auto">
          <a:xfrm>
            <a:off x="7962900" y="4576764"/>
            <a:ext cx="641350" cy="390525"/>
            <a:chOff x="432" y="3408"/>
            <a:chExt cx="486" cy="279"/>
          </a:xfrm>
        </p:grpSpPr>
        <p:sp>
          <p:nvSpPr>
            <p:cNvPr id="39056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57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3 6 7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grpSp>
        <p:nvGrpSpPr>
          <p:cNvPr id="38944" name="Group 36"/>
          <p:cNvGrpSpPr>
            <a:grpSpLocks/>
          </p:cNvGrpSpPr>
          <p:nvPr/>
        </p:nvGrpSpPr>
        <p:grpSpPr bwMode="auto">
          <a:xfrm>
            <a:off x="7962900" y="4913314"/>
            <a:ext cx="641350" cy="390525"/>
            <a:chOff x="432" y="3408"/>
            <a:chExt cx="486" cy="280"/>
          </a:xfrm>
        </p:grpSpPr>
        <p:sp>
          <p:nvSpPr>
            <p:cNvPr id="39054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55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3 6 8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grpSp>
        <p:nvGrpSpPr>
          <p:cNvPr id="38945" name="Group 39"/>
          <p:cNvGrpSpPr>
            <a:grpSpLocks/>
          </p:cNvGrpSpPr>
          <p:nvPr/>
        </p:nvGrpSpPr>
        <p:grpSpPr bwMode="auto">
          <a:xfrm>
            <a:off x="6821489" y="4576764"/>
            <a:ext cx="644525" cy="725487"/>
            <a:chOff x="3792" y="3312"/>
            <a:chExt cx="488" cy="519"/>
          </a:xfrm>
        </p:grpSpPr>
        <p:grpSp>
          <p:nvGrpSpPr>
            <p:cNvPr id="39048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39052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9053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>
                    <a:latin typeface="Times New Roman" pitchFamily="18" charset="0"/>
                  </a:rPr>
                  <a:t>3 5 6</a:t>
                </a:r>
                <a:endParaRPr lang="en-US" altLang="en-US" sz="2000">
                  <a:latin typeface="Times New Roman" pitchFamily="18" charset="0"/>
                </a:endParaRPr>
              </a:p>
            </p:txBody>
          </p:sp>
        </p:grpSp>
        <p:grpSp>
          <p:nvGrpSpPr>
            <p:cNvPr id="39049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39050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9051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>
                    <a:latin typeface="Times New Roman" pitchFamily="18" charset="0"/>
                  </a:rPr>
                  <a:t>3 5 7</a:t>
                </a:r>
                <a:endParaRPr lang="en-US" altLang="en-US" sz="20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8946" name="Group 46"/>
          <p:cNvGrpSpPr>
            <a:grpSpLocks/>
          </p:cNvGrpSpPr>
          <p:nvPr/>
        </p:nvGrpSpPr>
        <p:grpSpPr bwMode="auto">
          <a:xfrm>
            <a:off x="6821489" y="5248276"/>
            <a:ext cx="644525" cy="390525"/>
            <a:chOff x="432" y="3408"/>
            <a:chExt cx="488" cy="279"/>
          </a:xfrm>
        </p:grpSpPr>
        <p:sp>
          <p:nvSpPr>
            <p:cNvPr id="39046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47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6 8 9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grpSp>
        <p:nvGrpSpPr>
          <p:cNvPr id="38947" name="Group 49"/>
          <p:cNvGrpSpPr>
            <a:grpSpLocks/>
          </p:cNvGrpSpPr>
          <p:nvPr/>
        </p:nvGrpSpPr>
        <p:grpSpPr bwMode="auto">
          <a:xfrm>
            <a:off x="5427663" y="3503614"/>
            <a:ext cx="641350" cy="390525"/>
            <a:chOff x="432" y="3408"/>
            <a:chExt cx="486" cy="279"/>
          </a:xfrm>
        </p:grpSpPr>
        <p:sp>
          <p:nvSpPr>
            <p:cNvPr id="39044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45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2 3 4</a:t>
              </a:r>
            </a:p>
          </p:txBody>
        </p:sp>
      </p:grpSp>
      <p:grpSp>
        <p:nvGrpSpPr>
          <p:cNvPr id="38948" name="Group 52"/>
          <p:cNvGrpSpPr>
            <a:grpSpLocks/>
          </p:cNvGrpSpPr>
          <p:nvPr/>
        </p:nvGrpSpPr>
        <p:grpSpPr bwMode="auto">
          <a:xfrm>
            <a:off x="5427663" y="3838576"/>
            <a:ext cx="641350" cy="392113"/>
            <a:chOff x="432" y="3408"/>
            <a:chExt cx="486" cy="280"/>
          </a:xfrm>
        </p:grpSpPr>
        <p:sp>
          <p:nvSpPr>
            <p:cNvPr id="39042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43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5 6 7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grpSp>
        <p:nvGrpSpPr>
          <p:cNvPr id="38949" name="Group 55"/>
          <p:cNvGrpSpPr>
            <a:grpSpLocks/>
          </p:cNvGrpSpPr>
          <p:nvPr/>
        </p:nvGrpSpPr>
        <p:grpSpPr bwMode="auto">
          <a:xfrm>
            <a:off x="3209925" y="5314951"/>
            <a:ext cx="641350" cy="390525"/>
            <a:chOff x="432" y="3408"/>
            <a:chExt cx="486" cy="279"/>
          </a:xfrm>
        </p:grpSpPr>
        <p:sp>
          <p:nvSpPr>
            <p:cNvPr id="39040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41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1 2 4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grpSp>
        <p:nvGrpSpPr>
          <p:cNvPr id="38950" name="Group 58"/>
          <p:cNvGrpSpPr>
            <a:grpSpLocks/>
          </p:cNvGrpSpPr>
          <p:nvPr/>
        </p:nvGrpSpPr>
        <p:grpSpPr bwMode="auto">
          <a:xfrm>
            <a:off x="3209925" y="5651501"/>
            <a:ext cx="641350" cy="392113"/>
            <a:chOff x="432" y="3408"/>
            <a:chExt cx="486" cy="281"/>
          </a:xfrm>
        </p:grpSpPr>
        <p:sp>
          <p:nvSpPr>
            <p:cNvPr id="39038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39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4 5 7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grpSp>
        <p:nvGrpSpPr>
          <p:cNvPr id="38951" name="Group 61"/>
          <p:cNvGrpSpPr>
            <a:grpSpLocks/>
          </p:cNvGrpSpPr>
          <p:nvPr/>
        </p:nvGrpSpPr>
        <p:grpSpPr bwMode="auto">
          <a:xfrm>
            <a:off x="3970338" y="5383214"/>
            <a:ext cx="641350" cy="390525"/>
            <a:chOff x="432" y="3408"/>
            <a:chExt cx="486" cy="280"/>
          </a:xfrm>
        </p:grpSpPr>
        <p:sp>
          <p:nvSpPr>
            <p:cNvPr id="39036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37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1 2 5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grpSp>
        <p:nvGrpSpPr>
          <p:cNvPr id="38952" name="Group 64"/>
          <p:cNvGrpSpPr>
            <a:grpSpLocks/>
          </p:cNvGrpSpPr>
          <p:nvPr/>
        </p:nvGrpSpPr>
        <p:grpSpPr bwMode="auto">
          <a:xfrm>
            <a:off x="3970338" y="5718175"/>
            <a:ext cx="641350" cy="388938"/>
            <a:chOff x="432" y="3408"/>
            <a:chExt cx="486" cy="278"/>
          </a:xfrm>
        </p:grpSpPr>
        <p:sp>
          <p:nvSpPr>
            <p:cNvPr id="39034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35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4 5 8</a:t>
              </a:r>
              <a:endParaRPr lang="en-US" altLang="en-US" sz="2000">
                <a:latin typeface="Times New Roman" pitchFamily="18" charset="0"/>
              </a:endParaRPr>
            </a:p>
          </p:txBody>
        </p:sp>
      </p:grpSp>
      <p:sp>
        <p:nvSpPr>
          <p:cNvPr id="38953" name="Rectangle 67"/>
          <p:cNvSpPr>
            <a:spLocks noChangeArrowheads="1"/>
          </p:cNvSpPr>
          <p:nvPr/>
        </p:nvSpPr>
        <p:spPr bwMode="auto">
          <a:xfrm>
            <a:off x="5554663" y="2362201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54" name="Line 68"/>
          <p:cNvSpPr>
            <a:spLocks noChangeShapeType="1"/>
          </p:cNvSpPr>
          <p:nvPr/>
        </p:nvSpPr>
        <p:spPr bwMode="auto">
          <a:xfrm>
            <a:off x="5554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Line 69"/>
          <p:cNvSpPr>
            <a:spLocks noChangeShapeType="1"/>
          </p:cNvSpPr>
          <p:nvPr/>
        </p:nvSpPr>
        <p:spPr bwMode="auto">
          <a:xfrm>
            <a:off x="5554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56" name="Group 70"/>
          <p:cNvGrpSpPr>
            <a:grpSpLocks/>
          </p:cNvGrpSpPr>
          <p:nvPr/>
        </p:nvGrpSpPr>
        <p:grpSpPr bwMode="auto">
          <a:xfrm>
            <a:off x="8709025" y="1295400"/>
            <a:ext cx="1658524" cy="1695292"/>
            <a:chOff x="96" y="1097"/>
            <a:chExt cx="1144" cy="1124"/>
          </a:xfrm>
        </p:grpSpPr>
        <p:sp>
          <p:nvSpPr>
            <p:cNvPr id="39021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latin typeface="Times New Roman" pitchFamily="18" charset="0"/>
                </a:rPr>
                <a:t>1,4,7</a:t>
              </a:r>
            </a:p>
          </p:txBody>
        </p:sp>
        <p:grpSp>
          <p:nvGrpSpPr>
            <p:cNvPr id="39022" name="Group 72"/>
            <p:cNvGrpSpPr>
              <a:grpSpLocks/>
            </p:cNvGrpSpPr>
            <p:nvPr/>
          </p:nvGrpSpPr>
          <p:grpSpPr bwMode="auto">
            <a:xfrm>
              <a:off x="144" y="1097"/>
              <a:ext cx="1096" cy="1124"/>
              <a:chOff x="144" y="1097"/>
              <a:chExt cx="1096" cy="1124"/>
            </a:xfrm>
          </p:grpSpPr>
          <p:sp>
            <p:nvSpPr>
              <p:cNvPr id="39023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grpSp>
            <p:nvGrpSpPr>
              <p:cNvPr id="39024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39031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9032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33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25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26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27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28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2,5,8</a:t>
                </a:r>
              </a:p>
            </p:txBody>
          </p:sp>
          <p:sp>
            <p:nvSpPr>
              <p:cNvPr id="39029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3,6,9</a:t>
                </a:r>
              </a:p>
            </p:txBody>
          </p:sp>
          <p:sp>
            <p:nvSpPr>
              <p:cNvPr id="39030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imes New Roman" pitchFamily="18" charset="0"/>
                  </a:rPr>
                  <a:t>Hash Function</a:t>
                </a: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8957" name="Group 84"/>
          <p:cNvGrpSpPr>
            <a:grpSpLocks/>
          </p:cNvGrpSpPr>
          <p:nvPr/>
        </p:nvGrpSpPr>
        <p:grpSpPr bwMode="auto">
          <a:xfrm>
            <a:off x="5127625" y="1447801"/>
            <a:ext cx="1073150" cy="396875"/>
            <a:chOff x="4416" y="1440"/>
            <a:chExt cx="676" cy="250"/>
          </a:xfrm>
        </p:grpSpPr>
        <p:sp>
          <p:nvSpPr>
            <p:cNvPr id="39019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latin typeface="Wingdings" pitchFamily="2" charset="2"/>
              </a:endParaRPr>
            </a:p>
          </p:txBody>
        </p:sp>
        <p:sp>
          <p:nvSpPr>
            <p:cNvPr id="39020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1 2 3 5 6</a:t>
              </a:r>
            </a:p>
          </p:txBody>
        </p:sp>
      </p:grpSp>
      <p:sp>
        <p:nvSpPr>
          <p:cNvPr id="38958" name="Line 87"/>
          <p:cNvSpPr>
            <a:spLocks noChangeShapeType="1"/>
          </p:cNvSpPr>
          <p:nvPr/>
        </p:nvSpPr>
        <p:spPr bwMode="auto">
          <a:xfrm>
            <a:off x="5661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Line 88"/>
          <p:cNvSpPr>
            <a:spLocks noChangeShapeType="1"/>
          </p:cNvSpPr>
          <p:nvPr/>
        </p:nvSpPr>
        <p:spPr bwMode="auto">
          <a:xfrm>
            <a:off x="4213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Line 89"/>
          <p:cNvSpPr>
            <a:spLocks noChangeShapeType="1"/>
          </p:cNvSpPr>
          <p:nvPr/>
        </p:nvSpPr>
        <p:spPr bwMode="auto">
          <a:xfrm flipH="1">
            <a:off x="5737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Line 90"/>
          <p:cNvSpPr>
            <a:spLocks noChangeShapeType="1"/>
          </p:cNvSpPr>
          <p:nvPr/>
        </p:nvSpPr>
        <p:spPr bwMode="auto">
          <a:xfrm flipH="1">
            <a:off x="7108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62" name="Group 91"/>
          <p:cNvGrpSpPr>
            <a:grpSpLocks/>
          </p:cNvGrpSpPr>
          <p:nvPr/>
        </p:nvGrpSpPr>
        <p:grpSpPr bwMode="auto">
          <a:xfrm>
            <a:off x="1774825" y="2514601"/>
            <a:ext cx="1377950" cy="396875"/>
            <a:chOff x="0" y="1728"/>
            <a:chExt cx="868" cy="250"/>
          </a:xfrm>
        </p:grpSpPr>
        <p:grpSp>
          <p:nvGrpSpPr>
            <p:cNvPr id="39013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39017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18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39014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39015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16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1 2 +</a:t>
                </a:r>
              </a:p>
            </p:txBody>
          </p:sp>
        </p:grpSp>
      </p:grpSp>
      <p:grpSp>
        <p:nvGrpSpPr>
          <p:cNvPr id="38963" name="Group 98"/>
          <p:cNvGrpSpPr>
            <a:grpSpLocks/>
          </p:cNvGrpSpPr>
          <p:nvPr/>
        </p:nvGrpSpPr>
        <p:grpSpPr bwMode="auto">
          <a:xfrm>
            <a:off x="1774825" y="3124201"/>
            <a:ext cx="1187450" cy="396875"/>
            <a:chOff x="0" y="2160"/>
            <a:chExt cx="748" cy="250"/>
          </a:xfrm>
        </p:grpSpPr>
        <p:grpSp>
          <p:nvGrpSpPr>
            <p:cNvPr id="39007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39011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12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39008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39009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10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1 3 +</a:t>
                </a:r>
              </a:p>
            </p:txBody>
          </p:sp>
        </p:grpSp>
      </p:grpSp>
      <p:grpSp>
        <p:nvGrpSpPr>
          <p:cNvPr id="38964" name="Group 105"/>
          <p:cNvGrpSpPr>
            <a:grpSpLocks/>
          </p:cNvGrpSpPr>
          <p:nvPr/>
        </p:nvGrpSpPr>
        <p:grpSpPr bwMode="auto">
          <a:xfrm>
            <a:off x="1774825" y="3733801"/>
            <a:ext cx="990600" cy="396875"/>
            <a:chOff x="0" y="2544"/>
            <a:chExt cx="624" cy="250"/>
          </a:xfrm>
        </p:grpSpPr>
        <p:grpSp>
          <p:nvGrpSpPr>
            <p:cNvPr id="39001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39005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06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9002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39003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04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1 5 +</a:t>
                </a:r>
              </a:p>
            </p:txBody>
          </p:sp>
        </p:grpSp>
      </p:grpSp>
      <p:sp>
        <p:nvSpPr>
          <p:cNvPr id="38965" name="Line 112"/>
          <p:cNvSpPr>
            <a:spLocks noChangeShapeType="1"/>
          </p:cNvSpPr>
          <p:nvPr/>
        </p:nvSpPr>
        <p:spPr bwMode="auto">
          <a:xfrm>
            <a:off x="3146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Line 113"/>
          <p:cNvSpPr>
            <a:spLocks noChangeShapeType="1"/>
          </p:cNvSpPr>
          <p:nvPr/>
        </p:nvSpPr>
        <p:spPr bwMode="auto">
          <a:xfrm>
            <a:off x="2743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7" name="Line 114"/>
          <p:cNvSpPr>
            <a:spLocks noChangeShapeType="1"/>
          </p:cNvSpPr>
          <p:nvPr/>
        </p:nvSpPr>
        <p:spPr bwMode="auto">
          <a:xfrm>
            <a:off x="2994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68" name="Group 115"/>
          <p:cNvGrpSpPr>
            <a:grpSpLocks/>
          </p:cNvGrpSpPr>
          <p:nvPr/>
        </p:nvGrpSpPr>
        <p:grpSpPr bwMode="auto">
          <a:xfrm>
            <a:off x="6270625" y="2286001"/>
            <a:ext cx="1149350" cy="396875"/>
            <a:chOff x="2880" y="1632"/>
            <a:chExt cx="724" cy="250"/>
          </a:xfrm>
        </p:grpSpPr>
        <p:grpSp>
          <p:nvGrpSpPr>
            <p:cNvPr id="38995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38999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00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38996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38997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98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2 +</a:t>
                </a:r>
              </a:p>
            </p:txBody>
          </p:sp>
        </p:grpSp>
      </p:grpSp>
      <p:grpSp>
        <p:nvGrpSpPr>
          <p:cNvPr id="38969" name="Group 122"/>
          <p:cNvGrpSpPr>
            <a:grpSpLocks/>
          </p:cNvGrpSpPr>
          <p:nvPr/>
        </p:nvGrpSpPr>
        <p:grpSpPr bwMode="auto">
          <a:xfrm>
            <a:off x="7566025" y="2819401"/>
            <a:ext cx="958850" cy="396875"/>
            <a:chOff x="3792" y="2064"/>
            <a:chExt cx="604" cy="250"/>
          </a:xfrm>
        </p:grpSpPr>
        <p:grpSp>
          <p:nvGrpSpPr>
            <p:cNvPr id="38989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38993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94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38990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38991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92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3 +</a:t>
                </a:r>
              </a:p>
            </p:txBody>
          </p:sp>
        </p:grpSp>
      </p:grpSp>
      <p:grpSp>
        <p:nvGrpSpPr>
          <p:cNvPr id="38970" name="Group 129"/>
          <p:cNvGrpSpPr>
            <a:grpSpLocks/>
          </p:cNvGrpSpPr>
          <p:nvPr/>
        </p:nvGrpSpPr>
        <p:grpSpPr bwMode="auto">
          <a:xfrm>
            <a:off x="3527425" y="2133601"/>
            <a:ext cx="1371600" cy="396875"/>
            <a:chOff x="1344" y="1536"/>
            <a:chExt cx="863" cy="226"/>
          </a:xfrm>
        </p:grpSpPr>
        <p:grpSp>
          <p:nvGrpSpPr>
            <p:cNvPr id="38983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38987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88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1 +</a:t>
                </a:r>
              </a:p>
            </p:txBody>
          </p:sp>
        </p:grpSp>
        <p:grpSp>
          <p:nvGrpSpPr>
            <p:cNvPr id="38984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38985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86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2 3 5 6</a:t>
                </a:r>
              </a:p>
            </p:txBody>
          </p:sp>
        </p:grpSp>
      </p:grpSp>
      <p:sp>
        <p:nvSpPr>
          <p:cNvPr id="38971" name="Text Box 136"/>
          <p:cNvSpPr txBox="1">
            <a:spLocks noChangeArrowheads="1"/>
          </p:cNvSpPr>
          <p:nvPr/>
        </p:nvSpPr>
        <p:spPr bwMode="auto">
          <a:xfrm>
            <a:off x="6194425" y="1447801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transaction</a:t>
            </a:r>
          </a:p>
        </p:txBody>
      </p:sp>
      <p:sp>
        <p:nvSpPr>
          <p:cNvPr id="38972" name="Rectangle 137"/>
          <p:cNvSpPr>
            <a:spLocks noChangeArrowheads="1"/>
          </p:cNvSpPr>
          <p:nvPr/>
        </p:nvSpPr>
        <p:spPr bwMode="auto">
          <a:xfrm>
            <a:off x="3886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73" name="Line 138"/>
          <p:cNvSpPr>
            <a:spLocks noChangeShapeType="1"/>
          </p:cNvSpPr>
          <p:nvPr/>
        </p:nvSpPr>
        <p:spPr bwMode="auto">
          <a:xfrm flipH="1">
            <a:off x="4267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Line 139"/>
          <p:cNvSpPr>
            <a:spLocks noChangeShapeType="1"/>
          </p:cNvSpPr>
          <p:nvPr/>
        </p:nvSpPr>
        <p:spPr bwMode="auto">
          <a:xfrm>
            <a:off x="4267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5" name="Rectangle 140"/>
          <p:cNvSpPr>
            <a:spLocks noChangeArrowheads="1"/>
          </p:cNvSpPr>
          <p:nvPr/>
        </p:nvSpPr>
        <p:spPr bwMode="auto">
          <a:xfrm>
            <a:off x="4724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76" name="Rectangle 141"/>
          <p:cNvSpPr>
            <a:spLocks noChangeArrowheads="1"/>
          </p:cNvSpPr>
          <p:nvPr/>
        </p:nvSpPr>
        <p:spPr bwMode="auto">
          <a:xfrm>
            <a:off x="5410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77" name="Rectangle 142"/>
          <p:cNvSpPr>
            <a:spLocks noChangeArrowheads="1"/>
          </p:cNvSpPr>
          <p:nvPr/>
        </p:nvSpPr>
        <p:spPr bwMode="auto">
          <a:xfrm>
            <a:off x="4648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78" name="Line 143"/>
          <p:cNvSpPr>
            <a:spLocks noChangeShapeType="1"/>
          </p:cNvSpPr>
          <p:nvPr/>
        </p:nvSpPr>
        <p:spPr bwMode="auto">
          <a:xfrm>
            <a:off x="7162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9" name="Line 144"/>
          <p:cNvSpPr>
            <a:spLocks noChangeShapeType="1"/>
          </p:cNvSpPr>
          <p:nvPr/>
        </p:nvSpPr>
        <p:spPr bwMode="auto">
          <a:xfrm>
            <a:off x="7239000" y="3886200"/>
            <a:ext cx="99060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0" name="Rectangle 145"/>
          <p:cNvSpPr>
            <a:spLocks noChangeArrowheads="1"/>
          </p:cNvSpPr>
          <p:nvPr/>
        </p:nvSpPr>
        <p:spPr bwMode="auto">
          <a:xfrm>
            <a:off x="6705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81" name="Rectangle 146"/>
          <p:cNvSpPr>
            <a:spLocks noChangeArrowheads="1"/>
          </p:cNvSpPr>
          <p:nvPr/>
        </p:nvSpPr>
        <p:spPr bwMode="auto">
          <a:xfrm>
            <a:off x="7848600" y="4495800"/>
            <a:ext cx="8382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82" name="Text Box 147"/>
          <p:cNvSpPr txBox="1">
            <a:spLocks noChangeArrowheads="1"/>
          </p:cNvSpPr>
          <p:nvPr/>
        </p:nvSpPr>
        <p:spPr bwMode="auto">
          <a:xfrm>
            <a:off x="5562600" y="5943601"/>
            <a:ext cx="480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Match transaction against 11 out of 15 candidates</a:t>
            </a:r>
          </a:p>
        </p:txBody>
      </p:sp>
    </p:spTree>
    <p:extLst>
      <p:ext uri="{BB962C8B-B14F-4D97-AF65-F5344CB8AC3E}">
        <p14:creationId xmlns:p14="http://schemas.microsoft.com/office/powerpoint/2010/main" val="259070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2909-6A59-FA49-991E-9863AF05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from frequent itemset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D762E1-329A-9147-A64A-B47944917033}"/>
              </a:ext>
            </a:extLst>
          </p:cNvPr>
          <p:cNvSpPr/>
          <p:nvPr/>
        </p:nvSpPr>
        <p:spPr>
          <a:xfrm>
            <a:off x="3942055" y="1972233"/>
            <a:ext cx="1252008" cy="5238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{A,B,E}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5598B-BC40-A347-B8EC-B11D724411B8}"/>
              </a:ext>
            </a:extLst>
          </p:cNvPr>
          <p:cNvSpPr txBox="1"/>
          <p:nvPr/>
        </p:nvSpPr>
        <p:spPr>
          <a:xfrm>
            <a:off x="794689" y="1519249"/>
            <a:ext cx="666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generate all the association rules for itemset {A, B, E}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7FF7FF-132A-B945-9335-C7B964B4E71E}"/>
              </a:ext>
            </a:extLst>
          </p:cNvPr>
          <p:cNvSpPr/>
          <p:nvPr/>
        </p:nvSpPr>
        <p:spPr>
          <a:xfrm>
            <a:off x="2414114" y="2905145"/>
            <a:ext cx="1252008" cy="5238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{B,E}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{A}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F2FCC4-64C6-F045-8DF4-71C30FFB1FEC}"/>
              </a:ext>
            </a:extLst>
          </p:cNvPr>
          <p:cNvSpPr/>
          <p:nvPr/>
        </p:nvSpPr>
        <p:spPr>
          <a:xfrm>
            <a:off x="3942055" y="2905145"/>
            <a:ext cx="1252008" cy="5238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{A,E}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{B}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AC70E3-1012-AA45-89FF-29AB3E07ABF5}"/>
              </a:ext>
            </a:extLst>
          </p:cNvPr>
          <p:cNvSpPr/>
          <p:nvPr/>
        </p:nvSpPr>
        <p:spPr>
          <a:xfrm>
            <a:off x="5469996" y="2905145"/>
            <a:ext cx="1252008" cy="5238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{A,B}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{E}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F04519-EEAA-FA48-9244-5EAA7BB37EC8}"/>
              </a:ext>
            </a:extLst>
          </p:cNvPr>
          <p:cNvSpPr/>
          <p:nvPr/>
        </p:nvSpPr>
        <p:spPr>
          <a:xfrm>
            <a:off x="2414114" y="3870953"/>
            <a:ext cx="1252008" cy="5238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{A,E}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35A40C-10C8-D74A-AEB9-C9BF9EA63172}"/>
              </a:ext>
            </a:extLst>
          </p:cNvPr>
          <p:cNvSpPr/>
          <p:nvPr/>
        </p:nvSpPr>
        <p:spPr>
          <a:xfrm>
            <a:off x="3940069" y="3870953"/>
            <a:ext cx="1252008" cy="5238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{E}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{A,B}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954C33-972C-4C40-9AB7-CCE68E0E75D5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3040118" y="2496088"/>
            <a:ext cx="1527941" cy="409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37CFAD-327F-4F4D-80D3-97A2C059DFF3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3040118" y="3429000"/>
            <a:ext cx="0" cy="44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7C109A-65F7-6A4D-932D-D91264E7A6F0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H="1" flipV="1">
            <a:off x="3040118" y="3429000"/>
            <a:ext cx="1525955" cy="44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42E034-0ACE-4642-A840-D7F450318CF5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4568059" y="2496088"/>
            <a:ext cx="0" cy="409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C8052F-E2D9-3F48-9BFC-7586B6200A51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4566090" y="2517511"/>
            <a:ext cx="1529910" cy="387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28F2AF-B21D-6F4B-876C-03A05684775C}"/>
              </a:ext>
            </a:extLst>
          </p:cNvPr>
          <p:cNvCxnSpPr>
            <a:cxnSpLocks/>
            <a:stCxn id="7" idx="4"/>
            <a:endCxn id="28" idx="0"/>
          </p:cNvCxnSpPr>
          <p:nvPr/>
        </p:nvCxnSpPr>
        <p:spPr>
          <a:xfrm>
            <a:off x="4568059" y="3429000"/>
            <a:ext cx="1523968" cy="44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E123B63-850C-8747-B782-ED760CD97367}"/>
              </a:ext>
            </a:extLst>
          </p:cNvPr>
          <p:cNvSpPr/>
          <p:nvPr/>
        </p:nvSpPr>
        <p:spPr>
          <a:xfrm>
            <a:off x="5466023" y="3870953"/>
            <a:ext cx="1252008" cy="5238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{B,E}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BB9EF0E-5296-A148-87CC-296974593847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 flipH="1">
            <a:off x="4566073" y="3429000"/>
            <a:ext cx="1986" cy="44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2982FB-EB2C-BE4B-999D-FEC9D1981ADB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6092027" y="3429000"/>
            <a:ext cx="3973" cy="44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983D6F-14D3-6D45-A783-26EEE102771C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3040118" y="3429000"/>
            <a:ext cx="3055882" cy="44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90AEAAB-D246-8240-B061-AE7D53BE5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86653"/>
              </p:ext>
            </p:extLst>
          </p:nvPr>
        </p:nvGraphicFramePr>
        <p:xfrm>
          <a:off x="8192041" y="1889654"/>
          <a:ext cx="2633610" cy="232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894">
                  <a:extLst>
                    <a:ext uri="{9D8B030D-6E8A-4147-A177-3AD203B41FA5}">
                      <a16:colId xmlns:a16="http://schemas.microsoft.com/office/drawing/2014/main" val="1783813929"/>
                    </a:ext>
                  </a:extLst>
                </a:gridCol>
                <a:gridCol w="2016716">
                  <a:extLst>
                    <a:ext uri="{9D8B030D-6E8A-4147-A177-3AD203B41FA5}">
                      <a16:colId xmlns:a16="http://schemas.microsoft.com/office/drawing/2014/main" val="767988415"/>
                    </a:ext>
                  </a:extLst>
                </a:gridCol>
              </a:tblGrid>
              <a:tr h="379179">
                <a:tc>
                  <a:txBody>
                    <a:bodyPr/>
                    <a:lstStyle/>
                    <a:p>
                      <a:r>
                        <a:rPr lang="en-US" sz="1400" dirty="0"/>
                        <a:t>TID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Items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493583204"/>
                  </a:ext>
                </a:extLst>
              </a:tr>
              <a:tr h="324097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3735397651"/>
                  </a:ext>
                </a:extLst>
              </a:tr>
              <a:tr h="324097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C, D,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655090334"/>
                  </a:ext>
                </a:extLst>
              </a:tr>
              <a:tr h="324097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836526383"/>
                  </a:ext>
                </a:extLst>
              </a:tr>
              <a:tr h="324097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{B,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819264131"/>
                  </a:ext>
                </a:extLst>
              </a:tr>
              <a:tr h="324097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C,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3710887126"/>
                  </a:ext>
                </a:extLst>
              </a:tr>
              <a:tr h="324097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{B, C, D,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180113706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212B3467-2335-E44B-935B-19CDE04585A0}"/>
              </a:ext>
            </a:extLst>
          </p:cNvPr>
          <p:cNvSpPr/>
          <p:nvPr/>
        </p:nvSpPr>
        <p:spPr>
          <a:xfrm>
            <a:off x="656640" y="4616087"/>
            <a:ext cx="68042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confidence</a:t>
            </a:r>
            <a:r>
              <a:rPr lang="en-US" dirty="0">
                <a:solidFill>
                  <a:schemeClr val="tx1"/>
                </a:solidFill>
              </a:rPr>
              <a:t>({B,E}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{A}) = support({A,B,E})/support({B,E}) =  3/5</a:t>
            </a:r>
          </a:p>
          <a:p>
            <a:pPr algn="ctr"/>
            <a:r>
              <a:rPr lang="en-US" dirty="0"/>
              <a:t>confidence</a:t>
            </a:r>
            <a:r>
              <a:rPr lang="en-US" dirty="0">
                <a:solidFill>
                  <a:schemeClr val="tx1"/>
                </a:solidFill>
              </a:rPr>
              <a:t>({A,E}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{B}) = support({A,B,E})/support({A,E}) =  3/5</a:t>
            </a:r>
          </a:p>
          <a:p>
            <a:pPr algn="ctr"/>
            <a:r>
              <a:rPr lang="en-US" dirty="0"/>
              <a:t>confidence</a:t>
            </a:r>
            <a:r>
              <a:rPr lang="en-US" dirty="0">
                <a:solidFill>
                  <a:schemeClr val="tx1"/>
                </a:solidFill>
              </a:rPr>
              <a:t>({A,B}</a:t>
            </a:r>
            <a:r>
              <a:rPr lang="en-US" altLang="en-US" dirty="0">
                <a:solidFill>
                  <a:schemeClr val="tx1"/>
                </a:solidFill>
                <a:sym typeface="Symbol" pitchFamily="18" charset="2"/>
              </a:rPr>
              <a:t> {E}) = support({A,B,E})/support({A,B}) =  4/5</a:t>
            </a:r>
          </a:p>
          <a:p>
            <a:pPr algn="ctr"/>
            <a:r>
              <a:rPr lang="en-US" altLang="en-US" dirty="0">
                <a:sym typeface="Symbol" pitchFamily="18" charset="2"/>
              </a:rPr>
              <a:t>(no need to scan the transactions again to compute confidence scores)</a:t>
            </a:r>
            <a:endParaRPr lang="en-US" altLang="en-US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B6BB29-F816-A44F-918B-14D78765BA65}"/>
              </a:ext>
            </a:extLst>
          </p:cNvPr>
          <p:cNvSpPr txBox="1"/>
          <p:nvPr/>
        </p:nvSpPr>
        <p:spPr>
          <a:xfrm>
            <a:off x="8073584" y="4423069"/>
            <a:ext cx="336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support = 0.5 (count: 3)</a:t>
            </a:r>
          </a:p>
          <a:p>
            <a:r>
              <a:rPr lang="en-US" dirty="0"/>
              <a:t>Minimum confidence = 0.8</a:t>
            </a: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79D7933A-E517-4A49-B328-312044309E8C}"/>
              </a:ext>
            </a:extLst>
          </p:cNvPr>
          <p:cNvSpPr/>
          <p:nvPr/>
        </p:nvSpPr>
        <p:spPr>
          <a:xfrm>
            <a:off x="2320193" y="2839473"/>
            <a:ext cx="2953408" cy="1776614"/>
          </a:xfrm>
          <a:custGeom>
            <a:avLst/>
            <a:gdLst>
              <a:gd name="connsiteX0" fmla="*/ 80171 w 3335244"/>
              <a:gd name="connsiteY0" fmla="*/ 201330 h 1948118"/>
              <a:gd name="connsiteX1" fmla="*/ 290378 w 3335244"/>
              <a:gd name="connsiteY1" fmla="*/ 1693799 h 1948118"/>
              <a:gd name="connsiteX2" fmla="*/ 3002047 w 3335244"/>
              <a:gd name="connsiteY2" fmla="*/ 1893496 h 1948118"/>
              <a:gd name="connsiteX3" fmla="*/ 3149191 w 3335244"/>
              <a:gd name="connsiteY3" fmla="*/ 1105220 h 1948118"/>
              <a:gd name="connsiteX4" fmla="*/ 1709274 w 3335244"/>
              <a:gd name="connsiteY4" fmla="*/ 569192 h 1948118"/>
              <a:gd name="connsiteX5" fmla="*/ 1562129 w 3335244"/>
              <a:gd name="connsiteY5" fmla="*/ 169799 h 1948118"/>
              <a:gd name="connsiteX6" fmla="*/ 868447 w 3335244"/>
              <a:gd name="connsiteY6" fmla="*/ 12144 h 1948118"/>
              <a:gd name="connsiteX7" fmla="*/ 321909 w 3335244"/>
              <a:gd name="connsiteY7" fmla="*/ 33165 h 1948118"/>
              <a:gd name="connsiteX8" fmla="*/ 80171 w 3335244"/>
              <a:gd name="connsiteY8" fmla="*/ 201330 h 19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5244" h="1948118">
                <a:moveTo>
                  <a:pt x="80171" y="201330"/>
                </a:moveTo>
                <a:cubicBezTo>
                  <a:pt x="74916" y="478102"/>
                  <a:pt x="-196601" y="1411771"/>
                  <a:pt x="290378" y="1693799"/>
                </a:cubicBezTo>
                <a:cubicBezTo>
                  <a:pt x="777357" y="1975827"/>
                  <a:pt x="2525578" y="1991592"/>
                  <a:pt x="3002047" y="1893496"/>
                </a:cubicBezTo>
                <a:cubicBezTo>
                  <a:pt x="3478516" y="1795400"/>
                  <a:pt x="3364653" y="1325937"/>
                  <a:pt x="3149191" y="1105220"/>
                </a:cubicBezTo>
                <a:cubicBezTo>
                  <a:pt x="2933729" y="884503"/>
                  <a:pt x="1973784" y="725096"/>
                  <a:pt x="1709274" y="569192"/>
                </a:cubicBezTo>
                <a:cubicBezTo>
                  <a:pt x="1444764" y="413289"/>
                  <a:pt x="1702267" y="262640"/>
                  <a:pt x="1562129" y="169799"/>
                </a:cubicBezTo>
                <a:cubicBezTo>
                  <a:pt x="1421991" y="76958"/>
                  <a:pt x="1075150" y="34916"/>
                  <a:pt x="868447" y="12144"/>
                </a:cubicBezTo>
                <a:cubicBezTo>
                  <a:pt x="661744" y="-10628"/>
                  <a:pt x="449785" y="-118"/>
                  <a:pt x="321909" y="33165"/>
                </a:cubicBezTo>
                <a:cubicBezTo>
                  <a:pt x="194033" y="66448"/>
                  <a:pt x="85426" y="-75442"/>
                  <a:pt x="80171" y="20133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95C9295-BD41-2C4B-AE8F-19ACA921C78B}"/>
              </a:ext>
            </a:extLst>
          </p:cNvPr>
          <p:cNvSpPr txBox="1"/>
          <p:nvPr/>
        </p:nvSpPr>
        <p:spPr>
          <a:xfrm>
            <a:off x="918379" y="346531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Rules pruned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4EE69E2-D007-CC4F-BE21-9C967830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435" y="5827876"/>
            <a:ext cx="9333184" cy="9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E361-EB2F-F34D-9695-E8B73E77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00" y="70062"/>
            <a:ext cx="10515600" cy="1325563"/>
          </a:xfrm>
        </p:spPr>
        <p:txBody>
          <a:bodyPr/>
          <a:lstStyle/>
          <a:p>
            <a:r>
              <a:rPr lang="en-US" altLang="en-US" dirty="0"/>
              <a:t>Compact representation of frequent </a:t>
            </a:r>
            <a:r>
              <a:rPr lang="en-US" altLang="en-US" dirty="0" err="1"/>
              <a:t>itemsets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C1CE-6F81-744D-88C4-6A9E8FC6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069" y="1027906"/>
            <a:ext cx="5871388" cy="4470626"/>
          </a:xfrm>
        </p:spPr>
        <p:txBody>
          <a:bodyPr/>
          <a:lstStyle/>
          <a:p>
            <a:r>
              <a:rPr lang="en-US" altLang="en-US" sz="2400" dirty="0"/>
              <a:t>An itemset X is </a:t>
            </a:r>
            <a:r>
              <a:rPr lang="en-US" altLang="en-US" sz="2400" b="1" dirty="0"/>
              <a:t>maximal</a:t>
            </a:r>
            <a:r>
              <a:rPr lang="en-US" altLang="en-US" sz="2400" dirty="0"/>
              <a:t> frequent if it is frequent and none of its immediate supersets is frequent</a:t>
            </a:r>
          </a:p>
          <a:p>
            <a:r>
              <a:rPr lang="en-US" altLang="en-US" sz="2400" dirty="0"/>
              <a:t>An itemset X is closed if none of its immediate supersets has the same support as the itemset X.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DEF732-F3C7-BE41-A3E7-F249D766A547}"/>
              </a:ext>
            </a:extLst>
          </p:cNvPr>
          <p:cNvSpPr/>
          <p:nvPr/>
        </p:nvSpPr>
        <p:spPr>
          <a:xfrm>
            <a:off x="1507484" y="222914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3DE1A1-6A95-EC45-8475-E7104C31FB80}"/>
              </a:ext>
            </a:extLst>
          </p:cNvPr>
          <p:cNvSpPr/>
          <p:nvPr/>
        </p:nvSpPr>
        <p:spPr>
          <a:xfrm>
            <a:off x="2215938" y="222914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68641F-964D-034E-8769-71E23F59C62B}"/>
              </a:ext>
            </a:extLst>
          </p:cNvPr>
          <p:cNvSpPr/>
          <p:nvPr/>
        </p:nvSpPr>
        <p:spPr>
          <a:xfrm>
            <a:off x="2847028" y="222914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B21C92-5C91-8941-8882-AEBD9C21821C}"/>
              </a:ext>
            </a:extLst>
          </p:cNvPr>
          <p:cNvSpPr/>
          <p:nvPr/>
        </p:nvSpPr>
        <p:spPr>
          <a:xfrm>
            <a:off x="3478118" y="2229141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825704-7137-5141-99D3-DE8B26230B7D}"/>
              </a:ext>
            </a:extLst>
          </p:cNvPr>
          <p:cNvSpPr/>
          <p:nvPr/>
        </p:nvSpPr>
        <p:spPr>
          <a:xfrm>
            <a:off x="4121565" y="222914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55A844-5066-8745-A2F3-DBBCC756FA68}"/>
              </a:ext>
            </a:extLst>
          </p:cNvPr>
          <p:cNvSpPr/>
          <p:nvPr/>
        </p:nvSpPr>
        <p:spPr>
          <a:xfrm>
            <a:off x="562952" y="288312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219FAA-C653-CA42-899E-4D1B9E07BB5A}"/>
              </a:ext>
            </a:extLst>
          </p:cNvPr>
          <p:cNvSpPr/>
          <p:nvPr/>
        </p:nvSpPr>
        <p:spPr>
          <a:xfrm>
            <a:off x="1084670" y="2869100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7EAED1-60CB-424B-9313-EF748CCA04C2}"/>
              </a:ext>
            </a:extLst>
          </p:cNvPr>
          <p:cNvSpPr/>
          <p:nvPr/>
        </p:nvSpPr>
        <p:spPr>
          <a:xfrm>
            <a:off x="1646938" y="2862798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DFF9F0-DF9C-C14B-83FB-32F3E6815BBA}"/>
              </a:ext>
            </a:extLst>
          </p:cNvPr>
          <p:cNvSpPr/>
          <p:nvPr/>
        </p:nvSpPr>
        <p:spPr>
          <a:xfrm>
            <a:off x="2186702" y="2862798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1E6BD8-253E-2344-8C1A-8F524C6487EB}"/>
              </a:ext>
            </a:extLst>
          </p:cNvPr>
          <p:cNvSpPr/>
          <p:nvPr/>
        </p:nvSpPr>
        <p:spPr>
          <a:xfrm>
            <a:off x="2733028" y="2862798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3F0F2E-DC7B-AD49-8552-1E079AB612FC}"/>
              </a:ext>
            </a:extLst>
          </p:cNvPr>
          <p:cNvSpPr/>
          <p:nvPr/>
        </p:nvSpPr>
        <p:spPr>
          <a:xfrm>
            <a:off x="3280992" y="2862798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2B2024-455C-354A-B4B7-EADBB8DF21A9}"/>
              </a:ext>
            </a:extLst>
          </p:cNvPr>
          <p:cNvSpPr/>
          <p:nvPr/>
        </p:nvSpPr>
        <p:spPr>
          <a:xfrm>
            <a:off x="3804583" y="2862798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7ECA8B-E8AB-CB4B-82CA-9C6584B596BD}"/>
              </a:ext>
            </a:extLst>
          </p:cNvPr>
          <p:cNvSpPr/>
          <p:nvPr/>
        </p:nvSpPr>
        <p:spPr>
          <a:xfrm>
            <a:off x="4346011" y="2854831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E4512B-4FF7-574A-9B55-3028167E3127}"/>
              </a:ext>
            </a:extLst>
          </p:cNvPr>
          <p:cNvSpPr/>
          <p:nvPr/>
        </p:nvSpPr>
        <p:spPr>
          <a:xfrm>
            <a:off x="4807335" y="2846590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092F82-7A0A-CA42-BEDC-97B400EBBB03}"/>
              </a:ext>
            </a:extLst>
          </p:cNvPr>
          <p:cNvSpPr/>
          <p:nvPr/>
        </p:nvSpPr>
        <p:spPr>
          <a:xfrm>
            <a:off x="5338648" y="2846590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29306F-5A76-3743-A831-E4930C00BCCF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 flipH="1">
            <a:off x="760078" y="2547193"/>
            <a:ext cx="944532" cy="3359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D36CE7-DC66-3E45-BB96-9B1F4BA4AB5D}"/>
              </a:ext>
            </a:extLst>
          </p:cNvPr>
          <p:cNvCxnSpPr>
            <a:cxnSpLocks/>
            <a:stCxn id="5" idx="4"/>
            <a:endCxn id="11" idx="7"/>
          </p:cNvCxnSpPr>
          <p:nvPr/>
        </p:nvCxnSpPr>
        <p:spPr>
          <a:xfrm flipH="1">
            <a:off x="1421185" y="2547193"/>
            <a:ext cx="283425" cy="36848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2D3ACB-D74B-FF45-9309-CC465990E4BA}"/>
              </a:ext>
            </a:extLst>
          </p:cNvPr>
          <p:cNvCxnSpPr>
            <a:cxnSpLocks/>
            <a:stCxn id="5" idx="4"/>
            <a:endCxn id="12" idx="0"/>
          </p:cNvCxnSpPr>
          <p:nvPr/>
        </p:nvCxnSpPr>
        <p:spPr>
          <a:xfrm>
            <a:off x="1704610" y="2547193"/>
            <a:ext cx="139454" cy="3156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92F4C6-8BAF-084F-8B52-17F362CC8C55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 flipH="1">
            <a:off x="760078" y="2547193"/>
            <a:ext cx="1652986" cy="3359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4901DC-3FD4-2642-9E21-360404DEE4B6}"/>
              </a:ext>
            </a:extLst>
          </p:cNvPr>
          <p:cNvCxnSpPr>
            <a:cxnSpLocks/>
            <a:stCxn id="5" idx="4"/>
            <a:endCxn id="13" idx="0"/>
          </p:cNvCxnSpPr>
          <p:nvPr/>
        </p:nvCxnSpPr>
        <p:spPr>
          <a:xfrm>
            <a:off x="1704610" y="2547193"/>
            <a:ext cx="679218" cy="3156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D3A290-799B-4F47-85A3-A536455E4D4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91327" y="2550783"/>
            <a:ext cx="399438" cy="35859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D46601-3CC7-E949-BA60-E0EE7587ECD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91326" y="2550783"/>
            <a:ext cx="399439" cy="35859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671A06-7B59-E242-A3F6-F5277889050E}"/>
              </a:ext>
            </a:extLst>
          </p:cNvPr>
          <p:cNvCxnSpPr>
            <a:cxnSpLocks/>
            <a:stCxn id="6" idx="4"/>
            <a:endCxn id="15" idx="1"/>
          </p:cNvCxnSpPr>
          <p:nvPr/>
        </p:nvCxnSpPr>
        <p:spPr>
          <a:xfrm>
            <a:off x="2413064" y="2547193"/>
            <a:ext cx="925665" cy="36218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A0E226-9A49-CA46-A1FC-7963A2EF7B0A}"/>
              </a:ext>
            </a:extLst>
          </p:cNvPr>
          <p:cNvCxnSpPr>
            <a:cxnSpLocks/>
            <a:stCxn id="6" idx="4"/>
            <a:endCxn id="16" idx="1"/>
          </p:cNvCxnSpPr>
          <p:nvPr/>
        </p:nvCxnSpPr>
        <p:spPr>
          <a:xfrm>
            <a:off x="2413064" y="2547193"/>
            <a:ext cx="1449256" cy="36218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874869-9558-A441-AC47-EBF73431500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099521" y="2547193"/>
            <a:ext cx="1304227" cy="35421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6346FA-12E8-6444-A5D0-3E384B24B932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421185" y="2547193"/>
            <a:ext cx="1665494" cy="36848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BA086E-EA3F-9F47-8367-78763C6836A5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 flipH="1">
            <a:off x="2930154" y="2547193"/>
            <a:ext cx="114000" cy="3156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E048CF-1D7A-9845-9C09-B9D401EF7D04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110569" y="2544104"/>
            <a:ext cx="1754503" cy="34906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D66381-8F46-CE41-AC41-8569B2254B6E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1844064" y="2544104"/>
            <a:ext cx="1898846" cy="31869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79A5BE-4610-9C4E-9F29-E101DCF0B1F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3478118" y="2547193"/>
            <a:ext cx="197126" cy="3156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83DD03-3284-1A4C-A348-E9B40D509D2F}"/>
              </a:ext>
            </a:extLst>
          </p:cNvPr>
          <p:cNvCxnSpPr>
            <a:cxnSpLocks/>
          </p:cNvCxnSpPr>
          <p:nvPr/>
        </p:nvCxnSpPr>
        <p:spPr>
          <a:xfrm>
            <a:off x="3711838" y="2560658"/>
            <a:ext cx="831299" cy="28181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4AF3DF-EEBC-1846-909D-759CCB5B0634}"/>
              </a:ext>
            </a:extLst>
          </p:cNvPr>
          <p:cNvCxnSpPr>
            <a:cxnSpLocks/>
            <a:stCxn id="8" idx="4"/>
            <a:endCxn id="19" idx="0"/>
          </p:cNvCxnSpPr>
          <p:nvPr/>
        </p:nvCxnSpPr>
        <p:spPr>
          <a:xfrm>
            <a:off x="3675244" y="2547193"/>
            <a:ext cx="1860530" cy="29939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7AB5E8-EB66-E641-B6CD-87858E8E1D87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383828" y="2571056"/>
            <a:ext cx="1893654" cy="29174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9A6D4C-DB5C-8C4A-B4A4-C600A2BFE4D2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4001709" y="2547193"/>
            <a:ext cx="316982" cy="3156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493902-2867-A743-8649-506D93D1C661}"/>
              </a:ext>
            </a:extLst>
          </p:cNvPr>
          <p:cNvCxnSpPr>
            <a:cxnSpLocks/>
            <a:stCxn id="9" idx="4"/>
            <a:endCxn id="18" idx="0"/>
          </p:cNvCxnSpPr>
          <p:nvPr/>
        </p:nvCxnSpPr>
        <p:spPr>
          <a:xfrm>
            <a:off x="4318691" y="2547193"/>
            <a:ext cx="685770" cy="29939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A10484-4348-3644-9027-FA1667C25A5B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403134" y="2548999"/>
            <a:ext cx="1132640" cy="2975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4C7EC273-ADDE-7046-B8C7-DED7DDC6820B}"/>
              </a:ext>
            </a:extLst>
          </p:cNvPr>
          <p:cNvSpPr/>
          <p:nvPr/>
        </p:nvSpPr>
        <p:spPr>
          <a:xfrm>
            <a:off x="551936" y="3697980"/>
            <a:ext cx="394252" cy="259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ABC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6F25EE6-51D5-6744-BEE3-56FBE31B3EF8}"/>
              </a:ext>
            </a:extLst>
          </p:cNvPr>
          <p:cNvSpPr/>
          <p:nvPr/>
        </p:nvSpPr>
        <p:spPr>
          <a:xfrm>
            <a:off x="1073654" y="3697980"/>
            <a:ext cx="394252" cy="259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ABD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D22651A-7B70-324B-B86C-B831581B8DB3}"/>
              </a:ext>
            </a:extLst>
          </p:cNvPr>
          <p:cNvSpPr/>
          <p:nvPr/>
        </p:nvSpPr>
        <p:spPr>
          <a:xfrm>
            <a:off x="1635922" y="3697980"/>
            <a:ext cx="394252" cy="2596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ABE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EF48C2A-7A73-E048-8D59-99C78D01905A}"/>
              </a:ext>
            </a:extLst>
          </p:cNvPr>
          <p:cNvSpPr/>
          <p:nvPr/>
        </p:nvSpPr>
        <p:spPr>
          <a:xfrm>
            <a:off x="2175686" y="3697980"/>
            <a:ext cx="394252" cy="259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4244BD2-F094-9342-A274-860DD463B807}"/>
              </a:ext>
            </a:extLst>
          </p:cNvPr>
          <p:cNvSpPr/>
          <p:nvPr/>
        </p:nvSpPr>
        <p:spPr>
          <a:xfrm>
            <a:off x="2722012" y="3697980"/>
            <a:ext cx="394252" cy="259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ABB7E42-A089-D345-810B-11E7E6BA80FE}"/>
              </a:ext>
            </a:extLst>
          </p:cNvPr>
          <p:cNvSpPr/>
          <p:nvPr/>
        </p:nvSpPr>
        <p:spPr>
          <a:xfrm>
            <a:off x="3845162" y="3697980"/>
            <a:ext cx="394252" cy="259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BCD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61758C8-D893-CC4D-AC1B-E0903112D7F3}"/>
              </a:ext>
            </a:extLst>
          </p:cNvPr>
          <p:cNvSpPr/>
          <p:nvPr/>
        </p:nvSpPr>
        <p:spPr>
          <a:xfrm>
            <a:off x="4404878" y="3697980"/>
            <a:ext cx="394252" cy="2596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BCE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E382481-1D29-F548-887B-0EF7B15EB3A9}"/>
              </a:ext>
            </a:extLst>
          </p:cNvPr>
          <p:cNvSpPr/>
          <p:nvPr/>
        </p:nvSpPr>
        <p:spPr>
          <a:xfrm>
            <a:off x="5456182" y="3684861"/>
            <a:ext cx="394252" cy="259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CDE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C3AB78-C5B6-BF40-92F4-0D16A1CC4C5B}"/>
              </a:ext>
            </a:extLst>
          </p:cNvPr>
          <p:cNvSpPr/>
          <p:nvPr/>
        </p:nvSpPr>
        <p:spPr>
          <a:xfrm>
            <a:off x="3270211" y="3697980"/>
            <a:ext cx="394252" cy="259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ADE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BD5B8DD-3067-D541-A2B7-2800CE139AA3}"/>
              </a:ext>
            </a:extLst>
          </p:cNvPr>
          <p:cNvSpPr/>
          <p:nvPr/>
        </p:nvSpPr>
        <p:spPr>
          <a:xfrm>
            <a:off x="4920026" y="3697980"/>
            <a:ext cx="394252" cy="259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BDE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D3A88A-638E-4649-B814-4F70C31E903F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763154" y="3181609"/>
            <a:ext cx="507626" cy="51637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10612A-8E95-2642-A89B-58976C525F66}"/>
              </a:ext>
            </a:extLst>
          </p:cNvPr>
          <p:cNvCxnSpPr>
            <a:cxnSpLocks/>
          </p:cNvCxnSpPr>
          <p:nvPr/>
        </p:nvCxnSpPr>
        <p:spPr>
          <a:xfrm>
            <a:off x="761812" y="3181609"/>
            <a:ext cx="12357" cy="5257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801A88-E1AA-4C46-9573-3221A304A00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761046" y="3187911"/>
            <a:ext cx="1072002" cy="510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A2C197-31B6-E84E-8FC3-CA32B8D7BEE2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2520149" y="4776446"/>
            <a:ext cx="552889" cy="3398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EE5416D-8C61-2C47-B9AB-6594BF9D366E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1866747" y="4776446"/>
            <a:ext cx="1206291" cy="3398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DB6DCA-1265-D941-9E64-3167F9DCDA54}"/>
              </a:ext>
            </a:extLst>
          </p:cNvPr>
          <p:cNvCxnSpPr>
            <a:cxnSpLocks/>
            <a:stCxn id="109" idx="4"/>
            <a:endCxn id="8" idx="0"/>
          </p:cNvCxnSpPr>
          <p:nvPr/>
        </p:nvCxnSpPr>
        <p:spPr>
          <a:xfrm>
            <a:off x="3044154" y="1969838"/>
            <a:ext cx="631090" cy="25930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4C60193-F81C-6B40-82F2-CB3403E7DB7A}"/>
              </a:ext>
            </a:extLst>
          </p:cNvPr>
          <p:cNvCxnSpPr>
            <a:cxnSpLocks/>
          </p:cNvCxnSpPr>
          <p:nvPr/>
        </p:nvCxnSpPr>
        <p:spPr>
          <a:xfrm flipH="1">
            <a:off x="899507" y="3173071"/>
            <a:ext cx="366484" cy="5257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15C3DB-826D-CF4D-8D52-B93048528E8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264649" y="3173071"/>
            <a:ext cx="1108163" cy="52490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EBD8C5-20E6-7946-B517-AFF6C4EDC195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263883" y="3179373"/>
            <a:ext cx="1655255" cy="51860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864E79-39AC-D44D-9E81-D6E97A406F84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1270780" y="3172883"/>
            <a:ext cx="540016" cy="52509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D504B02-6608-7A43-968A-9CFD75722A16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809454" y="3172883"/>
            <a:ext cx="1657883" cy="52509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43342E3-678E-8044-8A1C-1D83C8A2A13D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808688" y="3179185"/>
            <a:ext cx="564124" cy="51879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9937555-3C92-DD42-A2DA-A48CC940DB5C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1833048" y="3172031"/>
            <a:ext cx="546420" cy="52594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62B03C-4229-6843-8191-8FFE7FC61DB8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2378125" y="3172031"/>
            <a:ext cx="1089212" cy="52594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C5649D0-A987-A945-A5B9-EC754A4B8BF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2377359" y="3178333"/>
            <a:ext cx="541779" cy="5196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259A24-9A5D-CD4A-8B85-47DED19FA7D6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888451" y="3163625"/>
            <a:ext cx="2035130" cy="57238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9A49379-6D8A-BD40-B6D8-610C82856E90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2922238" y="3163625"/>
            <a:ext cx="1540377" cy="57238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00EABD7-E3A7-374D-8565-A7516CA56411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2921472" y="3169927"/>
            <a:ext cx="1120816" cy="52805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3E5000F-F287-2B4D-91BC-82AB10E2D244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1270780" y="3163625"/>
            <a:ext cx="2182562" cy="53435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9734656-C5EF-9E44-865F-C92A732D57E3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3451999" y="3163625"/>
            <a:ext cx="590289" cy="53435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05CCB8-94A3-9F40-B6C2-5794287D29A5}"/>
              </a:ext>
            </a:extLst>
          </p:cNvPr>
          <p:cNvCxnSpPr>
            <a:cxnSpLocks/>
          </p:cNvCxnSpPr>
          <p:nvPr/>
        </p:nvCxnSpPr>
        <p:spPr>
          <a:xfrm>
            <a:off x="3451233" y="3157570"/>
            <a:ext cx="1665919" cy="52805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CBD288B-D0B2-EC48-93B5-FDDA35C6FCC1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1833048" y="3173071"/>
            <a:ext cx="2164574" cy="52490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DE6D50-3CFE-C943-9EDC-9506C6CA5E0A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3996279" y="3173071"/>
            <a:ext cx="1120873" cy="52490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2D80C6A-77C4-3C4A-99C6-F40D57F59676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3995513" y="3179373"/>
            <a:ext cx="467102" cy="55663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D3EF27B-B576-C045-B80D-85EFBA36FBD4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2372812" y="3174130"/>
            <a:ext cx="2170266" cy="5238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4BFFC41-4CD7-6A42-A9A0-710CB56D40A4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042288" y="3174130"/>
            <a:ext cx="499448" cy="5238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3DC6366-E848-9042-BAD1-9C698E4F17D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4540970" y="3180432"/>
            <a:ext cx="1112338" cy="50442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710C4C0-631D-D441-A70A-4EFE96FC394A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2919138" y="3175363"/>
            <a:ext cx="2091486" cy="5226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D6DB9DE-266A-9749-AE4B-9E65411E240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4602004" y="3175363"/>
            <a:ext cx="407278" cy="5226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C7C620-35F8-6444-A58A-92E4EA070B43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5008516" y="3181665"/>
            <a:ext cx="644792" cy="50319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F09813A-D3E1-454B-9122-600473250113}"/>
              </a:ext>
            </a:extLst>
          </p:cNvPr>
          <p:cNvCxnSpPr>
            <a:cxnSpLocks/>
            <a:endCxn id="49" idx="0"/>
          </p:cNvCxnSpPr>
          <p:nvPr/>
        </p:nvCxnSpPr>
        <p:spPr>
          <a:xfrm flipH="1">
            <a:off x="3467337" y="3164169"/>
            <a:ext cx="2074890" cy="5338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AD9C16-CB5A-1F45-8C17-3BE747FE731B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5117152" y="3164169"/>
            <a:ext cx="423734" cy="5338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E14BE0B-A269-D043-9BE6-8AB7F70A40A0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5540119" y="3170471"/>
            <a:ext cx="113189" cy="51439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6F590894-B7CB-CC4C-BB3D-5FF23E6678E6}"/>
              </a:ext>
            </a:extLst>
          </p:cNvPr>
          <p:cNvSpPr/>
          <p:nvPr/>
        </p:nvSpPr>
        <p:spPr>
          <a:xfrm>
            <a:off x="1549122" y="4475202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ABCD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6E1CF18-F45F-A544-A5D6-2E478368AD1D}"/>
              </a:ext>
            </a:extLst>
          </p:cNvPr>
          <p:cNvSpPr/>
          <p:nvPr/>
        </p:nvSpPr>
        <p:spPr>
          <a:xfrm>
            <a:off x="2257576" y="4475202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ABCE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6CA8EC8-63F3-5441-873B-CDB8B3998F2D}"/>
              </a:ext>
            </a:extLst>
          </p:cNvPr>
          <p:cNvSpPr/>
          <p:nvPr/>
        </p:nvSpPr>
        <p:spPr>
          <a:xfrm>
            <a:off x="2888666" y="4475202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ABDE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4437C69-F881-0748-AFA8-9503F951AB7A}"/>
              </a:ext>
            </a:extLst>
          </p:cNvPr>
          <p:cNvSpPr/>
          <p:nvPr/>
        </p:nvSpPr>
        <p:spPr>
          <a:xfrm>
            <a:off x="3519756" y="4475202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4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ACDE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0FE7D34-677D-8544-B4FC-7F4F659BC7EB}"/>
              </a:ext>
            </a:extLst>
          </p:cNvPr>
          <p:cNvSpPr/>
          <p:nvPr/>
        </p:nvSpPr>
        <p:spPr>
          <a:xfrm>
            <a:off x="4163203" y="4475202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BCDE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8B058C-F692-0F42-BF3E-7847F8BF6348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822461" y="3957655"/>
            <a:ext cx="1632241" cy="5175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A0125E6-4188-5441-8C75-99D744A3886C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821119" y="3957655"/>
            <a:ext cx="925129" cy="5175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4BB9C9-3E9D-6849-9D75-2EF748E69941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1291598" y="3952229"/>
            <a:ext cx="1794194" cy="52297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3EE6848-7BB7-B547-AC59-94FB103CD39B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1290256" y="3952229"/>
            <a:ext cx="455992" cy="52297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22E20E0-5C27-904D-AF45-49181816F362}"/>
              </a:ext>
            </a:extLst>
          </p:cNvPr>
          <p:cNvCxnSpPr>
            <a:cxnSpLocks/>
            <a:endCxn id="86" idx="7"/>
          </p:cNvCxnSpPr>
          <p:nvPr/>
        </p:nvCxnSpPr>
        <p:spPr>
          <a:xfrm>
            <a:off x="1860224" y="3952229"/>
            <a:ext cx="1364957" cy="5695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300B3DB-F24A-9F4E-BC9A-F6258A962BCF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858882" y="3952229"/>
            <a:ext cx="595820" cy="52297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1ECF24E-0FC8-7042-A6DC-69A0A89AB17E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1746248" y="3952413"/>
            <a:ext cx="670174" cy="52278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09EA232-A329-1849-A66A-CC23A441818C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2415080" y="3952413"/>
            <a:ext cx="1301802" cy="52278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849EBD6-2DF9-3141-B76D-58339BD17ED2}"/>
              </a:ext>
            </a:extLst>
          </p:cNvPr>
          <p:cNvCxnSpPr>
            <a:cxnSpLocks/>
          </p:cNvCxnSpPr>
          <p:nvPr/>
        </p:nvCxnSpPr>
        <p:spPr>
          <a:xfrm flipH="1">
            <a:off x="2554762" y="3959973"/>
            <a:ext cx="366484" cy="5257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5294D6F-CB21-7A4F-82D4-B7478409D75A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2919904" y="3959973"/>
            <a:ext cx="796978" cy="51522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ADA6FC2-84EC-994F-BD8A-CADE92621A44}"/>
              </a:ext>
            </a:extLst>
          </p:cNvPr>
          <p:cNvCxnSpPr>
            <a:cxnSpLocks/>
          </p:cNvCxnSpPr>
          <p:nvPr/>
        </p:nvCxnSpPr>
        <p:spPr>
          <a:xfrm flipH="1">
            <a:off x="3112834" y="3952229"/>
            <a:ext cx="366484" cy="5257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E9C6AA9-B873-1948-BF51-4501D07EAC20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3477976" y="3952229"/>
            <a:ext cx="238906" cy="52297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03B6614-C863-C145-A12D-BA2D012DE901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1746248" y="3952646"/>
            <a:ext cx="2325818" cy="52255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F0BCF52-1A8D-2C45-950B-0472D6250D8B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4070723" y="3952646"/>
            <a:ext cx="289606" cy="52255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EEEB0B2-A3DE-BC4B-A9D4-419C5809C754}"/>
              </a:ext>
            </a:extLst>
          </p:cNvPr>
          <p:cNvCxnSpPr>
            <a:cxnSpLocks/>
            <a:endCxn id="85" idx="7"/>
          </p:cNvCxnSpPr>
          <p:nvPr/>
        </p:nvCxnSpPr>
        <p:spPr>
          <a:xfrm flipH="1">
            <a:off x="2594091" y="3952646"/>
            <a:ext cx="2008780" cy="56913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FDC0C8D-FAEB-D440-82D3-A5621361F503}"/>
              </a:ext>
            </a:extLst>
          </p:cNvPr>
          <p:cNvCxnSpPr>
            <a:cxnSpLocks/>
            <a:endCxn id="88" idx="0"/>
          </p:cNvCxnSpPr>
          <p:nvPr/>
        </p:nvCxnSpPr>
        <p:spPr>
          <a:xfrm flipH="1">
            <a:off x="4360329" y="3952646"/>
            <a:ext cx="241200" cy="52255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E1141D8-D1D5-E74D-87F1-BD3F5D87DCC6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3085792" y="3970012"/>
            <a:ext cx="1987374" cy="50519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5870E8A-8028-6944-A82B-5B7E063CFCBC}"/>
              </a:ext>
            </a:extLst>
          </p:cNvPr>
          <p:cNvCxnSpPr>
            <a:cxnSpLocks/>
            <a:endCxn id="88" idx="0"/>
          </p:cNvCxnSpPr>
          <p:nvPr/>
        </p:nvCxnSpPr>
        <p:spPr>
          <a:xfrm flipH="1">
            <a:off x="4360329" y="3970012"/>
            <a:ext cx="711494" cy="50519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B174F4E-1577-FD44-9363-B03BC02F3013}"/>
              </a:ext>
            </a:extLst>
          </p:cNvPr>
          <p:cNvCxnSpPr>
            <a:cxnSpLocks/>
            <a:endCxn id="88" idx="0"/>
          </p:cNvCxnSpPr>
          <p:nvPr/>
        </p:nvCxnSpPr>
        <p:spPr>
          <a:xfrm flipH="1">
            <a:off x="4360329" y="3925176"/>
            <a:ext cx="1269048" cy="55002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897073B-41B3-E542-9BFE-6CFC40689564}"/>
              </a:ext>
            </a:extLst>
          </p:cNvPr>
          <p:cNvCxnSpPr>
            <a:cxnSpLocks/>
            <a:endCxn id="87" idx="0"/>
          </p:cNvCxnSpPr>
          <p:nvPr/>
        </p:nvCxnSpPr>
        <p:spPr>
          <a:xfrm flipH="1">
            <a:off x="3716882" y="3925176"/>
            <a:ext cx="1911154" cy="55002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948715F2-B7F6-9A42-A535-11E75EF794D9}"/>
              </a:ext>
            </a:extLst>
          </p:cNvPr>
          <p:cNvSpPr/>
          <p:nvPr/>
        </p:nvSpPr>
        <p:spPr>
          <a:xfrm>
            <a:off x="2847028" y="1651786"/>
            <a:ext cx="394252" cy="3180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null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E5DF0E8-123B-6C43-8500-F8F33545A05C}"/>
              </a:ext>
            </a:extLst>
          </p:cNvPr>
          <p:cNvSpPr/>
          <p:nvPr/>
        </p:nvSpPr>
        <p:spPr>
          <a:xfrm>
            <a:off x="2742947" y="5116308"/>
            <a:ext cx="660181" cy="41751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ABCDE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929414B-503D-964F-8F46-3B32D77E2165}"/>
              </a:ext>
            </a:extLst>
          </p:cNvPr>
          <p:cNvCxnSpPr>
            <a:cxnSpLocks/>
            <a:endCxn id="110" idx="0"/>
          </p:cNvCxnSpPr>
          <p:nvPr/>
        </p:nvCxnSpPr>
        <p:spPr>
          <a:xfrm flipH="1">
            <a:off x="3073038" y="4797041"/>
            <a:ext cx="1231818" cy="3192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A4E352-0723-F242-8FF7-434C6835028E}"/>
              </a:ext>
            </a:extLst>
          </p:cNvPr>
          <p:cNvCxnSpPr>
            <a:cxnSpLocks/>
            <a:endCxn id="110" idx="0"/>
          </p:cNvCxnSpPr>
          <p:nvPr/>
        </p:nvCxnSpPr>
        <p:spPr>
          <a:xfrm flipH="1">
            <a:off x="3073038" y="4789024"/>
            <a:ext cx="593972" cy="32728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109FB72-F3DC-834C-A61D-7359EDD7B094}"/>
              </a:ext>
            </a:extLst>
          </p:cNvPr>
          <p:cNvCxnSpPr>
            <a:cxnSpLocks/>
            <a:endCxn id="110" idx="0"/>
          </p:cNvCxnSpPr>
          <p:nvPr/>
        </p:nvCxnSpPr>
        <p:spPr>
          <a:xfrm flipH="1">
            <a:off x="3073038" y="4789024"/>
            <a:ext cx="3678" cy="32728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A730306-4C99-5D42-A3A3-D135C037FD1A}"/>
              </a:ext>
            </a:extLst>
          </p:cNvPr>
          <p:cNvCxnSpPr>
            <a:cxnSpLocks/>
            <a:stCxn id="109" idx="4"/>
            <a:endCxn id="9" idx="0"/>
          </p:cNvCxnSpPr>
          <p:nvPr/>
        </p:nvCxnSpPr>
        <p:spPr>
          <a:xfrm>
            <a:off x="3044154" y="1969838"/>
            <a:ext cx="1274537" cy="25930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9A24308-FFCE-BB48-BDB6-A40FF94698AD}"/>
              </a:ext>
            </a:extLst>
          </p:cNvPr>
          <p:cNvCxnSpPr>
            <a:cxnSpLocks/>
            <a:stCxn id="109" idx="4"/>
            <a:endCxn id="5" idx="7"/>
          </p:cNvCxnSpPr>
          <p:nvPr/>
        </p:nvCxnSpPr>
        <p:spPr>
          <a:xfrm flipH="1">
            <a:off x="1843999" y="1969838"/>
            <a:ext cx="1200155" cy="3058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C007B31-785B-B74D-8B89-54172359065D}"/>
              </a:ext>
            </a:extLst>
          </p:cNvPr>
          <p:cNvCxnSpPr>
            <a:cxnSpLocks/>
            <a:endCxn id="109" idx="4"/>
          </p:cNvCxnSpPr>
          <p:nvPr/>
        </p:nvCxnSpPr>
        <p:spPr>
          <a:xfrm flipV="1">
            <a:off x="2468431" y="1969838"/>
            <a:ext cx="575723" cy="2512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460A9DC-C0FC-4C49-B7E2-2813408DED91}"/>
              </a:ext>
            </a:extLst>
          </p:cNvPr>
          <p:cNvCxnSpPr>
            <a:cxnSpLocks/>
            <a:stCxn id="109" idx="4"/>
            <a:endCxn id="7" idx="0"/>
          </p:cNvCxnSpPr>
          <p:nvPr/>
        </p:nvCxnSpPr>
        <p:spPr>
          <a:xfrm>
            <a:off x="3044154" y="1969838"/>
            <a:ext cx="0" cy="25930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DDAB9AF4-FAE1-5F46-9A7C-C888CB892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2390"/>
              </p:ext>
            </p:extLst>
          </p:nvPr>
        </p:nvGraphicFramePr>
        <p:xfrm>
          <a:off x="5542227" y="4297555"/>
          <a:ext cx="2307664" cy="2081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45">
                  <a:extLst>
                    <a:ext uri="{9D8B030D-6E8A-4147-A177-3AD203B41FA5}">
                      <a16:colId xmlns:a16="http://schemas.microsoft.com/office/drawing/2014/main" val="1783813929"/>
                    </a:ext>
                  </a:extLst>
                </a:gridCol>
                <a:gridCol w="1767119">
                  <a:extLst>
                    <a:ext uri="{9D8B030D-6E8A-4147-A177-3AD203B41FA5}">
                      <a16:colId xmlns:a16="http://schemas.microsoft.com/office/drawing/2014/main" val="767988415"/>
                    </a:ext>
                  </a:extLst>
                </a:gridCol>
              </a:tblGrid>
              <a:tr h="339699">
                <a:tc>
                  <a:txBody>
                    <a:bodyPr/>
                    <a:lstStyle/>
                    <a:p>
                      <a:r>
                        <a:rPr lang="en-US" sz="1400" dirty="0"/>
                        <a:t>TID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Items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493583204"/>
                  </a:ext>
                </a:extLst>
              </a:tr>
              <a:tr h="290352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3735397651"/>
                  </a:ext>
                </a:extLst>
              </a:tr>
              <a:tr h="290352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C, D,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655090334"/>
                  </a:ext>
                </a:extLst>
              </a:tr>
              <a:tr h="290352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836526383"/>
                  </a:ext>
                </a:extLst>
              </a:tr>
              <a:tr h="290352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{B,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2819264131"/>
                  </a:ext>
                </a:extLst>
              </a:tr>
              <a:tr h="290352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{A, B, C,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3710887126"/>
                  </a:ext>
                </a:extLst>
              </a:tr>
              <a:tr h="290352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{B, C, D, E}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180113706"/>
                  </a:ext>
                </a:extLst>
              </a:tr>
            </a:tbl>
          </a:graphicData>
        </a:graphic>
      </p:graphicFrame>
      <p:sp>
        <p:nvSpPr>
          <p:cNvPr id="120" name="TextBox 119">
            <a:extLst>
              <a:ext uri="{FF2B5EF4-FFF2-40B4-BE49-F238E27FC236}">
                <a16:creationId xmlns:a16="http://schemas.microsoft.com/office/drawing/2014/main" id="{F3F7C2FA-1BDF-8E47-B34E-1BE61BC7DB3D}"/>
              </a:ext>
            </a:extLst>
          </p:cNvPr>
          <p:cNvSpPr txBox="1"/>
          <p:nvPr/>
        </p:nvSpPr>
        <p:spPr>
          <a:xfrm>
            <a:off x="1307723" y="2140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69FFDD3-A892-4F4E-A2D6-27DBAC8ADBE8}"/>
              </a:ext>
            </a:extLst>
          </p:cNvPr>
          <p:cNvSpPr txBox="1"/>
          <p:nvPr/>
        </p:nvSpPr>
        <p:spPr>
          <a:xfrm>
            <a:off x="1306979" y="1158357"/>
            <a:ext cx="343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support = 0.5 (count=3)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16FEB00-DEAC-A342-A4F9-D0A1F3307B69}"/>
              </a:ext>
            </a:extLst>
          </p:cNvPr>
          <p:cNvSpPr/>
          <p:nvPr/>
        </p:nvSpPr>
        <p:spPr>
          <a:xfrm>
            <a:off x="586170" y="6362914"/>
            <a:ext cx="394252" cy="2596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ABE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F64C207-0A85-B04B-B9D3-10AE0B6A122F}"/>
              </a:ext>
            </a:extLst>
          </p:cNvPr>
          <p:cNvSpPr txBox="1"/>
          <p:nvPr/>
        </p:nvSpPr>
        <p:spPr>
          <a:xfrm>
            <a:off x="328061" y="2902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1227F9-98E5-D24F-8E25-0B5F5BAAD53C}"/>
              </a:ext>
            </a:extLst>
          </p:cNvPr>
          <p:cNvSpPr txBox="1"/>
          <p:nvPr/>
        </p:nvSpPr>
        <p:spPr>
          <a:xfrm>
            <a:off x="1416589" y="35716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D5695D6-61DF-0D45-A438-8EDBA50B8385}"/>
              </a:ext>
            </a:extLst>
          </p:cNvPr>
          <p:cNvSpPr txBox="1"/>
          <p:nvPr/>
        </p:nvSpPr>
        <p:spPr>
          <a:xfrm>
            <a:off x="4190015" y="3671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A7BE4D4-AA51-D648-80D4-E67AF5042EF5}"/>
              </a:ext>
            </a:extLst>
          </p:cNvPr>
          <p:cNvSpPr/>
          <p:nvPr/>
        </p:nvSpPr>
        <p:spPr>
          <a:xfrm>
            <a:off x="599239" y="5836777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7AA48B4-C949-AB4C-A627-F0172EC70AE0}"/>
              </a:ext>
            </a:extLst>
          </p:cNvPr>
          <p:cNvSpPr txBox="1"/>
          <p:nvPr/>
        </p:nvSpPr>
        <p:spPr>
          <a:xfrm>
            <a:off x="1082357" y="5836777"/>
            <a:ext cx="240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but not maximal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6D113A0-059F-9D4D-9EAA-BD3F74CA63EF}"/>
              </a:ext>
            </a:extLst>
          </p:cNvPr>
          <p:cNvSpPr txBox="1"/>
          <p:nvPr/>
        </p:nvSpPr>
        <p:spPr>
          <a:xfrm>
            <a:off x="1090871" y="6269823"/>
            <a:ext cx="9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Maximal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EAAC5B2-8230-A04B-AF71-204FC5377B9C}"/>
              </a:ext>
            </a:extLst>
          </p:cNvPr>
          <p:cNvSpPr txBox="1"/>
          <p:nvPr/>
        </p:nvSpPr>
        <p:spPr>
          <a:xfrm>
            <a:off x="1983032" y="2888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C73117F-F9B9-6049-958E-31163C67A9C1}"/>
              </a:ext>
            </a:extLst>
          </p:cNvPr>
          <p:cNvSpPr/>
          <p:nvPr/>
        </p:nvSpPr>
        <p:spPr>
          <a:xfrm>
            <a:off x="3646864" y="5836777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F288211-CF02-6946-A694-766F0758EEC5}"/>
              </a:ext>
            </a:extLst>
          </p:cNvPr>
          <p:cNvSpPr txBox="1"/>
          <p:nvPr/>
        </p:nvSpPr>
        <p:spPr>
          <a:xfrm>
            <a:off x="4042288" y="583009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closed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F66AB92F-3DCE-AC4A-A333-9ED6596E84EA}"/>
              </a:ext>
            </a:extLst>
          </p:cNvPr>
          <p:cNvSpPr/>
          <p:nvPr/>
        </p:nvSpPr>
        <p:spPr>
          <a:xfrm>
            <a:off x="3359699" y="6272443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EE7FD2F3-70BD-6E40-97D8-27BC2C553893}"/>
              </a:ext>
            </a:extLst>
          </p:cNvPr>
          <p:cNvSpPr/>
          <p:nvPr/>
        </p:nvSpPr>
        <p:spPr>
          <a:xfrm>
            <a:off x="4049727" y="6276771"/>
            <a:ext cx="394252" cy="318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7643D4A-1869-944E-AA8D-84B3D9EF6100}"/>
              </a:ext>
            </a:extLst>
          </p:cNvPr>
          <p:cNvSpPr txBox="1"/>
          <p:nvPr/>
        </p:nvSpPr>
        <p:spPr>
          <a:xfrm>
            <a:off x="4403134" y="625325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DD9EE96-0C5D-1F45-9306-7CB23A2517C8}"/>
              </a:ext>
            </a:extLst>
          </p:cNvPr>
          <p:cNvSpPr/>
          <p:nvPr/>
        </p:nvSpPr>
        <p:spPr>
          <a:xfrm>
            <a:off x="2604172" y="6298851"/>
            <a:ext cx="394252" cy="2596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BCE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1589D80-4CF1-924F-8353-FA370B88698F}"/>
              </a:ext>
            </a:extLst>
          </p:cNvPr>
          <p:cNvSpPr txBox="1"/>
          <p:nvPr/>
        </p:nvSpPr>
        <p:spPr>
          <a:xfrm>
            <a:off x="3716286" y="626982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2FD5368-8256-624A-9AB9-F1FC78B35968}"/>
              </a:ext>
            </a:extLst>
          </p:cNvPr>
          <p:cNvSpPr txBox="1"/>
          <p:nvPr/>
        </p:nvSpPr>
        <p:spPr>
          <a:xfrm>
            <a:off x="2987154" y="629321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graphicFrame>
        <p:nvGraphicFramePr>
          <p:cNvPr id="140" name="Object 3">
            <a:extLst>
              <a:ext uri="{FF2B5EF4-FFF2-40B4-BE49-F238E27FC236}">
                <a16:creationId xmlns:a16="http://schemas.microsoft.com/office/drawing/2014/main" id="{E3F2E9DB-D87C-8F43-8B4F-E98444740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25940"/>
              </p:ext>
            </p:extLst>
          </p:nvPr>
        </p:nvGraphicFramePr>
        <p:xfrm>
          <a:off x="8414295" y="3645947"/>
          <a:ext cx="2788757" cy="260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716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295" y="3645947"/>
                        <a:ext cx="2788757" cy="2600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839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1043</Words>
  <Application>Microsoft Macintosh PowerPoint</Application>
  <PresentationFormat>Widescreen</PresentationFormat>
  <Paragraphs>232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Visio</vt:lpstr>
      <vt:lpstr>Association Analysis  (An Example)</vt:lpstr>
      <vt:lpstr>From transaction data to association rules</vt:lpstr>
      <vt:lpstr>Frequent itemset identification: Apriori algorithm</vt:lpstr>
      <vt:lpstr>Support counting using a hash tree</vt:lpstr>
      <vt:lpstr>Rule generation from frequent itemset</vt:lpstr>
      <vt:lpstr>Compact representation of frequent itemsets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Analysis  (An Example)</dc:title>
  <dc:creator>Ye, Yuzhen</dc:creator>
  <cp:lastModifiedBy>Yuzhen Ye</cp:lastModifiedBy>
  <cp:revision>18</cp:revision>
  <dcterms:created xsi:type="dcterms:W3CDTF">2020-02-12T16:33:19Z</dcterms:created>
  <dcterms:modified xsi:type="dcterms:W3CDTF">2020-02-13T17:49:21Z</dcterms:modified>
</cp:coreProperties>
</file>