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56" r:id="rId2"/>
    <p:sldId id="272" r:id="rId3"/>
    <p:sldId id="289" r:id="rId4"/>
    <p:sldId id="295" r:id="rId5"/>
    <p:sldId id="288" r:id="rId6"/>
    <p:sldId id="286" r:id="rId7"/>
    <p:sldId id="293" r:id="rId8"/>
    <p:sldId id="294" r:id="rId9"/>
    <p:sldId id="29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5"/>
    <p:restoredTop sz="94618"/>
  </p:normalViewPr>
  <p:slideViewPr>
    <p:cSldViewPr snapToGrid="0" snapToObjects="1">
      <p:cViewPr varScale="1">
        <p:scale>
          <a:sx n="128" d="100"/>
          <a:sy n="128" d="100"/>
        </p:scale>
        <p:origin x="9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61560-AD6E-A441-B8F9-0363A8436432}" type="datetimeFigureOut">
              <a:rPr lang="en-US" smtClean="0"/>
              <a:t>11/6/23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2FBF89-AF4F-2B46-BF31-600A59D15B2A}" type="slidenum">
              <a:rPr lang="en-US" smtClean="0"/>
              <a:t>‹#›</a:t>
            </a:fld>
            <a:endParaRPr lang="en-US"/>
          </a:p>
        </p:txBody>
      </p:sp>
    </p:spTree>
    <p:extLst>
      <p:ext uri="{BB962C8B-B14F-4D97-AF65-F5344CB8AC3E}">
        <p14:creationId xmlns:p14="http://schemas.microsoft.com/office/powerpoint/2010/main" val="2029679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E9440-4807-F54E-B619-846674425BF9}" type="datetimeFigureOut">
              <a:rPr lang="en-US" smtClean="0"/>
              <a:t>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F98A0-F97A-314E-8AEC-8C5FF07F32DB}" type="slidenum">
              <a:rPr lang="en-US" smtClean="0"/>
              <a:t>‹#›</a:t>
            </a:fld>
            <a:endParaRPr lang="en-US"/>
          </a:p>
        </p:txBody>
      </p:sp>
    </p:spTree>
    <p:extLst>
      <p:ext uri="{BB962C8B-B14F-4D97-AF65-F5344CB8AC3E}">
        <p14:creationId xmlns:p14="http://schemas.microsoft.com/office/powerpoint/2010/main" val="47612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413AF7-C33C-4D4A-BCFC-689F822654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6940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13AF7-C33C-4D4A-BCFC-689F822654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01512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13AF7-C33C-4D4A-BCFC-689F822654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65583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13AF7-C33C-4D4A-BCFC-689F822654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85230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413AF7-C33C-4D4A-BCFC-689F822654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79303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413AF7-C33C-4D4A-BCFC-689F822654A0}"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208659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413AF7-C33C-4D4A-BCFC-689F822654A0}" type="datetimeFigureOut">
              <a:rPr lang="en-US" smtClean="0"/>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96520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13AF7-C33C-4D4A-BCFC-689F822654A0}" type="datetimeFigureOut">
              <a:rPr lang="en-US" smtClean="0"/>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35149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13AF7-C33C-4D4A-BCFC-689F822654A0}" type="datetimeFigureOut">
              <a:rPr lang="en-US" smtClean="0"/>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19490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413AF7-C33C-4D4A-BCFC-689F822654A0}"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83898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413AF7-C33C-4D4A-BCFC-689F822654A0}"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61EF04-4180-2E43-8764-0196E024ABA5}" type="slidenum">
              <a:rPr lang="en-US" smtClean="0"/>
              <a:t>‹#›</a:t>
            </a:fld>
            <a:endParaRPr lang="en-US"/>
          </a:p>
        </p:txBody>
      </p:sp>
    </p:spTree>
    <p:extLst>
      <p:ext uri="{BB962C8B-B14F-4D97-AF65-F5344CB8AC3E}">
        <p14:creationId xmlns:p14="http://schemas.microsoft.com/office/powerpoint/2010/main" val="41187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13AF7-C33C-4D4A-BCFC-689F822654A0}" type="datetimeFigureOut">
              <a:rPr lang="en-US" smtClean="0"/>
              <a:t>11/6/23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1EF04-4180-2E43-8764-0196E024ABA5}" type="slidenum">
              <a:rPr lang="en-US" smtClean="0"/>
              <a:t>‹#›</a:t>
            </a:fld>
            <a:endParaRPr lang="en-US"/>
          </a:p>
        </p:txBody>
      </p:sp>
    </p:spTree>
    <p:extLst>
      <p:ext uri="{BB962C8B-B14F-4D97-AF65-F5344CB8AC3E}">
        <p14:creationId xmlns:p14="http://schemas.microsoft.com/office/powerpoint/2010/main" val="839990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www.cs.toronto.edu/~rsalakhu/papers/srivastava14a.pdf" TargetMode="Externa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keras.io/losses/" TargetMode="External"/><Relationship Id="rId1" Type="http://schemas.openxmlformats.org/officeDocument/2006/relationships/slideLayout" Target="../slideLayouts/slideLayout2.xml"/><Relationship Id="rId4" Type="http://schemas.openxmlformats.org/officeDocument/2006/relationships/hyperlink" Target="https://machinelearningmastery.com/loss-and-loss-functions-for-training-deep-learning-neural-network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s://adeshpande3.github.io/adeshpande3.github.io/A-Beginner's-Guide-To-Understanding-Convolutional-Neural-Networks/"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Neural Networks </a:t>
            </a:r>
            <a:br>
              <a:rPr lang="en-US" dirty="0"/>
            </a:br>
            <a:r>
              <a:rPr lang="en-US" dirty="0"/>
              <a:t>(Some Practical Issues)</a:t>
            </a:r>
          </a:p>
        </p:txBody>
      </p:sp>
      <p:sp>
        <p:nvSpPr>
          <p:cNvPr id="3" name="Subtitle 2"/>
          <p:cNvSpPr>
            <a:spLocks noGrp="1"/>
          </p:cNvSpPr>
          <p:nvPr>
            <p:ph type="subTitle" idx="1"/>
          </p:nvPr>
        </p:nvSpPr>
        <p:spPr/>
        <p:txBody>
          <a:bodyPr/>
          <a:lstStyle/>
          <a:p>
            <a:r>
              <a:rPr lang="en-US" dirty="0"/>
              <a:t>Yuzhen Ye</a:t>
            </a:r>
          </a:p>
          <a:p>
            <a:r>
              <a:rPr lang="en-US" dirty="0" err="1"/>
              <a:t>Luddy</a:t>
            </a:r>
            <a:r>
              <a:rPr lang="en-US" dirty="0"/>
              <a:t> School of Informatics, Computing, and Engineering</a:t>
            </a:r>
          </a:p>
          <a:p>
            <a:r>
              <a:rPr lang="en-US" dirty="0"/>
              <a:t>Indiana University, Bloomington</a:t>
            </a:r>
          </a:p>
        </p:txBody>
      </p:sp>
    </p:spTree>
    <p:extLst>
      <p:ext uri="{BB962C8B-B14F-4D97-AF65-F5344CB8AC3E}">
        <p14:creationId xmlns:p14="http://schemas.microsoft.com/office/powerpoint/2010/main" val="191214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 Regularization</a:t>
            </a:r>
          </a:p>
        </p:txBody>
      </p:sp>
      <p:sp>
        <p:nvSpPr>
          <p:cNvPr id="3" name="Content Placeholder 2"/>
          <p:cNvSpPr>
            <a:spLocks noGrp="1"/>
          </p:cNvSpPr>
          <p:nvPr>
            <p:ph idx="1"/>
          </p:nvPr>
        </p:nvSpPr>
        <p:spPr/>
        <p:txBody>
          <a:bodyPr>
            <a:normAutofit lnSpcReduction="10000"/>
          </a:bodyPr>
          <a:lstStyle/>
          <a:p>
            <a:r>
              <a:rPr lang="en-US" dirty="0"/>
              <a:t>In ANNs the risk of low generalization is mainly attributed to over-training of the model, leading to over-fitting and subsequently poor predictive performance during independent validation. </a:t>
            </a:r>
          </a:p>
          <a:p>
            <a:r>
              <a:rPr lang="en-US" dirty="0"/>
              <a:t>Regularization is to add a </a:t>
            </a:r>
            <a:r>
              <a:rPr lang="en-US" i="1" dirty="0"/>
              <a:t>regularization</a:t>
            </a:r>
            <a:r>
              <a:rPr lang="en-US" dirty="0"/>
              <a:t> </a:t>
            </a:r>
            <a:r>
              <a:rPr lang="en-US" i="1" dirty="0"/>
              <a:t>term</a:t>
            </a:r>
            <a:r>
              <a:rPr lang="en-US" dirty="0"/>
              <a:t> to the cost/error function to prevent the coefficients to fit training data so perfectly</a:t>
            </a:r>
          </a:p>
          <a:p>
            <a:r>
              <a:rPr lang="en-US" dirty="0"/>
              <a:t>Approaches</a:t>
            </a:r>
          </a:p>
          <a:p>
            <a:pPr lvl="1"/>
            <a:r>
              <a:rPr lang="en-US" dirty="0"/>
              <a:t>Weight decay</a:t>
            </a:r>
          </a:p>
          <a:p>
            <a:pPr lvl="1"/>
            <a:r>
              <a:rPr lang="en-US" dirty="0"/>
              <a:t>Resampling and early stopping</a:t>
            </a:r>
          </a:p>
          <a:p>
            <a:pPr lvl="1"/>
            <a:r>
              <a:rPr lang="en-US" dirty="0"/>
              <a:t>Bayesian regularization</a:t>
            </a:r>
          </a:p>
          <a:p>
            <a:pPr lvl="1"/>
            <a:r>
              <a:rPr lang="en-US" dirty="0"/>
              <a:t>Cross validation</a:t>
            </a:r>
          </a:p>
          <a:p>
            <a:pPr lvl="1"/>
            <a:r>
              <a:rPr lang="en-US" dirty="0"/>
              <a:t>Dropout</a:t>
            </a:r>
          </a:p>
          <a:p>
            <a:pPr lvl="1"/>
            <a:endParaRPr lang="en-US" dirty="0"/>
          </a:p>
        </p:txBody>
      </p:sp>
    </p:spTree>
    <p:extLst>
      <p:ext uri="{BB962C8B-B14F-4D97-AF65-F5344CB8AC3E}">
        <p14:creationId xmlns:p14="http://schemas.microsoft.com/office/powerpoint/2010/main" val="115714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L1 and L2 regularization</a:t>
            </a:r>
          </a:p>
        </p:txBody>
      </p:sp>
      <p:sp>
        <p:nvSpPr>
          <p:cNvPr id="3" name="Content Placeholder 2"/>
          <p:cNvSpPr>
            <a:spLocks noGrp="1"/>
          </p:cNvSpPr>
          <p:nvPr>
            <p:ph idx="1"/>
          </p:nvPr>
        </p:nvSpPr>
        <p:spPr>
          <a:xfrm>
            <a:off x="838200" y="1411097"/>
            <a:ext cx="10515600" cy="4351338"/>
          </a:xfrm>
        </p:spPr>
        <p:txBody>
          <a:bodyPr/>
          <a:lstStyle/>
          <a:p>
            <a:r>
              <a:rPr lang="en-US" dirty="0"/>
              <a:t>L2 is the sum of the square of the weights</a:t>
            </a:r>
          </a:p>
          <a:p>
            <a:r>
              <a:rPr lang="en-US" dirty="0"/>
              <a:t>L1 is just the sum of the weights</a:t>
            </a:r>
          </a:p>
        </p:txBody>
      </p:sp>
      <p:cxnSp>
        <p:nvCxnSpPr>
          <p:cNvPr id="7" name="Straight Arrow Connector 6"/>
          <p:cNvCxnSpPr/>
          <p:nvPr/>
        </p:nvCxnSpPr>
        <p:spPr>
          <a:xfrm>
            <a:off x="5644896" y="3779520"/>
            <a:ext cx="12192" cy="661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74080" y="3779520"/>
            <a:ext cx="829073" cy="369332"/>
          </a:xfrm>
          <a:prstGeom prst="rect">
            <a:avLst/>
          </a:prstGeom>
          <a:noFill/>
        </p:spPr>
        <p:txBody>
          <a:bodyPr wrap="none" rtlCol="0">
            <a:spAutoFit/>
          </a:bodyPr>
          <a:lstStyle/>
          <a:p>
            <a:r>
              <a:rPr lang="en-US" dirty="0"/>
              <a:t>Add L2</a:t>
            </a:r>
          </a:p>
        </p:txBody>
      </p:sp>
      <p:sp>
        <p:nvSpPr>
          <p:cNvPr id="12" name="TextBox 11"/>
          <p:cNvSpPr txBox="1"/>
          <p:nvPr/>
        </p:nvSpPr>
        <p:spPr>
          <a:xfrm>
            <a:off x="3937144" y="6515965"/>
            <a:ext cx="3196068" cy="369332"/>
          </a:xfrm>
          <a:prstGeom prst="rect">
            <a:avLst/>
          </a:prstGeom>
          <a:noFill/>
        </p:spPr>
        <p:txBody>
          <a:bodyPr wrap="none" rtlCol="0">
            <a:spAutoFit/>
          </a:bodyPr>
          <a:lstStyle/>
          <a:p>
            <a:r>
              <a:rPr lang="en-US" dirty="0"/>
              <a:t>Machine Learning: Tom Mitchell</a:t>
            </a:r>
          </a:p>
        </p:txBody>
      </p:sp>
      <p:pic>
        <p:nvPicPr>
          <p:cNvPr id="10" name="Picture 9"/>
          <p:cNvPicPr>
            <a:picLocks noChangeAspect="1"/>
          </p:cNvPicPr>
          <p:nvPr/>
        </p:nvPicPr>
        <p:blipFill>
          <a:blip r:embed="rId2"/>
          <a:stretch>
            <a:fillRect/>
          </a:stretch>
        </p:blipFill>
        <p:spPr>
          <a:xfrm>
            <a:off x="3419970" y="2660788"/>
            <a:ext cx="3383183" cy="720069"/>
          </a:xfrm>
          <a:prstGeom prst="rect">
            <a:avLst/>
          </a:prstGeom>
        </p:spPr>
      </p:pic>
      <p:pic>
        <p:nvPicPr>
          <p:cNvPr id="5" name="Picture 4"/>
          <p:cNvPicPr>
            <a:picLocks noChangeAspect="1"/>
          </p:cNvPicPr>
          <p:nvPr/>
        </p:nvPicPr>
        <p:blipFill>
          <a:blip r:embed="rId3"/>
          <a:stretch>
            <a:fillRect/>
          </a:stretch>
        </p:blipFill>
        <p:spPr>
          <a:xfrm>
            <a:off x="1493530" y="4761084"/>
            <a:ext cx="8083296" cy="1661894"/>
          </a:xfrm>
          <a:prstGeom prst="rect">
            <a:avLst/>
          </a:prstGeom>
        </p:spPr>
      </p:pic>
    </p:spTree>
    <p:extLst>
      <p:ext uri="{BB962C8B-B14F-4D97-AF65-F5344CB8AC3E}">
        <p14:creationId xmlns:p14="http://schemas.microsoft.com/office/powerpoint/2010/main" val="1347428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CDEF-646C-D343-9E78-2A7CC2FF7C36}"/>
              </a:ext>
            </a:extLst>
          </p:cNvPr>
          <p:cNvSpPr>
            <a:spLocks noGrp="1"/>
          </p:cNvSpPr>
          <p:nvPr>
            <p:ph type="title"/>
          </p:nvPr>
        </p:nvSpPr>
        <p:spPr/>
        <p:txBody>
          <a:bodyPr/>
          <a:lstStyle/>
          <a:p>
            <a:r>
              <a:rPr lang="en-US" dirty="0"/>
              <a:t>Dropout: A Simple Way to Prevent Neural Networks from Overfitting</a:t>
            </a:r>
          </a:p>
        </p:txBody>
      </p:sp>
      <p:sp>
        <p:nvSpPr>
          <p:cNvPr id="3" name="Content Placeholder 2">
            <a:extLst>
              <a:ext uri="{FF2B5EF4-FFF2-40B4-BE49-F238E27FC236}">
                <a16:creationId xmlns:a16="http://schemas.microsoft.com/office/drawing/2014/main" id="{0C9EE2C3-629C-A346-ABE0-0E6D059F09B0}"/>
              </a:ext>
            </a:extLst>
          </p:cNvPr>
          <p:cNvSpPr>
            <a:spLocks noGrp="1"/>
          </p:cNvSpPr>
          <p:nvPr>
            <p:ph idx="1"/>
          </p:nvPr>
        </p:nvSpPr>
        <p:spPr/>
        <p:txBody>
          <a:bodyPr/>
          <a:lstStyle/>
          <a:p>
            <a:r>
              <a:rPr lang="en-US" dirty="0"/>
              <a:t>Ref: </a:t>
            </a:r>
            <a:r>
              <a:rPr lang="en-US" dirty="0">
                <a:hlinkClick r:id="rId2"/>
              </a:rPr>
              <a:t>https://www.cs.toronto.edu/~rsalakhu/papers/srivastava14a.pdf</a:t>
            </a:r>
            <a:r>
              <a:rPr lang="en-US" dirty="0"/>
              <a:t> </a:t>
            </a:r>
          </a:p>
        </p:txBody>
      </p:sp>
      <p:pic>
        <p:nvPicPr>
          <p:cNvPr id="4" name="Picture 3">
            <a:extLst>
              <a:ext uri="{FF2B5EF4-FFF2-40B4-BE49-F238E27FC236}">
                <a16:creationId xmlns:a16="http://schemas.microsoft.com/office/drawing/2014/main" id="{9CDE3573-8AAC-E642-A554-BAA9B9A5FB1F}"/>
              </a:ext>
            </a:extLst>
          </p:cNvPr>
          <p:cNvPicPr>
            <a:picLocks noChangeAspect="1"/>
          </p:cNvPicPr>
          <p:nvPr/>
        </p:nvPicPr>
        <p:blipFill>
          <a:blip r:embed="rId3"/>
          <a:stretch>
            <a:fillRect/>
          </a:stretch>
        </p:blipFill>
        <p:spPr>
          <a:xfrm>
            <a:off x="427393" y="2743200"/>
            <a:ext cx="7302634" cy="3717925"/>
          </a:xfrm>
          <a:prstGeom prst="rect">
            <a:avLst/>
          </a:prstGeom>
        </p:spPr>
      </p:pic>
      <p:pic>
        <p:nvPicPr>
          <p:cNvPr id="5" name="Picture 4">
            <a:extLst>
              <a:ext uri="{FF2B5EF4-FFF2-40B4-BE49-F238E27FC236}">
                <a16:creationId xmlns:a16="http://schemas.microsoft.com/office/drawing/2014/main" id="{13C3B4D4-2D37-E04B-BB64-F51D96C652B0}"/>
              </a:ext>
            </a:extLst>
          </p:cNvPr>
          <p:cNvPicPr>
            <a:picLocks noChangeAspect="1"/>
          </p:cNvPicPr>
          <p:nvPr/>
        </p:nvPicPr>
        <p:blipFill>
          <a:blip r:embed="rId4"/>
          <a:stretch>
            <a:fillRect/>
          </a:stretch>
        </p:blipFill>
        <p:spPr>
          <a:xfrm>
            <a:off x="7470065" y="2544762"/>
            <a:ext cx="4292600" cy="4114800"/>
          </a:xfrm>
          <a:prstGeom prst="rect">
            <a:avLst/>
          </a:prstGeom>
        </p:spPr>
      </p:pic>
    </p:spTree>
    <p:extLst>
      <p:ext uri="{BB962C8B-B14F-4D97-AF65-F5344CB8AC3E}">
        <p14:creationId xmlns:p14="http://schemas.microsoft.com/office/powerpoint/2010/main" val="1582969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 and local minima</a:t>
            </a:r>
          </a:p>
        </p:txBody>
      </p:sp>
      <p:sp>
        <p:nvSpPr>
          <p:cNvPr id="3" name="Content Placeholder 2"/>
          <p:cNvSpPr>
            <a:spLocks noGrp="1"/>
          </p:cNvSpPr>
          <p:nvPr>
            <p:ph idx="1"/>
          </p:nvPr>
        </p:nvSpPr>
        <p:spPr/>
        <p:txBody>
          <a:bodyPr>
            <a:normAutofit/>
          </a:bodyPr>
          <a:lstStyle/>
          <a:p>
            <a:r>
              <a:rPr lang="en-US" dirty="0"/>
              <a:t>Common heuristics to alleviate the problem of local minima </a:t>
            </a:r>
          </a:p>
          <a:p>
            <a:pPr lvl="1"/>
            <a:r>
              <a:rPr lang="en-US" dirty="0"/>
              <a:t>Add a momentum term to the weight-update rule</a:t>
            </a:r>
          </a:p>
          <a:p>
            <a:pPr lvl="1"/>
            <a:r>
              <a:rPr lang="en-US" dirty="0"/>
              <a:t>Use stochastic gradient descent rather than true gradient descent: the different error surfaces typically will have different local minima, making it less likely that the process gets stuck in any one of them.</a:t>
            </a:r>
          </a:p>
          <a:p>
            <a:pPr lvl="2"/>
            <a:r>
              <a:rPr lang="en-US" dirty="0"/>
              <a:t>Gradient descent: computes weight updates after summing over all the training examples </a:t>
            </a:r>
          </a:p>
          <a:p>
            <a:pPr lvl="2"/>
            <a:r>
              <a:rPr lang="en-US" dirty="0"/>
              <a:t>Stochastic gradient descent: computes weight updates for each individual example.</a:t>
            </a:r>
          </a:p>
          <a:p>
            <a:pPr lvl="1"/>
            <a:r>
              <a:rPr lang="en-US" dirty="0"/>
              <a:t>Initialize each network with different random weights. Select the one with the best performance over a separate validate data set; or retain all networks and treat them as a “committee” of networks, whose output is the average of the individual network outputs.</a:t>
            </a:r>
          </a:p>
        </p:txBody>
      </p:sp>
    </p:spTree>
    <p:extLst>
      <p:ext uri="{BB962C8B-B14F-4D97-AF65-F5344CB8AC3E}">
        <p14:creationId xmlns:p14="http://schemas.microsoft.com/office/powerpoint/2010/main" val="2114935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the performance of ANN</a:t>
            </a:r>
          </a:p>
        </p:txBody>
      </p:sp>
      <p:pic>
        <p:nvPicPr>
          <p:cNvPr id="4" name="Picture 3"/>
          <p:cNvPicPr>
            <a:picLocks noChangeAspect="1"/>
          </p:cNvPicPr>
          <p:nvPr/>
        </p:nvPicPr>
        <p:blipFill>
          <a:blip r:embed="rId2"/>
          <a:stretch>
            <a:fillRect/>
          </a:stretch>
        </p:blipFill>
        <p:spPr>
          <a:xfrm>
            <a:off x="1120902" y="1812036"/>
            <a:ext cx="4048506" cy="3651594"/>
          </a:xfrm>
          <a:prstGeom prst="rect">
            <a:avLst/>
          </a:prstGeom>
        </p:spPr>
      </p:pic>
      <p:sp>
        <p:nvSpPr>
          <p:cNvPr id="5" name="Rectangle 4"/>
          <p:cNvSpPr/>
          <p:nvPr/>
        </p:nvSpPr>
        <p:spPr>
          <a:xfrm>
            <a:off x="2267712" y="1506022"/>
            <a:ext cx="7656576" cy="369332"/>
          </a:xfrm>
          <a:prstGeom prst="rect">
            <a:avLst/>
          </a:prstGeom>
        </p:spPr>
        <p:txBody>
          <a:bodyPr wrap="square">
            <a:spAutoFit/>
          </a:bodyPr>
          <a:lstStyle/>
          <a:p>
            <a:r>
              <a:rPr lang="en-US" dirty="0">
                <a:solidFill>
                  <a:srgbClr val="000000"/>
                </a:solidFill>
                <a:latin typeface="Roboto" charset="0"/>
              </a:rPr>
              <a:t>Quantities to monitor during training of a neural network: loss, accuracy</a:t>
            </a:r>
            <a:endParaRPr lang="en-US" dirty="0"/>
          </a:p>
        </p:txBody>
      </p:sp>
      <p:pic>
        <p:nvPicPr>
          <p:cNvPr id="6" name="Picture 5"/>
          <p:cNvPicPr>
            <a:picLocks noChangeAspect="1"/>
          </p:cNvPicPr>
          <p:nvPr/>
        </p:nvPicPr>
        <p:blipFill>
          <a:blip r:embed="rId3"/>
          <a:stretch>
            <a:fillRect/>
          </a:stretch>
        </p:blipFill>
        <p:spPr>
          <a:xfrm>
            <a:off x="6096000" y="1848613"/>
            <a:ext cx="4315968" cy="3584448"/>
          </a:xfrm>
          <a:prstGeom prst="rect">
            <a:avLst/>
          </a:prstGeom>
        </p:spPr>
      </p:pic>
      <p:sp>
        <p:nvSpPr>
          <p:cNvPr id="7" name="Rectangle 6"/>
          <p:cNvSpPr/>
          <p:nvPr/>
        </p:nvSpPr>
        <p:spPr>
          <a:xfrm>
            <a:off x="2103120" y="5894000"/>
            <a:ext cx="7522464" cy="646331"/>
          </a:xfrm>
          <a:prstGeom prst="rect">
            <a:avLst/>
          </a:prstGeom>
        </p:spPr>
        <p:txBody>
          <a:bodyPr wrap="square">
            <a:spAutoFit/>
          </a:bodyPr>
          <a:lstStyle/>
          <a:p>
            <a:r>
              <a:rPr lang="en-US" dirty="0">
                <a:solidFill>
                  <a:srgbClr val="000000"/>
                </a:solidFill>
                <a:latin typeface="Roboto" charset="0"/>
              </a:rPr>
              <a:t>Epoch measures how many times every example has been seen during training in expectation (e.g. one epoch means that every example has been seen once)</a:t>
            </a:r>
            <a:endParaRPr lang="en-US" dirty="0"/>
          </a:p>
        </p:txBody>
      </p:sp>
      <p:sp>
        <p:nvSpPr>
          <p:cNvPr id="8" name="TextBox 7"/>
          <p:cNvSpPr txBox="1"/>
          <p:nvPr/>
        </p:nvSpPr>
        <p:spPr>
          <a:xfrm>
            <a:off x="4481430" y="6453639"/>
            <a:ext cx="4698402" cy="369332"/>
          </a:xfrm>
          <a:prstGeom prst="rect">
            <a:avLst/>
          </a:prstGeom>
          <a:noFill/>
        </p:spPr>
        <p:txBody>
          <a:bodyPr wrap="none" rtlCol="0">
            <a:spAutoFit/>
          </a:bodyPr>
          <a:lstStyle/>
          <a:p>
            <a:r>
              <a:rPr lang="en-US" dirty="0"/>
              <a:t>Ref: http://cs231n.github.io/neural-networks-3/</a:t>
            </a:r>
          </a:p>
        </p:txBody>
      </p:sp>
    </p:spTree>
    <p:extLst>
      <p:ext uri="{BB962C8B-B14F-4D97-AF65-F5344CB8AC3E}">
        <p14:creationId xmlns:p14="http://schemas.microsoft.com/office/powerpoint/2010/main" val="156365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93E5-1238-0742-A5F9-A1E26EBE11F5}"/>
              </a:ext>
            </a:extLst>
          </p:cNvPr>
          <p:cNvSpPr>
            <a:spLocks noGrp="1"/>
          </p:cNvSpPr>
          <p:nvPr>
            <p:ph type="title"/>
          </p:nvPr>
        </p:nvSpPr>
        <p:spPr/>
        <p:txBody>
          <a:bodyPr/>
          <a:lstStyle/>
          <a:p>
            <a:r>
              <a:rPr lang="en-US" dirty="0"/>
              <a:t>Use ANN in </a:t>
            </a:r>
            <a:r>
              <a:rPr lang="en-US" dirty="0" err="1"/>
              <a:t>Keras</a:t>
            </a:r>
            <a:r>
              <a:rPr lang="en-US" dirty="0"/>
              <a:t>: Fashion MNIST</a:t>
            </a:r>
          </a:p>
        </p:txBody>
      </p:sp>
      <p:sp>
        <p:nvSpPr>
          <p:cNvPr id="4" name="Rectangle 3">
            <a:extLst>
              <a:ext uri="{FF2B5EF4-FFF2-40B4-BE49-F238E27FC236}">
                <a16:creationId xmlns:a16="http://schemas.microsoft.com/office/drawing/2014/main" id="{A0304563-EF15-9346-A7E4-AC03B3725981}"/>
              </a:ext>
            </a:extLst>
          </p:cNvPr>
          <p:cNvSpPr/>
          <p:nvPr/>
        </p:nvSpPr>
        <p:spPr>
          <a:xfrm>
            <a:off x="1077686" y="2254906"/>
            <a:ext cx="7467600" cy="1477328"/>
          </a:xfrm>
          <a:prstGeom prst="rect">
            <a:avLst/>
          </a:prstGeom>
        </p:spPr>
        <p:txBody>
          <a:bodyPr wrap="square">
            <a:spAutoFit/>
          </a:bodyPr>
          <a:lstStyle/>
          <a:p>
            <a:r>
              <a:rPr lang="en-US" dirty="0"/>
              <a:t>model = </a:t>
            </a:r>
            <a:r>
              <a:rPr lang="en-US" dirty="0" err="1"/>
              <a:t>keras.</a:t>
            </a:r>
            <a:r>
              <a:rPr lang="en-US" dirty="0" err="1">
                <a:solidFill>
                  <a:srgbClr val="9C27B0"/>
                </a:solidFill>
              </a:rPr>
              <a:t>Sequential</a:t>
            </a:r>
            <a:r>
              <a:rPr lang="en-US" dirty="0"/>
              <a:t>([</a:t>
            </a:r>
            <a:br>
              <a:rPr lang="en-US" dirty="0"/>
            </a:br>
            <a:r>
              <a:rPr lang="en-US" dirty="0"/>
              <a:t>    </a:t>
            </a:r>
            <a:r>
              <a:rPr lang="en-US" dirty="0" err="1"/>
              <a:t>keras.layers.</a:t>
            </a:r>
            <a:r>
              <a:rPr lang="en-US" dirty="0" err="1">
                <a:solidFill>
                  <a:srgbClr val="9C27B0"/>
                </a:solidFill>
              </a:rPr>
              <a:t>Flatten</a:t>
            </a:r>
            <a:r>
              <a:rPr lang="en-US" dirty="0"/>
              <a:t>(</a:t>
            </a:r>
            <a:r>
              <a:rPr lang="en-US" dirty="0" err="1"/>
              <a:t>input_shape</a:t>
            </a:r>
            <a:r>
              <a:rPr lang="en-US" dirty="0"/>
              <a:t>=(</a:t>
            </a:r>
            <a:r>
              <a:rPr lang="en-US" dirty="0">
                <a:solidFill>
                  <a:srgbClr val="C53929"/>
                </a:solidFill>
              </a:rPr>
              <a:t>28</a:t>
            </a:r>
            <a:r>
              <a:rPr lang="en-US" dirty="0"/>
              <a:t>, </a:t>
            </a:r>
            <a:r>
              <a:rPr lang="en-US" dirty="0">
                <a:solidFill>
                  <a:srgbClr val="C53929"/>
                </a:solidFill>
              </a:rPr>
              <a:t>28</a:t>
            </a:r>
            <a:r>
              <a:rPr lang="en-US" dirty="0"/>
              <a:t>)),</a:t>
            </a:r>
            <a:br>
              <a:rPr lang="en-US" dirty="0"/>
            </a:br>
            <a:r>
              <a:rPr lang="en-US" dirty="0"/>
              <a:t>    </a:t>
            </a:r>
            <a:r>
              <a:rPr lang="en-US" dirty="0" err="1"/>
              <a:t>keras.layers.</a:t>
            </a:r>
            <a:r>
              <a:rPr lang="en-US" dirty="0" err="1">
                <a:solidFill>
                  <a:srgbClr val="9C27B0"/>
                </a:solidFill>
              </a:rPr>
              <a:t>Dense</a:t>
            </a:r>
            <a:r>
              <a:rPr lang="en-US" dirty="0"/>
              <a:t>(</a:t>
            </a:r>
            <a:r>
              <a:rPr lang="en-US" dirty="0">
                <a:solidFill>
                  <a:srgbClr val="C53929"/>
                </a:solidFill>
              </a:rPr>
              <a:t>128</a:t>
            </a:r>
            <a:r>
              <a:rPr lang="en-US" dirty="0"/>
              <a:t>, activation=</a:t>
            </a:r>
            <a:r>
              <a:rPr lang="en-US" dirty="0">
                <a:solidFill>
                  <a:srgbClr val="0D904F"/>
                </a:solidFill>
              </a:rPr>
              <a:t>'</a:t>
            </a:r>
            <a:r>
              <a:rPr lang="en-US" dirty="0" err="1">
                <a:solidFill>
                  <a:srgbClr val="0D904F"/>
                </a:solidFill>
              </a:rPr>
              <a:t>relu</a:t>
            </a:r>
            <a:r>
              <a:rPr lang="en-US" dirty="0">
                <a:solidFill>
                  <a:srgbClr val="0D904F"/>
                </a:solidFill>
              </a:rPr>
              <a:t>'</a:t>
            </a:r>
            <a:r>
              <a:rPr lang="en-US" dirty="0"/>
              <a:t>),</a:t>
            </a:r>
            <a:br>
              <a:rPr lang="en-US" dirty="0"/>
            </a:br>
            <a:r>
              <a:rPr lang="en-US" dirty="0"/>
              <a:t>    </a:t>
            </a:r>
            <a:r>
              <a:rPr lang="en-US" dirty="0" err="1"/>
              <a:t>keras.layers.</a:t>
            </a:r>
            <a:r>
              <a:rPr lang="en-US" dirty="0" err="1">
                <a:solidFill>
                  <a:srgbClr val="9C27B0"/>
                </a:solidFill>
              </a:rPr>
              <a:t>Dense</a:t>
            </a:r>
            <a:r>
              <a:rPr lang="en-US" dirty="0"/>
              <a:t>(</a:t>
            </a:r>
            <a:r>
              <a:rPr lang="en-US" dirty="0">
                <a:solidFill>
                  <a:srgbClr val="C53929"/>
                </a:solidFill>
              </a:rPr>
              <a:t>10</a:t>
            </a:r>
            <a:r>
              <a:rPr lang="en-US" dirty="0"/>
              <a:t>)</a:t>
            </a:r>
            <a:br>
              <a:rPr lang="en-US" dirty="0"/>
            </a:br>
            <a:r>
              <a:rPr lang="en-US" dirty="0"/>
              <a:t>])</a:t>
            </a:r>
          </a:p>
        </p:txBody>
      </p:sp>
      <p:cxnSp>
        <p:nvCxnSpPr>
          <p:cNvPr id="6" name="Straight Arrow Connector 5">
            <a:extLst>
              <a:ext uri="{FF2B5EF4-FFF2-40B4-BE49-F238E27FC236}">
                <a16:creationId xmlns:a16="http://schemas.microsoft.com/office/drawing/2014/main" id="{EF01D51E-7A10-EB4B-A857-655971D46F7E}"/>
              </a:ext>
            </a:extLst>
          </p:cNvPr>
          <p:cNvCxnSpPr>
            <a:cxnSpLocks/>
          </p:cNvCxnSpPr>
          <p:nvPr/>
        </p:nvCxnSpPr>
        <p:spPr>
          <a:xfrm flipH="1">
            <a:off x="5410201" y="2645229"/>
            <a:ext cx="5225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FB95B1-ECC8-7F44-8965-8031856BDFC8}"/>
              </a:ext>
            </a:extLst>
          </p:cNvPr>
          <p:cNvSpPr txBox="1"/>
          <p:nvPr/>
        </p:nvSpPr>
        <p:spPr>
          <a:xfrm>
            <a:off x="6096000" y="2408478"/>
            <a:ext cx="4463786" cy="369332"/>
          </a:xfrm>
          <a:prstGeom prst="rect">
            <a:avLst/>
          </a:prstGeom>
          <a:noFill/>
        </p:spPr>
        <p:txBody>
          <a:bodyPr wrap="none" rtlCol="0">
            <a:spAutoFit/>
          </a:bodyPr>
          <a:lstStyle/>
          <a:p>
            <a:r>
              <a:rPr lang="en-US" dirty="0"/>
              <a:t>First layer, transform 2D-array (28x28) into 1D</a:t>
            </a:r>
          </a:p>
        </p:txBody>
      </p:sp>
      <p:cxnSp>
        <p:nvCxnSpPr>
          <p:cNvPr id="9" name="Straight Arrow Connector 8">
            <a:extLst>
              <a:ext uri="{FF2B5EF4-FFF2-40B4-BE49-F238E27FC236}">
                <a16:creationId xmlns:a16="http://schemas.microsoft.com/office/drawing/2014/main" id="{16EA5FDF-713A-3846-B6AA-3F6C7B885CAC}"/>
              </a:ext>
            </a:extLst>
          </p:cNvPr>
          <p:cNvCxnSpPr>
            <a:cxnSpLocks/>
          </p:cNvCxnSpPr>
          <p:nvPr/>
        </p:nvCxnSpPr>
        <p:spPr>
          <a:xfrm flipH="1">
            <a:off x="5410202" y="2993570"/>
            <a:ext cx="5225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76FACD-DBC1-1B44-9126-B3DD9E13C852}"/>
              </a:ext>
            </a:extLst>
          </p:cNvPr>
          <p:cNvSpPr txBox="1"/>
          <p:nvPr/>
        </p:nvSpPr>
        <p:spPr>
          <a:xfrm>
            <a:off x="6096000" y="2808904"/>
            <a:ext cx="5810693" cy="369332"/>
          </a:xfrm>
          <a:prstGeom prst="rect">
            <a:avLst/>
          </a:prstGeom>
          <a:noFill/>
        </p:spPr>
        <p:txBody>
          <a:bodyPr wrap="none" rtlCol="0">
            <a:spAutoFit/>
          </a:bodyPr>
          <a:lstStyle/>
          <a:p>
            <a:r>
              <a:rPr lang="en-US" dirty="0"/>
              <a:t>Second layer with 128 neurons, fully connected, using </a:t>
            </a:r>
            <a:r>
              <a:rPr lang="en-US" dirty="0" err="1"/>
              <a:t>ReLU</a:t>
            </a:r>
            <a:endParaRPr lang="en-US" dirty="0"/>
          </a:p>
        </p:txBody>
      </p:sp>
      <p:cxnSp>
        <p:nvCxnSpPr>
          <p:cNvPr id="17" name="Straight Arrow Connector 16">
            <a:extLst>
              <a:ext uri="{FF2B5EF4-FFF2-40B4-BE49-F238E27FC236}">
                <a16:creationId xmlns:a16="http://schemas.microsoft.com/office/drawing/2014/main" id="{1FD34DF2-DCCF-CA41-9374-16A8F59D413C}"/>
              </a:ext>
            </a:extLst>
          </p:cNvPr>
          <p:cNvCxnSpPr>
            <a:cxnSpLocks/>
          </p:cNvCxnSpPr>
          <p:nvPr/>
        </p:nvCxnSpPr>
        <p:spPr>
          <a:xfrm flipH="1">
            <a:off x="3679371" y="3352798"/>
            <a:ext cx="22533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00D1708-46DB-864C-AABE-01BB00CB7A4B}"/>
              </a:ext>
            </a:extLst>
          </p:cNvPr>
          <p:cNvSpPr txBox="1"/>
          <p:nvPr/>
        </p:nvSpPr>
        <p:spPr>
          <a:xfrm>
            <a:off x="6096001" y="3178235"/>
            <a:ext cx="5573486" cy="923330"/>
          </a:xfrm>
          <a:prstGeom prst="rect">
            <a:avLst/>
          </a:prstGeom>
          <a:noFill/>
        </p:spPr>
        <p:txBody>
          <a:bodyPr wrap="square" rtlCol="0">
            <a:spAutoFit/>
          </a:bodyPr>
          <a:lstStyle/>
          <a:p>
            <a:r>
              <a:rPr lang="en-US" dirty="0"/>
              <a:t>Output layer with 10 neurons, each containing a logit score that indicates the current image belongs to one of the 10 classes. </a:t>
            </a:r>
          </a:p>
        </p:txBody>
      </p:sp>
      <p:sp>
        <p:nvSpPr>
          <p:cNvPr id="20" name="Rectangle 19">
            <a:extLst>
              <a:ext uri="{FF2B5EF4-FFF2-40B4-BE49-F238E27FC236}">
                <a16:creationId xmlns:a16="http://schemas.microsoft.com/office/drawing/2014/main" id="{8F145E23-2358-E149-B01A-D26A52252537}"/>
              </a:ext>
            </a:extLst>
          </p:cNvPr>
          <p:cNvSpPr/>
          <p:nvPr/>
        </p:nvSpPr>
        <p:spPr>
          <a:xfrm>
            <a:off x="891489" y="4460792"/>
            <a:ext cx="8109857" cy="923330"/>
          </a:xfrm>
          <a:prstGeom prst="rect">
            <a:avLst/>
          </a:prstGeom>
        </p:spPr>
        <p:txBody>
          <a:bodyPr wrap="square">
            <a:spAutoFit/>
          </a:bodyPr>
          <a:lstStyle/>
          <a:p>
            <a:r>
              <a:rPr lang="en-US" dirty="0" err="1"/>
              <a:t>model.compile</a:t>
            </a:r>
            <a:r>
              <a:rPr lang="en-US" dirty="0"/>
              <a:t>(optimizer=</a:t>
            </a:r>
            <a:r>
              <a:rPr lang="en-US" dirty="0">
                <a:solidFill>
                  <a:srgbClr val="0D904F"/>
                </a:solidFill>
              </a:rPr>
              <a:t>'</a:t>
            </a:r>
            <a:r>
              <a:rPr lang="en-US" dirty="0" err="1">
                <a:solidFill>
                  <a:srgbClr val="0D904F"/>
                </a:solidFill>
              </a:rPr>
              <a:t>adam</a:t>
            </a:r>
            <a:r>
              <a:rPr lang="en-US" dirty="0">
                <a:solidFill>
                  <a:srgbClr val="0D904F"/>
                </a:solidFill>
              </a:rPr>
              <a:t>'</a:t>
            </a:r>
            <a:r>
              <a:rPr lang="en-US" dirty="0"/>
              <a:t>,</a:t>
            </a:r>
            <a:br>
              <a:rPr lang="en-US" dirty="0"/>
            </a:br>
            <a:r>
              <a:rPr lang="en-US" dirty="0"/>
              <a:t>              loss=</a:t>
            </a:r>
            <a:r>
              <a:rPr lang="en-US" dirty="0" err="1"/>
              <a:t>tf.keras.losses.</a:t>
            </a:r>
            <a:r>
              <a:rPr lang="en-US" dirty="0" err="1">
                <a:solidFill>
                  <a:srgbClr val="9C27B0"/>
                </a:solidFill>
              </a:rPr>
              <a:t>SparseCategoricalCrossentropy</a:t>
            </a:r>
            <a:r>
              <a:rPr lang="en-US" dirty="0"/>
              <a:t>(</a:t>
            </a:r>
            <a:r>
              <a:rPr lang="en-US" dirty="0" err="1"/>
              <a:t>from_logits</a:t>
            </a:r>
            <a:r>
              <a:rPr lang="en-US" dirty="0"/>
              <a:t>=</a:t>
            </a:r>
            <a:r>
              <a:rPr lang="en-US" dirty="0">
                <a:solidFill>
                  <a:srgbClr val="3B78E7"/>
                </a:solidFill>
              </a:rPr>
              <a:t>True</a:t>
            </a:r>
            <a:r>
              <a:rPr lang="en-US" dirty="0"/>
              <a:t>),</a:t>
            </a:r>
            <a:br>
              <a:rPr lang="en-US" dirty="0"/>
            </a:br>
            <a:r>
              <a:rPr lang="en-US" dirty="0"/>
              <a:t>              metrics=[</a:t>
            </a:r>
            <a:r>
              <a:rPr lang="en-US" dirty="0">
                <a:solidFill>
                  <a:srgbClr val="0D904F"/>
                </a:solidFill>
              </a:rPr>
              <a:t>'accuracy'</a:t>
            </a:r>
            <a:r>
              <a:rPr lang="en-US" dirty="0"/>
              <a:t>])</a:t>
            </a:r>
          </a:p>
        </p:txBody>
      </p:sp>
      <p:sp>
        <p:nvSpPr>
          <p:cNvPr id="21" name="TextBox 20">
            <a:extLst>
              <a:ext uri="{FF2B5EF4-FFF2-40B4-BE49-F238E27FC236}">
                <a16:creationId xmlns:a16="http://schemas.microsoft.com/office/drawing/2014/main" id="{65C63C3A-A1AB-A04C-9D8A-D484B2E3EFB6}"/>
              </a:ext>
            </a:extLst>
          </p:cNvPr>
          <p:cNvSpPr txBox="1"/>
          <p:nvPr/>
        </p:nvSpPr>
        <p:spPr>
          <a:xfrm>
            <a:off x="891489" y="6335486"/>
            <a:ext cx="6299097" cy="369332"/>
          </a:xfrm>
          <a:prstGeom prst="rect">
            <a:avLst/>
          </a:prstGeom>
          <a:noFill/>
        </p:spPr>
        <p:txBody>
          <a:bodyPr wrap="none" rtlCol="0">
            <a:spAutoFit/>
          </a:bodyPr>
          <a:lstStyle/>
          <a:p>
            <a:r>
              <a:rPr lang="en-US" dirty="0"/>
              <a:t>Source: https://</a:t>
            </a:r>
            <a:r>
              <a:rPr lang="en-US" dirty="0" err="1"/>
              <a:t>www.tensorflow.org</a:t>
            </a:r>
            <a:r>
              <a:rPr lang="en-US" dirty="0"/>
              <a:t>/tutorials/</a:t>
            </a:r>
            <a:r>
              <a:rPr lang="en-US" dirty="0" err="1"/>
              <a:t>keras</a:t>
            </a:r>
            <a:r>
              <a:rPr lang="en-US" dirty="0"/>
              <a:t>/classification</a:t>
            </a:r>
          </a:p>
        </p:txBody>
      </p:sp>
      <p:sp>
        <p:nvSpPr>
          <p:cNvPr id="22" name="Rectangle 21">
            <a:extLst>
              <a:ext uri="{FF2B5EF4-FFF2-40B4-BE49-F238E27FC236}">
                <a16:creationId xmlns:a16="http://schemas.microsoft.com/office/drawing/2014/main" id="{33D5E192-7961-AA49-99EA-010955C44859}"/>
              </a:ext>
            </a:extLst>
          </p:cNvPr>
          <p:cNvSpPr/>
          <p:nvPr/>
        </p:nvSpPr>
        <p:spPr>
          <a:xfrm>
            <a:off x="881744" y="5579009"/>
            <a:ext cx="4724498" cy="369332"/>
          </a:xfrm>
          <a:prstGeom prst="rect">
            <a:avLst/>
          </a:prstGeom>
        </p:spPr>
        <p:txBody>
          <a:bodyPr wrap="none">
            <a:spAutoFit/>
          </a:bodyPr>
          <a:lstStyle/>
          <a:p>
            <a:r>
              <a:rPr lang="en-US" dirty="0" err="1"/>
              <a:t>model.fit</a:t>
            </a:r>
            <a:r>
              <a:rPr lang="en-US" dirty="0"/>
              <a:t>(</a:t>
            </a:r>
            <a:r>
              <a:rPr lang="en-US" dirty="0" err="1"/>
              <a:t>train_images</a:t>
            </a:r>
            <a:r>
              <a:rPr lang="en-US" dirty="0"/>
              <a:t>, </a:t>
            </a:r>
            <a:r>
              <a:rPr lang="en-US" dirty="0" err="1"/>
              <a:t>train_labels</a:t>
            </a:r>
            <a:r>
              <a:rPr lang="en-US" dirty="0"/>
              <a:t>, epochs=</a:t>
            </a:r>
            <a:r>
              <a:rPr lang="en-US" dirty="0">
                <a:solidFill>
                  <a:srgbClr val="C53929"/>
                </a:solidFill>
              </a:rPr>
              <a:t>10</a:t>
            </a:r>
            <a:r>
              <a:rPr lang="en-US" dirty="0"/>
              <a:t>)</a:t>
            </a:r>
          </a:p>
        </p:txBody>
      </p:sp>
    </p:spTree>
    <p:extLst>
      <p:ext uri="{BB962C8B-B14F-4D97-AF65-F5344CB8AC3E}">
        <p14:creationId xmlns:p14="http://schemas.microsoft.com/office/powerpoint/2010/main" val="1843674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A028-84BF-B44D-9756-CCF929CED720}"/>
              </a:ext>
            </a:extLst>
          </p:cNvPr>
          <p:cNvSpPr>
            <a:spLocks noGrp="1"/>
          </p:cNvSpPr>
          <p:nvPr>
            <p:ph type="title"/>
          </p:nvPr>
        </p:nvSpPr>
        <p:spPr/>
        <p:txBody>
          <a:bodyPr/>
          <a:lstStyle/>
          <a:p>
            <a:r>
              <a:rPr lang="en-US" dirty="0"/>
              <a:t>Loss functions</a:t>
            </a:r>
          </a:p>
        </p:txBody>
      </p:sp>
      <p:sp>
        <p:nvSpPr>
          <p:cNvPr id="3" name="Content Placeholder 2">
            <a:extLst>
              <a:ext uri="{FF2B5EF4-FFF2-40B4-BE49-F238E27FC236}">
                <a16:creationId xmlns:a16="http://schemas.microsoft.com/office/drawing/2014/main" id="{0680D94B-98C8-3243-B1A5-FC75445C1054}"/>
              </a:ext>
            </a:extLst>
          </p:cNvPr>
          <p:cNvSpPr>
            <a:spLocks noGrp="1"/>
          </p:cNvSpPr>
          <p:nvPr>
            <p:ph idx="1"/>
          </p:nvPr>
        </p:nvSpPr>
        <p:spPr>
          <a:xfrm>
            <a:off x="664028" y="1415143"/>
            <a:ext cx="10515600" cy="5219020"/>
          </a:xfrm>
        </p:spPr>
        <p:txBody>
          <a:bodyPr>
            <a:normAutofit fontScale="70000" lnSpcReduction="20000"/>
          </a:bodyPr>
          <a:lstStyle/>
          <a:p>
            <a:r>
              <a:rPr lang="en-US" dirty="0"/>
              <a:t>A loss function quantifies the loss of a model (in other words, it maps the set of parameter values for the network onto a scalar value that indicates how well those parameter accomplish the task the network is intended to do.  The loss of the model can then be used to update the weights of the network to reduce the loss on the next evaluation.</a:t>
            </a:r>
          </a:p>
          <a:p>
            <a:r>
              <a:rPr lang="en-US" b="1" dirty="0" err="1"/>
              <a:t>mean_squared_error</a:t>
            </a:r>
            <a:endParaRPr lang="en-US" b="1" dirty="0"/>
          </a:p>
          <a:p>
            <a:pPr lvl="1"/>
            <a:r>
              <a:rPr lang="en-US" dirty="0"/>
              <a:t>the mean of squared differences between actual(target) and predicted values</a:t>
            </a:r>
          </a:p>
          <a:p>
            <a:pPr lvl="1"/>
            <a:r>
              <a:rPr lang="en-US" dirty="0" err="1"/>
              <a:t>keras.losses.mean_squared_error</a:t>
            </a:r>
            <a:r>
              <a:rPr lang="en-US" dirty="0"/>
              <a:t>(</a:t>
            </a:r>
            <a:r>
              <a:rPr lang="en-US" dirty="0" err="1"/>
              <a:t>y_true</a:t>
            </a:r>
            <a:r>
              <a:rPr lang="en-US" dirty="0"/>
              <a:t>, </a:t>
            </a:r>
            <a:r>
              <a:rPr lang="en-US" dirty="0" err="1"/>
              <a:t>y_pred</a:t>
            </a:r>
            <a:r>
              <a:rPr lang="en-US" dirty="0"/>
              <a:t>)</a:t>
            </a:r>
          </a:p>
          <a:p>
            <a:pPr lvl="1"/>
            <a:r>
              <a:rPr lang="en-US" dirty="0"/>
              <a:t>Used when the output is a number (e.g., house price predicted based on house data)</a:t>
            </a:r>
          </a:p>
          <a:p>
            <a:r>
              <a:rPr lang="en-US" b="1" dirty="0" err="1"/>
              <a:t>mean_absolute_error</a:t>
            </a:r>
            <a:endParaRPr lang="en-US" b="1" dirty="0"/>
          </a:p>
          <a:p>
            <a:r>
              <a:rPr lang="en-US" b="1" dirty="0" err="1"/>
              <a:t>mean_absolute_percentage_error</a:t>
            </a:r>
            <a:endParaRPr lang="en-US" b="1" dirty="0"/>
          </a:p>
          <a:p>
            <a:r>
              <a:rPr lang="en-US" b="1" dirty="0" err="1"/>
              <a:t>mean_squared_logarithmic_error</a:t>
            </a:r>
            <a:endParaRPr lang="en-US" b="1" dirty="0"/>
          </a:p>
          <a:p>
            <a:r>
              <a:rPr lang="en-US" b="1" dirty="0" err="1"/>
              <a:t>categorical_crossentropy</a:t>
            </a:r>
            <a:endParaRPr lang="en-US" b="1" dirty="0"/>
          </a:p>
          <a:p>
            <a:pPr lvl="1"/>
            <a:r>
              <a:rPr lang="en-US" dirty="0"/>
              <a:t>used in multi-class classification</a:t>
            </a:r>
          </a:p>
          <a:p>
            <a:pPr lvl="1"/>
            <a:r>
              <a:rPr lang="en-US" dirty="0"/>
              <a:t>there must be the same number of output nodes as the classes. </a:t>
            </a:r>
          </a:p>
          <a:p>
            <a:pPr lvl="1"/>
            <a:r>
              <a:rPr lang="en-US" dirty="0"/>
              <a:t>the final layer output passed through a </a:t>
            </a:r>
            <a:r>
              <a:rPr lang="en-US" i="1" dirty="0" err="1"/>
              <a:t>softmax</a:t>
            </a:r>
            <a:r>
              <a:rPr lang="en-US" dirty="0"/>
              <a:t> activation</a:t>
            </a:r>
          </a:p>
          <a:p>
            <a:r>
              <a:rPr lang="en-US" dirty="0"/>
              <a:t>See more existing loss functions (</a:t>
            </a:r>
            <a:r>
              <a:rPr lang="en-US" dirty="0">
                <a:hlinkClick r:id="rId2"/>
              </a:rPr>
              <a:t>https://keras.io/losses/</a:t>
            </a:r>
            <a:r>
              <a:rPr lang="en-US" dirty="0"/>
              <a:t>)</a:t>
            </a:r>
          </a:p>
          <a:p>
            <a:r>
              <a:rPr lang="en-US" dirty="0"/>
              <a:t>It is also possible to customize loss functions </a:t>
            </a:r>
          </a:p>
        </p:txBody>
      </p:sp>
      <p:pic>
        <p:nvPicPr>
          <p:cNvPr id="4" name="Picture 3">
            <a:extLst>
              <a:ext uri="{FF2B5EF4-FFF2-40B4-BE49-F238E27FC236}">
                <a16:creationId xmlns:a16="http://schemas.microsoft.com/office/drawing/2014/main" id="{2E0320CA-819E-3145-9A30-832B0CC3ED88}"/>
              </a:ext>
            </a:extLst>
          </p:cNvPr>
          <p:cNvPicPr>
            <a:picLocks noChangeAspect="1"/>
          </p:cNvPicPr>
          <p:nvPr/>
        </p:nvPicPr>
        <p:blipFill>
          <a:blip r:embed="rId3"/>
          <a:stretch>
            <a:fillRect/>
          </a:stretch>
        </p:blipFill>
        <p:spPr>
          <a:xfrm>
            <a:off x="5921828" y="3423558"/>
            <a:ext cx="5727654" cy="1477735"/>
          </a:xfrm>
          <a:prstGeom prst="rect">
            <a:avLst/>
          </a:prstGeom>
        </p:spPr>
      </p:pic>
      <p:sp>
        <p:nvSpPr>
          <p:cNvPr id="6" name="TextBox 5">
            <a:extLst>
              <a:ext uri="{FF2B5EF4-FFF2-40B4-BE49-F238E27FC236}">
                <a16:creationId xmlns:a16="http://schemas.microsoft.com/office/drawing/2014/main" id="{DD86541F-5827-EC47-AB5E-34BFFA8CA2F3}"/>
              </a:ext>
            </a:extLst>
          </p:cNvPr>
          <p:cNvSpPr txBox="1"/>
          <p:nvPr/>
        </p:nvSpPr>
        <p:spPr>
          <a:xfrm>
            <a:off x="7454257" y="4901293"/>
            <a:ext cx="5121433" cy="954107"/>
          </a:xfrm>
          <a:prstGeom prst="rect">
            <a:avLst/>
          </a:prstGeom>
          <a:noFill/>
        </p:spPr>
        <p:txBody>
          <a:bodyPr wrap="square">
            <a:spAutoFit/>
          </a:bodyPr>
          <a:lstStyle/>
          <a:p>
            <a:r>
              <a:rPr lang="en-US" sz="1400" dirty="0">
                <a:solidFill>
                  <a:srgbClr val="555555"/>
                </a:solidFill>
                <a:latin typeface="Helvetica Neue" panose="02000503000000020004" pitchFamily="2" charset="0"/>
              </a:rPr>
              <a:t>actual: one-hot encoded value</a:t>
            </a:r>
          </a:p>
          <a:p>
            <a:r>
              <a:rPr lang="en-US" sz="1400" dirty="0">
                <a:solidFill>
                  <a:srgbClr val="555555"/>
                </a:solidFill>
                <a:latin typeface="Helvetica Neue" panose="02000503000000020004" pitchFamily="2" charset="0"/>
              </a:rPr>
              <a:t>predicted: </a:t>
            </a:r>
            <a:r>
              <a:rPr lang="en-US" sz="1400" b="0" i="0" dirty="0">
                <a:solidFill>
                  <a:srgbClr val="555555"/>
                </a:solidFill>
                <a:effectLst/>
                <a:latin typeface="Helvetica Neue" panose="02000503000000020004" pitchFamily="2" charset="0"/>
              </a:rPr>
              <a:t>predicted probabilities for each class.</a:t>
            </a:r>
          </a:p>
          <a:p>
            <a:r>
              <a:rPr lang="en-US" sz="1400" dirty="0">
                <a:solidFill>
                  <a:srgbClr val="555555"/>
                </a:solidFill>
                <a:latin typeface="Helvetica Neue" panose="02000503000000020004" pitchFamily="2" charset="0"/>
              </a:rPr>
              <a:t>Add a small number to avoid log(0)</a:t>
            </a:r>
          </a:p>
          <a:p>
            <a:r>
              <a:rPr lang="en-US" sz="1400" dirty="0">
                <a:solidFill>
                  <a:srgbClr val="555555"/>
                </a:solidFill>
                <a:latin typeface="Helvetica Neue" panose="02000503000000020004" pitchFamily="2" charset="0"/>
                <a:hlinkClick r:id="rId4"/>
              </a:rPr>
              <a:t>Ref</a:t>
            </a:r>
            <a:endParaRPr lang="en-US" sz="1400" dirty="0"/>
          </a:p>
        </p:txBody>
      </p:sp>
    </p:spTree>
    <p:extLst>
      <p:ext uri="{BB962C8B-B14F-4D97-AF65-F5344CB8AC3E}">
        <p14:creationId xmlns:p14="http://schemas.microsoft.com/office/powerpoint/2010/main" val="1554016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ANN to DNN, CNN </a:t>
            </a:r>
            <a:r>
              <a:rPr lang="en-US" dirty="0" err="1"/>
              <a:t>etc</a:t>
            </a:r>
            <a:endParaRPr lang="en-US" dirty="0"/>
          </a:p>
        </p:txBody>
      </p:sp>
      <p:sp>
        <p:nvSpPr>
          <p:cNvPr id="3" name="Content Placeholder 2"/>
          <p:cNvSpPr>
            <a:spLocks noGrp="1"/>
          </p:cNvSpPr>
          <p:nvPr>
            <p:ph idx="1"/>
          </p:nvPr>
        </p:nvSpPr>
        <p:spPr>
          <a:xfrm>
            <a:off x="838200" y="1403796"/>
            <a:ext cx="7528788" cy="1672151"/>
          </a:xfrm>
        </p:spPr>
        <p:txBody>
          <a:bodyPr>
            <a:normAutofit fontScale="70000" lnSpcReduction="20000"/>
          </a:bodyPr>
          <a:lstStyle/>
          <a:p>
            <a:r>
              <a:rPr lang="en-US" dirty="0"/>
              <a:t>DNN: ANN with multiple layers between the input and output layers</a:t>
            </a:r>
          </a:p>
          <a:p>
            <a:r>
              <a:rPr lang="en-US" dirty="0"/>
              <a:t>CNN: Neural Networks with Convolution layers</a:t>
            </a:r>
          </a:p>
          <a:p>
            <a:r>
              <a:rPr lang="en-US" dirty="0"/>
              <a:t>RNN: recurrent neural network</a:t>
            </a:r>
          </a:p>
          <a:p>
            <a:r>
              <a:rPr lang="en-US" dirty="0"/>
              <a:t>LSTM:  a special kind of </a:t>
            </a:r>
            <a:r>
              <a:rPr lang="en-US" b="1" dirty="0"/>
              <a:t>RNN</a:t>
            </a:r>
            <a:r>
              <a:rPr lang="en-US" dirty="0"/>
              <a:t>, capable of learning long-term dependencies</a:t>
            </a:r>
          </a:p>
          <a:p>
            <a:endParaRPr lang="en-US" dirty="0"/>
          </a:p>
          <a:p>
            <a:endParaRPr lang="en-US" dirty="0"/>
          </a:p>
        </p:txBody>
      </p:sp>
      <p:sp>
        <p:nvSpPr>
          <p:cNvPr id="4" name="TextBox 3"/>
          <p:cNvSpPr txBox="1"/>
          <p:nvPr/>
        </p:nvSpPr>
        <p:spPr>
          <a:xfrm>
            <a:off x="838200" y="6172067"/>
            <a:ext cx="10134600" cy="1015663"/>
          </a:xfrm>
          <a:prstGeom prst="rect">
            <a:avLst/>
          </a:prstGeom>
          <a:noFill/>
        </p:spPr>
        <p:txBody>
          <a:bodyPr wrap="square" rtlCol="0">
            <a:spAutoFit/>
          </a:bodyPr>
          <a:lstStyle/>
          <a:p>
            <a:r>
              <a:rPr lang="en-US" sz="1400" dirty="0"/>
              <a:t>Ref 1: http://cs231n.stanford.edu</a:t>
            </a:r>
          </a:p>
          <a:p>
            <a:r>
              <a:rPr lang="en-US" sz="1400" dirty="0">
                <a:hlinkClick r:id="rId2"/>
              </a:rPr>
              <a:t>Ref 2: https://adeshpande3.github.io/adeshpande3.github.io/A-Beginner%27s-Guide-To-Understanding-Convolutional-Neural-Networks/</a:t>
            </a:r>
            <a:endParaRPr lang="en-US" sz="1400" dirty="0"/>
          </a:p>
          <a:p>
            <a:endParaRPr lang="en-US" sz="1400" dirty="0"/>
          </a:p>
          <a:p>
            <a:endParaRPr lang="en-US" dirty="0"/>
          </a:p>
        </p:txBody>
      </p:sp>
      <p:pic>
        <p:nvPicPr>
          <p:cNvPr id="7" name="Picture 6"/>
          <p:cNvPicPr>
            <a:picLocks noChangeAspect="1"/>
          </p:cNvPicPr>
          <p:nvPr/>
        </p:nvPicPr>
        <p:blipFill>
          <a:blip r:embed="rId3"/>
          <a:stretch>
            <a:fillRect/>
          </a:stretch>
        </p:blipFill>
        <p:spPr>
          <a:xfrm>
            <a:off x="716394" y="3150807"/>
            <a:ext cx="9144000" cy="2946400"/>
          </a:xfrm>
          <a:prstGeom prst="rect">
            <a:avLst/>
          </a:prstGeom>
        </p:spPr>
      </p:pic>
      <p:pic>
        <p:nvPicPr>
          <p:cNvPr id="5" name="Picture 13" descr="Cov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41927" y="1536099"/>
            <a:ext cx="2636934" cy="2031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18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3647</TotalTime>
  <Words>797</Words>
  <Application>Microsoft Macintosh PowerPoint</Application>
  <PresentationFormat>Widescreen</PresentationFormat>
  <Paragraphs>65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 Neue</vt:lpstr>
      <vt:lpstr>Roboto</vt:lpstr>
      <vt:lpstr>Office Theme</vt:lpstr>
      <vt:lpstr>Neural Networks  (Some Practical Issues)</vt:lpstr>
      <vt:lpstr>ANN: Regularization</vt:lpstr>
      <vt:lpstr>L1 and L2 regularization</vt:lpstr>
      <vt:lpstr>Dropout: A Simple Way to Prevent Neural Networks from Overfitting</vt:lpstr>
      <vt:lpstr>Convergence and local minima</vt:lpstr>
      <vt:lpstr>Tracing the performance of ANN</vt:lpstr>
      <vt:lpstr>Use ANN in Keras: Fashion MNIST</vt:lpstr>
      <vt:lpstr>Loss functions</vt:lpstr>
      <vt:lpstr>From ANN to DNN, CNN etc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Convolutional Neural Networks</dc:title>
  <dc:creator>Microsoft Office User</dc:creator>
  <cp:lastModifiedBy>Ye, Yuzhen</cp:lastModifiedBy>
  <cp:revision>52</cp:revision>
  <cp:lastPrinted>2017-04-03T15:49:27Z</cp:lastPrinted>
  <dcterms:created xsi:type="dcterms:W3CDTF">2017-03-21T03:37:12Z</dcterms:created>
  <dcterms:modified xsi:type="dcterms:W3CDTF">2023-11-06T16:18:02Z</dcterms:modified>
</cp:coreProperties>
</file>